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229600" cy="5257800"/>
          </a:xfrm>
        </p:spPr>
        <p:txBody>
          <a:bodyPr>
            <a:normAutofit/>
          </a:bodyPr>
          <a:lstStyle/>
          <a:p>
            <a:pPr marL="792480" lvl="0" indent="-411480">
              <a:spcBef>
                <a:spcPts val="440"/>
              </a:spcBef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SELAHADD</a:t>
            </a:r>
            <a:r>
              <a:rPr lang="tr-T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İ</a:t>
            </a:r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N</a:t>
            </a:r>
            <a:r>
              <a:rPr lang="tr-T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 ÜNİVERSİTESİ </a:t>
            </a:r>
            <a:endParaRPr lang="en-US" sz="1400" dirty="0">
              <a:solidFill>
                <a:srgbClr val="FF0000"/>
              </a:solidFill>
              <a:latin typeface="Arial"/>
              <a:ea typeface="Arial"/>
            </a:endParaRPr>
          </a:p>
          <a:p>
            <a:pPr marL="792480" lvl="0" indent="-411480">
              <a:spcBef>
                <a:spcPts val="440"/>
              </a:spcBef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TÜRK</a:t>
            </a: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DİLİ</a:t>
            </a: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BÖLÜMÜ</a:t>
            </a:r>
            <a:endParaRPr lang="en-US" sz="1400" dirty="0">
              <a:solidFill>
                <a:srgbClr val="FF0000"/>
              </a:solidFill>
              <a:latin typeface="Arial"/>
              <a:ea typeface="Arial"/>
            </a:endParaRPr>
          </a:p>
          <a:p>
            <a:pPr marL="548640" lvl="0" indent="-411480" algn="r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100" b="1" dirty="0">
                <a:solidFill>
                  <a:srgbClr val="FF0000"/>
                </a:solidFill>
                <a:latin typeface="Arial"/>
                <a:ea typeface="Arial"/>
              </a:rPr>
              <a:t> </a:t>
            </a:r>
            <a:endParaRPr lang="en-US" sz="1050" dirty="0">
              <a:solidFill>
                <a:srgbClr val="FF0000"/>
              </a:solidFill>
              <a:latin typeface="Arial"/>
              <a:ea typeface="Arial"/>
            </a:endParaRPr>
          </a:p>
          <a:p>
            <a:pPr marL="548640" lvl="0" indent="-411480" algn="r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100" b="1" dirty="0">
                <a:solidFill>
                  <a:srgbClr val="FF0000"/>
                </a:solidFill>
                <a:latin typeface="Arial"/>
                <a:ea typeface="Arial"/>
              </a:rPr>
              <a:t> </a:t>
            </a:r>
            <a:endParaRPr lang="en-US" sz="1050" dirty="0">
              <a:solidFill>
                <a:srgbClr val="FF0000"/>
              </a:solidFill>
              <a:latin typeface="Arial"/>
              <a:ea typeface="Arial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TÜRKİYE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TÜRKÇESİ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b="1" dirty="0">
                <a:solidFill>
                  <a:prstClr val="white"/>
                </a:solidFill>
              </a:rPr>
              <a:t>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DERS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NOTLARI</a:t>
            </a:r>
            <a:endParaRPr lang="en-US" b="1" dirty="0">
              <a:solidFill>
                <a:prstClr val="white"/>
              </a:solidFill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endParaRPr lang="en-US" dirty="0">
              <a:solidFill>
                <a:prstClr val="white"/>
              </a:solidFill>
            </a:endParaRPr>
          </a:p>
          <a:p>
            <a:pPr marL="2077085" lvl="0" indent="-411480">
              <a:spcBef>
                <a:spcPts val="445"/>
              </a:spcBef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b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4.</a:t>
            </a: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Sınıf</a:t>
            </a: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b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-</a:t>
            </a: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b="1" dirty="0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1.</a:t>
            </a: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</a:rPr>
              <a:t>Dönem</a:t>
            </a:r>
            <a:endParaRPr lang="en-US" sz="1800" b="1" dirty="0">
              <a:solidFill>
                <a:srgbClr val="FFC000"/>
              </a:solidFill>
              <a:latin typeface="Arial"/>
              <a:ea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70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SES BİLGİSİ</a:t>
            </a:r>
          </a:p>
          <a:p>
            <a:pPr algn="l"/>
            <a:r>
              <a:rPr lang="en-US" b="1" dirty="0"/>
              <a:t> </a:t>
            </a:r>
            <a:endParaRPr lang="en-US" dirty="0"/>
          </a:p>
          <a:p>
            <a:pPr algn="l"/>
            <a:r>
              <a:rPr lang="en-US" b="1" dirty="0" err="1">
                <a:solidFill>
                  <a:srgbClr val="FF0000"/>
                </a:solidFill>
              </a:rPr>
              <a:t>Dil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Sesleri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organları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üretilen</a:t>
            </a:r>
            <a:r>
              <a:rPr lang="en-US" dirty="0"/>
              <a:t>, kulak </a:t>
            </a:r>
            <a:r>
              <a:rPr lang="en-US" dirty="0" err="1"/>
              <a:t>zarının</a:t>
            </a:r>
            <a:r>
              <a:rPr lang="en-US" dirty="0"/>
              <a:t> </a:t>
            </a:r>
            <a:r>
              <a:rPr lang="en-US" dirty="0" err="1"/>
              <a:t>duyabildiği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taşıdır</a:t>
            </a:r>
            <a:r>
              <a:rPr lang="en-US" dirty="0"/>
              <a:t>. </a:t>
            </a:r>
            <a:r>
              <a:rPr lang="en-US" dirty="0" err="1"/>
              <a:t>Harf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seslerin</a:t>
            </a:r>
            <a:r>
              <a:rPr lang="en-US" dirty="0"/>
              <a:t> </a:t>
            </a:r>
            <a:r>
              <a:rPr lang="en-US" dirty="0" err="1"/>
              <a:t>yazıya</a:t>
            </a:r>
            <a:r>
              <a:rPr lang="en-US" dirty="0"/>
              <a:t> </a:t>
            </a:r>
            <a:r>
              <a:rPr lang="en-US" dirty="0" err="1"/>
              <a:t>geçebilmesini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dirty="0" err="1">
                <a:solidFill>
                  <a:srgbClr val="FFFF00"/>
                </a:solidFill>
              </a:rPr>
              <a:t>Alfabe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dirty="0"/>
              <a:t>Her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dilini</a:t>
            </a:r>
            <a:r>
              <a:rPr lang="en-US" dirty="0"/>
              <a:t> </a:t>
            </a:r>
            <a:r>
              <a:rPr lang="en-US" dirty="0" err="1"/>
              <a:t>yazıya</a:t>
            </a:r>
            <a:r>
              <a:rPr lang="en-US" dirty="0"/>
              <a:t> </a:t>
            </a:r>
            <a:r>
              <a:rPr lang="en-US" dirty="0" err="1"/>
              <a:t>geçirmek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harflerin</a:t>
            </a:r>
            <a:r>
              <a:rPr lang="en-US" dirty="0"/>
              <a:t> </a:t>
            </a:r>
            <a:r>
              <a:rPr lang="en-US" dirty="0" err="1"/>
              <a:t>bütünüdür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lvl="1" algn="l"/>
            <a:r>
              <a:rPr lang="en-US" dirty="0" err="1"/>
              <a:t>Harflerin</a:t>
            </a:r>
            <a:r>
              <a:rPr lang="en-US" dirty="0"/>
              <a:t> </a:t>
            </a:r>
            <a:r>
              <a:rPr lang="en-US" dirty="0" err="1"/>
              <a:t>alfabedeki</a:t>
            </a:r>
            <a:r>
              <a:rPr lang="en-US" dirty="0"/>
              <a:t> </a:t>
            </a:r>
            <a:r>
              <a:rPr lang="en-US" dirty="0" err="1"/>
              <a:t>diziliş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bellidir</a:t>
            </a:r>
            <a:r>
              <a:rPr lang="en-US" dirty="0"/>
              <a:t>.</a:t>
            </a:r>
            <a:endParaRPr lang="en-US" sz="3600" dirty="0"/>
          </a:p>
          <a:p>
            <a:pPr lvl="1" algn="l"/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alfabesi</a:t>
            </a:r>
            <a:r>
              <a:rPr lang="en-US" dirty="0"/>
              <a:t> Latin </a:t>
            </a:r>
            <a:r>
              <a:rPr lang="en-US" dirty="0" err="1"/>
              <a:t>kökenlidir</a:t>
            </a:r>
            <a:r>
              <a:rPr lang="en-US" dirty="0"/>
              <a:t>.</a:t>
            </a:r>
            <a:endParaRPr lang="en-US" sz="3600" dirty="0"/>
          </a:p>
          <a:p>
            <a:pPr lvl="1" algn="l"/>
            <a:r>
              <a:rPr lang="en-US" dirty="0" err="1"/>
              <a:t>Arapça’da</a:t>
            </a:r>
            <a:r>
              <a:rPr lang="en-US" dirty="0"/>
              <a:t> </a:t>
            </a:r>
            <a:r>
              <a:rPr lang="en-US" dirty="0" err="1"/>
              <a:t>elifbağ</a:t>
            </a:r>
            <a:r>
              <a:rPr lang="en-US" dirty="0"/>
              <a:t> (</a:t>
            </a:r>
            <a:r>
              <a:rPr lang="en-US" dirty="0" err="1"/>
              <a:t>Elif</a:t>
            </a:r>
            <a:r>
              <a:rPr lang="en-US" dirty="0"/>
              <a:t> + Be </a:t>
            </a:r>
            <a:r>
              <a:rPr lang="en-US" dirty="0" err="1"/>
              <a:t>harflerinin</a:t>
            </a:r>
            <a:r>
              <a:rPr lang="en-US" dirty="0"/>
              <a:t> </a:t>
            </a:r>
            <a:r>
              <a:rPr lang="en-US" dirty="0" err="1"/>
              <a:t>birleşimi</a:t>
            </a:r>
            <a:r>
              <a:rPr lang="en-US" dirty="0"/>
              <a:t>)</a:t>
            </a:r>
            <a:endParaRPr lang="en-US" sz="3600" dirty="0"/>
          </a:p>
          <a:p>
            <a:pPr lvl="1" algn="l"/>
            <a:r>
              <a:rPr lang="en-US" dirty="0" err="1"/>
              <a:t>Genelde</a:t>
            </a:r>
            <a:r>
              <a:rPr lang="en-US" dirty="0"/>
              <a:t>, </a:t>
            </a:r>
            <a:r>
              <a:rPr lang="en-US" dirty="0" err="1"/>
              <a:t>Alfa+Beta</a:t>
            </a:r>
            <a:r>
              <a:rPr lang="en-US" dirty="0"/>
              <a:t> (</a:t>
            </a:r>
            <a:r>
              <a:rPr lang="en-US" dirty="0" err="1"/>
              <a:t>Alfabe</a:t>
            </a:r>
            <a:r>
              <a:rPr lang="en-US" dirty="0"/>
              <a:t>)</a:t>
            </a:r>
            <a:endParaRPr lang="en-US" sz="3600" dirty="0"/>
          </a:p>
          <a:p>
            <a:pPr lvl="1" algn="l"/>
            <a:r>
              <a:rPr lang="en-US" dirty="0" err="1"/>
              <a:t>Türkçede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Abece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isimlendirilir</a:t>
            </a:r>
            <a:r>
              <a:rPr lang="en-US" dirty="0"/>
              <a:t>.</a:t>
            </a:r>
            <a:endParaRPr lang="en-US" sz="3600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dildeki</a:t>
            </a:r>
            <a:r>
              <a:rPr lang="en-US" dirty="0"/>
              <a:t> </a:t>
            </a:r>
            <a:r>
              <a:rPr lang="en-US" dirty="0" err="1"/>
              <a:t>seslerin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 </a:t>
            </a:r>
            <a:r>
              <a:rPr lang="en-US" dirty="0" err="1"/>
              <a:t>alfabedeki</a:t>
            </a:r>
            <a:r>
              <a:rPr lang="en-US" dirty="0"/>
              <a:t> </a:t>
            </a:r>
            <a:r>
              <a:rPr lang="en-US" dirty="0" err="1"/>
              <a:t>harf</a:t>
            </a:r>
            <a:r>
              <a:rPr lang="en-US" dirty="0"/>
              <a:t> </a:t>
            </a:r>
            <a:r>
              <a:rPr lang="en-US" dirty="0" err="1"/>
              <a:t>sayısından</a:t>
            </a:r>
            <a:r>
              <a:rPr lang="en-US" dirty="0"/>
              <a:t> </a:t>
            </a:r>
            <a:r>
              <a:rPr lang="en-US" dirty="0" err="1"/>
              <a:t>fazladır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Türkçede</a:t>
            </a:r>
            <a:r>
              <a:rPr lang="en-US" dirty="0"/>
              <a:t> </a:t>
            </a:r>
            <a:r>
              <a:rPr lang="en-US" i="1" dirty="0"/>
              <a:t>â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i="1" dirty="0"/>
              <a:t>ê </a:t>
            </a:r>
            <a:r>
              <a:rPr lang="en-US" dirty="0" err="1"/>
              <a:t>sesleri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sesler</a:t>
            </a:r>
            <a:r>
              <a:rPr lang="en-US" dirty="0"/>
              <a:t> </a:t>
            </a:r>
            <a:r>
              <a:rPr lang="en-US" dirty="0" err="1"/>
              <a:t>alfabede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506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21931"/>
            <a:ext cx="7696200" cy="527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marR="24130" algn="just">
              <a:spcBef>
                <a:spcPts val="370"/>
              </a:spcBef>
              <a:spcAft>
                <a:spcPts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Arial"/>
                <a:ea typeface="Arial"/>
              </a:rPr>
              <a:t>Transliterasyon</a:t>
            </a: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:</a:t>
            </a:r>
            <a:r>
              <a:rPr lang="en-US" sz="2400" b="1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Genellikle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eski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metinlerin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okunmasında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kullanılır</a:t>
            </a:r>
            <a:r>
              <a:rPr lang="en-US" sz="2400" dirty="0">
                <a:latin typeface="Arial"/>
                <a:ea typeface="Arial"/>
              </a:rPr>
              <a:t>. Bu </a:t>
            </a:r>
            <a:r>
              <a:rPr lang="en-US" sz="2400" dirty="0" err="1">
                <a:latin typeface="Arial"/>
                <a:ea typeface="Arial"/>
              </a:rPr>
              <a:t>yol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kullanılarak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çözümleme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yapılır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Kabaca</a:t>
            </a:r>
            <a:r>
              <a:rPr lang="en-US" sz="2400" dirty="0">
                <a:latin typeface="Arial"/>
                <a:ea typeface="Arial"/>
              </a:rPr>
              <a:t>; </a:t>
            </a:r>
            <a:r>
              <a:rPr lang="en-US" sz="2400" dirty="0" err="1">
                <a:latin typeface="Arial"/>
                <a:ea typeface="Arial"/>
              </a:rPr>
              <a:t>bir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dildeki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harf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ve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işaretleri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başka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dillere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aktarmaktır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</a:p>
          <a:p>
            <a:pPr marL="73025" marR="25400" algn="just">
              <a:lnSpc>
                <a:spcPct val="10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C000"/>
                </a:solidFill>
                <a:latin typeface="Arial"/>
                <a:ea typeface="Arial"/>
              </a:rPr>
              <a:t>Fonetik</a:t>
            </a:r>
            <a:r>
              <a:rPr lang="en-US" sz="2400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Arial"/>
                <a:ea typeface="Arial"/>
              </a:rPr>
              <a:t>Alfabe</a:t>
            </a:r>
            <a:r>
              <a:rPr lang="en-US" sz="2400" b="1" dirty="0">
                <a:solidFill>
                  <a:srgbClr val="FFC000"/>
                </a:solidFill>
                <a:latin typeface="Arial"/>
                <a:ea typeface="Arial"/>
              </a:rPr>
              <a:t>:</a:t>
            </a:r>
            <a:r>
              <a:rPr lang="en-US" sz="2400" b="1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Konuşma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seslerinin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niteliklerini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herhangi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bir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kayba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meydan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vermeksizin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aynen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yazıya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geçirmede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kullanılan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alfabedir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</a:p>
          <a:p>
            <a:pPr marL="73025" marR="24130" algn="just"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Arial"/>
                <a:ea typeface="Arial"/>
              </a:rPr>
              <a:t>Uluslararası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ea typeface="Arial"/>
              </a:rPr>
              <a:t>Fonetik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/>
                <a:ea typeface="Arial"/>
              </a:rPr>
              <a:t>Alfabe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Arial"/>
              </a:rPr>
              <a:t>: </a:t>
            </a:r>
            <a:r>
              <a:rPr lang="en-US" sz="2400" dirty="0" err="1">
                <a:latin typeface="Arial"/>
                <a:ea typeface="Arial"/>
              </a:rPr>
              <a:t>Fransa’da</a:t>
            </a:r>
            <a:r>
              <a:rPr lang="en-US" sz="2400" dirty="0">
                <a:latin typeface="Arial"/>
                <a:ea typeface="Arial"/>
              </a:rPr>
              <a:t> “</a:t>
            </a:r>
            <a:r>
              <a:rPr lang="en-US" sz="2400" dirty="0" err="1">
                <a:latin typeface="Arial"/>
                <a:ea typeface="Arial"/>
              </a:rPr>
              <a:t>Ses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Bilgisi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Öğretmenleri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Derneği</a:t>
            </a:r>
            <a:r>
              <a:rPr lang="en-US" sz="2400" dirty="0">
                <a:latin typeface="Arial"/>
                <a:ea typeface="Arial"/>
              </a:rPr>
              <a:t>” </a:t>
            </a:r>
            <a:r>
              <a:rPr lang="en-US" sz="2400" dirty="0" err="1">
                <a:latin typeface="Arial"/>
                <a:ea typeface="Arial"/>
              </a:rPr>
              <a:t>tarafından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kurulmuştur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Daha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sonra</a:t>
            </a:r>
            <a:r>
              <a:rPr lang="en-US" sz="2400" dirty="0">
                <a:latin typeface="Arial"/>
                <a:ea typeface="Arial"/>
              </a:rPr>
              <a:t> “</a:t>
            </a:r>
            <a:r>
              <a:rPr lang="en-US" sz="2400" dirty="0" err="1">
                <a:latin typeface="Arial"/>
                <a:ea typeface="Arial"/>
              </a:rPr>
              <a:t>Ses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Bilim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Derneği</a:t>
            </a:r>
            <a:r>
              <a:rPr lang="en-US" sz="2400" dirty="0">
                <a:latin typeface="Arial"/>
                <a:ea typeface="Arial"/>
              </a:rPr>
              <a:t>” </a:t>
            </a:r>
            <a:r>
              <a:rPr lang="en-US" sz="2400" dirty="0" err="1">
                <a:latin typeface="Arial"/>
                <a:ea typeface="Arial"/>
              </a:rPr>
              <a:t>adını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almıştır</a:t>
            </a:r>
            <a:r>
              <a:rPr lang="en-US" sz="2400" dirty="0">
                <a:latin typeface="Arial"/>
                <a:ea typeface="Arial"/>
              </a:rPr>
              <a:t>. Bu </a:t>
            </a:r>
            <a:r>
              <a:rPr lang="en-US" sz="2400" dirty="0" err="1">
                <a:latin typeface="Arial"/>
                <a:ea typeface="Arial"/>
              </a:rPr>
              <a:t>alfabeye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göre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örn</a:t>
            </a:r>
            <a:r>
              <a:rPr lang="en-US" sz="2400" dirty="0">
                <a:latin typeface="Arial"/>
                <a:ea typeface="Arial"/>
              </a:rPr>
              <a:t>; Ø </a:t>
            </a:r>
            <a:r>
              <a:rPr lang="en-US" sz="2400" dirty="0" err="1">
                <a:latin typeface="Arial"/>
                <a:ea typeface="Arial"/>
              </a:rPr>
              <a:t>işareti</a:t>
            </a:r>
            <a:r>
              <a:rPr lang="en-US" sz="2400" dirty="0">
                <a:latin typeface="Arial"/>
                <a:ea typeface="Arial"/>
              </a:rPr>
              <a:t> “</a:t>
            </a:r>
            <a:r>
              <a:rPr lang="en-US" sz="2400" dirty="0" err="1">
                <a:latin typeface="Arial"/>
                <a:ea typeface="Arial"/>
              </a:rPr>
              <a:t>th”ye</a:t>
            </a:r>
            <a:r>
              <a:rPr lang="en-US" sz="2400" spc="-3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eşittir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  <a:endParaRPr lang="en-US" sz="2400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8400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649827"/>
            <a:ext cx="7848600" cy="3932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7030A0"/>
                </a:solidFill>
                <a:latin typeface="Arial"/>
                <a:ea typeface="Arial"/>
              </a:rPr>
              <a:t>Ses</a:t>
            </a:r>
            <a:r>
              <a:rPr lang="en-US" sz="2400" b="1" dirty="0">
                <a:solidFill>
                  <a:srgbClr val="7030A0"/>
                </a:solidFill>
                <a:latin typeface="Arial"/>
                <a:ea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ea typeface="Arial"/>
              </a:rPr>
              <a:t>Birim</a:t>
            </a:r>
            <a:r>
              <a:rPr lang="en-US" sz="2400" b="1" dirty="0">
                <a:solidFill>
                  <a:srgbClr val="7030A0"/>
                </a:solidFill>
                <a:latin typeface="Arial"/>
                <a:ea typeface="Arial"/>
              </a:rPr>
              <a:t> (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ea typeface="Arial"/>
              </a:rPr>
              <a:t>Fonem</a:t>
            </a:r>
            <a:r>
              <a:rPr lang="en-US" sz="2400" b="1" dirty="0">
                <a:solidFill>
                  <a:srgbClr val="7030A0"/>
                </a:solidFill>
                <a:latin typeface="Arial"/>
                <a:ea typeface="Arial"/>
              </a:rPr>
              <a:t>): </a:t>
            </a:r>
            <a:r>
              <a:rPr lang="en-US" sz="2400" dirty="0" err="1">
                <a:latin typeface="Arial"/>
                <a:ea typeface="Arial"/>
              </a:rPr>
              <a:t>Dilbilimde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anlam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ayrıcı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özelliği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olan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seslere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denir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Örn</a:t>
            </a:r>
            <a:r>
              <a:rPr lang="en-US" sz="2400" dirty="0">
                <a:latin typeface="Arial"/>
                <a:ea typeface="Arial"/>
              </a:rPr>
              <a:t>: </a:t>
            </a:r>
            <a:r>
              <a:rPr lang="en-US" sz="2400" dirty="0" err="1">
                <a:latin typeface="Arial"/>
                <a:ea typeface="Arial"/>
              </a:rPr>
              <a:t>Kar</a:t>
            </a:r>
            <a:r>
              <a:rPr lang="en-US" sz="2400" dirty="0">
                <a:latin typeface="Arial"/>
                <a:ea typeface="Arial"/>
              </a:rPr>
              <a:t> – </a:t>
            </a:r>
            <a:r>
              <a:rPr lang="en-US" sz="2400" dirty="0" err="1">
                <a:latin typeface="Arial"/>
                <a:ea typeface="Arial"/>
              </a:rPr>
              <a:t>Kâr</a:t>
            </a:r>
            <a:r>
              <a:rPr lang="en-US" sz="2400" dirty="0">
                <a:latin typeface="Arial"/>
                <a:ea typeface="Arial"/>
              </a:rPr>
              <a:t> (a, â) </a:t>
            </a:r>
            <a:r>
              <a:rPr lang="en-US" sz="2400" dirty="0" err="1">
                <a:latin typeface="Arial"/>
                <a:ea typeface="Arial"/>
              </a:rPr>
              <a:t>Ses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</a:rPr>
              <a:t>birimler</a:t>
            </a:r>
            <a:endParaRPr lang="en-US" sz="2400" smtClean="0"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endParaRPr lang="en-US" sz="2400" dirty="0">
              <a:latin typeface="Arial"/>
              <a:ea typeface="Arial"/>
            </a:endParaRPr>
          </a:p>
          <a:p>
            <a:pPr marL="73025" algn="just">
              <a:lnSpc>
                <a:spcPts val="1010"/>
              </a:lnSpc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/ (</a:t>
            </a:r>
            <a:r>
              <a:rPr lang="en-US" sz="2400" dirty="0" err="1">
                <a:latin typeface="Arial"/>
                <a:ea typeface="Arial"/>
              </a:rPr>
              <a:t>yatık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çizgi</a:t>
            </a:r>
            <a:r>
              <a:rPr lang="en-US" sz="2400" dirty="0">
                <a:latin typeface="Arial"/>
                <a:ea typeface="Arial"/>
              </a:rPr>
              <a:t>) </a:t>
            </a:r>
            <a:r>
              <a:rPr lang="en-US" sz="2400" dirty="0" err="1">
                <a:latin typeface="Arial"/>
                <a:ea typeface="Arial"/>
              </a:rPr>
              <a:t>arasında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gösterilir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Bef>
                <a:spcPts val="40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</a:p>
          <a:p>
            <a:pPr marL="73025" marR="24765" algn="just">
              <a:lnSpc>
                <a:spcPct val="101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Alt </a:t>
            </a:r>
            <a:r>
              <a:rPr lang="en-US" sz="2400" b="1" dirty="0" err="1">
                <a:solidFill>
                  <a:srgbClr val="FFFF00"/>
                </a:solidFill>
                <a:latin typeface="Arial"/>
                <a:ea typeface="Arial"/>
              </a:rPr>
              <a:t>Ses</a:t>
            </a: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/>
                <a:ea typeface="Arial"/>
              </a:rPr>
              <a:t>Birim</a:t>
            </a: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 (</a:t>
            </a:r>
            <a:r>
              <a:rPr lang="en-US" sz="2400" b="1" dirty="0" err="1">
                <a:solidFill>
                  <a:srgbClr val="FFFF00"/>
                </a:solidFill>
                <a:latin typeface="Arial"/>
                <a:ea typeface="Arial"/>
              </a:rPr>
              <a:t>Allofon</a:t>
            </a: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): </a:t>
            </a:r>
            <a:r>
              <a:rPr lang="en-US" sz="2400" dirty="0">
                <a:latin typeface="Arial"/>
                <a:ea typeface="Arial"/>
              </a:rPr>
              <a:t>[-] (</a:t>
            </a:r>
            <a:r>
              <a:rPr lang="en-US" sz="2400" dirty="0" err="1">
                <a:latin typeface="Arial"/>
                <a:ea typeface="Arial"/>
              </a:rPr>
              <a:t>köşeli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parantez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içerisinde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gösterilir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</a:p>
          <a:p>
            <a:pPr marL="73025" marR="24130" algn="just"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Arial"/>
                <a:ea typeface="Arial"/>
              </a:rPr>
              <a:t>İmla</a:t>
            </a:r>
            <a:r>
              <a:rPr lang="en-US" sz="2400" b="1" dirty="0">
                <a:solidFill>
                  <a:srgbClr val="FF0000"/>
                </a:solidFill>
                <a:latin typeface="Arial"/>
                <a:ea typeface="Arial"/>
              </a:rPr>
              <a:t>:</a:t>
            </a:r>
            <a:r>
              <a:rPr lang="en-US" sz="2400" b="1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Dilin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yazıya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geçirilmesidir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Aynı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zamanda</a:t>
            </a:r>
            <a:r>
              <a:rPr lang="en-US" sz="2400" dirty="0">
                <a:latin typeface="Arial"/>
                <a:ea typeface="Arial"/>
              </a:rPr>
              <a:t> “</a:t>
            </a:r>
            <a:r>
              <a:rPr lang="en-US" sz="2400" dirty="0" err="1">
                <a:latin typeface="Arial"/>
                <a:ea typeface="Arial"/>
              </a:rPr>
              <a:t>yazım</a:t>
            </a:r>
            <a:r>
              <a:rPr lang="en-US" sz="2400" dirty="0">
                <a:latin typeface="Arial"/>
                <a:ea typeface="Arial"/>
              </a:rPr>
              <a:t>” </a:t>
            </a:r>
            <a:r>
              <a:rPr lang="en-US" sz="2400" dirty="0" err="1">
                <a:latin typeface="Arial"/>
                <a:ea typeface="Arial"/>
              </a:rPr>
              <a:t>denmektedir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Çeşitli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ölçütler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kullanılır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Bizim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dilimizde</a:t>
            </a:r>
            <a:r>
              <a:rPr lang="en-US" sz="2400" dirty="0">
                <a:latin typeface="Arial"/>
                <a:ea typeface="Arial"/>
              </a:rPr>
              <a:t> “</a:t>
            </a:r>
            <a:r>
              <a:rPr lang="en-US" sz="2400" dirty="0" err="1">
                <a:latin typeface="Arial"/>
                <a:ea typeface="Arial"/>
              </a:rPr>
              <a:t>sesçil</a:t>
            </a:r>
            <a:r>
              <a:rPr lang="en-US" sz="2400" dirty="0">
                <a:latin typeface="Arial"/>
                <a:ea typeface="Arial"/>
              </a:rPr>
              <a:t>” </a:t>
            </a:r>
            <a:r>
              <a:rPr lang="en-US" sz="2400" dirty="0" err="1">
                <a:latin typeface="Arial"/>
                <a:ea typeface="Arial"/>
              </a:rPr>
              <a:t>yani</a:t>
            </a:r>
            <a:r>
              <a:rPr lang="en-US" sz="2400" dirty="0">
                <a:latin typeface="Arial"/>
                <a:ea typeface="Arial"/>
              </a:rPr>
              <a:t> her </a:t>
            </a:r>
            <a:r>
              <a:rPr lang="en-US" sz="2400" dirty="0" err="1">
                <a:latin typeface="Arial"/>
                <a:ea typeface="Arial"/>
              </a:rPr>
              <a:t>sese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bir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harf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usulü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kullanılmaktadır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95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08153"/>
            <a:ext cx="76962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4130" lvl="0" indent="-342900">
              <a:buSzPts val="900"/>
              <a:buFont typeface="Symbol"/>
              <a:buChar char=""/>
              <a:tabLst>
                <a:tab pos="302260" algn="l"/>
                <a:tab pos="875030" algn="l"/>
                <a:tab pos="1604645" algn="l"/>
                <a:tab pos="1827530" algn="l"/>
                <a:tab pos="2196465" algn="l"/>
                <a:tab pos="2533015" algn="l"/>
              </a:tabLst>
            </a:pPr>
            <a:r>
              <a:rPr lang="en-US" sz="2400" dirty="0" err="1">
                <a:latin typeface="Arial"/>
                <a:ea typeface="Symbol"/>
                <a:cs typeface="Symbol"/>
              </a:rPr>
              <a:t>Örneğin</a:t>
            </a:r>
            <a:r>
              <a:rPr lang="en-US" sz="2400" dirty="0">
                <a:latin typeface="Arial"/>
                <a:ea typeface="Symbol"/>
                <a:cs typeface="Symbol"/>
              </a:rPr>
              <a:t>	</a:t>
            </a:r>
            <a:r>
              <a:rPr lang="en-US" sz="2400" dirty="0" err="1">
                <a:latin typeface="Arial"/>
                <a:ea typeface="Symbol"/>
                <a:cs typeface="Symbol"/>
              </a:rPr>
              <a:t>İngilizce’de</a:t>
            </a:r>
            <a:r>
              <a:rPr lang="en-US" sz="2400" dirty="0">
                <a:latin typeface="Arial"/>
                <a:ea typeface="Symbol"/>
                <a:cs typeface="Symbol"/>
              </a:rPr>
              <a:t>	</a:t>
            </a:r>
            <a:r>
              <a:rPr lang="en-US" sz="2400" i="1" dirty="0">
                <a:latin typeface="Arial"/>
                <a:ea typeface="Symbol"/>
                <a:cs typeface="Symbol"/>
              </a:rPr>
              <a:t>ş</a:t>
            </a:r>
            <a:r>
              <a:rPr lang="en-US" sz="2400" dirty="0">
                <a:latin typeface="Times New Roman"/>
                <a:ea typeface="Symbol"/>
                <a:cs typeface="Arial"/>
              </a:rPr>
              <a:t>	</a:t>
            </a:r>
            <a:r>
              <a:rPr lang="en-US" sz="2400" dirty="0" err="1">
                <a:latin typeface="Arial"/>
                <a:ea typeface="Symbol"/>
                <a:cs typeface="Symbol"/>
              </a:rPr>
              <a:t>sesi</a:t>
            </a:r>
            <a:r>
              <a:rPr lang="en-US" sz="2400" dirty="0">
                <a:latin typeface="Arial"/>
                <a:ea typeface="Symbol"/>
                <a:cs typeface="Symbol"/>
              </a:rPr>
              <a:t>	</a:t>
            </a:r>
            <a:r>
              <a:rPr lang="en-US" sz="2400" dirty="0" err="1">
                <a:latin typeface="Arial"/>
                <a:ea typeface="Symbol"/>
                <a:cs typeface="Symbol"/>
              </a:rPr>
              <a:t>için</a:t>
            </a:r>
            <a:r>
              <a:rPr lang="en-US" sz="2400" dirty="0">
                <a:latin typeface="Arial"/>
                <a:ea typeface="Symbol"/>
                <a:cs typeface="Symbol"/>
              </a:rPr>
              <a:t>	“</a:t>
            </a:r>
            <a:r>
              <a:rPr lang="en-US" sz="2400" dirty="0" err="1">
                <a:latin typeface="Arial"/>
                <a:ea typeface="Symbol"/>
                <a:cs typeface="Symbol"/>
              </a:rPr>
              <a:t>sh</a:t>
            </a:r>
            <a:r>
              <a:rPr lang="en-US" sz="2400" dirty="0">
                <a:latin typeface="Arial"/>
                <a:ea typeface="Symbol"/>
                <a:cs typeface="Symbol"/>
              </a:rPr>
              <a:t>” </a:t>
            </a:r>
            <a:r>
              <a:rPr lang="en-US" sz="2400" dirty="0" err="1" smtClean="0">
                <a:latin typeface="Arial"/>
                <a:ea typeface="Symbol"/>
                <a:cs typeface="Symbol"/>
              </a:rPr>
              <a:t>kullanılmaktadır</a:t>
            </a:r>
            <a:endParaRPr lang="en-US" sz="2400" dirty="0" smtClean="0">
              <a:latin typeface="Arial"/>
              <a:ea typeface="Symbol"/>
              <a:cs typeface="Symbol"/>
            </a:endParaRPr>
          </a:p>
          <a:p>
            <a:pPr marL="342900" marR="24130" lvl="0" indent="-342900">
              <a:buSzPts val="900"/>
              <a:buFont typeface="Symbol"/>
              <a:buChar char=""/>
              <a:tabLst>
                <a:tab pos="302260" algn="l"/>
                <a:tab pos="875030" algn="l"/>
                <a:tab pos="1604645" algn="l"/>
                <a:tab pos="1827530" algn="l"/>
                <a:tab pos="2196465" algn="l"/>
                <a:tab pos="2533015" algn="l"/>
              </a:tabLst>
            </a:pPr>
            <a:r>
              <a:rPr lang="en-US" sz="2400" dirty="0" smtClean="0">
                <a:latin typeface="Arial"/>
                <a:ea typeface="Symbol"/>
                <a:cs typeface="Symbol"/>
              </a:rPr>
              <a:t>.</a:t>
            </a:r>
            <a:endParaRPr lang="en-US" sz="2400" dirty="0">
              <a:latin typeface="Arial"/>
              <a:ea typeface="Symbol"/>
              <a:cs typeface="Symbol"/>
            </a:endParaRPr>
          </a:p>
          <a:p>
            <a:pPr marL="342900" lvl="0" indent="-342900">
              <a:lnSpc>
                <a:spcPts val="1095"/>
              </a:lnSpc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r>
              <a:rPr lang="en-US" sz="2400" dirty="0" err="1">
                <a:latin typeface="Arial"/>
                <a:ea typeface="Symbol"/>
                <a:cs typeface="Symbol"/>
              </a:rPr>
              <a:t>İmla</a:t>
            </a:r>
            <a:r>
              <a:rPr lang="en-US" sz="2400" spc="180" dirty="0">
                <a:latin typeface="Arial"/>
                <a:ea typeface="Symbol"/>
                <a:cs typeface="Symbol"/>
              </a:rPr>
              <a:t> </a:t>
            </a:r>
            <a:r>
              <a:rPr lang="en-US" sz="2400" dirty="0" err="1">
                <a:latin typeface="Arial"/>
                <a:ea typeface="Symbol"/>
                <a:cs typeface="Symbol"/>
              </a:rPr>
              <a:t>ile</a:t>
            </a:r>
            <a:r>
              <a:rPr lang="en-US" sz="2400" spc="180" dirty="0">
                <a:latin typeface="Arial"/>
                <a:ea typeface="Symbol"/>
                <a:cs typeface="Symbol"/>
              </a:rPr>
              <a:t> </a:t>
            </a:r>
            <a:r>
              <a:rPr lang="en-US" sz="2400" dirty="0" err="1">
                <a:latin typeface="Arial"/>
                <a:ea typeface="Symbol"/>
                <a:cs typeface="Symbol"/>
              </a:rPr>
              <a:t>ses</a:t>
            </a:r>
            <a:r>
              <a:rPr lang="en-US" sz="2400" spc="190" dirty="0">
                <a:latin typeface="Arial"/>
                <a:ea typeface="Symbol"/>
                <a:cs typeface="Symbol"/>
              </a:rPr>
              <a:t> </a:t>
            </a:r>
            <a:r>
              <a:rPr lang="en-US" sz="2400" dirty="0" err="1">
                <a:latin typeface="Arial"/>
                <a:ea typeface="Symbol"/>
                <a:cs typeface="Symbol"/>
              </a:rPr>
              <a:t>kuralları</a:t>
            </a:r>
            <a:r>
              <a:rPr lang="en-US" sz="2400" spc="180" dirty="0">
                <a:latin typeface="Arial"/>
                <a:ea typeface="Symbol"/>
                <a:cs typeface="Symbol"/>
              </a:rPr>
              <a:t> </a:t>
            </a:r>
            <a:r>
              <a:rPr lang="en-US" sz="2400" dirty="0" err="1">
                <a:latin typeface="Arial"/>
                <a:ea typeface="Symbol"/>
                <a:cs typeface="Symbol"/>
              </a:rPr>
              <a:t>arasında</a:t>
            </a:r>
            <a:r>
              <a:rPr lang="en-US" sz="2400" spc="190" dirty="0">
                <a:latin typeface="Arial"/>
                <a:ea typeface="Symbol"/>
                <a:cs typeface="Symbol"/>
              </a:rPr>
              <a:t> </a:t>
            </a:r>
            <a:r>
              <a:rPr lang="en-US" sz="2400" dirty="0" err="1">
                <a:latin typeface="Arial"/>
                <a:ea typeface="Symbol"/>
                <a:cs typeface="Symbol"/>
              </a:rPr>
              <a:t>farklılık</a:t>
            </a:r>
            <a:r>
              <a:rPr lang="en-US" sz="2400" spc="190" dirty="0">
                <a:latin typeface="Arial"/>
                <a:ea typeface="Symbol"/>
                <a:cs typeface="Symbol"/>
              </a:rPr>
              <a:t> </a:t>
            </a:r>
            <a:r>
              <a:rPr lang="en-US" sz="2400" dirty="0" err="1">
                <a:latin typeface="Arial"/>
                <a:ea typeface="Symbol"/>
                <a:cs typeface="Symbol"/>
              </a:rPr>
              <a:t>olabilir</a:t>
            </a:r>
            <a:r>
              <a:rPr lang="en-US" sz="2400" dirty="0" smtClean="0">
                <a:latin typeface="Arial"/>
                <a:ea typeface="Symbol"/>
                <a:cs typeface="Symbol"/>
              </a:rPr>
              <a:t>:</a:t>
            </a:r>
          </a:p>
          <a:p>
            <a:pPr marL="342900" lvl="0" indent="-342900">
              <a:lnSpc>
                <a:spcPts val="1095"/>
              </a:lnSpc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endParaRPr lang="en-US" sz="2400" dirty="0">
              <a:latin typeface="Arial"/>
              <a:ea typeface="Symbol"/>
              <a:cs typeface="Symbol"/>
            </a:endParaRPr>
          </a:p>
          <a:p>
            <a:pPr marL="342900" lvl="0" indent="-342900">
              <a:lnSpc>
                <a:spcPts val="1095"/>
              </a:lnSpc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endParaRPr lang="en-US" sz="2400" dirty="0" smtClean="0">
              <a:latin typeface="Arial"/>
              <a:ea typeface="Symbol"/>
              <a:cs typeface="Symbol"/>
            </a:endParaRPr>
          </a:p>
          <a:p>
            <a:pPr marL="342900" lvl="0" indent="-342900">
              <a:lnSpc>
                <a:spcPts val="1095"/>
              </a:lnSpc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endParaRPr lang="en-US" sz="2400" dirty="0">
              <a:latin typeface="Arial"/>
              <a:ea typeface="Symbol"/>
              <a:cs typeface="Symbol"/>
            </a:endParaRPr>
          </a:p>
          <a:p>
            <a:pPr marL="187325">
              <a:lnSpc>
                <a:spcPts val="1030"/>
              </a:lnSpc>
              <a:spcAft>
                <a:spcPts val="0"/>
              </a:spcAft>
            </a:pPr>
            <a:r>
              <a:rPr lang="en-US" sz="2400" i="1" dirty="0" err="1">
                <a:latin typeface="Arial"/>
                <a:ea typeface="Arial"/>
              </a:rPr>
              <a:t>Adet</a:t>
            </a:r>
            <a:r>
              <a:rPr lang="en-US" sz="2400" i="1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ile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i="1" dirty="0" err="1">
                <a:latin typeface="Arial"/>
                <a:ea typeface="Arial"/>
              </a:rPr>
              <a:t>âdet</a:t>
            </a:r>
            <a:r>
              <a:rPr lang="en-US" sz="2400" i="1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arasındaki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fark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gibi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Bef>
                <a:spcPts val="40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</a:p>
          <a:p>
            <a:pPr marL="73025" algn="just">
              <a:spcAft>
                <a:spcPts val="0"/>
              </a:spcAft>
            </a:pP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ÜNLÜLER (VOKALLER)</a:t>
            </a: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en-US" sz="2400" b="1" dirty="0">
                <a:latin typeface="Arial"/>
                <a:ea typeface="Arial"/>
              </a:rPr>
              <a:t> </a:t>
            </a:r>
            <a:endParaRPr lang="en-US" sz="2400" dirty="0">
              <a:latin typeface="Arial"/>
              <a:ea typeface="Arial"/>
            </a:endParaRPr>
          </a:p>
          <a:p>
            <a:pPr marL="73025" marR="50165" algn="just">
              <a:spcAft>
                <a:spcPts val="0"/>
              </a:spcAft>
            </a:pPr>
            <a:r>
              <a:rPr lang="en-US" sz="2400" dirty="0" err="1">
                <a:latin typeface="Arial"/>
                <a:ea typeface="Arial"/>
              </a:rPr>
              <a:t>Oluşumları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sırasında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hiçbir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engele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takılmadan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çıkan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seslerdir</a:t>
            </a:r>
            <a:r>
              <a:rPr lang="en-US" sz="2400" dirty="0">
                <a:latin typeface="Arial"/>
                <a:ea typeface="Arial"/>
              </a:rPr>
              <a:t>.</a:t>
            </a:r>
            <a:endParaRPr lang="en-US" sz="2400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8036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1710"/>
            <a:ext cx="8153400" cy="653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just">
              <a:spcAft>
                <a:spcPts val="0"/>
              </a:spcAft>
            </a:pPr>
            <a:r>
              <a:rPr lang="en-US" sz="2000" b="1" dirty="0" err="1">
                <a:solidFill>
                  <a:srgbClr val="FFC000"/>
                </a:solidFill>
                <a:latin typeface="Arial"/>
                <a:ea typeface="Arial"/>
              </a:rPr>
              <a:t>Ünlülerin</a:t>
            </a:r>
            <a:r>
              <a:rPr lang="en-US" sz="2000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rial"/>
                <a:ea typeface="Arial"/>
              </a:rPr>
              <a:t>Sınıflandırılması</a:t>
            </a:r>
            <a:r>
              <a:rPr lang="en-US" sz="2000" b="1" dirty="0">
                <a:solidFill>
                  <a:srgbClr val="FFC000"/>
                </a:solidFill>
                <a:latin typeface="Arial"/>
                <a:ea typeface="Arial"/>
              </a:rPr>
              <a:t>:</a:t>
            </a: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FFC000"/>
                </a:solidFill>
                <a:latin typeface="Arial"/>
                <a:ea typeface="Arial"/>
              </a:rPr>
              <a:t> </a:t>
            </a:r>
            <a:endParaRPr lang="en-US" sz="2000" dirty="0">
              <a:solidFill>
                <a:srgbClr val="FFC000"/>
              </a:solidFill>
              <a:latin typeface="Arial"/>
              <a:ea typeface="Arial"/>
            </a:endParaRPr>
          </a:p>
          <a:p>
            <a:pPr marL="73025" marR="24130" algn="just">
              <a:spcAft>
                <a:spcPts val="0"/>
              </a:spcAft>
            </a:pPr>
            <a:r>
              <a:rPr lang="en-US" sz="2000" dirty="0" err="1">
                <a:latin typeface="Arial"/>
                <a:ea typeface="Arial"/>
              </a:rPr>
              <a:t>Ünlülerin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oluşumunda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çene</a:t>
            </a:r>
            <a:r>
              <a:rPr lang="en-US" sz="2000" dirty="0">
                <a:latin typeface="Arial"/>
                <a:ea typeface="Arial"/>
              </a:rPr>
              <a:t>, </a:t>
            </a:r>
            <a:r>
              <a:rPr lang="en-US" sz="2000" dirty="0" err="1">
                <a:latin typeface="Arial"/>
                <a:ea typeface="Arial"/>
              </a:rPr>
              <a:t>dil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ve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dudak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etkilidir</a:t>
            </a:r>
            <a:r>
              <a:rPr lang="en-US" sz="2000" dirty="0">
                <a:latin typeface="Arial"/>
                <a:ea typeface="Arial"/>
              </a:rPr>
              <a:t>. </a:t>
            </a:r>
            <a:r>
              <a:rPr lang="en-US" sz="2000" dirty="0" err="1">
                <a:latin typeface="Arial"/>
                <a:ea typeface="Arial"/>
              </a:rPr>
              <a:t>Ağızdan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çıkanlara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ağız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ünlüsü</a:t>
            </a:r>
            <a:r>
              <a:rPr lang="en-US" sz="2000" dirty="0">
                <a:latin typeface="Arial"/>
                <a:ea typeface="Arial"/>
              </a:rPr>
              <a:t>, </a:t>
            </a:r>
            <a:r>
              <a:rPr lang="en-US" sz="2000" dirty="0" err="1">
                <a:latin typeface="Arial"/>
                <a:ea typeface="Arial"/>
              </a:rPr>
              <a:t>burundan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çıkanlara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ise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geniz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ünlüsü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denmektedir</a:t>
            </a:r>
            <a:r>
              <a:rPr lang="en-US" sz="2000" dirty="0">
                <a:latin typeface="Arial"/>
                <a:ea typeface="Arial"/>
              </a:rPr>
              <a:t>. </a:t>
            </a:r>
            <a:r>
              <a:rPr lang="en-US" sz="2000" dirty="0" err="1">
                <a:latin typeface="Arial"/>
                <a:ea typeface="Arial"/>
              </a:rPr>
              <a:t>Türkçede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geniz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ünlüsü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yoktur</a:t>
            </a:r>
            <a:r>
              <a:rPr lang="en-US" sz="2000" dirty="0">
                <a:latin typeface="Arial"/>
                <a:ea typeface="Arial"/>
              </a:rPr>
              <a:t>. </a:t>
            </a:r>
            <a:r>
              <a:rPr lang="en-US" sz="2000" b="1" dirty="0" err="1">
                <a:latin typeface="Arial"/>
                <a:ea typeface="Arial"/>
              </a:rPr>
              <a:t>Sedalı</a:t>
            </a:r>
            <a:r>
              <a:rPr lang="en-US" sz="2000" b="1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yani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b="1" dirty="0" err="1">
                <a:latin typeface="Arial"/>
                <a:ea typeface="Arial"/>
              </a:rPr>
              <a:t>tonlu</a:t>
            </a:r>
            <a:r>
              <a:rPr lang="en-US" sz="2000" b="1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sesler</a:t>
            </a:r>
            <a:r>
              <a:rPr lang="en-US" sz="2000" dirty="0">
                <a:latin typeface="Arial"/>
                <a:ea typeface="Arial"/>
              </a:rPr>
              <a:t>, </a:t>
            </a:r>
            <a:r>
              <a:rPr lang="en-US" sz="2000" dirty="0" err="1">
                <a:latin typeface="Arial"/>
                <a:ea typeface="Arial"/>
              </a:rPr>
              <a:t>oluşumları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sırasında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ses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tellerini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titreştirirler</a:t>
            </a:r>
            <a:r>
              <a:rPr lang="en-US" sz="2000" dirty="0">
                <a:latin typeface="Arial"/>
                <a:ea typeface="Arial"/>
              </a:rPr>
              <a:t>.</a:t>
            </a: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en-US" sz="2000" dirty="0">
                <a:latin typeface="Arial"/>
                <a:ea typeface="Arial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SzPts val="900"/>
              <a:buFont typeface="Arial"/>
              <a:buAutoNum type="alphaLcParenR"/>
              <a:tabLst>
                <a:tab pos="235585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/>
                <a:ea typeface="Arial"/>
              </a:rPr>
              <a:t>A</a:t>
            </a:r>
            <a:r>
              <a:rPr lang="tr-TR" sz="2000" b="1" dirty="0" smtClean="0">
                <a:solidFill>
                  <a:srgbClr val="FF0000"/>
                </a:solidFill>
                <a:latin typeface="Arial"/>
                <a:ea typeface="Arial"/>
              </a:rPr>
              <a:t>:</a:t>
            </a:r>
            <a:r>
              <a:rPr lang="en-US" sz="2000" b="1" dirty="0" err="1" smtClean="0">
                <a:solidFill>
                  <a:srgbClr val="FF0000"/>
                </a:solidFill>
                <a:latin typeface="Arial"/>
                <a:ea typeface="Arial"/>
              </a:rPr>
              <a:t>Teşekkül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  <a:ea typeface="Arial"/>
              </a:rPr>
              <a:t>noktalarına</a:t>
            </a:r>
            <a:r>
              <a:rPr lang="en-US" sz="2000" b="1" dirty="0">
                <a:solidFill>
                  <a:srgbClr val="FF0000"/>
                </a:solidFill>
                <a:latin typeface="Arial"/>
                <a:ea typeface="Arial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Arial"/>
                <a:ea typeface="Arial"/>
              </a:rPr>
              <a:t>dilin</a:t>
            </a:r>
            <a:r>
              <a:rPr lang="en-US" sz="2000" b="1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  <a:ea typeface="Arial"/>
              </a:rPr>
              <a:t>durumuna</a:t>
            </a:r>
            <a:r>
              <a:rPr lang="en-US" sz="2000" b="1" dirty="0">
                <a:solidFill>
                  <a:srgbClr val="FF0000"/>
                </a:solidFill>
                <a:latin typeface="Arial"/>
                <a:ea typeface="Arial"/>
              </a:rPr>
              <a:t>)</a:t>
            </a:r>
            <a:r>
              <a:rPr lang="en-US" sz="2000" b="1" spc="45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  <a:ea typeface="Arial"/>
              </a:rPr>
              <a:t>göre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ea typeface="Arial"/>
              </a:rPr>
              <a:t>:</a:t>
            </a:r>
          </a:p>
          <a:p>
            <a:pPr marL="342900" lvl="0" indent="-342900" algn="just">
              <a:spcAft>
                <a:spcPts val="0"/>
              </a:spcAft>
              <a:buSzPts val="900"/>
              <a:buFont typeface="Arial"/>
              <a:buAutoNum type="alphaLcParenR"/>
              <a:tabLst>
                <a:tab pos="235585" algn="l"/>
              </a:tabLst>
            </a:pPr>
            <a:endParaRPr lang="en-US" sz="2000" b="1" dirty="0">
              <a:solidFill>
                <a:srgbClr val="FF0000"/>
              </a:solidFill>
              <a:latin typeface="Arial"/>
              <a:ea typeface="Arial"/>
            </a:endParaRPr>
          </a:p>
          <a:p>
            <a:pPr marL="73025" algn="just">
              <a:lnSpc>
                <a:spcPts val="1020"/>
              </a:lnSpc>
              <a:spcBef>
                <a:spcPts val="35"/>
              </a:spcBef>
              <a:spcAft>
                <a:spcPts val="0"/>
              </a:spcAft>
            </a:pPr>
            <a:endParaRPr lang="en-US" sz="2000" dirty="0" smtClean="0">
              <a:solidFill>
                <a:srgbClr val="FF0000"/>
              </a:solidFill>
              <a:latin typeface="Arial"/>
              <a:ea typeface="Arial"/>
            </a:endParaRPr>
          </a:p>
          <a:p>
            <a:pPr marL="73025" algn="just">
              <a:lnSpc>
                <a:spcPts val="102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2000" dirty="0" err="1" smtClean="0">
                <a:latin typeface="Arial"/>
                <a:ea typeface="Arial"/>
              </a:rPr>
              <a:t>Kalın</a:t>
            </a:r>
            <a:r>
              <a:rPr lang="en-US" sz="2000" dirty="0" smtClean="0">
                <a:latin typeface="Arial"/>
                <a:ea typeface="Arial"/>
              </a:rPr>
              <a:t> </a:t>
            </a:r>
            <a:r>
              <a:rPr lang="en-US" sz="2000" dirty="0">
                <a:latin typeface="Arial"/>
                <a:ea typeface="Arial"/>
              </a:rPr>
              <a:t>(Art) </a:t>
            </a:r>
            <a:r>
              <a:rPr lang="en-US" sz="2000" dirty="0" err="1">
                <a:latin typeface="Arial"/>
                <a:ea typeface="Arial"/>
              </a:rPr>
              <a:t>ve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ince</a:t>
            </a:r>
            <a:r>
              <a:rPr lang="en-US" sz="2000" dirty="0">
                <a:latin typeface="Arial"/>
                <a:ea typeface="Arial"/>
              </a:rPr>
              <a:t> (</a:t>
            </a:r>
            <a:r>
              <a:rPr lang="en-US" sz="2000" dirty="0" err="1">
                <a:latin typeface="Arial"/>
                <a:ea typeface="Arial"/>
              </a:rPr>
              <a:t>ön</a:t>
            </a:r>
            <a:r>
              <a:rPr lang="en-US" sz="2000" dirty="0">
                <a:latin typeface="Arial"/>
                <a:ea typeface="Arial"/>
              </a:rPr>
              <a:t>) </a:t>
            </a:r>
            <a:r>
              <a:rPr lang="en-US" sz="2000" dirty="0" err="1" smtClean="0">
                <a:latin typeface="Arial"/>
                <a:ea typeface="Arial"/>
              </a:rPr>
              <a:t>ünlüler</a:t>
            </a:r>
            <a:endParaRPr lang="en-US" sz="2000" dirty="0" smtClean="0">
              <a:latin typeface="Arial"/>
              <a:ea typeface="Arial"/>
            </a:endParaRPr>
          </a:p>
          <a:p>
            <a:pPr marL="73025" algn="just">
              <a:lnSpc>
                <a:spcPts val="1020"/>
              </a:lnSpc>
              <a:spcBef>
                <a:spcPts val="35"/>
              </a:spcBef>
              <a:spcAft>
                <a:spcPts val="0"/>
              </a:spcAft>
            </a:pPr>
            <a:endParaRPr lang="en-US" sz="2000" dirty="0">
              <a:latin typeface="Arial"/>
              <a:ea typeface="Arial"/>
            </a:endParaRPr>
          </a:p>
          <a:p>
            <a:pPr marL="342900" marR="24130" lvl="0" indent="-342900" algn="just">
              <a:lnSpc>
                <a:spcPct val="100000"/>
              </a:lnSpc>
              <a:spcAft>
                <a:spcPts val="0"/>
              </a:spcAft>
              <a:buSzPts val="900"/>
              <a:buFont typeface="Arial"/>
              <a:buAutoNum type="alphaLcParenR"/>
              <a:tabLst>
                <a:tab pos="389255" algn="l"/>
              </a:tabLst>
            </a:pPr>
            <a:r>
              <a:rPr lang="en-US" sz="2000" b="1" dirty="0" smtClean="0">
                <a:solidFill>
                  <a:srgbClr val="FFFF00"/>
                </a:solidFill>
                <a:latin typeface="Arial"/>
                <a:ea typeface="Arial"/>
              </a:rPr>
              <a:t>B </a:t>
            </a:r>
            <a:r>
              <a:rPr lang="tr-TR" sz="2000" b="1" dirty="0" smtClean="0">
                <a:solidFill>
                  <a:srgbClr val="FFFF00"/>
                </a:solidFill>
                <a:latin typeface="Arial"/>
                <a:ea typeface="Arial"/>
              </a:rPr>
              <a:t>:</a:t>
            </a:r>
            <a:r>
              <a:rPr lang="en-US" sz="2000" b="1" dirty="0" err="1" smtClean="0">
                <a:solidFill>
                  <a:srgbClr val="FFFF00"/>
                </a:solidFill>
                <a:latin typeface="Arial"/>
                <a:ea typeface="Arial"/>
              </a:rPr>
              <a:t>Açıklık-kapalılık</a:t>
            </a:r>
            <a:r>
              <a:rPr lang="en-US" sz="2000" b="1" dirty="0" smtClean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/>
                <a:ea typeface="Arial"/>
              </a:rPr>
              <a:t>derecesine</a:t>
            </a:r>
            <a:r>
              <a:rPr lang="en-US" sz="2000" b="1" dirty="0">
                <a:solidFill>
                  <a:srgbClr val="FFFF00"/>
                </a:solidFill>
                <a:latin typeface="Arial"/>
                <a:ea typeface="Arial"/>
              </a:rPr>
              <a:t> (</a:t>
            </a:r>
            <a:r>
              <a:rPr lang="en-US" sz="2000" b="1" dirty="0" err="1">
                <a:solidFill>
                  <a:srgbClr val="FFFF00"/>
                </a:solidFill>
                <a:latin typeface="Arial"/>
                <a:ea typeface="Arial"/>
              </a:rPr>
              <a:t>çenenin</a:t>
            </a:r>
            <a:r>
              <a:rPr lang="en-US" sz="2000" b="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/>
                <a:ea typeface="Arial"/>
              </a:rPr>
              <a:t>durumuna</a:t>
            </a:r>
            <a:r>
              <a:rPr lang="en-US" sz="2000" b="1" dirty="0">
                <a:solidFill>
                  <a:srgbClr val="FFFF00"/>
                </a:solidFill>
                <a:latin typeface="Arial"/>
                <a:ea typeface="Arial"/>
              </a:rPr>
              <a:t>) </a:t>
            </a:r>
            <a:r>
              <a:rPr lang="en-US" sz="2000" b="1" dirty="0" err="1">
                <a:solidFill>
                  <a:srgbClr val="FFFF00"/>
                </a:solidFill>
                <a:latin typeface="Arial"/>
                <a:ea typeface="Arial"/>
              </a:rPr>
              <a:t>göre</a:t>
            </a:r>
            <a:r>
              <a:rPr lang="en-US" sz="2000" b="1" dirty="0">
                <a:solidFill>
                  <a:srgbClr val="FFFF00"/>
                </a:solidFill>
                <a:latin typeface="Arial"/>
                <a:ea typeface="Arial"/>
              </a:rPr>
              <a:t>:</a:t>
            </a:r>
            <a:r>
              <a:rPr lang="en-US" sz="2000" b="1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Geniş</a:t>
            </a:r>
            <a:r>
              <a:rPr lang="en-US" sz="2000" dirty="0">
                <a:latin typeface="Arial"/>
                <a:ea typeface="Arial"/>
              </a:rPr>
              <a:t> (</a:t>
            </a:r>
            <a:r>
              <a:rPr lang="en-US" sz="2000" dirty="0" err="1">
                <a:latin typeface="Arial"/>
                <a:ea typeface="Arial"/>
              </a:rPr>
              <a:t>alçak</a:t>
            </a:r>
            <a:r>
              <a:rPr lang="en-US" sz="2000" dirty="0">
                <a:latin typeface="Arial"/>
                <a:ea typeface="Arial"/>
              </a:rPr>
              <a:t>) </a:t>
            </a:r>
            <a:r>
              <a:rPr lang="en-US" sz="2000" dirty="0" err="1">
                <a:latin typeface="Arial"/>
                <a:ea typeface="Arial"/>
              </a:rPr>
              <a:t>ve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dar</a:t>
            </a:r>
            <a:r>
              <a:rPr lang="en-US" sz="2000" dirty="0">
                <a:latin typeface="Arial"/>
                <a:ea typeface="Arial"/>
              </a:rPr>
              <a:t> (</a:t>
            </a:r>
            <a:r>
              <a:rPr lang="en-US" sz="2000" dirty="0" err="1">
                <a:latin typeface="Arial"/>
                <a:ea typeface="Arial"/>
              </a:rPr>
              <a:t>yüksek</a:t>
            </a:r>
            <a:r>
              <a:rPr lang="en-US" sz="2000" dirty="0">
                <a:latin typeface="Arial"/>
                <a:ea typeface="Arial"/>
              </a:rPr>
              <a:t>) </a:t>
            </a:r>
            <a:r>
              <a:rPr lang="en-US" sz="2000" dirty="0" err="1" smtClean="0">
                <a:latin typeface="Arial"/>
                <a:ea typeface="Arial"/>
              </a:rPr>
              <a:t>ünlüler</a:t>
            </a:r>
            <a:endParaRPr lang="en-US" sz="2000" dirty="0" smtClean="0">
              <a:latin typeface="Arial"/>
              <a:ea typeface="Arial"/>
            </a:endParaRPr>
          </a:p>
          <a:p>
            <a:pPr marL="342900" marR="24130" lvl="0" indent="-342900" algn="just">
              <a:lnSpc>
                <a:spcPct val="100000"/>
              </a:lnSpc>
              <a:spcAft>
                <a:spcPts val="0"/>
              </a:spcAft>
              <a:buSzPts val="900"/>
              <a:buFont typeface="Arial"/>
              <a:buAutoNum type="alphaLcParenR"/>
              <a:tabLst>
                <a:tab pos="389255" algn="l"/>
              </a:tabLst>
            </a:pPr>
            <a:endParaRPr lang="en-US" sz="2000" dirty="0">
              <a:latin typeface="Arial"/>
              <a:ea typeface="Arial"/>
            </a:endParaRPr>
          </a:p>
          <a:p>
            <a:pPr marL="342900" marR="26035" lvl="0" indent="-342900" algn="just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lphaLcParenR"/>
              <a:tabLst>
                <a:tab pos="236855" algn="l"/>
              </a:tabLst>
            </a:pPr>
            <a:r>
              <a:rPr lang="en-US" sz="2000" b="1" dirty="0" smtClean="0">
                <a:solidFill>
                  <a:srgbClr val="00B0F0"/>
                </a:solidFill>
                <a:latin typeface="Arial"/>
                <a:ea typeface="Arial"/>
              </a:rPr>
              <a:t>C :</a:t>
            </a:r>
            <a:r>
              <a:rPr lang="en-US" sz="2000" b="1" dirty="0" err="1" smtClean="0">
                <a:solidFill>
                  <a:srgbClr val="00B0F0"/>
                </a:solidFill>
                <a:latin typeface="Arial"/>
                <a:ea typeface="Arial"/>
              </a:rPr>
              <a:t>Dudakların</a:t>
            </a:r>
            <a:r>
              <a:rPr lang="en-US" sz="2000" b="1" dirty="0" smtClean="0">
                <a:solidFill>
                  <a:srgbClr val="00B0F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Arial"/>
                <a:ea typeface="Arial"/>
              </a:rPr>
              <a:t>durumuna</a:t>
            </a:r>
            <a:r>
              <a:rPr lang="en-US" sz="2000" b="1" dirty="0">
                <a:solidFill>
                  <a:srgbClr val="00B0F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Arial"/>
                <a:ea typeface="Arial"/>
              </a:rPr>
              <a:t>göre</a:t>
            </a:r>
            <a:r>
              <a:rPr lang="en-US" sz="2000" b="1" dirty="0">
                <a:solidFill>
                  <a:srgbClr val="00B0F0"/>
                </a:solidFill>
                <a:latin typeface="Arial"/>
                <a:ea typeface="Arial"/>
              </a:rPr>
              <a:t>: </a:t>
            </a:r>
            <a:r>
              <a:rPr lang="en-US" sz="2000" dirty="0" err="1">
                <a:latin typeface="Arial"/>
                <a:ea typeface="Arial"/>
              </a:rPr>
              <a:t>Düz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ve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yuvarlak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ünlüler</a:t>
            </a:r>
            <a:endParaRPr lang="en-US" sz="2000" dirty="0"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endParaRPr lang="tr-TR" sz="2000" b="1" dirty="0" smtClean="0"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r>
              <a:rPr lang="tr-TR" sz="2000" b="1" dirty="0" smtClean="0">
                <a:solidFill>
                  <a:srgbClr val="FFC000"/>
                </a:solidFill>
                <a:latin typeface="Arial"/>
                <a:ea typeface="Arial"/>
              </a:rPr>
              <a:t>Ç:</a:t>
            </a:r>
            <a:r>
              <a:rPr lang="en-US" sz="2000" b="1" dirty="0" smtClean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rial"/>
                <a:ea typeface="Arial"/>
              </a:rPr>
              <a:t>Boğumlanma</a:t>
            </a:r>
            <a:r>
              <a:rPr lang="en-US" sz="2000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rial"/>
                <a:ea typeface="Arial"/>
              </a:rPr>
              <a:t>sürelerine</a:t>
            </a:r>
            <a:r>
              <a:rPr lang="en-US" sz="2000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Arial"/>
                <a:ea typeface="Arial"/>
              </a:rPr>
              <a:t>göre</a:t>
            </a:r>
            <a:r>
              <a:rPr lang="en-US" sz="2000" b="1" dirty="0">
                <a:solidFill>
                  <a:srgbClr val="FFC000"/>
                </a:solidFill>
                <a:latin typeface="Arial"/>
                <a:ea typeface="Arial"/>
              </a:rPr>
              <a:t>: </a:t>
            </a:r>
            <a:r>
              <a:rPr lang="en-US" sz="2000" dirty="0" err="1">
                <a:latin typeface="Arial"/>
                <a:ea typeface="Arial"/>
              </a:rPr>
              <a:t>Kısa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ve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>
                <a:latin typeface="Arial"/>
                <a:ea typeface="Arial"/>
              </a:rPr>
              <a:t>uzun</a:t>
            </a:r>
            <a:r>
              <a:rPr lang="en-US" sz="2000" dirty="0">
                <a:latin typeface="Arial"/>
                <a:ea typeface="Arial"/>
              </a:rPr>
              <a:t> </a:t>
            </a:r>
            <a:r>
              <a:rPr lang="en-US" sz="2000" dirty="0" err="1" smtClean="0">
                <a:latin typeface="Arial"/>
                <a:ea typeface="Arial"/>
              </a:rPr>
              <a:t>ünlüler</a:t>
            </a:r>
            <a:endParaRPr lang="en-US" sz="2000" dirty="0" smtClean="0"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endParaRPr lang="en-US" sz="3200" dirty="0"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endParaRPr lang="en-US" sz="2000" dirty="0" smtClean="0"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endParaRPr lang="en-US" sz="2000" dirty="0">
              <a:effectLst/>
              <a:latin typeface="Arial"/>
              <a:ea typeface="Arial"/>
            </a:endParaRPr>
          </a:p>
          <a:p>
            <a:pPr marL="73025" marR="24130" algn="just">
              <a:lnSpc>
                <a:spcPct val="101000"/>
              </a:lnSpc>
              <a:spcAft>
                <a:spcPts val="0"/>
              </a:spcAft>
            </a:pPr>
            <a:endParaRPr lang="en-US" sz="2000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66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26538"/>
            <a:ext cx="8305800" cy="541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just">
              <a:spcAft>
                <a:spcPts val="0"/>
              </a:spcAft>
            </a:pPr>
            <a:r>
              <a:rPr lang="en-US" sz="2400" b="1" dirty="0" err="1">
                <a:solidFill>
                  <a:srgbClr val="FFFF00"/>
                </a:solidFill>
                <a:latin typeface="Arial"/>
                <a:ea typeface="Arial"/>
              </a:rPr>
              <a:t>İkiz</a:t>
            </a: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/>
                <a:ea typeface="Arial"/>
              </a:rPr>
              <a:t>Ünlüler</a:t>
            </a:r>
            <a:r>
              <a:rPr lang="en-US" sz="2400" b="1" dirty="0">
                <a:solidFill>
                  <a:srgbClr val="FFFF00"/>
                </a:solidFill>
                <a:latin typeface="Arial"/>
                <a:ea typeface="Arial"/>
              </a:rPr>
              <a:t>: </a:t>
            </a:r>
            <a:r>
              <a:rPr lang="en-US" sz="2400" dirty="0" err="1">
                <a:latin typeface="Arial"/>
                <a:ea typeface="Arial"/>
              </a:rPr>
              <a:t>Aynı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hecede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yer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alan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iki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ünlüdür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>
              <a:spcBef>
                <a:spcPts val="50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Arial"/>
              </a:rPr>
              <a:t> </a:t>
            </a:r>
          </a:p>
          <a:p>
            <a:pPr marL="342900" marR="24130" lvl="0" indent="-342900" algn="just">
              <a:lnSpc>
                <a:spcPct val="102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Eşit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İkiz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Ünlüler</a:t>
            </a:r>
            <a:r>
              <a:rPr lang="en-US" sz="2400" b="1" dirty="0">
                <a:latin typeface="Arial"/>
                <a:ea typeface="Arial"/>
              </a:rPr>
              <a:t>: </a:t>
            </a:r>
            <a:r>
              <a:rPr lang="en-US" sz="2400" dirty="0">
                <a:latin typeface="Arial"/>
                <a:ea typeface="Arial"/>
              </a:rPr>
              <a:t>aa, </a:t>
            </a:r>
            <a:r>
              <a:rPr lang="en-US" sz="2400" dirty="0" err="1">
                <a:latin typeface="Arial"/>
                <a:ea typeface="Arial"/>
              </a:rPr>
              <a:t>ee</a:t>
            </a:r>
            <a:r>
              <a:rPr lang="en-US" sz="2400" dirty="0">
                <a:latin typeface="Arial"/>
                <a:ea typeface="Arial"/>
              </a:rPr>
              <a:t>… </a:t>
            </a:r>
            <a:r>
              <a:rPr lang="en-US" sz="2400" dirty="0" err="1">
                <a:latin typeface="Arial"/>
                <a:ea typeface="Arial"/>
              </a:rPr>
              <a:t>gibi</a:t>
            </a:r>
            <a:r>
              <a:rPr lang="en-US" sz="2400" dirty="0">
                <a:latin typeface="Arial"/>
                <a:ea typeface="Arial"/>
              </a:rPr>
              <a:t>. Her </a:t>
            </a:r>
            <a:r>
              <a:rPr lang="en-US" sz="2400" dirty="0" err="1">
                <a:latin typeface="Arial"/>
                <a:ea typeface="Arial"/>
              </a:rPr>
              <a:t>ikisi</a:t>
            </a:r>
            <a:r>
              <a:rPr lang="en-US" sz="2400" dirty="0">
                <a:latin typeface="Arial"/>
                <a:ea typeface="Arial"/>
              </a:rPr>
              <a:t> de </a:t>
            </a:r>
            <a:r>
              <a:rPr lang="en-US" sz="2400" dirty="0" err="1">
                <a:latin typeface="Arial"/>
                <a:ea typeface="Arial"/>
              </a:rPr>
              <a:t>nitelikçe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aynıdır</a:t>
            </a:r>
            <a:r>
              <a:rPr lang="en-US" sz="2400" dirty="0" smtClean="0">
                <a:latin typeface="Arial"/>
                <a:ea typeface="Arial"/>
              </a:rPr>
              <a:t>.</a:t>
            </a:r>
          </a:p>
          <a:p>
            <a:pPr marL="342900" marR="24130" lvl="0" indent="-342900" algn="just">
              <a:lnSpc>
                <a:spcPct val="102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endParaRPr lang="en-US" sz="2400" u="sng" dirty="0">
              <a:solidFill>
                <a:srgbClr val="FF0000"/>
              </a:solidFill>
              <a:latin typeface="Arial"/>
              <a:ea typeface="Arial"/>
            </a:endParaRPr>
          </a:p>
          <a:p>
            <a:pPr marL="342900" lvl="0" indent="-342900" algn="just">
              <a:lnSpc>
                <a:spcPts val="98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Yükselen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İkiz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Ünlüler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: </a:t>
            </a:r>
            <a:r>
              <a:rPr lang="en-US" sz="2400" dirty="0" err="1">
                <a:latin typeface="Arial"/>
                <a:ea typeface="Arial"/>
              </a:rPr>
              <a:t>ie</a:t>
            </a:r>
            <a:r>
              <a:rPr lang="en-US" sz="2400" dirty="0">
                <a:latin typeface="Arial"/>
                <a:ea typeface="Arial"/>
              </a:rPr>
              <a:t>, </a:t>
            </a:r>
            <a:r>
              <a:rPr lang="en-US" sz="2400" dirty="0" err="1">
                <a:latin typeface="Arial"/>
                <a:ea typeface="Arial"/>
              </a:rPr>
              <a:t>ia</a:t>
            </a:r>
            <a:r>
              <a:rPr lang="en-US" sz="2400" dirty="0">
                <a:latin typeface="Arial"/>
                <a:ea typeface="Arial"/>
              </a:rPr>
              <a:t>… </a:t>
            </a:r>
            <a:r>
              <a:rPr lang="en-US" sz="2400" dirty="0" err="1">
                <a:latin typeface="Arial"/>
                <a:ea typeface="Arial"/>
              </a:rPr>
              <a:t>gibi</a:t>
            </a:r>
            <a:r>
              <a:rPr lang="en-US" sz="2400" dirty="0">
                <a:latin typeface="Arial"/>
                <a:ea typeface="Arial"/>
              </a:rPr>
              <a:t>.</a:t>
            </a:r>
            <a:r>
              <a:rPr lang="en-US" sz="2400" spc="185" dirty="0">
                <a:latin typeface="Arial"/>
                <a:ea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</a:rPr>
              <a:t>İkincisi</a:t>
            </a:r>
            <a:endParaRPr lang="en-US" sz="2400" dirty="0" smtClean="0">
              <a:latin typeface="Arial"/>
              <a:ea typeface="Arial"/>
            </a:endParaRPr>
          </a:p>
          <a:p>
            <a:pPr marL="342900" lvl="0" indent="-342900" algn="just">
              <a:lnSpc>
                <a:spcPts val="98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endParaRPr lang="en-US" sz="2400" dirty="0" smtClean="0">
              <a:latin typeface="Arial"/>
              <a:ea typeface="Arial"/>
            </a:endParaRPr>
          </a:p>
          <a:p>
            <a:pPr marL="342900" lvl="0" indent="-342900" algn="just">
              <a:lnSpc>
                <a:spcPts val="98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endParaRPr lang="en-US" sz="2400" dirty="0">
              <a:latin typeface="Arial"/>
              <a:ea typeface="Arial"/>
            </a:endParaRPr>
          </a:p>
          <a:p>
            <a:pPr marL="73025" algn="just">
              <a:lnSpc>
                <a:spcPts val="102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400" dirty="0" err="1">
                <a:latin typeface="Arial"/>
                <a:ea typeface="Arial"/>
              </a:rPr>
              <a:t>birincisine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göre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daha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</a:rPr>
              <a:t>güçlüdür</a:t>
            </a:r>
            <a:endParaRPr lang="en-US" sz="2400" dirty="0" smtClean="0">
              <a:latin typeface="Arial"/>
              <a:ea typeface="Arial"/>
            </a:endParaRPr>
          </a:p>
          <a:p>
            <a:pPr marL="73025" algn="just">
              <a:lnSpc>
                <a:spcPts val="102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400" dirty="0" smtClean="0">
                <a:latin typeface="Arial"/>
                <a:ea typeface="Arial"/>
              </a:rPr>
              <a:t>.</a:t>
            </a:r>
            <a:endParaRPr lang="en-US" sz="2400" dirty="0">
              <a:latin typeface="Arial"/>
              <a:ea typeface="Arial"/>
            </a:endParaRPr>
          </a:p>
          <a:p>
            <a:pPr marL="342900" marR="24130" lvl="0" indent="-342900" algn="just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Alçalan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İkiz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Ünlüler</a:t>
            </a:r>
            <a:r>
              <a:rPr lang="en-US" sz="2400" b="1" dirty="0">
                <a:latin typeface="Arial"/>
                <a:ea typeface="Arial"/>
              </a:rPr>
              <a:t>: </a:t>
            </a:r>
            <a:r>
              <a:rPr lang="en-US" sz="2400" dirty="0" err="1">
                <a:latin typeface="Arial"/>
                <a:ea typeface="Arial"/>
              </a:rPr>
              <a:t>ei</a:t>
            </a:r>
            <a:r>
              <a:rPr lang="en-US" sz="2400" dirty="0">
                <a:latin typeface="Arial"/>
                <a:ea typeface="Arial"/>
              </a:rPr>
              <a:t>, </a:t>
            </a:r>
            <a:r>
              <a:rPr lang="en-US" sz="2400" dirty="0" err="1">
                <a:latin typeface="Arial"/>
                <a:ea typeface="Arial"/>
              </a:rPr>
              <a:t>ai</a:t>
            </a:r>
            <a:r>
              <a:rPr lang="en-US" sz="2400" dirty="0">
                <a:latin typeface="Arial"/>
                <a:ea typeface="Arial"/>
              </a:rPr>
              <a:t>… </a:t>
            </a:r>
            <a:r>
              <a:rPr lang="en-US" sz="2400" dirty="0" err="1">
                <a:latin typeface="Arial"/>
                <a:ea typeface="Arial"/>
              </a:rPr>
              <a:t>gibi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Birincisi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ikincisine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göre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daha</a:t>
            </a:r>
            <a:r>
              <a:rPr lang="en-US" sz="2400" spc="5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güçlüdür</a:t>
            </a:r>
            <a:r>
              <a:rPr lang="en-US" sz="2400" dirty="0">
                <a:latin typeface="Arial"/>
                <a:ea typeface="Arial"/>
              </a:rPr>
              <a:t>.</a:t>
            </a:r>
          </a:p>
          <a:p>
            <a:pPr marL="342900" marR="24130" lvl="0" indent="-342900" algn="just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Yalancı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İkiz</a:t>
            </a:r>
            <a:r>
              <a:rPr lang="en-US" sz="2400" b="1" u="sng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/>
                <a:ea typeface="Arial"/>
              </a:rPr>
              <a:t>Ünlüler</a:t>
            </a:r>
            <a:r>
              <a:rPr lang="en-US" sz="2400" b="1" dirty="0">
                <a:latin typeface="Arial"/>
                <a:ea typeface="Arial"/>
              </a:rPr>
              <a:t>: </a:t>
            </a:r>
            <a:r>
              <a:rPr lang="en-US" sz="2400" dirty="0" err="1">
                <a:latin typeface="Arial"/>
                <a:ea typeface="Arial"/>
              </a:rPr>
              <a:t>ey</a:t>
            </a:r>
            <a:r>
              <a:rPr lang="en-US" sz="2400" dirty="0">
                <a:latin typeface="Arial"/>
                <a:ea typeface="Arial"/>
              </a:rPr>
              <a:t>, ay… </a:t>
            </a:r>
            <a:r>
              <a:rPr lang="en-US" sz="2400" dirty="0" err="1">
                <a:latin typeface="Arial"/>
                <a:ea typeface="Arial"/>
              </a:rPr>
              <a:t>gibi</a:t>
            </a:r>
            <a:r>
              <a:rPr lang="en-US" sz="2400" dirty="0">
                <a:latin typeface="Arial"/>
                <a:ea typeface="Arial"/>
              </a:rPr>
              <a:t>. </a:t>
            </a:r>
            <a:r>
              <a:rPr lang="en-US" sz="2400" dirty="0" err="1">
                <a:latin typeface="Arial"/>
                <a:ea typeface="Arial"/>
              </a:rPr>
              <a:t>Bir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ünlü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bir</a:t>
            </a:r>
            <a:r>
              <a:rPr lang="en-US" sz="2400" dirty="0">
                <a:latin typeface="Arial"/>
                <a:ea typeface="Arial"/>
              </a:rPr>
              <a:t> de </a:t>
            </a:r>
            <a:r>
              <a:rPr lang="en-US" sz="2400" dirty="0" err="1">
                <a:latin typeface="Arial"/>
                <a:ea typeface="Arial"/>
              </a:rPr>
              <a:t>yarım</a:t>
            </a:r>
            <a:r>
              <a:rPr lang="en-US" sz="2400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ünlüden</a:t>
            </a:r>
            <a:r>
              <a:rPr lang="en-US" sz="2400" spc="5" dirty="0">
                <a:latin typeface="Arial"/>
                <a:ea typeface="Arial"/>
              </a:rPr>
              <a:t> </a:t>
            </a:r>
            <a:r>
              <a:rPr lang="en-US" sz="2400" dirty="0" err="1">
                <a:latin typeface="Arial"/>
                <a:ea typeface="Arial"/>
              </a:rPr>
              <a:t>oluşurlar</a:t>
            </a:r>
            <a:r>
              <a:rPr lang="en-US" dirty="0" smtClean="0">
                <a:latin typeface="Arial"/>
                <a:ea typeface="Arial"/>
              </a:rPr>
              <a:t>.</a:t>
            </a:r>
          </a:p>
          <a:p>
            <a:pPr marL="342900" marR="24130" lvl="0" indent="-342900" algn="just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endParaRPr lang="en-US" sz="2800" dirty="0">
              <a:effectLst/>
              <a:latin typeface="Arial"/>
              <a:ea typeface="Arial"/>
            </a:endParaRPr>
          </a:p>
          <a:p>
            <a:pPr marL="342900" marR="24130" lvl="0" indent="-342900" algn="just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endParaRPr lang="en-US" sz="2800" dirty="0" smtClean="0">
              <a:latin typeface="Arial"/>
              <a:ea typeface="Arial"/>
            </a:endParaRPr>
          </a:p>
          <a:p>
            <a:pPr marL="342900" marR="24130" lvl="0" indent="-342900" algn="just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187960" algn="l"/>
              </a:tabLst>
            </a:pPr>
            <a:endParaRPr lang="en-US" sz="2800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27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22771"/>
              </p:ext>
            </p:extLst>
          </p:nvPr>
        </p:nvGraphicFramePr>
        <p:xfrm>
          <a:off x="1066801" y="990601"/>
          <a:ext cx="7162799" cy="49529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3722"/>
                <a:gridCol w="2008383"/>
                <a:gridCol w="1782154"/>
                <a:gridCol w="2348540"/>
              </a:tblGrid>
              <a:tr h="684979">
                <a:tc>
                  <a:txBody>
                    <a:bodyPr/>
                    <a:lstStyle/>
                    <a:p>
                      <a:pPr marL="58420" marR="5461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Ünlü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735" algn="l">
                        <a:lnSpc>
                          <a:spcPts val="1005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Çenenin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  <a:p>
                      <a:pPr marL="173355" algn="l">
                        <a:lnSpc>
                          <a:spcPts val="97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Durumu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marR="110490" algn="ctr">
                        <a:lnSpc>
                          <a:spcPts val="1005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Dilin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  <a:p>
                      <a:pPr marL="114935" marR="110490" algn="ctr">
                        <a:lnSpc>
                          <a:spcPts val="97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Durumu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44780" algn="ctr">
                        <a:lnSpc>
                          <a:spcPts val="1005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Dudakların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  <a:p>
                      <a:pPr marL="146685" marR="144780" algn="ctr">
                        <a:lnSpc>
                          <a:spcPts val="97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/>
                          <a:ea typeface="Arial"/>
                        </a:rPr>
                        <a:t>Durumu</a:t>
                      </a:r>
                      <a:endParaRPr lang="en-US" sz="160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17">
                <a:tc>
                  <a:txBody>
                    <a:bodyPr/>
                    <a:lstStyle/>
                    <a:p>
                      <a:pPr marL="50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35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Geniş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1049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Kalın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Düz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17">
                <a:tc>
                  <a:txBody>
                    <a:bodyPr/>
                    <a:lstStyle/>
                    <a:p>
                      <a:pPr marL="50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35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Geniş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092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İnce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Düz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58">
                <a:tc>
                  <a:txBody>
                    <a:bodyPr/>
                    <a:lstStyle/>
                    <a:p>
                      <a:pPr marL="381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225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1049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Kalın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Düz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58">
                <a:tc>
                  <a:txBody>
                    <a:bodyPr/>
                    <a:lstStyle/>
                    <a:p>
                      <a:pPr marL="381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225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092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İnce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Düz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17">
                <a:tc>
                  <a:txBody>
                    <a:bodyPr/>
                    <a:lstStyle/>
                    <a:p>
                      <a:pPr marL="50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35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Geniş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1049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Kalın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Yuvarlak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17">
                <a:tc>
                  <a:txBody>
                    <a:bodyPr/>
                    <a:lstStyle/>
                    <a:p>
                      <a:pPr marL="50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ö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35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Geniş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092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İnce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Yuvarlak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17">
                <a:tc>
                  <a:txBody>
                    <a:bodyPr/>
                    <a:lstStyle/>
                    <a:p>
                      <a:pPr marL="50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225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1049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Kalın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Yuvarlak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17">
                <a:tc>
                  <a:txBody>
                    <a:bodyPr/>
                    <a:lstStyle/>
                    <a:p>
                      <a:pPr marL="50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marR="22225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Dar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935" marR="10922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  <a:ea typeface="Arial"/>
                        </a:rPr>
                        <a:t>İnce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/>
                          <a:ea typeface="Arial"/>
                        </a:rPr>
                        <a:t>Yuvarlak</a:t>
                      </a:r>
                      <a:endParaRPr lang="en-US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175000" y="3084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3002" tIns="4761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Ünlülerin Özellikleri Tablosu: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77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889844"/>
            <a:ext cx="784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ÜNSÜZLER (KONSONANTLAR</a:t>
            </a:r>
            <a:r>
              <a:rPr lang="tr-TR" sz="2400" dirty="0"/>
              <a:t>)</a:t>
            </a:r>
          </a:p>
          <a:p>
            <a:r>
              <a:rPr lang="tr-TR" sz="2400" dirty="0" smtClean="0"/>
              <a:t>Ünlüler </a:t>
            </a:r>
            <a:r>
              <a:rPr lang="tr-TR" sz="2400" dirty="0"/>
              <a:t>dışında kalan diğer seslere “ünsüz sesler” denir. Ünsüzler, çıkışlarında sesler belirli bir engele uğrarlar. Her dilde ünsüzlerin sayısı ünlülerin sayısından fazladır.</a:t>
            </a:r>
          </a:p>
          <a:p>
            <a:endParaRPr lang="tr-TR" sz="2400" dirty="0"/>
          </a:p>
          <a:p>
            <a:r>
              <a:rPr lang="tr-TR" sz="2400" dirty="0"/>
              <a:t>Ünsüzlerin Sınıflandırılması: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FFFF00"/>
                </a:solidFill>
              </a:rPr>
              <a:t>a)	Sedalı - Sedasız: b,c,d… - f,s,t,k,ç,ş,h,p</a:t>
            </a:r>
          </a:p>
          <a:p>
            <a:r>
              <a:rPr lang="tr-TR" sz="2400" dirty="0">
                <a:solidFill>
                  <a:srgbClr val="FFFF00"/>
                </a:solidFill>
              </a:rPr>
              <a:t>b)	Teşekkül Noktasına Göre: Dudak, Diş-Dudak,</a:t>
            </a:r>
          </a:p>
          <a:p>
            <a:r>
              <a:rPr lang="tr-TR" sz="2400" dirty="0">
                <a:solidFill>
                  <a:srgbClr val="FFFF00"/>
                </a:solidFill>
              </a:rPr>
              <a:t>Diş, Damak-Diş, Ön Damak, Arka Damak, Gırtlak</a:t>
            </a:r>
          </a:p>
          <a:p>
            <a:r>
              <a:rPr lang="tr-TR" sz="2400" dirty="0">
                <a:solidFill>
                  <a:srgbClr val="FFFF00"/>
                </a:solidFill>
              </a:rPr>
              <a:t>c)	Sürekli - Süreksiz: b,k,t… - y,f,v</a:t>
            </a:r>
          </a:p>
          <a:p>
            <a:r>
              <a:rPr lang="tr-TR" sz="2400" dirty="0"/>
              <a:t>d)	Nazal – Nazal Olmayan: m,</a:t>
            </a:r>
          </a:p>
        </p:txBody>
      </p:sp>
    </p:spTree>
    <p:extLst>
      <p:ext uri="{BB962C8B-B14F-4D97-AF65-F5344CB8AC3E}">
        <p14:creationId xmlns:p14="http://schemas.microsoft.com/office/powerpoint/2010/main" val="29725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15739"/>
            <a:ext cx="7467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HECE</a:t>
            </a:r>
          </a:p>
          <a:p>
            <a:r>
              <a:rPr lang="en-US" sz="2000" dirty="0" err="1">
                <a:solidFill>
                  <a:srgbClr val="FFFF00"/>
                </a:solidFill>
              </a:rPr>
              <a:t>Konuşurken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ağzımızdan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veya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burnumuzdan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hava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kesintilerle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çıkar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İşte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bu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kesintilere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hece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denir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Bir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başka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deyişle</a:t>
            </a:r>
            <a:r>
              <a:rPr lang="en-US" sz="2000" dirty="0">
                <a:solidFill>
                  <a:srgbClr val="FFFF00"/>
                </a:solidFill>
              </a:rPr>
              <a:t> “</a:t>
            </a:r>
            <a:r>
              <a:rPr lang="en-US" sz="2000" dirty="0" err="1">
                <a:solidFill>
                  <a:srgbClr val="FFFF00"/>
                </a:solidFill>
              </a:rPr>
              <a:t>aynı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nefes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baskısı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altında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çıkan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ses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ve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ses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grupları”dır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Türkçede</a:t>
            </a:r>
            <a:r>
              <a:rPr lang="en-US" sz="2000" dirty="0">
                <a:solidFill>
                  <a:srgbClr val="FFFF00"/>
                </a:solidFill>
              </a:rPr>
              <a:t> her </a:t>
            </a:r>
            <a:r>
              <a:rPr lang="en-US" sz="2000" dirty="0" err="1">
                <a:solidFill>
                  <a:srgbClr val="FFFF00"/>
                </a:solidFill>
              </a:rPr>
              <a:t>ünlü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bir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hece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oluşturabilir</a:t>
            </a:r>
            <a:r>
              <a:rPr lang="en-US" sz="2000" dirty="0">
                <a:solidFill>
                  <a:srgbClr val="FFFF00"/>
                </a:solidFill>
              </a:rPr>
              <a:t>. </a:t>
            </a:r>
            <a:r>
              <a:rPr lang="en-US" sz="2000" dirty="0" err="1">
                <a:solidFill>
                  <a:srgbClr val="FFFF00"/>
                </a:solidFill>
              </a:rPr>
              <a:t>Örneğin</a:t>
            </a:r>
            <a:r>
              <a:rPr lang="en-US" sz="2000" dirty="0">
                <a:solidFill>
                  <a:srgbClr val="FFFF00"/>
                </a:solidFill>
              </a:rPr>
              <a:t> “o da” </a:t>
            </a:r>
            <a:r>
              <a:rPr lang="en-US" sz="2000" dirty="0" err="1">
                <a:solidFill>
                  <a:srgbClr val="FFFF00"/>
                </a:solidFill>
              </a:rPr>
              <a:t>buradaki</a:t>
            </a:r>
            <a:r>
              <a:rPr lang="en-US" sz="2000" dirty="0">
                <a:solidFill>
                  <a:srgbClr val="FFFF00"/>
                </a:solidFill>
              </a:rPr>
              <a:t> “o” </a:t>
            </a:r>
            <a:r>
              <a:rPr lang="en-US" sz="2000" dirty="0" err="1">
                <a:solidFill>
                  <a:srgbClr val="FFFF00"/>
                </a:solidFill>
              </a:rPr>
              <a:t>bir</a:t>
            </a:r>
            <a:r>
              <a:rPr lang="en-US" sz="2000" dirty="0">
                <a:solidFill>
                  <a:srgbClr val="FFFF00"/>
                </a:solidFill>
              </a:rPr>
              <a:t> hecedir.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b="1" dirty="0"/>
              <a:t>v	: </a:t>
            </a:r>
            <a:r>
              <a:rPr lang="en-US" sz="2000" dirty="0"/>
              <a:t>o</a:t>
            </a:r>
            <a:endParaRPr lang="en-US" sz="2000" b="1" dirty="0"/>
          </a:p>
          <a:p>
            <a:r>
              <a:rPr lang="en-US" sz="2000" b="1" dirty="0" err="1"/>
              <a:t>vc</a:t>
            </a:r>
            <a:r>
              <a:rPr lang="en-US" sz="2000" b="1" dirty="0"/>
              <a:t>	: </a:t>
            </a:r>
            <a:r>
              <a:rPr lang="en-US" sz="2000" dirty="0" err="1"/>
              <a:t>ol</a:t>
            </a:r>
            <a:endParaRPr lang="en-US" sz="2000" dirty="0"/>
          </a:p>
          <a:p>
            <a:r>
              <a:rPr lang="en-US" sz="2000" b="1" dirty="0"/>
              <a:t>cv	: </a:t>
            </a:r>
            <a:r>
              <a:rPr lang="en-US" sz="2000" dirty="0" err="1"/>
              <a:t>bu</a:t>
            </a:r>
            <a:endParaRPr lang="en-US" sz="2000" dirty="0"/>
          </a:p>
          <a:p>
            <a:r>
              <a:rPr lang="en-US" sz="2000" b="1" dirty="0" err="1"/>
              <a:t>cvc</a:t>
            </a:r>
            <a:r>
              <a:rPr lang="en-US" sz="2000" b="1" dirty="0"/>
              <a:t>	: </a:t>
            </a:r>
            <a:r>
              <a:rPr lang="en-US" sz="2000" dirty="0" err="1"/>
              <a:t>tür</a:t>
            </a:r>
            <a:endParaRPr lang="en-US" sz="2000" dirty="0"/>
          </a:p>
          <a:p>
            <a:r>
              <a:rPr lang="en-US" sz="2000" b="1" dirty="0" err="1"/>
              <a:t>cvcc</a:t>
            </a:r>
            <a:r>
              <a:rPr lang="en-US" sz="2000" b="1" dirty="0"/>
              <a:t>	: </a:t>
            </a:r>
            <a:r>
              <a:rPr lang="en-US" sz="2000" dirty="0" err="1"/>
              <a:t>Türk</a:t>
            </a:r>
            <a:endParaRPr lang="en-US" sz="2000" dirty="0"/>
          </a:p>
          <a:p>
            <a:r>
              <a:rPr lang="en-US" sz="2000" b="1" dirty="0" err="1"/>
              <a:t>vcc</a:t>
            </a:r>
            <a:r>
              <a:rPr lang="en-US" sz="2000" b="1" dirty="0"/>
              <a:t>	: </a:t>
            </a:r>
            <a:r>
              <a:rPr lang="en-US" sz="2000" dirty="0"/>
              <a:t>ilk</a:t>
            </a:r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dirty="0" err="1"/>
              <a:t>Türkçede</a:t>
            </a:r>
            <a:r>
              <a:rPr lang="en-US" sz="2000" dirty="0"/>
              <a:t> </a:t>
            </a:r>
            <a:r>
              <a:rPr lang="en-US" sz="2000" dirty="0" err="1"/>
              <a:t>hece</a:t>
            </a:r>
            <a:r>
              <a:rPr lang="en-US" sz="2000" dirty="0"/>
              <a:t>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bulunmayanlar</a:t>
            </a:r>
            <a:r>
              <a:rPr lang="en-US" sz="2000" dirty="0"/>
              <a:t>: “lm” film, “</a:t>
            </a:r>
            <a:r>
              <a:rPr lang="en-US" sz="2000" dirty="0" err="1"/>
              <a:t>vm</a:t>
            </a:r>
            <a:r>
              <a:rPr lang="en-US" sz="2000" dirty="0"/>
              <a:t>” </a:t>
            </a:r>
            <a:r>
              <a:rPr lang="en-US" sz="2000" dirty="0" err="1"/>
              <a:t>kavm</a:t>
            </a:r>
            <a:endParaRPr lang="en-US" sz="2000" dirty="0"/>
          </a:p>
          <a:p>
            <a:pPr lvl="0"/>
            <a:r>
              <a:rPr lang="en-US" sz="2000" dirty="0" err="1"/>
              <a:t>Türkçede</a:t>
            </a:r>
            <a:r>
              <a:rPr lang="en-US" sz="2000" dirty="0"/>
              <a:t> </a:t>
            </a:r>
            <a:r>
              <a:rPr lang="en-US" sz="2000" dirty="0" err="1"/>
              <a:t>hece</a:t>
            </a:r>
            <a:r>
              <a:rPr lang="en-US" sz="2000" dirty="0"/>
              <a:t>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bulunabilenler</a:t>
            </a:r>
            <a:r>
              <a:rPr lang="en-US" sz="2000" dirty="0"/>
              <a:t>: “</a:t>
            </a:r>
            <a:r>
              <a:rPr lang="en-US" sz="2000" dirty="0" err="1"/>
              <a:t>lt</a:t>
            </a:r>
            <a:r>
              <a:rPr lang="en-US" sz="2000" dirty="0"/>
              <a:t>” alt, “</a:t>
            </a:r>
            <a:r>
              <a:rPr lang="en-US" sz="2000" dirty="0" err="1"/>
              <a:t>st</a:t>
            </a:r>
            <a:r>
              <a:rPr lang="en-US" sz="2000" dirty="0"/>
              <a:t>” </a:t>
            </a:r>
            <a:r>
              <a:rPr lang="en-US" sz="2000" dirty="0" err="1"/>
              <a:t>üst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b="1" dirty="0" err="1"/>
              <a:t>Açık</a:t>
            </a:r>
            <a:r>
              <a:rPr lang="en-US" sz="2000" b="1" dirty="0"/>
              <a:t> </a:t>
            </a:r>
            <a:r>
              <a:rPr lang="en-US" sz="2000" b="1" dirty="0" err="1"/>
              <a:t>Hece</a:t>
            </a:r>
            <a:r>
              <a:rPr lang="en-US" sz="2000" b="1" dirty="0"/>
              <a:t>: </a:t>
            </a:r>
            <a:r>
              <a:rPr lang="en-US" sz="2000" dirty="0" err="1"/>
              <a:t>Hecenin</a:t>
            </a:r>
            <a:r>
              <a:rPr lang="en-US" sz="2000" dirty="0"/>
              <a:t>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ünlü</a:t>
            </a:r>
            <a:r>
              <a:rPr lang="en-US" sz="2000" dirty="0"/>
              <a:t> </a:t>
            </a:r>
            <a:r>
              <a:rPr lang="en-US" sz="2000" dirty="0" err="1"/>
              <a:t>varsa</a:t>
            </a:r>
            <a:r>
              <a:rPr lang="en-US" sz="2000" dirty="0"/>
              <a:t> (.)</a:t>
            </a:r>
          </a:p>
          <a:p>
            <a:r>
              <a:rPr lang="en-US" sz="2000" b="1" dirty="0" err="1"/>
              <a:t>Kapalı</a:t>
            </a:r>
            <a:r>
              <a:rPr lang="en-US" sz="2000" b="1" dirty="0"/>
              <a:t> </a:t>
            </a:r>
            <a:r>
              <a:rPr lang="en-US" sz="2000" b="1" dirty="0" err="1"/>
              <a:t>Hece</a:t>
            </a:r>
            <a:r>
              <a:rPr lang="en-US" sz="2000" b="1" dirty="0"/>
              <a:t>: </a:t>
            </a:r>
            <a:r>
              <a:rPr lang="en-US" sz="2000" dirty="0" err="1"/>
              <a:t>Hecenin</a:t>
            </a:r>
            <a:r>
              <a:rPr lang="en-US" sz="2000" dirty="0"/>
              <a:t>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ünsüz</a:t>
            </a:r>
            <a:r>
              <a:rPr lang="en-US" sz="2000" dirty="0"/>
              <a:t> </a:t>
            </a:r>
            <a:r>
              <a:rPr lang="en-US" sz="2000" dirty="0" err="1"/>
              <a:t>varsa</a:t>
            </a:r>
            <a:r>
              <a:rPr lang="en-US" sz="2000" dirty="0"/>
              <a:t> (-)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811607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990601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FFFF00"/>
                </a:solidFill>
              </a:rPr>
              <a:t>Açık Hece</a:t>
            </a:r>
            <a:r>
              <a:rPr lang="tr-TR" sz="2400" dirty="0"/>
              <a:t>: Hecenin sonunda ünlü varsa (.)</a:t>
            </a:r>
          </a:p>
          <a:p>
            <a:r>
              <a:rPr lang="tr-TR" sz="2400" dirty="0">
                <a:solidFill>
                  <a:srgbClr val="FF0000"/>
                </a:solidFill>
              </a:rPr>
              <a:t>Kapalı Hece: </a:t>
            </a:r>
            <a:r>
              <a:rPr lang="tr-TR" sz="2400" dirty="0"/>
              <a:t>Hecenin sonunda ünsüz varsa (-) Eski Türkçeden Yeni Türkçe’ye Değişimler Dilin Değişimi:</a:t>
            </a:r>
          </a:p>
          <a:p>
            <a:r>
              <a:rPr lang="tr-TR" sz="2400" dirty="0"/>
              <a:t>1.	Dilin ses yapısındaki değişmeler</a:t>
            </a:r>
          </a:p>
          <a:p>
            <a:r>
              <a:rPr lang="tr-TR" sz="2400" dirty="0"/>
              <a:t>2.	Dilin şekil yapısındaki değişmeler</a:t>
            </a:r>
          </a:p>
          <a:p>
            <a:r>
              <a:rPr lang="tr-TR" sz="2400" dirty="0"/>
              <a:t>3.	Dilin kelime bilgisi (söz varlığı) alanındaki değişmeler</a:t>
            </a:r>
          </a:p>
          <a:p>
            <a:r>
              <a:rPr lang="tr-TR" sz="2400" dirty="0"/>
              <a:t>4.	Cümle yapısındaki değişmeler olmak üzere dört kısımda incelenir.</a:t>
            </a:r>
          </a:p>
        </p:txBody>
      </p:sp>
    </p:spTree>
    <p:extLst>
      <p:ext uri="{BB962C8B-B14F-4D97-AF65-F5344CB8AC3E}">
        <p14:creationId xmlns:p14="http://schemas.microsoft.com/office/powerpoint/2010/main" val="174579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pPr marL="73025" algn="ctr">
              <a:spcBef>
                <a:spcPts val="37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DİLİN TANIMI VE ÖZELLİKLERİ: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b="1" dirty="0">
                <a:latin typeface="Arial"/>
                <a:ea typeface="Arial"/>
              </a:rPr>
              <a:t> </a:t>
            </a:r>
            <a:endParaRPr lang="en-US" dirty="0">
              <a:latin typeface="Arial"/>
              <a:ea typeface="Arial"/>
            </a:endParaRPr>
          </a:p>
          <a:p>
            <a:pPr marL="73660" marR="24130" algn="l">
              <a:spcAft>
                <a:spcPts val="0"/>
              </a:spcAft>
            </a:pPr>
            <a:r>
              <a:rPr lang="en-US" dirty="0" err="1">
                <a:latin typeface="Arial"/>
                <a:ea typeface="Arial"/>
              </a:rPr>
              <a:t>Dil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insanlar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arasında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anlaşmayı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sağlayan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tabii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vasıta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kendisine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mahsus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konuları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olan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ve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ancak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bu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konular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çerçevesinde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gelişen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canlı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varlık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temeli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bilinmeyen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zamanlarda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atılmış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gizli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anlaşmalar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zinciri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seslerden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örülmüş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içtimai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müessesedir</a:t>
            </a:r>
            <a:r>
              <a:rPr lang="en-US" dirty="0">
                <a:latin typeface="Arial"/>
                <a:ea typeface="Arial"/>
              </a:rPr>
              <a:t>.</a:t>
            </a:r>
          </a:p>
          <a:p>
            <a:pPr algn="l">
              <a:spcBef>
                <a:spcPts val="40"/>
              </a:spcBef>
              <a:spcAft>
                <a:spcPts val="0"/>
              </a:spcAft>
            </a:pPr>
            <a:r>
              <a:rPr lang="en-US" dirty="0">
                <a:latin typeface="Arial"/>
                <a:ea typeface="Arial"/>
              </a:rPr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36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801"/>
            <a:ext cx="701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FFFF00"/>
                </a:solidFill>
              </a:rPr>
              <a:t>1)	Ses Yapısındaki Değişmeler</a:t>
            </a:r>
            <a:r>
              <a:rPr lang="tr-TR" sz="2000" dirty="0"/>
              <a:t>: 3 / 4</a:t>
            </a:r>
          </a:p>
          <a:p>
            <a:r>
              <a:rPr lang="tr-TR" sz="2000" dirty="0"/>
              <a:t>E.T:  b- &gt; T.T: Ø / bol- &gt; ol-</a:t>
            </a:r>
          </a:p>
          <a:p>
            <a:r>
              <a:rPr lang="tr-TR" sz="2000" dirty="0"/>
              <a:t>E.T: b- &gt; T.T:1)	Ses Yapısındaki Değişmeler: 3 / 4</a:t>
            </a:r>
          </a:p>
          <a:p>
            <a:r>
              <a:rPr lang="tr-TR" sz="2000" dirty="0"/>
              <a:t>E.T:  b- &gt; T.T: Ø / bol- &gt; ol-</a:t>
            </a:r>
          </a:p>
          <a:p>
            <a:r>
              <a:rPr lang="tr-TR" sz="2000" dirty="0"/>
              <a:t>E.T: b- &gt; T.T: v / bar- &gt; var- E.T:  -d, -d- &gt; T.T: y / tod- &gt; doy-</a:t>
            </a:r>
          </a:p>
          <a:p>
            <a:r>
              <a:rPr lang="tr-TR" sz="2000" dirty="0"/>
              <a:t>E.T: k- &gt; T.T: g / küven &gt; güven / köz &gt; göz E.T: t- &gt; T.T: d / toy- &gt; doy-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v / bar- &gt; var- E.T:  -d, -d- &gt; T.T: y / tod- &gt; doy-</a:t>
            </a:r>
          </a:p>
          <a:p>
            <a:r>
              <a:rPr lang="tr-TR" sz="2000" dirty="0"/>
              <a:t>E.T: k- &gt; T.T: g / küven &gt; güven / köz &gt; göz E.T: t- &gt; T.T: d / toy- &gt; doy-</a:t>
            </a:r>
          </a:p>
        </p:txBody>
      </p:sp>
    </p:spTree>
    <p:extLst>
      <p:ext uri="{BB962C8B-B14F-4D97-AF65-F5344CB8AC3E}">
        <p14:creationId xmlns:p14="http://schemas.microsoft.com/office/powerpoint/2010/main" val="4129028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889844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rgbClr val="FFFF00"/>
                </a:solidFill>
              </a:rPr>
              <a:t>2)	Şekil Yapısındaki Değişmeler</a:t>
            </a:r>
            <a:r>
              <a:rPr lang="tr-TR" dirty="0"/>
              <a:t>:</a:t>
            </a:r>
          </a:p>
          <a:p>
            <a:endParaRPr lang="tr-TR" dirty="0"/>
          </a:p>
          <a:p>
            <a:r>
              <a:rPr lang="tr-TR" dirty="0"/>
              <a:t>Eklerdeki değişmelerdir. Ya eskiden kullanılan bir ekin kaybolması, sonradan ortaya çıkması ya da biçim ve görev değiştirmesidir.</a:t>
            </a:r>
          </a:p>
          <a:p>
            <a:endParaRPr lang="tr-TR" dirty="0"/>
          </a:p>
          <a:p>
            <a:r>
              <a:rPr lang="tr-TR" dirty="0"/>
              <a:t>E.T &gt; E.A.T &gt; T.T</a:t>
            </a:r>
          </a:p>
          <a:p>
            <a:endParaRPr lang="tr-TR" dirty="0"/>
          </a:p>
          <a:p>
            <a:r>
              <a:rPr lang="tr-TR" dirty="0"/>
              <a:t>-daçı, -deçi &gt; -isar, -iser &gt; Ø</a:t>
            </a:r>
          </a:p>
          <a:p>
            <a:endParaRPr lang="tr-TR" dirty="0"/>
          </a:p>
          <a:p>
            <a:r>
              <a:rPr lang="tr-TR" dirty="0"/>
              <a:t>Yükleme ekinin değişi mi:</a:t>
            </a:r>
          </a:p>
          <a:p>
            <a:endParaRPr lang="tr-TR" dirty="0"/>
          </a:p>
          <a:p>
            <a:r>
              <a:rPr lang="tr-TR" dirty="0"/>
              <a:t>-l, -n &gt; sab-ı-m-ı-n &gt; söz-üm-ü / -l, -g &gt; sab-ı-g &gt; söz-ü / -nı &gt; biz-ni &gt; biz-i</a:t>
            </a:r>
          </a:p>
          <a:p>
            <a:endParaRPr lang="tr-TR" dirty="0"/>
          </a:p>
          <a:p>
            <a:r>
              <a:rPr lang="tr-TR" dirty="0"/>
              <a:t>-gun: inigün / -f: tigit (tigin “prens”in çoğulu) / -an: oğlan / er- &gt; i-</a:t>
            </a:r>
          </a:p>
        </p:txBody>
      </p:sp>
    </p:spTree>
    <p:extLst>
      <p:ext uri="{BB962C8B-B14F-4D97-AF65-F5344CB8AC3E}">
        <p14:creationId xmlns:p14="http://schemas.microsoft.com/office/powerpoint/2010/main" val="991316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889844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</a:rPr>
              <a:t>3)	Söz Varlığındaki Değişimler</a:t>
            </a:r>
            <a:r>
              <a:rPr lang="tr-TR" sz="2000" dirty="0"/>
              <a:t>:</a:t>
            </a:r>
          </a:p>
          <a:p>
            <a:endParaRPr lang="tr-TR" sz="2000" dirty="0"/>
          </a:p>
          <a:p>
            <a:r>
              <a:rPr lang="tr-TR" sz="2000" dirty="0"/>
              <a:t>Dilde kullanılan kelimelerin değişmesidir. Yani eskiden kullanılan bazı kelimeler zamanla unutulmuş ya da eski dilde olmayan bazı sözcükler dile girmiştir.</a:t>
            </a:r>
          </a:p>
          <a:p>
            <a:endParaRPr lang="tr-TR" sz="2000" dirty="0"/>
          </a:p>
          <a:p>
            <a:r>
              <a:rPr lang="tr-TR" sz="2000" dirty="0"/>
              <a:t>Örneğin Türkler Maniheist dinini kabul ettiklerinde eski dinleri olan Göktanrı dinine ait kavramları unutmuşlar ve Maniheizm’e ait yeni kelimeler dillerine girmiştir, onları benimsemişlerdir.</a:t>
            </a:r>
          </a:p>
          <a:p>
            <a:endParaRPr lang="tr-TR" sz="2000" dirty="0"/>
          </a:p>
          <a:p>
            <a:r>
              <a:rPr lang="tr-TR" sz="2800" dirty="0">
                <a:solidFill>
                  <a:srgbClr val="FFFF00"/>
                </a:solidFill>
              </a:rPr>
              <a:t>4)	Söz Dizimindeki Değişiklikler:</a:t>
            </a:r>
          </a:p>
          <a:p>
            <a:endParaRPr lang="tr-TR" sz="2000" dirty="0"/>
          </a:p>
          <a:p>
            <a:r>
              <a:rPr lang="tr-TR" sz="2000" dirty="0"/>
              <a:t>Türkçe’nin söz diziminde cümledeki temel öğelerin sıralanışı eskiden beri aynı kalmıştır.</a:t>
            </a:r>
          </a:p>
        </p:txBody>
      </p:sp>
    </p:spTree>
    <p:extLst>
      <p:ext uri="{BB962C8B-B14F-4D97-AF65-F5344CB8AC3E}">
        <p14:creationId xmlns:p14="http://schemas.microsoft.com/office/powerpoint/2010/main" val="268845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pPr marL="73660" marR="24130" algn="l">
              <a:lnSpc>
                <a:spcPct val="100000"/>
              </a:lnSpc>
              <a:spcAft>
                <a:spcPts val="0"/>
              </a:spcAft>
            </a:pPr>
            <a:r>
              <a:rPr lang="en-US" b="1" dirty="0" err="1">
                <a:solidFill>
                  <a:srgbClr val="FF0000"/>
                </a:solidFill>
                <a:latin typeface="Arial"/>
                <a:ea typeface="Arial"/>
              </a:rPr>
              <a:t>Lehçe</a:t>
            </a: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:</a:t>
            </a:r>
            <a:r>
              <a:rPr lang="en-US" b="1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Dilin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bilinmeyen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zamanlarda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ayrılmış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kollarıdır</a:t>
            </a:r>
            <a:r>
              <a:rPr lang="en-US" dirty="0">
                <a:latin typeface="Arial"/>
                <a:ea typeface="Arial"/>
              </a:rPr>
              <a:t>. </a:t>
            </a:r>
            <a:r>
              <a:rPr lang="en-US" dirty="0" err="1">
                <a:latin typeface="Arial"/>
                <a:ea typeface="Arial"/>
              </a:rPr>
              <a:t>Çuvaşça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ve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Yakutça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Türkçenin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lehçeleridir</a:t>
            </a:r>
            <a:r>
              <a:rPr lang="en-US" dirty="0">
                <a:latin typeface="Arial"/>
                <a:ea typeface="Arial"/>
              </a:rPr>
              <a:t>.</a:t>
            </a:r>
          </a:p>
          <a:p>
            <a:pPr algn="l">
              <a:spcBef>
                <a:spcPts val="35"/>
              </a:spcBef>
              <a:spcAft>
                <a:spcPts val="0"/>
              </a:spcAft>
            </a:pPr>
            <a:r>
              <a:rPr lang="en-US" dirty="0">
                <a:latin typeface="Arial"/>
                <a:ea typeface="Arial"/>
              </a:rPr>
              <a:t> </a:t>
            </a:r>
          </a:p>
          <a:p>
            <a:pPr marL="342900" lvl="0" indent="-342900" algn="l"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r>
              <a:rPr lang="en-US" dirty="0" err="1">
                <a:latin typeface="Arial"/>
                <a:ea typeface="Symbol"/>
                <a:cs typeface="Symbol"/>
              </a:rPr>
              <a:t>Türkçe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ise</a:t>
            </a:r>
            <a:r>
              <a:rPr lang="en-US" dirty="0">
                <a:latin typeface="Arial"/>
                <a:ea typeface="Symbol"/>
                <a:cs typeface="Symbol"/>
              </a:rPr>
              <a:t> Ana </a:t>
            </a:r>
            <a:r>
              <a:rPr lang="en-US" dirty="0" err="1">
                <a:latin typeface="Arial"/>
                <a:ea typeface="Symbol"/>
                <a:cs typeface="Symbol"/>
              </a:rPr>
              <a:t>Altaycanın</a:t>
            </a:r>
            <a:r>
              <a:rPr lang="en-US" spc="5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lehçesidir</a:t>
            </a:r>
            <a:r>
              <a:rPr lang="en-US" dirty="0">
                <a:latin typeface="Arial"/>
                <a:ea typeface="Symbol"/>
                <a:cs typeface="Symbol"/>
              </a:rPr>
              <a:t>.</a:t>
            </a:r>
            <a:endParaRPr lang="en-US" sz="4000" dirty="0">
              <a:latin typeface="Arial"/>
              <a:ea typeface="Symbol"/>
              <a:cs typeface="Symbol"/>
            </a:endParaRPr>
          </a:p>
          <a:p>
            <a:pPr marL="342900" marR="26035" lvl="0" indent="-342900" algn="l">
              <a:spcBef>
                <a:spcPts val="5"/>
              </a:spcBef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r>
              <a:rPr lang="en-US" dirty="0" err="1">
                <a:latin typeface="Arial"/>
                <a:ea typeface="Symbol"/>
                <a:cs typeface="Symbol"/>
              </a:rPr>
              <a:t>Lehçeler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arasındaki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farklar</a:t>
            </a:r>
            <a:r>
              <a:rPr lang="en-US" dirty="0">
                <a:latin typeface="Arial"/>
                <a:ea typeface="Symbol"/>
                <a:cs typeface="Symbol"/>
              </a:rPr>
              <a:t>; </a:t>
            </a:r>
            <a:r>
              <a:rPr lang="en-US" dirty="0" err="1">
                <a:latin typeface="Arial"/>
                <a:ea typeface="Symbol"/>
                <a:cs typeface="Symbol"/>
              </a:rPr>
              <a:t>ses</a:t>
            </a:r>
            <a:r>
              <a:rPr lang="en-US" dirty="0">
                <a:latin typeface="Arial"/>
                <a:ea typeface="Symbol"/>
                <a:cs typeface="Symbol"/>
              </a:rPr>
              <a:t>, </a:t>
            </a:r>
            <a:r>
              <a:rPr lang="en-US" dirty="0" err="1">
                <a:latin typeface="Arial"/>
                <a:ea typeface="Symbol"/>
                <a:cs typeface="Symbol"/>
              </a:rPr>
              <a:t>biçim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ve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kelime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hazinesi</a:t>
            </a:r>
            <a:r>
              <a:rPr lang="en-US" spc="-25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gibidir</a:t>
            </a:r>
            <a:r>
              <a:rPr lang="en-US" dirty="0">
                <a:latin typeface="Arial"/>
                <a:ea typeface="Symbol"/>
                <a:cs typeface="Symbol"/>
              </a:rPr>
              <a:t>.</a:t>
            </a:r>
            <a:endParaRPr lang="en-US" sz="4000" dirty="0">
              <a:latin typeface="Arial"/>
              <a:ea typeface="Symbol"/>
              <a:cs typeface="Symbol"/>
            </a:endParaRPr>
          </a:p>
          <a:p>
            <a:pPr marL="342900" lvl="0" indent="-342900" algn="l">
              <a:lnSpc>
                <a:spcPts val="1090"/>
              </a:lnSpc>
              <a:spcAft>
                <a:spcPts val="0"/>
              </a:spcAft>
              <a:buSzPts val="900"/>
              <a:buFont typeface="Symbol"/>
              <a:buChar char=""/>
              <a:tabLst>
                <a:tab pos="302260" algn="l"/>
              </a:tabLst>
            </a:pPr>
            <a:r>
              <a:rPr lang="en-US" dirty="0" err="1">
                <a:latin typeface="Arial"/>
                <a:ea typeface="Symbol"/>
                <a:cs typeface="Symbol"/>
              </a:rPr>
              <a:t>Söz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dizimi</a:t>
            </a:r>
            <a:r>
              <a:rPr lang="en-US" dirty="0">
                <a:latin typeface="Arial"/>
                <a:ea typeface="Symbol"/>
                <a:cs typeface="Symbol"/>
              </a:rPr>
              <a:t> de </a:t>
            </a:r>
            <a:r>
              <a:rPr lang="en-US" dirty="0" err="1">
                <a:latin typeface="Arial"/>
                <a:ea typeface="Symbol"/>
                <a:cs typeface="Symbol"/>
              </a:rPr>
              <a:t>lehçeler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arası</a:t>
            </a:r>
            <a:r>
              <a:rPr lang="en-US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fark</a:t>
            </a:r>
            <a:r>
              <a:rPr lang="en-US" spc="-35" dirty="0">
                <a:latin typeface="Arial"/>
                <a:ea typeface="Symbol"/>
                <a:cs typeface="Symbol"/>
              </a:rPr>
              <a:t> </a:t>
            </a:r>
            <a:r>
              <a:rPr lang="en-US" dirty="0" err="1">
                <a:latin typeface="Arial"/>
                <a:ea typeface="Symbol"/>
                <a:cs typeface="Symbol"/>
              </a:rPr>
              <a:t>olabilir</a:t>
            </a:r>
            <a:r>
              <a:rPr lang="en-US" dirty="0">
                <a:latin typeface="Arial"/>
                <a:ea typeface="Symbol"/>
                <a:cs typeface="Symbol"/>
              </a:rPr>
              <a:t>.</a:t>
            </a:r>
            <a:endParaRPr lang="en-US" sz="4000" dirty="0">
              <a:latin typeface="Arial"/>
              <a:ea typeface="Symbol"/>
              <a:cs typeface="Symbo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97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Şive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tarihler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ayrılmış</a:t>
            </a:r>
            <a:r>
              <a:rPr lang="en-US" dirty="0"/>
              <a:t> </a:t>
            </a:r>
            <a:r>
              <a:rPr lang="en-US" dirty="0" err="1"/>
              <a:t>kollarıdır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lvl="0" algn="l"/>
            <a:r>
              <a:rPr lang="en-US" dirty="0" err="1"/>
              <a:t>Örneğin</a:t>
            </a:r>
            <a:r>
              <a:rPr lang="en-US" dirty="0"/>
              <a:t>	Kırgız	</a:t>
            </a:r>
            <a:r>
              <a:rPr lang="en-US" dirty="0" err="1"/>
              <a:t>Türkçesi</a:t>
            </a:r>
            <a:r>
              <a:rPr lang="en-US" dirty="0"/>
              <a:t>	</a:t>
            </a:r>
            <a:r>
              <a:rPr lang="en-US" dirty="0" err="1"/>
              <a:t>veya</a:t>
            </a:r>
            <a:r>
              <a:rPr lang="en-US" dirty="0"/>
              <a:t>	</a:t>
            </a:r>
            <a:r>
              <a:rPr lang="en-US" dirty="0" err="1"/>
              <a:t>Tatarca</a:t>
            </a:r>
            <a:r>
              <a:rPr lang="en-US" dirty="0"/>
              <a:t>, </a:t>
            </a:r>
            <a:r>
              <a:rPr lang="en-US" dirty="0" err="1"/>
              <a:t>Türkçenin</a:t>
            </a:r>
            <a:r>
              <a:rPr lang="en-US" dirty="0"/>
              <a:t> </a:t>
            </a:r>
            <a:r>
              <a:rPr lang="en-US" dirty="0" err="1"/>
              <a:t>şiveleridir</a:t>
            </a:r>
            <a:endParaRPr lang="en-US" dirty="0"/>
          </a:p>
          <a:p>
            <a:pPr lvl="0" algn="l"/>
            <a:r>
              <a:rPr lang="en-US" dirty="0" err="1"/>
              <a:t>Farklar</a:t>
            </a:r>
            <a:r>
              <a:rPr lang="en-US" dirty="0"/>
              <a:t>,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</a:t>
            </a:r>
            <a:r>
              <a:rPr lang="en-US" dirty="0" err="1"/>
              <a:t>üzerindedir</a:t>
            </a:r>
            <a:r>
              <a:rPr lang="en-US" dirty="0"/>
              <a:t>. 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kelime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</a:rPr>
              <a:t>Ağız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konuşulduğu</a:t>
            </a:r>
            <a:r>
              <a:rPr lang="en-US" dirty="0"/>
              <a:t> </a:t>
            </a:r>
            <a:r>
              <a:rPr lang="en-US" dirty="0" err="1"/>
              <a:t>alandaki</a:t>
            </a:r>
            <a:r>
              <a:rPr lang="en-US" dirty="0"/>
              <a:t> </a:t>
            </a:r>
            <a:r>
              <a:rPr lang="en-US" dirty="0" err="1"/>
              <a:t>bölgeler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farktır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lvl="0" algn="l"/>
            <a:r>
              <a:rPr lang="en-US" dirty="0"/>
              <a:t>Konya </a:t>
            </a:r>
            <a:r>
              <a:rPr lang="en-US" dirty="0" err="1"/>
              <a:t>ağzı</a:t>
            </a:r>
            <a:r>
              <a:rPr lang="en-US" dirty="0"/>
              <a:t>, Erzurum </a:t>
            </a:r>
            <a:r>
              <a:rPr lang="en-US" dirty="0" err="1"/>
              <a:t>ağzı</a:t>
            </a:r>
            <a:r>
              <a:rPr lang="en-US" dirty="0"/>
              <a:t> vs.</a:t>
            </a:r>
          </a:p>
          <a:p>
            <a:pPr lvl="0" algn="l"/>
            <a:r>
              <a:rPr lang="en-US" dirty="0" err="1"/>
              <a:t>Ülkemizin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 “İstanbul </a:t>
            </a:r>
            <a:r>
              <a:rPr lang="en-US" dirty="0" err="1"/>
              <a:t>Ağzı”dır</a:t>
            </a:r>
            <a:r>
              <a:rPr lang="en-US" dirty="0"/>
              <a:t>.</a:t>
            </a:r>
          </a:p>
          <a:p>
            <a:pPr lvl="0" algn="l"/>
            <a:r>
              <a:rPr lang="en-US" dirty="0" err="1"/>
              <a:t>Ağızlar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fark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bilgisiyle</a:t>
            </a:r>
            <a:r>
              <a:rPr lang="en-US" dirty="0"/>
              <a:t> </a:t>
            </a:r>
            <a:r>
              <a:rPr lang="en-US" dirty="0" err="1"/>
              <a:t>sınırlıdır</a:t>
            </a:r>
            <a:r>
              <a:rPr lang="en-US" dirty="0"/>
              <a:t>.</a:t>
            </a:r>
          </a:p>
          <a:p>
            <a:pPr lvl="0" algn="l"/>
            <a:r>
              <a:rPr lang="en-US" dirty="0" err="1"/>
              <a:t>Biçim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42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85000" lnSpcReduction="10000"/>
          </a:bodyPr>
          <a:lstStyle/>
          <a:p>
            <a:pPr marL="73660" marR="24130" algn="l">
              <a:lnSpc>
                <a:spcPct val="100000"/>
              </a:lnSpc>
              <a:spcAft>
                <a:spcPts val="0"/>
              </a:spcAft>
            </a:pPr>
            <a:r>
              <a:rPr lang="en-US" b="1" dirty="0" err="1">
                <a:solidFill>
                  <a:srgbClr val="FF0000"/>
                </a:solidFill>
                <a:latin typeface="Arial"/>
                <a:ea typeface="Arial"/>
              </a:rPr>
              <a:t>Yazı</a:t>
            </a: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 Dili: </a:t>
            </a:r>
            <a:r>
              <a:rPr lang="en-US" dirty="0" err="1">
                <a:latin typeface="Arial"/>
                <a:ea typeface="Arial"/>
              </a:rPr>
              <a:t>Edebî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resmî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ölçümlü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gibi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tanımlar</a:t>
            </a:r>
            <a:r>
              <a:rPr lang="en-US" dirty="0">
                <a:latin typeface="Arial"/>
                <a:ea typeface="Arial"/>
              </a:rPr>
              <a:t> da </a:t>
            </a:r>
            <a:r>
              <a:rPr lang="en-US" dirty="0" err="1">
                <a:latin typeface="Arial"/>
                <a:ea typeface="Arial"/>
              </a:rPr>
              <a:t>kullanılır</a:t>
            </a:r>
            <a:r>
              <a:rPr lang="en-US" dirty="0">
                <a:latin typeface="Arial"/>
                <a:ea typeface="Arial"/>
              </a:rPr>
              <a:t>. </a:t>
            </a:r>
            <a:r>
              <a:rPr lang="en-US" dirty="0" err="1">
                <a:latin typeface="Arial"/>
                <a:ea typeface="Arial"/>
              </a:rPr>
              <a:t>Yazıda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kullanılan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dildir</a:t>
            </a:r>
            <a:r>
              <a:rPr lang="en-US" dirty="0">
                <a:latin typeface="Arial"/>
                <a:ea typeface="Arial"/>
              </a:rPr>
              <a:t>. </a:t>
            </a:r>
            <a:r>
              <a:rPr lang="en-US" dirty="0" err="1">
                <a:latin typeface="Arial"/>
                <a:ea typeface="Arial"/>
              </a:rPr>
              <a:t>Versiyonları</a:t>
            </a:r>
            <a:r>
              <a:rPr lang="en-US" dirty="0">
                <a:latin typeface="Arial"/>
                <a:ea typeface="Arial"/>
              </a:rPr>
              <a:t>:</a:t>
            </a:r>
          </a:p>
          <a:p>
            <a:pPr algn="l">
              <a:spcBef>
                <a:spcPts val="25"/>
              </a:spcBef>
              <a:spcAft>
                <a:spcPts val="0"/>
              </a:spcAft>
            </a:pPr>
            <a:r>
              <a:rPr lang="en-US" dirty="0">
                <a:latin typeface="Arial"/>
                <a:ea typeface="Arial"/>
              </a:rPr>
              <a:t> </a:t>
            </a:r>
          </a:p>
          <a:p>
            <a:pPr marL="342900" marR="24130" lvl="0" indent="-342900" algn="l">
              <a:lnSpc>
                <a:spcPct val="101000"/>
              </a:lnSpc>
              <a:spcBef>
                <a:spcPts val="5"/>
              </a:spcBef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 err="1">
                <a:solidFill>
                  <a:srgbClr val="FFFF00"/>
                </a:solidFill>
                <a:latin typeface="Arial"/>
                <a:ea typeface="Arial"/>
              </a:rPr>
              <a:t>Standart</a:t>
            </a:r>
            <a:r>
              <a:rPr lang="en-US" b="1" dirty="0">
                <a:solidFill>
                  <a:srgbClr val="FFFF00"/>
                </a:solidFill>
                <a:latin typeface="Arial"/>
                <a:ea typeface="Arial"/>
              </a:rPr>
              <a:t> (</a:t>
            </a:r>
            <a:r>
              <a:rPr lang="en-US" b="1" dirty="0" err="1">
                <a:solidFill>
                  <a:srgbClr val="FFFF00"/>
                </a:solidFill>
                <a:latin typeface="Arial"/>
                <a:ea typeface="Arial"/>
              </a:rPr>
              <a:t>Ölçümlü</a:t>
            </a:r>
            <a:r>
              <a:rPr lang="en-US" b="1" dirty="0">
                <a:solidFill>
                  <a:srgbClr val="FFFF00"/>
                </a:solidFill>
                <a:latin typeface="Arial"/>
                <a:ea typeface="Arial"/>
              </a:rPr>
              <a:t>) </a:t>
            </a:r>
            <a:r>
              <a:rPr lang="en-US" b="1" dirty="0" err="1">
                <a:solidFill>
                  <a:srgbClr val="FFFF00"/>
                </a:solidFill>
                <a:latin typeface="Arial"/>
                <a:ea typeface="Arial"/>
              </a:rPr>
              <a:t>Dil</a:t>
            </a:r>
            <a:r>
              <a:rPr lang="en-US" b="1" dirty="0">
                <a:solidFill>
                  <a:srgbClr val="FFFF00"/>
                </a:solidFill>
                <a:latin typeface="Arial"/>
                <a:ea typeface="Arial"/>
              </a:rPr>
              <a:t>: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ağızları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içerisinden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spc="-25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tanesidir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marR="25400" lvl="0" indent="-342900" algn="l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 err="1">
                <a:solidFill>
                  <a:srgbClr val="0070C0"/>
                </a:solidFill>
                <a:latin typeface="Arial"/>
                <a:ea typeface="Arial"/>
              </a:rPr>
              <a:t>Resmî</a:t>
            </a:r>
            <a:r>
              <a:rPr lang="en-US" b="1" dirty="0">
                <a:solidFill>
                  <a:srgbClr val="0070C0"/>
                </a:solidFill>
                <a:latin typeface="Arial"/>
                <a:ea typeface="Arial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/>
                <a:ea typeface="Arial"/>
              </a:rPr>
              <a:t>Dil</a:t>
            </a:r>
            <a:r>
              <a:rPr lang="en-US" b="1" dirty="0">
                <a:solidFill>
                  <a:srgbClr val="0070C0"/>
                </a:solidFill>
                <a:latin typeface="Arial"/>
                <a:ea typeface="Arial"/>
              </a:rPr>
              <a:t>:</a:t>
            </a:r>
            <a:r>
              <a:rPr lang="en-US" b="1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Devletin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kabul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ettiği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dildir</a:t>
            </a:r>
            <a:r>
              <a:rPr lang="en-US" dirty="0">
                <a:latin typeface="Arial"/>
                <a:ea typeface="Arial"/>
              </a:rPr>
              <a:t>. </a:t>
            </a:r>
            <a:r>
              <a:rPr lang="en-US" dirty="0" err="1">
                <a:latin typeface="Arial"/>
                <a:ea typeface="Arial"/>
              </a:rPr>
              <a:t>Resmî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yazışmalarda</a:t>
            </a:r>
            <a:r>
              <a:rPr lang="en-US" spc="-15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kullanılır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lvl="0" indent="-342900" algn="l">
              <a:lnSpc>
                <a:spcPts val="985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 err="1">
                <a:solidFill>
                  <a:srgbClr val="FF0000"/>
                </a:solidFill>
                <a:latin typeface="Arial"/>
                <a:ea typeface="Arial"/>
              </a:rPr>
              <a:t>Edebî</a:t>
            </a: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  <a:ea typeface="Arial"/>
              </a:rPr>
              <a:t>Dil</a:t>
            </a: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: </a:t>
            </a:r>
            <a:r>
              <a:rPr lang="en-US" dirty="0" err="1">
                <a:latin typeface="Arial"/>
                <a:ea typeface="Arial"/>
              </a:rPr>
              <a:t>Edebiyat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ve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sanatta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kullanılan</a:t>
            </a:r>
            <a:r>
              <a:rPr lang="en-US" spc="-70" dirty="0">
                <a:latin typeface="Arial"/>
                <a:ea typeface="Arial"/>
              </a:rPr>
              <a:t> </a:t>
            </a:r>
            <a:r>
              <a:rPr lang="en-US" dirty="0" err="1" smtClean="0">
                <a:latin typeface="Arial"/>
                <a:ea typeface="Arial"/>
              </a:rPr>
              <a:t>dildir</a:t>
            </a:r>
            <a:endParaRPr lang="en-US" dirty="0" smtClean="0">
              <a:latin typeface="Arial"/>
              <a:ea typeface="Arial"/>
            </a:endParaRPr>
          </a:p>
          <a:p>
            <a:pPr marL="342900" lvl="0" indent="-342900" algn="l">
              <a:lnSpc>
                <a:spcPts val="985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dirty="0" smtClean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lvl="0" indent="-342900" algn="l">
              <a:lnSpc>
                <a:spcPts val="1035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 err="1">
                <a:solidFill>
                  <a:srgbClr val="FFC000"/>
                </a:solidFill>
                <a:latin typeface="Arial"/>
                <a:ea typeface="Arial"/>
              </a:rPr>
              <a:t>Kültür</a:t>
            </a: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 Dili: </a:t>
            </a:r>
            <a:r>
              <a:rPr lang="en-US" dirty="0">
                <a:latin typeface="Arial"/>
                <a:ea typeface="Arial"/>
              </a:rPr>
              <a:t>Belli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topluluğun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yarattığı</a:t>
            </a:r>
            <a:r>
              <a:rPr lang="en-US" spc="-85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dildir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marR="25400" lvl="0" indent="-342900" algn="l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 err="1">
                <a:solidFill>
                  <a:srgbClr val="002060"/>
                </a:solidFill>
                <a:latin typeface="Arial"/>
                <a:ea typeface="Arial"/>
              </a:rPr>
              <a:t>Terim</a:t>
            </a:r>
            <a:r>
              <a:rPr lang="en-US" b="1" dirty="0">
                <a:solidFill>
                  <a:srgbClr val="002060"/>
                </a:solidFill>
                <a:latin typeface="Arial"/>
                <a:ea typeface="Arial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Arial"/>
                <a:ea typeface="Arial"/>
              </a:rPr>
              <a:t>Bilim</a:t>
            </a:r>
            <a:r>
              <a:rPr lang="en-US" b="1" dirty="0">
                <a:solidFill>
                  <a:srgbClr val="002060"/>
                </a:solidFill>
                <a:latin typeface="Arial"/>
                <a:ea typeface="Arial"/>
              </a:rPr>
              <a:t> Dili):</a:t>
            </a:r>
            <a:r>
              <a:rPr lang="en-US" b="1" dirty="0">
                <a:latin typeface="Arial"/>
                <a:ea typeface="Arial"/>
              </a:rPr>
              <a:t> </a:t>
            </a:r>
            <a:r>
              <a:rPr lang="en-US" dirty="0">
                <a:latin typeface="Arial"/>
                <a:ea typeface="Arial"/>
              </a:rPr>
              <a:t>Belli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bilim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dalı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çalışanları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tarafından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kullanılan</a:t>
            </a:r>
            <a:r>
              <a:rPr lang="en-US" spc="-25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dildir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marR="24130" lvl="0" indent="-342900" algn="l">
              <a:lnSpc>
                <a:spcPct val="101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>
                <a:solidFill>
                  <a:srgbClr val="92D050"/>
                </a:solidFill>
                <a:latin typeface="Arial"/>
                <a:ea typeface="Arial"/>
              </a:rPr>
              <a:t>Argo </a:t>
            </a:r>
            <a:r>
              <a:rPr lang="en-US" b="1" dirty="0" err="1">
                <a:solidFill>
                  <a:srgbClr val="92D050"/>
                </a:solidFill>
                <a:latin typeface="Arial"/>
                <a:ea typeface="Arial"/>
              </a:rPr>
              <a:t>Dil</a:t>
            </a:r>
            <a:r>
              <a:rPr lang="en-US" b="1" dirty="0">
                <a:solidFill>
                  <a:srgbClr val="92D050"/>
                </a:solidFill>
                <a:latin typeface="Arial"/>
                <a:ea typeface="Arial"/>
              </a:rPr>
              <a:t>: </a:t>
            </a:r>
            <a:r>
              <a:rPr lang="en-US" dirty="0" err="1">
                <a:latin typeface="Arial"/>
                <a:ea typeface="Arial"/>
              </a:rPr>
              <a:t>Herhangi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topluluğun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müstehcen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kelimelerle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örülü</a:t>
            </a:r>
            <a:r>
              <a:rPr lang="en-US" spc="5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dilidir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marR="24765" lvl="0" indent="-342900" algn="l">
              <a:lnSpc>
                <a:spcPct val="10200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 err="1">
                <a:solidFill>
                  <a:srgbClr val="7030A0"/>
                </a:solidFill>
                <a:latin typeface="Arial"/>
                <a:ea typeface="Arial"/>
              </a:rPr>
              <a:t>İdyolet</a:t>
            </a:r>
            <a:r>
              <a:rPr lang="en-US" b="1" dirty="0">
                <a:solidFill>
                  <a:srgbClr val="7030A0"/>
                </a:solidFill>
                <a:latin typeface="Arial"/>
                <a:ea typeface="Arial"/>
              </a:rPr>
              <a:t>:</a:t>
            </a:r>
            <a:r>
              <a:rPr lang="en-US" b="1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Kişi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hakkına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bilgi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edinilebilen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tek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kişilik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spc="-5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dildir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342900" lvl="0" indent="-342900" algn="l">
              <a:lnSpc>
                <a:spcPts val="980"/>
              </a:lnSpc>
              <a:spcAft>
                <a:spcPts val="0"/>
              </a:spcAft>
              <a:buSzPts val="900"/>
              <a:buFont typeface="Arial"/>
              <a:buAutoNum type="arabicPeriod"/>
              <a:tabLst>
                <a:tab pos="302895" algn="l"/>
              </a:tabLst>
            </a:pPr>
            <a:r>
              <a:rPr lang="en-US" b="1" dirty="0">
                <a:solidFill>
                  <a:srgbClr val="FFFF00"/>
                </a:solidFill>
                <a:latin typeface="Arial"/>
                <a:ea typeface="Arial"/>
              </a:rPr>
              <a:t>Lingua </a:t>
            </a:r>
            <a:r>
              <a:rPr lang="en-US" b="1" dirty="0" err="1">
                <a:solidFill>
                  <a:srgbClr val="FFFF00"/>
                </a:solidFill>
                <a:latin typeface="Arial"/>
                <a:ea typeface="Arial"/>
              </a:rPr>
              <a:t>Franka</a:t>
            </a:r>
            <a:r>
              <a:rPr lang="en-US" b="1" dirty="0">
                <a:latin typeface="Arial"/>
                <a:ea typeface="Arial"/>
              </a:rPr>
              <a:t>: </a:t>
            </a:r>
            <a:r>
              <a:rPr lang="en-US" dirty="0" err="1">
                <a:latin typeface="Arial"/>
                <a:ea typeface="Arial"/>
              </a:rPr>
              <a:t>Kabaca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ortak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anlaşma</a:t>
            </a:r>
            <a:r>
              <a:rPr lang="en-US" spc="20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dilidir</a:t>
            </a:r>
            <a:r>
              <a:rPr lang="en-US" dirty="0">
                <a:latin typeface="Arial"/>
                <a:ea typeface="Arial"/>
              </a:rPr>
              <a:t>.</a:t>
            </a:r>
            <a:endParaRPr lang="en-US" sz="4000" dirty="0">
              <a:latin typeface="Arial"/>
              <a:ea typeface="Arial"/>
            </a:endParaRPr>
          </a:p>
          <a:p>
            <a:pPr marL="187960" algn="l">
              <a:spcAft>
                <a:spcPts val="0"/>
              </a:spcAft>
            </a:pP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arada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yaşamak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zorunda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kalan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halkların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ortak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olarak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kabul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edilir</a:t>
            </a:r>
            <a:r>
              <a:rPr lang="en-US" dirty="0">
                <a:latin typeface="Arial"/>
                <a:ea typeface="Arial"/>
              </a:rPr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62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92500"/>
          </a:bodyPr>
          <a:lstStyle/>
          <a:p>
            <a:pPr marL="73660" algn="l"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rial"/>
                <a:ea typeface="Arial"/>
              </a:rPr>
              <a:t>TÜRKÇE</a:t>
            </a:r>
          </a:p>
          <a:p>
            <a:pPr algn="l">
              <a:spcBef>
                <a:spcPts val="15"/>
              </a:spcBef>
              <a:spcAft>
                <a:spcPts val="0"/>
              </a:spcAft>
            </a:pPr>
            <a:r>
              <a:rPr lang="en-US" b="1" dirty="0">
                <a:latin typeface="Arial"/>
                <a:ea typeface="Arial"/>
              </a:rPr>
              <a:t> </a:t>
            </a:r>
            <a:endParaRPr lang="en-US" dirty="0">
              <a:latin typeface="Arial"/>
              <a:ea typeface="Arial"/>
            </a:endParaRPr>
          </a:p>
          <a:p>
            <a:pPr marL="73660" marR="24130" algn="l">
              <a:spcBef>
                <a:spcPts val="5"/>
              </a:spcBef>
              <a:spcAft>
                <a:spcPts val="0"/>
              </a:spcAft>
            </a:pPr>
            <a:r>
              <a:rPr lang="en-US" dirty="0" err="1">
                <a:latin typeface="Arial"/>
                <a:ea typeface="Arial"/>
              </a:rPr>
              <a:t>Türkçe</a:t>
            </a:r>
            <a:r>
              <a:rPr lang="en-US" dirty="0">
                <a:latin typeface="Arial"/>
                <a:ea typeface="Arial"/>
              </a:rPr>
              <a:t>, Ana Altay </a:t>
            </a:r>
            <a:r>
              <a:rPr lang="en-US" dirty="0" err="1">
                <a:latin typeface="Arial"/>
                <a:ea typeface="Arial"/>
              </a:rPr>
              <a:t>dilinden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türemiştir</a:t>
            </a:r>
            <a:r>
              <a:rPr lang="en-US" dirty="0">
                <a:latin typeface="Arial"/>
                <a:ea typeface="Arial"/>
              </a:rPr>
              <a:t>. Ana Altay </a:t>
            </a:r>
            <a:r>
              <a:rPr lang="en-US" dirty="0" err="1">
                <a:latin typeface="Arial"/>
                <a:ea typeface="Arial"/>
              </a:rPr>
              <a:t>dili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"/>
                <a:ea typeface="Arial"/>
              </a:rPr>
              <a:t>8000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yıl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önce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parçalanmıştır</a:t>
            </a:r>
            <a:r>
              <a:rPr lang="en-US" dirty="0">
                <a:latin typeface="Arial"/>
                <a:ea typeface="Arial"/>
              </a:rPr>
              <a:t>. </a:t>
            </a:r>
            <a:r>
              <a:rPr lang="en-US" dirty="0" err="1">
                <a:latin typeface="Arial"/>
                <a:ea typeface="Arial"/>
              </a:rPr>
              <a:t>Dolayısıyla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Türkçe</a:t>
            </a:r>
            <a:r>
              <a:rPr lang="en-US" dirty="0">
                <a:latin typeface="Arial"/>
                <a:ea typeface="Arial"/>
              </a:rPr>
              <a:t> 8000 </a:t>
            </a:r>
            <a:r>
              <a:rPr lang="en-US" dirty="0" err="1">
                <a:latin typeface="Arial"/>
                <a:ea typeface="Arial"/>
              </a:rPr>
              <a:t>yıllık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dildir</a:t>
            </a:r>
            <a:r>
              <a:rPr lang="en-US" dirty="0">
                <a:latin typeface="Arial"/>
                <a:ea typeface="Arial"/>
              </a:rPr>
              <a:t>.</a:t>
            </a:r>
          </a:p>
          <a:p>
            <a:pPr algn="l">
              <a:spcBef>
                <a:spcPts val="30"/>
              </a:spcBef>
              <a:spcAft>
                <a:spcPts val="0"/>
              </a:spcAft>
            </a:pPr>
            <a:r>
              <a:rPr lang="en-US" dirty="0">
                <a:latin typeface="Arial"/>
                <a:ea typeface="Arial"/>
              </a:rPr>
              <a:t> </a:t>
            </a:r>
          </a:p>
          <a:p>
            <a:pPr marL="73660" algn="l"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Arial"/>
                <a:ea typeface="Arial"/>
              </a:rPr>
              <a:t>DİLBİLGİSİ</a:t>
            </a:r>
          </a:p>
          <a:p>
            <a:pPr algn="l">
              <a:spcBef>
                <a:spcPts val="30"/>
              </a:spcBef>
              <a:spcAft>
                <a:spcPts val="0"/>
              </a:spcAft>
            </a:pPr>
            <a:r>
              <a:rPr lang="en-US" b="1" dirty="0">
                <a:latin typeface="Arial"/>
                <a:ea typeface="Arial"/>
              </a:rPr>
              <a:t> </a:t>
            </a:r>
            <a:endParaRPr lang="en-US" dirty="0">
              <a:latin typeface="Arial"/>
              <a:ea typeface="Arial"/>
            </a:endParaRPr>
          </a:p>
          <a:p>
            <a:pPr marL="73660" marR="26035" algn="l">
              <a:spcAft>
                <a:spcPts val="0"/>
              </a:spcAft>
            </a:pPr>
            <a:r>
              <a:rPr lang="en-US" dirty="0" err="1">
                <a:latin typeface="Arial"/>
                <a:ea typeface="Arial"/>
              </a:rPr>
              <a:t>Bir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özellikleri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kuralları</a:t>
            </a:r>
            <a:r>
              <a:rPr lang="en-US" dirty="0">
                <a:latin typeface="Arial"/>
                <a:ea typeface="Arial"/>
              </a:rPr>
              <a:t>, </a:t>
            </a:r>
            <a:r>
              <a:rPr lang="en-US" dirty="0" err="1">
                <a:latin typeface="Arial"/>
                <a:ea typeface="Arial"/>
              </a:rPr>
              <a:t>şekilleri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üzerindeki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araştırmaların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tümüne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birden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dilbilgisi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denmektedir</a:t>
            </a:r>
            <a:r>
              <a:rPr lang="en-US" dirty="0">
                <a:latin typeface="Arial"/>
                <a:ea typeface="Arial"/>
              </a:rPr>
              <a:t>.</a:t>
            </a:r>
          </a:p>
          <a:p>
            <a:pPr algn="l">
              <a:spcBef>
                <a:spcPts val="40"/>
              </a:spcBef>
              <a:spcAft>
                <a:spcPts val="0"/>
              </a:spcAft>
            </a:pPr>
            <a:r>
              <a:rPr lang="en-US" dirty="0">
                <a:latin typeface="Arial"/>
                <a:ea typeface="Arial"/>
              </a:rPr>
              <a:t> </a:t>
            </a:r>
          </a:p>
          <a:p>
            <a:pPr marL="73660" marR="25400" algn="l">
              <a:lnSpc>
                <a:spcPct val="100000"/>
              </a:lnSpc>
              <a:spcAft>
                <a:spcPts val="0"/>
              </a:spcAft>
            </a:pP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Art </a:t>
            </a:r>
            <a:r>
              <a:rPr lang="en-US" b="1" dirty="0" err="1">
                <a:solidFill>
                  <a:srgbClr val="FFC000"/>
                </a:solidFill>
                <a:latin typeface="Arial"/>
                <a:ea typeface="Arial"/>
              </a:rPr>
              <a:t>Zamanlı</a:t>
            </a:r>
            <a:r>
              <a:rPr lang="en-US" b="1" dirty="0">
                <a:solidFill>
                  <a:srgbClr val="FFC000"/>
                </a:solidFill>
                <a:latin typeface="Arial"/>
                <a:ea typeface="Arial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Arial"/>
                <a:ea typeface="Arial"/>
              </a:rPr>
              <a:t>İnceleme</a:t>
            </a:r>
            <a:r>
              <a:rPr lang="en-US" b="1" dirty="0">
                <a:latin typeface="Arial"/>
                <a:ea typeface="Arial"/>
              </a:rPr>
              <a:t>: </a:t>
            </a:r>
            <a:r>
              <a:rPr lang="en-US" dirty="0" err="1">
                <a:latin typeface="Arial"/>
                <a:ea typeface="Arial"/>
              </a:rPr>
              <a:t>Tarihi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zamanlar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içerisinde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dili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inceler</a:t>
            </a:r>
            <a:r>
              <a:rPr lang="en-US" dirty="0">
                <a:latin typeface="Arial"/>
                <a:ea typeface="Arial"/>
              </a:rPr>
              <a:t>. </a:t>
            </a:r>
            <a:r>
              <a:rPr lang="en-US" dirty="0" err="1">
                <a:latin typeface="Arial"/>
                <a:ea typeface="Arial"/>
              </a:rPr>
              <a:t>Örneğin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eski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Türkçe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ile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Osmanlı</a:t>
            </a:r>
            <a:r>
              <a:rPr lang="en-US" dirty="0">
                <a:latin typeface="Arial"/>
                <a:ea typeface="Arial"/>
              </a:rPr>
              <a:t> </a:t>
            </a:r>
            <a:r>
              <a:rPr lang="en-US" dirty="0" err="1">
                <a:latin typeface="Arial"/>
                <a:ea typeface="Arial"/>
              </a:rPr>
              <a:t>Türkçesi</a:t>
            </a:r>
            <a:endParaRPr lang="en-US" sz="4000" dirty="0">
              <a:latin typeface="Arial"/>
              <a:ea typeface="Arial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8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Eş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Zamanlı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İnceleme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Belli </a:t>
            </a:r>
            <a:r>
              <a:rPr lang="en-US" dirty="0" err="1"/>
              <a:t>dönemler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Kırgız </a:t>
            </a:r>
            <a:r>
              <a:rPr lang="en-US" dirty="0" err="1"/>
              <a:t>Türkçesi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Azeri </a:t>
            </a:r>
            <a:r>
              <a:rPr lang="en-US" dirty="0" err="1"/>
              <a:t>Türkçesi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dirty="0" err="1"/>
              <a:t>Amaçları</a:t>
            </a:r>
            <a:r>
              <a:rPr lang="en-US" b="1" dirty="0"/>
              <a:t> </a:t>
            </a:r>
            <a:r>
              <a:rPr lang="en-US" b="1" dirty="0" err="1"/>
              <a:t>Açısından</a:t>
            </a:r>
            <a:r>
              <a:rPr lang="en-US" b="1" dirty="0"/>
              <a:t> </a:t>
            </a:r>
            <a:r>
              <a:rPr lang="en-US" b="1" dirty="0" err="1"/>
              <a:t>Dilbilgisi</a:t>
            </a:r>
            <a:r>
              <a:rPr lang="en-US" b="1" dirty="0"/>
              <a:t>:</a:t>
            </a:r>
          </a:p>
          <a:p>
            <a:pPr algn="l"/>
            <a:r>
              <a:rPr lang="en-US" b="1" dirty="0"/>
              <a:t> </a:t>
            </a:r>
            <a:endParaRPr lang="en-US" dirty="0"/>
          </a:p>
          <a:p>
            <a:pPr algn="l"/>
            <a:r>
              <a:rPr lang="en-US" b="1" dirty="0"/>
              <a:t>1-) </a:t>
            </a:r>
            <a:r>
              <a:rPr lang="en-US" b="1" dirty="0" err="1">
                <a:solidFill>
                  <a:srgbClr val="FFFF00"/>
                </a:solidFill>
              </a:rPr>
              <a:t>Kuralcı</a:t>
            </a:r>
            <a:r>
              <a:rPr lang="en-US" b="1" dirty="0">
                <a:solidFill>
                  <a:srgbClr val="FFFF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dilini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kullanımıyla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neyin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, </a:t>
            </a:r>
            <a:r>
              <a:rPr lang="en-US" dirty="0" err="1"/>
              <a:t>neyin</a:t>
            </a:r>
            <a:r>
              <a:rPr lang="en-US" dirty="0"/>
              <a:t>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kurallar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belirler</a:t>
            </a:r>
            <a:r>
              <a:rPr lang="en-US" dirty="0"/>
              <a:t>.</a:t>
            </a:r>
          </a:p>
          <a:p>
            <a:pPr algn="l"/>
            <a:r>
              <a:rPr lang="en-US" b="1" dirty="0"/>
              <a:t>2-) </a:t>
            </a:r>
            <a:r>
              <a:rPr lang="en-US" b="1" dirty="0" err="1">
                <a:solidFill>
                  <a:srgbClr val="002060"/>
                </a:solidFill>
              </a:rPr>
              <a:t>Tasfiyeli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Betimleyici</a:t>
            </a:r>
            <a:r>
              <a:rPr lang="en-US" b="1" dirty="0">
                <a:solidFill>
                  <a:srgbClr val="002060"/>
                </a:solidFill>
              </a:rPr>
              <a:t>): </a:t>
            </a:r>
            <a:r>
              <a:rPr lang="en-US" dirty="0" err="1"/>
              <a:t>Dilin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zamandaki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yargılamadan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tasnif</a:t>
            </a:r>
            <a:r>
              <a:rPr lang="en-US" dirty="0"/>
              <a:t> </a:t>
            </a:r>
            <a:r>
              <a:rPr lang="en-US" dirty="0" err="1"/>
              <a:t>etmeye</a:t>
            </a:r>
            <a:r>
              <a:rPr lang="en-US" dirty="0"/>
              <a:t> </a:t>
            </a:r>
            <a:r>
              <a:rPr lang="en-US" dirty="0" err="1"/>
              <a:t>çalışır</a:t>
            </a:r>
            <a:r>
              <a:rPr lang="en-US" dirty="0"/>
              <a:t>. </a:t>
            </a:r>
            <a:r>
              <a:rPr lang="en-US" dirty="0" err="1"/>
              <a:t>Dilleri</a:t>
            </a:r>
            <a:r>
              <a:rPr lang="en-US" dirty="0"/>
              <a:t>,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konuşulup</a:t>
            </a:r>
            <a:r>
              <a:rPr lang="en-US" dirty="0"/>
              <a:t> </a:t>
            </a:r>
            <a:r>
              <a:rPr lang="en-US" dirty="0" err="1"/>
              <a:t>yazılacağıyla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;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olaylarının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gerçekleştiği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 </a:t>
            </a:r>
            <a:r>
              <a:rPr lang="en-US" dirty="0" err="1"/>
              <a:t>Kural</a:t>
            </a:r>
            <a:r>
              <a:rPr lang="en-US" dirty="0"/>
              <a:t> </a:t>
            </a:r>
            <a:r>
              <a:rPr lang="en-US" dirty="0" err="1"/>
              <a:t>koymaz</a:t>
            </a:r>
            <a:r>
              <a:rPr lang="en-US" dirty="0"/>
              <a:t>,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olanı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72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8521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3-) </a:t>
            </a:r>
            <a:r>
              <a:rPr lang="en-US" b="1" dirty="0" err="1">
                <a:solidFill>
                  <a:srgbClr val="FF0000"/>
                </a:solidFill>
              </a:rPr>
              <a:t>Karşılaştırmalı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dilden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, </a:t>
            </a:r>
            <a:r>
              <a:rPr lang="en-US" dirty="0" err="1"/>
              <a:t>lehçe</a:t>
            </a:r>
            <a:r>
              <a:rPr lang="en-US" dirty="0"/>
              <a:t>, </a:t>
            </a:r>
            <a:r>
              <a:rPr lang="en-US" dirty="0" err="1"/>
              <a:t>şive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ağızların</a:t>
            </a:r>
            <a:r>
              <a:rPr lang="en-US" dirty="0"/>
              <a:t> </a:t>
            </a:r>
            <a:r>
              <a:rPr lang="en-US" dirty="0" err="1"/>
              <a:t>hepsini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çoğunu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bazılarını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yapar</a:t>
            </a:r>
            <a:r>
              <a:rPr lang="en-US" dirty="0"/>
              <a:t>. </a:t>
            </a:r>
            <a:r>
              <a:rPr lang="en-US" dirty="0" err="1"/>
              <a:t>Bunları</a:t>
            </a:r>
            <a:r>
              <a:rPr lang="en-US" dirty="0"/>
              <a:t> </a:t>
            </a:r>
            <a:r>
              <a:rPr lang="en-US" dirty="0" err="1"/>
              <a:t>birbirleriyle</a:t>
            </a:r>
            <a:r>
              <a:rPr lang="en-US" dirty="0"/>
              <a:t> </a:t>
            </a:r>
            <a:r>
              <a:rPr lang="en-US" dirty="0" err="1"/>
              <a:t>karşılaştırarak</a:t>
            </a:r>
            <a:r>
              <a:rPr lang="en-US" dirty="0"/>
              <a:t> </a:t>
            </a:r>
            <a:r>
              <a:rPr lang="en-US" dirty="0" err="1"/>
              <a:t>benzerlik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farklılıklarını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koyar</a:t>
            </a:r>
            <a:r>
              <a:rPr lang="en-US" dirty="0"/>
              <a:t>. KDB,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dilden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ağızlardan</a:t>
            </a:r>
            <a:r>
              <a:rPr lang="en-US" dirty="0"/>
              <a:t> </a:t>
            </a:r>
            <a:r>
              <a:rPr lang="en-US" dirty="0" err="1"/>
              <a:t>yapılmaz</a:t>
            </a:r>
            <a:r>
              <a:rPr lang="en-US" dirty="0"/>
              <a:t>,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dillerden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karşılaştırmaları</a:t>
            </a:r>
            <a:r>
              <a:rPr lang="en-US" dirty="0"/>
              <a:t> da </a:t>
            </a:r>
            <a:r>
              <a:rPr lang="en-US" dirty="0" err="1"/>
              <a:t>yapar</a:t>
            </a:r>
            <a:r>
              <a:rPr lang="en-US" dirty="0"/>
              <a:t>.</a:t>
            </a:r>
          </a:p>
          <a:p>
            <a:pPr algn="l"/>
            <a:r>
              <a:rPr lang="en-US" b="1" dirty="0"/>
              <a:t>4-) </a:t>
            </a:r>
            <a:r>
              <a:rPr lang="en-US" b="1" dirty="0" err="1">
                <a:solidFill>
                  <a:srgbClr val="FFFF00"/>
                </a:solidFill>
              </a:rPr>
              <a:t>Tarihî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dönemlerinden</a:t>
            </a:r>
            <a:r>
              <a:rPr lang="en-US" dirty="0"/>
              <a:t> </a:t>
            </a:r>
            <a:r>
              <a:rPr lang="en-US" dirty="0" err="1"/>
              <a:t>başlayarak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aşamalarını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değişimleri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</a:t>
            </a:r>
          </a:p>
          <a:p>
            <a:pPr algn="l"/>
            <a:r>
              <a:rPr lang="en-US" b="1" dirty="0"/>
              <a:t>5-) </a:t>
            </a:r>
            <a:r>
              <a:rPr lang="en-US" b="1" dirty="0" err="1">
                <a:solidFill>
                  <a:srgbClr val="0070C0"/>
                </a:solidFill>
              </a:rPr>
              <a:t>Filolojik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ürünlerin</a:t>
            </a:r>
            <a:r>
              <a:rPr lang="en-US" dirty="0"/>
              <a:t>, </a:t>
            </a:r>
            <a:r>
              <a:rPr lang="en-US" dirty="0" err="1"/>
              <a:t>edebiyat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, </a:t>
            </a:r>
            <a:r>
              <a:rPr lang="en-US" dirty="0" err="1"/>
              <a:t>edebiyat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, </a:t>
            </a:r>
            <a:r>
              <a:rPr lang="en-US" dirty="0" err="1"/>
              <a:t>dilbilgisi</a:t>
            </a:r>
            <a:r>
              <a:rPr lang="en-US" dirty="0"/>
              <a:t>,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tamiri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eleştirisi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28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Dilbilgisinin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Dalları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en-US" b="1" dirty="0"/>
              <a:t> </a:t>
            </a:r>
            <a:endParaRPr lang="en-US" dirty="0"/>
          </a:p>
          <a:p>
            <a:pPr lvl="0" algn="l"/>
            <a:r>
              <a:rPr lang="en-US" b="1" dirty="0" err="1">
                <a:solidFill>
                  <a:srgbClr val="7030A0"/>
                </a:solidFill>
              </a:rPr>
              <a:t>Ses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Bilgisi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daldır</a:t>
            </a:r>
            <a:r>
              <a:rPr lang="en-US" dirty="0"/>
              <a:t>.</a:t>
            </a:r>
          </a:p>
          <a:p>
            <a:pPr lvl="0" algn="l"/>
            <a:r>
              <a:rPr lang="en-US" b="1" dirty="0" err="1">
                <a:solidFill>
                  <a:srgbClr val="FFFF00"/>
                </a:solidFill>
              </a:rPr>
              <a:t>Şekil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Bilgisi</a:t>
            </a: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Morfoloji</a:t>
            </a:r>
            <a:r>
              <a:rPr lang="en-US" b="1" dirty="0">
                <a:solidFill>
                  <a:srgbClr val="FFFF00"/>
                </a:solidFill>
              </a:rPr>
              <a:t>): </a:t>
            </a:r>
            <a:r>
              <a:rPr lang="en-US" dirty="0" err="1"/>
              <a:t>Basitçe</a:t>
            </a:r>
            <a:r>
              <a:rPr lang="en-US" dirty="0"/>
              <a:t> </a:t>
            </a:r>
            <a:r>
              <a:rPr lang="en-US" dirty="0" err="1"/>
              <a:t>ekler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köklerle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ilişkilerle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</a:t>
            </a:r>
          </a:p>
          <a:p>
            <a:pPr lvl="0" algn="l"/>
            <a:r>
              <a:rPr lang="en-US" b="1" dirty="0" err="1">
                <a:solidFill>
                  <a:srgbClr val="0070C0"/>
                </a:solidFill>
              </a:rPr>
              <a:t>Köken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Bilgisi</a:t>
            </a:r>
            <a:r>
              <a:rPr lang="en-US" b="1" dirty="0">
                <a:solidFill>
                  <a:srgbClr val="0070C0"/>
                </a:solidFill>
              </a:rPr>
              <a:t> (</a:t>
            </a:r>
            <a:r>
              <a:rPr lang="en-US" b="1" dirty="0" err="1">
                <a:solidFill>
                  <a:srgbClr val="0070C0"/>
                </a:solidFill>
              </a:rPr>
              <a:t>Etimoloji</a:t>
            </a:r>
            <a:r>
              <a:rPr lang="en-US" b="1" dirty="0">
                <a:solidFill>
                  <a:srgbClr val="0070C0"/>
                </a:solidFill>
              </a:rPr>
              <a:t>): </a:t>
            </a:r>
            <a:r>
              <a:rPr lang="en-US" dirty="0" err="1"/>
              <a:t>Kelimelerin</a:t>
            </a:r>
            <a:r>
              <a:rPr lang="en-US" dirty="0"/>
              <a:t> </a:t>
            </a:r>
            <a:r>
              <a:rPr lang="en-US" dirty="0" err="1"/>
              <a:t>kökleri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uğraşır</a:t>
            </a:r>
            <a:r>
              <a:rPr lang="en-US" dirty="0"/>
              <a:t>.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kelimenin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kökten</a:t>
            </a:r>
            <a:r>
              <a:rPr lang="en-US" dirty="0"/>
              <a:t> </a:t>
            </a:r>
            <a:r>
              <a:rPr lang="en-US" dirty="0" err="1"/>
              <a:t>geldiğini</a:t>
            </a:r>
            <a:r>
              <a:rPr lang="en-US" dirty="0"/>
              <a:t> </a:t>
            </a:r>
            <a:r>
              <a:rPr lang="en-US" dirty="0" err="1"/>
              <a:t>inceler</a:t>
            </a:r>
            <a:r>
              <a:rPr lang="en-US" dirty="0"/>
              <a:t>.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kelimelerle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eklerle</a:t>
            </a:r>
            <a:r>
              <a:rPr lang="en-US" dirty="0"/>
              <a:t> de </a:t>
            </a:r>
            <a:r>
              <a:rPr lang="en-US" dirty="0" err="1"/>
              <a:t>ilgilidir</a:t>
            </a:r>
            <a:r>
              <a:rPr lang="en-US" dirty="0"/>
              <a:t>. </a:t>
            </a:r>
            <a:r>
              <a:rPr lang="en-US" b="1" dirty="0"/>
              <a:t>ç) </a:t>
            </a:r>
            <a:r>
              <a:rPr lang="en-US" b="1" dirty="0" err="1">
                <a:solidFill>
                  <a:srgbClr val="FFFF00"/>
                </a:solidFill>
              </a:rPr>
              <a:t>Söz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Dizimi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dirty="0" err="1"/>
              <a:t>Kelimelerin</a:t>
            </a:r>
            <a:r>
              <a:rPr lang="en-US" dirty="0"/>
              <a:t> </a:t>
            </a:r>
            <a:r>
              <a:rPr lang="en-US" dirty="0" err="1"/>
              <a:t>cümledeki</a:t>
            </a:r>
            <a:r>
              <a:rPr lang="en-US" dirty="0"/>
              <a:t> </a:t>
            </a:r>
            <a:r>
              <a:rPr lang="en-US" dirty="0" err="1"/>
              <a:t>dizilişi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kelimelerin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cümlelerin</a:t>
            </a:r>
            <a:r>
              <a:rPr lang="en-US" dirty="0"/>
              <a:t> </a:t>
            </a:r>
            <a:r>
              <a:rPr lang="en-US" dirty="0" err="1"/>
              <a:t>yapıları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uğraşır.</a:t>
            </a:r>
            <a:r>
              <a:rPr lang="en-US" baseline="30000" dirty="0"/>
              <a:t>1</a:t>
            </a:r>
            <a:endParaRPr lang="en-US" dirty="0"/>
          </a:p>
          <a:p>
            <a:pPr lvl="0" algn="l"/>
            <a:r>
              <a:rPr lang="en-US" b="1" dirty="0" err="1">
                <a:solidFill>
                  <a:srgbClr val="FFC000"/>
                </a:solidFill>
              </a:rPr>
              <a:t>Anlam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Bilimi</a:t>
            </a:r>
            <a:r>
              <a:rPr lang="en-US" b="1" dirty="0">
                <a:solidFill>
                  <a:srgbClr val="FFC000"/>
                </a:solidFill>
              </a:rPr>
              <a:t> (</a:t>
            </a:r>
            <a:r>
              <a:rPr lang="en-US" b="1" dirty="0" err="1">
                <a:solidFill>
                  <a:srgbClr val="FFC000"/>
                </a:solidFill>
              </a:rPr>
              <a:t>Semantik</a:t>
            </a:r>
            <a:r>
              <a:rPr lang="en-US" b="1" dirty="0">
                <a:solidFill>
                  <a:srgbClr val="FFC000"/>
                </a:solidFill>
              </a:rPr>
              <a:t>):</a:t>
            </a:r>
            <a:r>
              <a:rPr lang="en-US" b="1" dirty="0"/>
              <a:t> </a:t>
            </a:r>
            <a:r>
              <a:rPr lang="en-US" dirty="0" err="1"/>
              <a:t>Kelimelerin</a:t>
            </a:r>
            <a:r>
              <a:rPr lang="en-US" dirty="0"/>
              <a:t>, </a:t>
            </a:r>
            <a:r>
              <a:rPr lang="en-US" dirty="0" err="1"/>
              <a:t>cümlelerin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metinlerin</a:t>
            </a:r>
            <a:r>
              <a:rPr lang="en-US" dirty="0"/>
              <a:t> </a:t>
            </a:r>
            <a:r>
              <a:rPr lang="en-US" dirty="0" err="1"/>
              <a:t>anlamları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</a:t>
            </a:r>
          </a:p>
          <a:p>
            <a:pPr lvl="0" algn="l"/>
            <a:r>
              <a:rPr lang="en-US" b="1" dirty="0" err="1">
                <a:solidFill>
                  <a:srgbClr val="7030A0"/>
                </a:solidFill>
              </a:rPr>
              <a:t>Lehçe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Bilgisi</a:t>
            </a:r>
            <a:r>
              <a:rPr lang="en-US" b="1" dirty="0">
                <a:solidFill>
                  <a:srgbClr val="7030A0"/>
                </a:solidFill>
              </a:rPr>
              <a:t> (</a:t>
            </a:r>
            <a:r>
              <a:rPr lang="en-US" b="1" dirty="0" err="1">
                <a:solidFill>
                  <a:srgbClr val="7030A0"/>
                </a:solidFill>
              </a:rPr>
              <a:t>Diyalektoloji</a:t>
            </a:r>
            <a:r>
              <a:rPr lang="en-US" b="1" dirty="0">
                <a:solidFill>
                  <a:srgbClr val="7030A0"/>
                </a:solidFill>
              </a:rPr>
              <a:t>):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lehçe</a:t>
            </a:r>
            <a:r>
              <a:rPr lang="en-US" dirty="0"/>
              <a:t>, </a:t>
            </a:r>
            <a:r>
              <a:rPr lang="en-US" dirty="0" err="1"/>
              <a:t>ağız</a:t>
            </a:r>
            <a:r>
              <a:rPr lang="en-US" dirty="0"/>
              <a:t>, </a:t>
            </a:r>
            <a:r>
              <a:rPr lang="en-US" dirty="0" err="1"/>
              <a:t>şive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kollarıyla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 </a:t>
            </a:r>
            <a:r>
              <a:rPr lang="en-US" dirty="0" err="1"/>
              <a:t>bölgesindeki</a:t>
            </a:r>
            <a:r>
              <a:rPr lang="en-US" dirty="0"/>
              <a:t> </a:t>
            </a:r>
            <a:r>
              <a:rPr lang="en-US" dirty="0" err="1"/>
              <a:t>ağızlar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</a:t>
            </a:r>
          </a:p>
          <a:p>
            <a:pPr lvl="0" algn="l"/>
            <a:r>
              <a:rPr lang="en-US" b="1" dirty="0" err="1">
                <a:solidFill>
                  <a:srgbClr val="C00000"/>
                </a:solidFill>
              </a:rPr>
              <a:t>Sözcük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Bilgisi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n-US" b="1" dirty="0" err="1">
                <a:solidFill>
                  <a:srgbClr val="C00000"/>
                </a:solidFill>
              </a:rPr>
              <a:t>Leksikoloji</a:t>
            </a:r>
            <a:r>
              <a:rPr lang="en-US" b="1" dirty="0">
                <a:solidFill>
                  <a:srgbClr val="C00000"/>
                </a:solidFill>
              </a:rPr>
              <a:t>): </a:t>
            </a:r>
            <a:r>
              <a:rPr lang="en-US" dirty="0" err="1"/>
              <a:t>Dildeki</a:t>
            </a:r>
            <a:r>
              <a:rPr lang="en-US" dirty="0"/>
              <a:t> </a:t>
            </a:r>
            <a:r>
              <a:rPr lang="en-US" dirty="0" err="1"/>
              <a:t>kelimeler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kelime</a:t>
            </a:r>
            <a:r>
              <a:rPr lang="en-US" dirty="0"/>
              <a:t> </a:t>
            </a:r>
            <a:r>
              <a:rPr lang="en-US" dirty="0" err="1"/>
              <a:t>hazinesi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76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1625</TotalTime>
  <Words>406</Words>
  <Application>Microsoft Office PowerPoint</Application>
  <PresentationFormat>On-screen Show (4:3)</PresentationFormat>
  <Paragraphs>233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imation</dc:creator>
  <cp:lastModifiedBy>imation</cp:lastModifiedBy>
  <cp:revision>28</cp:revision>
  <dcterms:created xsi:type="dcterms:W3CDTF">2006-08-16T00:00:00Z</dcterms:created>
  <dcterms:modified xsi:type="dcterms:W3CDTF">2019-12-08T08:01:38Z</dcterms:modified>
</cp:coreProperties>
</file>