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84FF50F-E27F-4E58-88D8-0FE5FCF74DB0}" type="datetimeFigureOut">
              <a:rPr lang="ar-IQ" smtClean="0"/>
              <a:t>19/09/1442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76B88B-BB18-4E71-811E-C822827D68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10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6B88B-BB18-4E71-811E-C822827D681D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5325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6B88B-BB18-4E71-811E-C822827D681D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6610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6B88B-BB18-4E71-811E-C822827D681D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1237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8458200" cy="5257799"/>
          </a:xfrm>
        </p:spPr>
        <p:txBody>
          <a:bodyPr/>
          <a:lstStyle/>
          <a:p>
            <a:pPr algn="ctr"/>
            <a:r>
              <a:rPr lang="en-US" sz="3200" b="1" cap="none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Book Antiqua"/>
                <a:ea typeface="+mn-ea"/>
                <a:cs typeface="+mn-cs"/>
              </a:rPr>
              <a:t/>
            </a:r>
            <a:br>
              <a:rPr lang="en-US" sz="3200" b="1" cap="none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Book Antiqua"/>
                <a:ea typeface="+mn-ea"/>
                <a:cs typeface="+mn-cs"/>
              </a:rPr>
            </a:br>
            <a:r>
              <a:rPr lang="en-US" sz="3200" b="1" cap="none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Book Antiqua"/>
                <a:ea typeface="+mn-ea"/>
                <a:cs typeface="+mn-cs"/>
              </a:rPr>
              <a:t/>
            </a:r>
            <a:br>
              <a:rPr lang="en-US" sz="3200" b="1" cap="none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Book Antiqua"/>
                <a:ea typeface="+mn-ea"/>
                <a:cs typeface="+mn-cs"/>
              </a:rPr>
            </a:br>
            <a:r>
              <a:rPr lang="en-US" sz="3200" b="1" cap="none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Book Antiqua"/>
                <a:ea typeface="+mn-ea"/>
                <a:cs typeface="+mn-cs"/>
              </a:rPr>
              <a:t>TÜRKİYE</a:t>
            </a:r>
            <a:r>
              <a:rPr lang="en-US" sz="3200" b="1" cap="none" dirty="0" smtClean="0">
                <a:solidFill>
                  <a:srgbClr val="FF0000"/>
                </a:solidFill>
                <a:effectLst/>
                <a:latin typeface="Book Antiqua"/>
                <a:ea typeface="+mn-ea"/>
                <a:cs typeface="+mn-cs"/>
              </a:rPr>
              <a:t> </a:t>
            </a:r>
            <a:r>
              <a:rPr lang="en-US" sz="3200" b="1" cap="none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Book Antiqua"/>
                <a:ea typeface="+mn-ea"/>
                <a:cs typeface="+mn-cs"/>
              </a:rPr>
              <a:t>TÜRKÇESİ</a:t>
            </a:r>
            <a:r>
              <a:rPr lang="en-US" sz="2800" b="1" cap="none" dirty="0" smtClean="0">
                <a:solidFill>
                  <a:prstClr val="whit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Book Antiqua"/>
                <a:ea typeface="+mn-ea"/>
                <a:cs typeface="+mn-cs"/>
              </a:rPr>
              <a:t/>
            </a:r>
            <a:br>
              <a:rPr lang="en-US" sz="2800" b="1" cap="none" dirty="0" smtClean="0">
                <a:solidFill>
                  <a:prstClr val="whit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Book Antiqua"/>
                <a:ea typeface="+mn-ea"/>
                <a:cs typeface="+mn-cs"/>
              </a:rPr>
            </a:br>
            <a:r>
              <a:rPr lang="ar-IQ" sz="2800" b="1" cap="none" dirty="0" smtClean="0">
                <a:solidFill>
                  <a:prstClr val="whit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Book Antiqua"/>
                <a:ea typeface="+mn-ea"/>
                <a:cs typeface="+mn-cs"/>
              </a:rPr>
              <a:t/>
            </a:r>
            <a:br>
              <a:rPr lang="ar-IQ" sz="2800" b="1" cap="none" dirty="0" smtClean="0">
                <a:solidFill>
                  <a:prstClr val="whit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Book Antiqua"/>
                <a:ea typeface="+mn-ea"/>
                <a:cs typeface="+mn-cs"/>
              </a:rPr>
            </a:br>
            <a:r>
              <a:rPr lang="en-US" sz="3200" b="1" cap="none" dirty="0" smtClean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+mn-cs"/>
              </a:rPr>
              <a:t>4</a:t>
            </a:r>
            <a:r>
              <a:rPr lang="en-US" sz="3200" b="1" cap="none" dirty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+mn-cs"/>
              </a:rPr>
              <a:t>.</a:t>
            </a:r>
            <a:r>
              <a:rPr lang="en-US" sz="3200" b="1" cap="none" dirty="0">
                <a:solidFill>
                  <a:srgbClr val="FFC000"/>
                </a:solidFill>
                <a:effectLst/>
                <a:latin typeface="Arial"/>
                <a:ea typeface="Arial"/>
                <a:cs typeface="+mn-cs"/>
              </a:rPr>
              <a:t> </a:t>
            </a:r>
            <a:r>
              <a:rPr lang="en-US" sz="3200" b="1" cap="none" dirty="0" err="1" smtClean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+mn-cs"/>
              </a:rPr>
              <a:t>Sınıf</a:t>
            </a:r>
            <a:r>
              <a:rPr lang="en-US" sz="3200" b="1" cap="none" dirty="0" smtClean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+mn-cs"/>
              </a:rPr>
              <a:t/>
            </a:r>
            <a:br>
              <a:rPr lang="en-US" sz="3200" b="1" cap="none" dirty="0" smtClean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+mn-cs"/>
              </a:rPr>
            </a:br>
            <a:r>
              <a:rPr lang="en-US" sz="3200" b="1" cap="none" dirty="0" err="1" smtClean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+mn-cs"/>
              </a:rPr>
              <a:t>Ders</a:t>
            </a:r>
            <a:r>
              <a:rPr lang="en-US" sz="3200" b="1" cap="none" smtClean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+mn-cs"/>
              </a:rPr>
              <a:t> D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08443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458200" cy="5466187"/>
          </a:xfrm>
        </p:spPr>
        <p:txBody>
          <a:bodyPr>
            <a:normAutofit fontScale="90000"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effectLst/>
              </a:rPr>
              <a:t>Kısalma</a:t>
            </a:r>
            <a:r>
              <a:rPr lang="en-US" sz="2000" b="1" dirty="0">
                <a:solidFill>
                  <a:srgbClr val="FF0000"/>
                </a:solidFill>
                <a:effectLst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effectLst/>
              </a:rPr>
              <a:t>Uzama</a:t>
            </a:r>
            <a:r>
              <a:rPr lang="en-US" sz="2000" b="1" dirty="0">
                <a:effectLst/>
              </a:rPr>
              <a:t/>
            </a:r>
            <a:br>
              <a:rPr lang="en-US" sz="2000" b="1" dirty="0">
                <a:effectLst/>
              </a:rPr>
            </a:br>
            <a:r>
              <a:rPr lang="en-US" sz="2000" b="1" dirty="0">
                <a:effectLst/>
              </a:rPr>
              <a:t> 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US" sz="2200" b="1" dirty="0" err="1">
                <a:solidFill>
                  <a:srgbClr val="0070C0"/>
                </a:solidFill>
                <a:effectLst/>
              </a:rPr>
              <a:t>Sözcüklerdeki</a:t>
            </a:r>
            <a:r>
              <a:rPr lang="en-US" sz="2200" b="1" dirty="0">
                <a:solidFill>
                  <a:srgbClr val="0070C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effectLst/>
              </a:rPr>
              <a:t>uzun</a:t>
            </a:r>
            <a:r>
              <a:rPr lang="en-US" sz="2200" b="1" dirty="0">
                <a:solidFill>
                  <a:srgbClr val="0070C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effectLst/>
              </a:rPr>
              <a:t>ünlülerin</a:t>
            </a:r>
            <a:r>
              <a:rPr lang="en-US" sz="2200" b="1" dirty="0">
                <a:solidFill>
                  <a:srgbClr val="0070C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effectLst/>
              </a:rPr>
              <a:t>kısa</a:t>
            </a:r>
            <a:r>
              <a:rPr lang="en-US" sz="2200" b="1" dirty="0">
                <a:solidFill>
                  <a:srgbClr val="0070C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effectLst/>
              </a:rPr>
              <a:t>ünlüye</a:t>
            </a:r>
            <a:r>
              <a:rPr lang="en-US" sz="2200" b="1" dirty="0">
                <a:solidFill>
                  <a:srgbClr val="0070C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effectLst/>
              </a:rPr>
              <a:t>dönüşmesi</a:t>
            </a:r>
            <a:r>
              <a:rPr lang="en-US" sz="2200" b="1" dirty="0">
                <a:solidFill>
                  <a:srgbClr val="0070C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effectLst/>
              </a:rPr>
              <a:t>ve</a:t>
            </a:r>
            <a:r>
              <a:rPr lang="en-US" sz="2200" b="1" dirty="0">
                <a:solidFill>
                  <a:srgbClr val="0070C0"/>
                </a:solidFill>
                <a:effectLst/>
              </a:rPr>
              <a:t> tam </a:t>
            </a:r>
            <a:r>
              <a:rPr lang="en-US" sz="2200" b="1" dirty="0" err="1">
                <a:solidFill>
                  <a:srgbClr val="0070C0"/>
                </a:solidFill>
                <a:effectLst/>
              </a:rPr>
              <a:t>tersi</a:t>
            </a:r>
            <a:r>
              <a:rPr lang="en-US" sz="2200" b="1" dirty="0">
                <a:solidFill>
                  <a:srgbClr val="0070C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effectLst/>
              </a:rPr>
              <a:t>durumdur</a:t>
            </a:r>
            <a:r>
              <a:rPr lang="en-US" sz="2200" b="1" dirty="0">
                <a:solidFill>
                  <a:srgbClr val="0070C0"/>
                </a:solidFill>
                <a:effectLst/>
              </a:rPr>
              <a:t>:</a:t>
            </a:r>
            <a:br>
              <a:rPr lang="en-US" sz="2200" b="1" dirty="0">
                <a:solidFill>
                  <a:srgbClr val="0070C0"/>
                </a:solidFill>
                <a:effectLst/>
              </a:rPr>
            </a:br>
            <a:r>
              <a:rPr lang="en-US" sz="2200" b="1" dirty="0" smtClean="0">
                <a:solidFill>
                  <a:schemeClr val="accent6"/>
                </a:solidFill>
                <a:effectLst/>
              </a:rPr>
              <a:t>•</a:t>
            </a:r>
            <a:r>
              <a:rPr lang="en-US" sz="2200" b="1" dirty="0" err="1" smtClean="0">
                <a:solidFill>
                  <a:schemeClr val="accent6"/>
                </a:solidFill>
                <a:effectLst/>
              </a:rPr>
              <a:t>metin</a:t>
            </a:r>
            <a:r>
              <a:rPr lang="en-US" sz="2200" b="1" dirty="0" smtClean="0">
                <a:solidFill>
                  <a:schemeClr val="accent6"/>
                </a:solidFill>
                <a:effectLst/>
              </a:rPr>
              <a:t> </a:t>
            </a:r>
            <a:r>
              <a:rPr lang="en-US" sz="2200" b="1" dirty="0">
                <a:solidFill>
                  <a:schemeClr val="accent6"/>
                </a:solidFill>
                <a:effectLst/>
              </a:rPr>
              <a:t>(</a:t>
            </a:r>
            <a:r>
              <a:rPr lang="en-US" sz="2200" b="1" dirty="0" err="1">
                <a:solidFill>
                  <a:schemeClr val="accent6"/>
                </a:solidFill>
                <a:effectLst/>
              </a:rPr>
              <a:t>İng</a:t>
            </a:r>
            <a:r>
              <a:rPr lang="en-US" sz="2200" b="1" dirty="0">
                <a:solidFill>
                  <a:schemeClr val="accent6"/>
                </a:solidFill>
                <a:effectLst/>
              </a:rPr>
              <a:t>.) &gt; </a:t>
            </a:r>
            <a:r>
              <a:rPr lang="en-US" sz="2200" b="1" dirty="0" err="1">
                <a:solidFill>
                  <a:schemeClr val="accent6"/>
                </a:solidFill>
                <a:effectLst/>
              </a:rPr>
              <a:t>miting</a:t>
            </a:r>
            <a:r>
              <a:rPr lang="en-US" sz="2200" dirty="0">
                <a:effectLst/>
              </a:rPr>
              <a:t/>
            </a:r>
            <a:br>
              <a:rPr lang="en-US" sz="2200" dirty="0">
                <a:effectLst/>
              </a:rPr>
            </a:br>
            <a:r>
              <a:rPr lang="en-US" sz="2200" b="1" dirty="0" smtClean="0">
                <a:solidFill>
                  <a:srgbClr val="92D050"/>
                </a:solidFill>
                <a:effectLst/>
              </a:rPr>
              <a:t>•</a:t>
            </a:r>
            <a:r>
              <a:rPr lang="en-US" sz="2200" b="1" dirty="0" err="1" smtClean="0">
                <a:solidFill>
                  <a:srgbClr val="92D050"/>
                </a:solidFill>
                <a:effectLst/>
              </a:rPr>
              <a:t>kita:b</a:t>
            </a:r>
            <a:r>
              <a:rPr lang="en-US" sz="2200" b="1" dirty="0" smtClean="0">
                <a:solidFill>
                  <a:srgbClr val="92D050"/>
                </a:solidFill>
                <a:effectLst/>
              </a:rPr>
              <a:t> </a:t>
            </a:r>
            <a:r>
              <a:rPr lang="en-US" sz="2200" b="1" dirty="0">
                <a:solidFill>
                  <a:srgbClr val="92D050"/>
                </a:solidFill>
                <a:effectLst/>
              </a:rPr>
              <a:t>(Ar.) &gt; </a:t>
            </a:r>
            <a:r>
              <a:rPr lang="en-US" sz="2200" b="1" dirty="0" err="1">
                <a:solidFill>
                  <a:srgbClr val="92D050"/>
                </a:solidFill>
                <a:effectLst/>
              </a:rPr>
              <a:t>kitap</a:t>
            </a:r>
            <a:r>
              <a:rPr lang="en-US" sz="2200" b="1" dirty="0">
                <a:solidFill>
                  <a:srgbClr val="92D050"/>
                </a:solidFill>
                <a:effectLst/>
              </a:rPr>
              <a:t/>
            </a:r>
            <a:br>
              <a:rPr lang="en-US" sz="2200" b="1" dirty="0">
                <a:solidFill>
                  <a:srgbClr val="92D050"/>
                </a:solidFill>
                <a:effectLst/>
              </a:rPr>
            </a:br>
            <a:r>
              <a:rPr lang="en-US" sz="2200" b="1" dirty="0" smtClean="0">
                <a:effectLst/>
              </a:rPr>
              <a:t>•</a:t>
            </a:r>
            <a:r>
              <a:rPr lang="en-US" sz="2200" b="1" dirty="0" err="1" smtClean="0">
                <a:effectLst/>
              </a:rPr>
              <a:t>mura:d</a:t>
            </a:r>
            <a:r>
              <a:rPr lang="en-US" sz="2200" b="1" dirty="0" smtClean="0">
                <a:effectLst/>
              </a:rPr>
              <a:t> </a:t>
            </a:r>
            <a:r>
              <a:rPr lang="en-US" sz="2200" b="1" dirty="0">
                <a:effectLst/>
              </a:rPr>
              <a:t>(Ar.) &gt; </a:t>
            </a:r>
            <a:r>
              <a:rPr lang="en-US" sz="2200" b="1" dirty="0" err="1">
                <a:effectLst/>
              </a:rPr>
              <a:t>murat</a:t>
            </a:r>
            <a:r>
              <a:rPr lang="en-US" sz="2200" b="1" dirty="0">
                <a:effectLst/>
              </a:rPr>
              <a:t> … </a:t>
            </a:r>
            <a:r>
              <a:rPr lang="en-US" sz="2200" b="1" dirty="0" err="1" smtClean="0">
                <a:effectLst/>
              </a:rPr>
              <a:t>gibi</a:t>
            </a:r>
            <a:r>
              <a:rPr lang="en-US" sz="2200" b="1" dirty="0" smtClean="0">
                <a:effectLst/>
              </a:rPr>
              <a:t>  </a:t>
            </a:r>
            <a:r>
              <a:rPr lang="en-US" sz="2200" b="1" dirty="0">
                <a:effectLst/>
              </a:rPr>
              <a:t/>
            </a:r>
            <a:br>
              <a:rPr lang="en-US" sz="2200" b="1" dirty="0">
                <a:effectLst/>
              </a:rPr>
            </a:br>
            <a:r>
              <a:rPr lang="en-US" sz="2200" b="1" dirty="0">
                <a:solidFill>
                  <a:srgbClr val="FF0000"/>
                </a:solidFill>
                <a:effectLst/>
                <a:latin typeface="Arial"/>
                <a:ea typeface="Arial"/>
              </a:rPr>
              <a:t/>
            </a:r>
            <a:br>
              <a:rPr lang="en-US" sz="2200" b="1" dirty="0">
                <a:solidFill>
                  <a:srgbClr val="FF0000"/>
                </a:solidFill>
                <a:effectLst/>
                <a:latin typeface="Arial"/>
                <a:ea typeface="Arial"/>
              </a:rPr>
            </a:br>
            <a:r>
              <a:rPr lang="en-US" sz="2200" b="1" dirty="0" err="1" smtClean="0">
                <a:solidFill>
                  <a:srgbClr val="FF0000"/>
                </a:solidFill>
                <a:effectLst/>
              </a:rPr>
              <a:t>Ünlü</a:t>
            </a:r>
            <a:r>
              <a:rPr lang="en-US" sz="22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effectLst/>
              </a:rPr>
              <a:t>Birleşmesi</a:t>
            </a:r>
            <a:r>
              <a:rPr lang="en-US" sz="2200" b="1" dirty="0">
                <a:effectLst/>
              </a:rPr>
              <a:t/>
            </a:r>
            <a:br>
              <a:rPr lang="en-US" sz="2200" b="1" dirty="0">
                <a:effectLst/>
              </a:rPr>
            </a:br>
            <a:r>
              <a:rPr lang="en-US" sz="2200" b="1" dirty="0" smtClean="0">
                <a:effectLst/>
              </a:rPr>
              <a:t/>
            </a:r>
            <a:br>
              <a:rPr lang="en-US" sz="2200" b="1" dirty="0" smtClean="0">
                <a:effectLst/>
              </a:rPr>
            </a:br>
            <a:r>
              <a:rPr lang="en-US" sz="2200" b="1" dirty="0" err="1" smtClean="0">
                <a:solidFill>
                  <a:srgbClr val="002060"/>
                </a:solidFill>
                <a:effectLst/>
              </a:rPr>
              <a:t>Ünlüyle</a:t>
            </a:r>
            <a:r>
              <a:rPr lang="en-US" sz="22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biten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bir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sözcüğün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,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ünlü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ile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başlayan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bir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ek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alması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ya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da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sözcük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ile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birleşmesi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durumunda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, ilk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sözcüğün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sonundaki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ve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ikinci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sözcüğün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başındaki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ünlülerden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birinin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effectLst/>
              </a:rPr>
              <a:t>düşmesidir</a:t>
            </a:r>
            <a:r>
              <a:rPr lang="en-US" sz="2200" b="1" dirty="0">
                <a:solidFill>
                  <a:srgbClr val="002060"/>
                </a:solidFill>
                <a:effectLst/>
              </a:rPr>
              <a:t>:</a:t>
            </a:r>
            <a:br>
              <a:rPr lang="en-US" sz="2200" b="1" dirty="0">
                <a:solidFill>
                  <a:srgbClr val="002060"/>
                </a:solidFill>
                <a:effectLst/>
              </a:rPr>
            </a:br>
            <a:r>
              <a:rPr lang="en-US" sz="2200" dirty="0">
                <a:effectLst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effectLst/>
              </a:rPr>
              <a:t>•ne </a:t>
            </a:r>
            <a:r>
              <a:rPr lang="en-US" sz="2200" b="1" dirty="0" err="1">
                <a:solidFill>
                  <a:srgbClr val="C00000"/>
                </a:solidFill>
                <a:effectLst/>
              </a:rPr>
              <a:t>oldu</a:t>
            </a:r>
            <a:r>
              <a:rPr lang="en-US" sz="2200" b="1" dirty="0">
                <a:solidFill>
                  <a:srgbClr val="C00000"/>
                </a:solidFill>
                <a:effectLst/>
              </a:rPr>
              <a:t> &gt; </a:t>
            </a:r>
            <a:r>
              <a:rPr lang="en-US" sz="2200" b="1" dirty="0" err="1">
                <a:solidFill>
                  <a:srgbClr val="C00000"/>
                </a:solidFill>
                <a:effectLst/>
              </a:rPr>
              <a:t>noldu</a:t>
            </a:r>
            <a:r>
              <a:rPr lang="en-US" sz="2200" dirty="0">
                <a:effectLst/>
              </a:rPr>
              <a:t/>
            </a:r>
            <a:br>
              <a:rPr lang="en-US" sz="2200" dirty="0">
                <a:effectLst/>
              </a:rPr>
            </a:br>
            <a:r>
              <a:rPr lang="en-US" sz="2200" dirty="0">
                <a:effectLst/>
              </a:rPr>
              <a:t> </a:t>
            </a:r>
            <a:r>
              <a:rPr lang="en-US" sz="2200" b="1" dirty="0" smtClean="0">
                <a:solidFill>
                  <a:srgbClr val="00B0F0"/>
                </a:solidFill>
                <a:effectLst/>
              </a:rPr>
              <a:t>•ne </a:t>
            </a:r>
            <a:r>
              <a:rPr lang="en-US" sz="2200" b="1" dirty="0" err="1">
                <a:solidFill>
                  <a:srgbClr val="00B0F0"/>
                </a:solidFill>
                <a:effectLst/>
              </a:rPr>
              <a:t>ise</a:t>
            </a:r>
            <a:r>
              <a:rPr lang="en-US" sz="2200" b="1" dirty="0">
                <a:solidFill>
                  <a:srgbClr val="00B0F0"/>
                </a:solidFill>
                <a:effectLst/>
              </a:rPr>
              <a:t> &gt; </a:t>
            </a:r>
            <a:r>
              <a:rPr lang="en-US" sz="2200" b="1" dirty="0" err="1" smtClean="0">
                <a:solidFill>
                  <a:srgbClr val="00B0F0"/>
                </a:solidFill>
                <a:effectLst/>
              </a:rPr>
              <a:t>neyse</a:t>
            </a:r>
            <a:r>
              <a:rPr lang="en-US" sz="2200" b="1" dirty="0" smtClean="0">
                <a:solidFill>
                  <a:srgbClr val="00B0F0"/>
                </a:solidFill>
                <a:effectLst/>
              </a:rPr>
              <a:t> </a:t>
            </a:r>
            <a:r>
              <a:rPr lang="en-US" sz="2200" dirty="0">
                <a:effectLst/>
              </a:rPr>
              <a:t/>
            </a:r>
            <a:br>
              <a:rPr lang="en-US" sz="2200" dirty="0">
                <a:effectLst/>
              </a:rPr>
            </a:br>
            <a:r>
              <a:rPr lang="en-US" sz="2200" dirty="0">
                <a:effectLst/>
              </a:rPr>
              <a:t>	 </a:t>
            </a:r>
            <a:r>
              <a:rPr lang="en-US" sz="2200" b="1" dirty="0">
                <a:effectLst/>
              </a:rPr>
              <a:t>•</a:t>
            </a:r>
            <a:r>
              <a:rPr lang="en-US" sz="2200" b="1" dirty="0" err="1">
                <a:effectLst/>
              </a:rPr>
              <a:t>sütlü</a:t>
            </a:r>
            <a:r>
              <a:rPr lang="en-US" sz="2200" b="1" dirty="0">
                <a:effectLst/>
              </a:rPr>
              <a:t> </a:t>
            </a:r>
            <a:r>
              <a:rPr lang="en-US" sz="2200" b="1" dirty="0" err="1">
                <a:effectLst/>
              </a:rPr>
              <a:t>aş</a:t>
            </a:r>
            <a:r>
              <a:rPr lang="en-US" sz="2200" b="1" dirty="0">
                <a:effectLst/>
              </a:rPr>
              <a:t> &gt; </a:t>
            </a:r>
            <a:r>
              <a:rPr lang="en-US" sz="2200" b="1" dirty="0" err="1">
                <a:effectLst/>
              </a:rPr>
              <a:t>sütlaç</a:t>
            </a:r>
            <a:r>
              <a:rPr lang="en-US" sz="2200" b="1" dirty="0">
                <a:effectLst/>
              </a:rPr>
              <a:t> … </a:t>
            </a:r>
            <a:r>
              <a:rPr lang="en-US" sz="2200" b="1" dirty="0" err="1" smtClean="0">
                <a:effectLst/>
              </a:rPr>
              <a:t>gibi</a:t>
            </a:r>
            <a:r>
              <a:rPr lang="en-US" sz="2200" b="1" dirty="0" smtClean="0">
                <a:effectLst/>
              </a:rPr>
              <a:t>  </a:t>
            </a:r>
            <a:r>
              <a:rPr lang="en-US" sz="2200" b="1" dirty="0">
                <a:solidFill>
                  <a:srgbClr val="FF0000"/>
                </a:solidFill>
                <a:effectLst/>
                <a:latin typeface="Arial"/>
                <a:ea typeface="Arial"/>
              </a:rPr>
              <a:t/>
            </a:r>
            <a:br>
              <a:rPr lang="en-US" sz="2200" b="1" dirty="0">
                <a:solidFill>
                  <a:srgbClr val="FF0000"/>
                </a:solidFill>
                <a:effectLst/>
                <a:latin typeface="Arial"/>
                <a:ea typeface="Arial"/>
              </a:rPr>
            </a:br>
            <a:endParaRPr lang="ar-IQ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458200" cy="5943600"/>
          </a:xfrm>
        </p:spPr>
        <p:txBody>
          <a:bodyPr>
            <a:normAutofit fontScale="90000"/>
          </a:bodyPr>
          <a:lstStyle/>
          <a:p>
            <a:pPr lvl="0" rtl="0"/>
            <a:r>
              <a:rPr lang="en-US" sz="2400" b="1" dirty="0" err="1">
                <a:solidFill>
                  <a:srgbClr val="FF0000"/>
                </a:solidFill>
                <a:effectLst/>
              </a:rPr>
              <a:t>Ünsüz</a:t>
            </a:r>
            <a:r>
              <a:rPr lang="en-US" sz="2400" b="1" dirty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</a:rPr>
              <a:t>Düşmesi</a:t>
            </a:r>
            <a:r>
              <a:rPr lang="en-US" sz="2400" b="1" dirty="0">
                <a:solidFill>
                  <a:srgbClr val="FF0000"/>
                </a:solidFill>
                <a:effectLst/>
              </a:rPr>
              <a:t/>
            </a:r>
            <a:br>
              <a:rPr lang="en-US" sz="2400" b="1" dirty="0">
                <a:solidFill>
                  <a:srgbClr val="FF0000"/>
                </a:solidFill>
                <a:effectLst/>
              </a:rPr>
            </a:br>
            <a:r>
              <a:rPr lang="en-US" sz="1800" b="1" dirty="0">
                <a:effectLst/>
              </a:rPr>
              <a:t> </a:t>
            </a: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Sözcüğü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oluşturan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ünsüzlerden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birinin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düşmesidir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.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Ünsüzün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düştüğü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yere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göre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sözcük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başında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içinde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ya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da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sonunda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olabilir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  <a:t>:</a:t>
            </a:r>
            <a:b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effectLst/>
              </a:rPr>
              <a:t>•</a:t>
            </a:r>
            <a:r>
              <a:rPr lang="en-US" sz="2000" b="1" i="1" dirty="0" err="1" smtClean="0">
                <a:solidFill>
                  <a:srgbClr val="0070C0"/>
                </a:solidFill>
                <a:effectLst/>
              </a:rPr>
              <a:t>bol</a:t>
            </a:r>
            <a:r>
              <a:rPr lang="en-US" sz="2000" b="1" dirty="0" smtClean="0">
                <a:solidFill>
                  <a:srgbClr val="0070C0"/>
                </a:solidFill>
                <a:effectLst/>
              </a:rPr>
              <a:t>- </a:t>
            </a:r>
            <a:r>
              <a:rPr lang="en-US" sz="2000" b="1" dirty="0">
                <a:solidFill>
                  <a:srgbClr val="0070C0"/>
                </a:solidFill>
                <a:effectLst/>
              </a:rPr>
              <a:t>(E.T) &gt; </a:t>
            </a:r>
            <a:r>
              <a:rPr lang="en-US" sz="2000" b="1" i="1" dirty="0" err="1">
                <a:solidFill>
                  <a:srgbClr val="0070C0"/>
                </a:solidFill>
                <a:effectLst/>
              </a:rPr>
              <a:t>ol</a:t>
            </a:r>
            <a:r>
              <a:rPr lang="en-US" sz="2000" b="1" dirty="0">
                <a:solidFill>
                  <a:srgbClr val="0070C0"/>
                </a:solidFill>
                <a:effectLst/>
              </a:rPr>
              <a:t>-</a:t>
            </a:r>
            <a:br>
              <a:rPr lang="en-US" sz="2000" b="1" dirty="0">
                <a:solidFill>
                  <a:srgbClr val="0070C0"/>
                </a:solidFill>
                <a:effectLst/>
              </a:rPr>
            </a:br>
            <a:r>
              <a:rPr lang="en-US" sz="2000" dirty="0">
                <a:effectLst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effectLst/>
              </a:rPr>
              <a:t>•</a:t>
            </a:r>
            <a:r>
              <a:rPr lang="en-US" sz="2000" b="1" i="1" dirty="0" err="1" smtClean="0">
                <a:solidFill>
                  <a:srgbClr val="92D050"/>
                </a:solidFill>
                <a:effectLst/>
              </a:rPr>
              <a:t>engek</a:t>
            </a:r>
            <a:r>
              <a:rPr lang="en-US" sz="2000" b="1" i="1" dirty="0" smtClean="0">
                <a:solidFill>
                  <a:srgbClr val="92D050"/>
                </a:solidFill>
                <a:effectLst/>
              </a:rPr>
              <a:t> </a:t>
            </a:r>
            <a:r>
              <a:rPr lang="en-US" sz="2000" b="1" dirty="0">
                <a:solidFill>
                  <a:srgbClr val="92D050"/>
                </a:solidFill>
                <a:effectLst/>
              </a:rPr>
              <a:t>(E.T) &gt; </a:t>
            </a:r>
            <a:r>
              <a:rPr lang="en-US" sz="2000" b="1" i="1" dirty="0" err="1">
                <a:solidFill>
                  <a:srgbClr val="92D050"/>
                </a:solidFill>
                <a:effectLst/>
              </a:rPr>
              <a:t>emek</a:t>
            </a:r>
            <a:r>
              <a:rPr lang="en-US" sz="2000" b="1" dirty="0">
                <a:solidFill>
                  <a:srgbClr val="92D050"/>
                </a:solidFill>
                <a:effectLst/>
              </a:rPr>
              <a:t/>
            </a:r>
            <a:br>
              <a:rPr lang="en-US" sz="2000" b="1" dirty="0">
                <a:solidFill>
                  <a:srgbClr val="92D050"/>
                </a:solidFill>
                <a:effectLst/>
              </a:rPr>
            </a:br>
            <a:r>
              <a:rPr lang="en-US" sz="2000" dirty="0">
                <a:effectLst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effectLst/>
              </a:rPr>
              <a:t>•</a:t>
            </a:r>
            <a:r>
              <a:rPr lang="en-US" sz="2000" b="1" i="1" dirty="0" err="1" smtClean="0">
                <a:solidFill>
                  <a:srgbClr val="7030A0"/>
                </a:solidFill>
                <a:effectLst/>
              </a:rPr>
              <a:t>tarıglag</a:t>
            </a:r>
            <a:r>
              <a:rPr lang="en-US" sz="2000" b="1" i="1" dirty="0" smtClean="0">
                <a:solidFill>
                  <a:srgbClr val="7030A0"/>
                </a:solidFill>
                <a:effectLst/>
              </a:rPr>
              <a:t> </a:t>
            </a:r>
            <a:r>
              <a:rPr lang="en-US" sz="2000" b="1" dirty="0">
                <a:solidFill>
                  <a:srgbClr val="7030A0"/>
                </a:solidFill>
                <a:effectLst/>
              </a:rPr>
              <a:t>(E.T) &gt; </a:t>
            </a:r>
            <a:r>
              <a:rPr lang="en-US" sz="2000" b="1" i="1" dirty="0" err="1">
                <a:solidFill>
                  <a:srgbClr val="7030A0"/>
                </a:solidFill>
                <a:effectLst/>
              </a:rPr>
              <a:t>tarla</a:t>
            </a:r>
            <a:r>
              <a:rPr lang="en-US" sz="2000" b="1" i="1" dirty="0">
                <a:solidFill>
                  <a:srgbClr val="7030A0"/>
                </a:solidFill>
                <a:effectLst/>
              </a:rPr>
              <a:t> </a:t>
            </a:r>
            <a:r>
              <a:rPr lang="en-US" sz="2000" b="1" dirty="0">
                <a:solidFill>
                  <a:srgbClr val="7030A0"/>
                </a:solidFill>
                <a:effectLst/>
              </a:rPr>
              <a:t>… </a:t>
            </a:r>
            <a:r>
              <a:rPr lang="en-US" sz="2000" b="1" dirty="0" err="1">
                <a:solidFill>
                  <a:srgbClr val="7030A0"/>
                </a:solidFill>
                <a:effectLst/>
              </a:rPr>
              <a:t>gibi</a:t>
            </a:r>
            <a:r>
              <a:rPr lang="en-US" sz="2000" dirty="0">
                <a:solidFill>
                  <a:srgbClr val="7030A0"/>
                </a:solidFill>
                <a:effectLst/>
              </a:rPr>
              <a:t/>
            </a:r>
            <a:br>
              <a:rPr lang="en-US" sz="2000" dirty="0">
                <a:solidFill>
                  <a:srgbClr val="7030A0"/>
                </a:solidFill>
                <a:effectLst/>
              </a:rPr>
            </a:br>
            <a:r>
              <a:rPr lang="en-US" sz="2000" dirty="0">
                <a:effectLst/>
              </a:rPr>
              <a:t> </a:t>
            </a:r>
            <a:br>
              <a:rPr lang="en-US" sz="2000" dirty="0">
                <a:effectLst/>
              </a:rPr>
            </a:br>
            <a:r>
              <a:rPr lang="en-US" sz="2000" dirty="0" err="1">
                <a:solidFill>
                  <a:srgbClr val="FF0000"/>
                </a:solidFill>
                <a:effectLst/>
              </a:rPr>
              <a:t>Göçüşme</a:t>
            </a:r>
            <a:r>
              <a:rPr lang="en-US" sz="2000" dirty="0">
                <a:solidFill>
                  <a:srgbClr val="FF0000"/>
                </a:solidFill>
                <a:effectLst/>
              </a:rPr>
              <a:t> / </a:t>
            </a:r>
            <a:r>
              <a:rPr lang="en-US" sz="2000" dirty="0" err="1">
                <a:solidFill>
                  <a:srgbClr val="FF0000"/>
                </a:solidFill>
                <a:effectLst/>
              </a:rPr>
              <a:t>Yer</a:t>
            </a:r>
            <a:r>
              <a:rPr lang="en-US" sz="2000" dirty="0">
                <a:solidFill>
                  <a:srgbClr val="FF000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</a:rPr>
              <a:t>Değiştirme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US" sz="2000" b="1" dirty="0" err="1">
                <a:effectLst/>
              </a:rPr>
              <a:t>Sözcük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içindeki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seslerin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yer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değiştirmesidir</a:t>
            </a:r>
            <a:r>
              <a:rPr lang="en-US" sz="2000" b="1" dirty="0">
                <a:effectLst/>
              </a:rPr>
              <a:t>. </a:t>
            </a:r>
            <a:r>
              <a:rPr lang="en-US" sz="2000" b="1" dirty="0" err="1">
                <a:effectLst/>
              </a:rPr>
              <a:t>Genellikle</a:t>
            </a:r>
            <a:r>
              <a:rPr lang="en-US" sz="2000" b="1" dirty="0">
                <a:effectLst/>
              </a:rPr>
              <a:t> /l, p, r/ </a:t>
            </a:r>
            <a:r>
              <a:rPr lang="en-US" sz="2000" b="1" dirty="0" err="1">
                <a:effectLst/>
              </a:rPr>
              <a:t>ünsüzlerinin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ikisinin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birlikte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bulunduğu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sözcüklerde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görülür</a:t>
            </a:r>
            <a:r>
              <a:rPr lang="en-US" sz="2000" b="1" dirty="0">
                <a:effectLst/>
              </a:rPr>
              <a:t>.</a:t>
            </a:r>
            <a:br>
              <a:rPr lang="en-US" sz="2000" b="1" dirty="0">
                <a:effectLst/>
              </a:rPr>
            </a:br>
            <a:r>
              <a:rPr lang="en-US" sz="2000" b="1" dirty="0">
                <a:effectLst/>
              </a:rPr>
              <a:t/>
            </a:r>
            <a:br>
              <a:rPr lang="en-US" sz="2000" b="1" dirty="0">
                <a:effectLst/>
              </a:rPr>
            </a:br>
            <a:r>
              <a:rPr lang="en-US" sz="2000" b="1" dirty="0" err="1">
                <a:effectLst/>
              </a:rPr>
              <a:t>Söz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içinde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birbirini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izleyen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sesler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arasındaki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yer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değiştirmeye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yakın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yer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değiştirme</a:t>
            </a:r>
            <a:r>
              <a:rPr lang="en-US" sz="2000" b="1" dirty="0">
                <a:effectLst/>
              </a:rPr>
              <a:t>; </a:t>
            </a:r>
            <a:r>
              <a:rPr lang="en-US" sz="2000" b="1" dirty="0" err="1">
                <a:effectLst/>
              </a:rPr>
              <a:t>birbirinden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uzakta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kalan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seslerin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yer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değiştirmesine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ise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uzak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yer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değiştirme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denilir</a:t>
            </a:r>
            <a:r>
              <a:rPr lang="en-US" sz="2000" dirty="0">
                <a:effectLst/>
              </a:rPr>
              <a:t>:</a:t>
            </a:r>
            <a:br>
              <a:rPr lang="en-US" sz="2000" dirty="0">
                <a:effectLst/>
              </a:rPr>
            </a:br>
            <a:r>
              <a:rPr lang="en-US" sz="2200" b="1" dirty="0" smtClean="0">
                <a:solidFill>
                  <a:srgbClr val="C00000"/>
                </a:solidFill>
                <a:effectLst/>
              </a:rPr>
              <a:t>• </a:t>
            </a:r>
            <a:r>
              <a:rPr lang="en-US" sz="2200" b="1" i="1" dirty="0" err="1" smtClean="0">
                <a:solidFill>
                  <a:srgbClr val="C00000"/>
                </a:solidFill>
                <a:effectLst/>
              </a:rPr>
              <a:t>ekşi</a:t>
            </a:r>
            <a:r>
              <a:rPr lang="en-US" sz="2200" b="1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200" b="1" dirty="0">
                <a:solidFill>
                  <a:srgbClr val="C00000"/>
                </a:solidFill>
                <a:effectLst/>
              </a:rPr>
              <a:t>&gt; </a:t>
            </a:r>
            <a:r>
              <a:rPr lang="en-US" sz="2200" b="1" i="1" dirty="0" err="1">
                <a:solidFill>
                  <a:srgbClr val="C00000"/>
                </a:solidFill>
                <a:effectLst/>
              </a:rPr>
              <a:t>eşki</a:t>
            </a:r>
            <a:r>
              <a:rPr lang="en-US" sz="2200" b="1" dirty="0">
                <a:solidFill>
                  <a:srgbClr val="C00000"/>
                </a:solidFill>
                <a:effectLst/>
              </a:rPr>
              <a:t/>
            </a:r>
            <a:br>
              <a:rPr lang="en-US" sz="2200" b="1" dirty="0">
                <a:solidFill>
                  <a:srgbClr val="C00000"/>
                </a:solidFill>
                <a:effectLst/>
              </a:rPr>
            </a:br>
            <a:r>
              <a:rPr lang="en-US" sz="2200" b="1" dirty="0" smtClean="0">
                <a:solidFill>
                  <a:srgbClr val="4E3B30"/>
                </a:solidFill>
                <a:effectLst/>
              </a:rPr>
              <a:t>•</a:t>
            </a:r>
            <a:r>
              <a:rPr lang="en-US" sz="2200" b="1" i="1" dirty="0" err="1" smtClean="0">
                <a:effectLst/>
              </a:rPr>
              <a:t>kibrit</a:t>
            </a:r>
            <a:r>
              <a:rPr lang="en-US" sz="2200" b="1" i="1" dirty="0" smtClean="0">
                <a:effectLst/>
              </a:rPr>
              <a:t> </a:t>
            </a:r>
            <a:r>
              <a:rPr lang="en-US" sz="2200" b="1" dirty="0">
                <a:effectLst/>
              </a:rPr>
              <a:t>&gt; </a:t>
            </a:r>
            <a:r>
              <a:rPr lang="en-US" sz="2200" b="1" i="1" dirty="0" err="1">
                <a:effectLst/>
              </a:rPr>
              <a:t>kirbit</a:t>
            </a:r>
            <a:r>
              <a:rPr lang="en-US" sz="2200" b="1" dirty="0">
                <a:effectLst/>
              </a:rPr>
              <a:t/>
            </a:r>
            <a:br>
              <a:rPr lang="en-US" sz="2200" b="1" dirty="0">
                <a:effectLst/>
              </a:rPr>
            </a:br>
            <a:r>
              <a:rPr lang="en-US" sz="2200" b="1" cap="none" dirty="0" smtClean="0">
                <a:solidFill>
                  <a:srgbClr val="00B050"/>
                </a:solidFill>
                <a:effectLst/>
              </a:rPr>
              <a:t>•</a:t>
            </a:r>
            <a:r>
              <a:rPr lang="en-US" sz="2200" b="1" i="1" cap="none" dirty="0" err="1" smtClean="0">
                <a:solidFill>
                  <a:srgbClr val="00B050"/>
                </a:solidFill>
                <a:effectLst/>
              </a:rPr>
              <a:t>Bayram</a:t>
            </a:r>
            <a:r>
              <a:rPr lang="en-US" sz="2200" b="1" i="1" cap="none" dirty="0" smtClean="0">
                <a:solidFill>
                  <a:srgbClr val="00B050"/>
                </a:solidFill>
                <a:effectLst/>
              </a:rPr>
              <a:t> </a:t>
            </a:r>
            <a:r>
              <a:rPr lang="en-US" sz="2200" b="1" cap="none" dirty="0" smtClean="0">
                <a:solidFill>
                  <a:srgbClr val="00B050"/>
                </a:solidFill>
                <a:effectLst/>
              </a:rPr>
              <a:t>&gt; </a:t>
            </a:r>
            <a:r>
              <a:rPr lang="en-US" sz="2200" b="1" i="1" cap="none" dirty="0" err="1" smtClean="0">
                <a:solidFill>
                  <a:srgbClr val="00B050"/>
                </a:solidFill>
                <a:effectLst/>
              </a:rPr>
              <a:t>baryam</a:t>
            </a:r>
            <a:r>
              <a:rPr lang="en-US" sz="2200" b="1" i="1" cap="none" dirty="0" smtClean="0">
                <a:solidFill>
                  <a:srgbClr val="00B050"/>
                </a:solidFill>
                <a:effectLst/>
              </a:rPr>
              <a:t> </a:t>
            </a:r>
            <a:r>
              <a:rPr lang="en-US" sz="2200" b="1" cap="none" dirty="0" smtClean="0">
                <a:solidFill>
                  <a:srgbClr val="00B050"/>
                </a:solidFill>
                <a:effectLst/>
              </a:rPr>
              <a:t>… </a:t>
            </a:r>
            <a:r>
              <a:rPr lang="en-US" sz="2200" b="1" cap="none" dirty="0" err="1" smtClean="0">
                <a:solidFill>
                  <a:srgbClr val="00B050"/>
                </a:solidFill>
                <a:effectLst/>
              </a:rPr>
              <a:t>gibi</a:t>
            </a:r>
            <a:r>
              <a:rPr lang="en-US" sz="2200" b="1" cap="none" dirty="0" smtClean="0">
                <a:solidFill>
                  <a:srgbClr val="00B050"/>
                </a:solidFill>
                <a:effectLst/>
              </a:rPr>
              <a:t/>
            </a:r>
            <a:br>
              <a:rPr lang="en-US" sz="2200" b="1" cap="none" dirty="0" smtClean="0">
                <a:solidFill>
                  <a:srgbClr val="00B050"/>
                </a:solidFill>
                <a:effectLst/>
              </a:rPr>
            </a:br>
            <a:r>
              <a:rPr lang="en-US" sz="2200" b="1" cap="none" dirty="0" smtClean="0">
                <a:solidFill>
                  <a:srgbClr val="00B050"/>
                </a:solidFill>
                <a:effectLst/>
              </a:rPr>
              <a:t> </a:t>
            </a:r>
            <a:br>
              <a:rPr lang="en-US" sz="2200" b="1" cap="none" dirty="0" smtClean="0">
                <a:solidFill>
                  <a:srgbClr val="00B050"/>
                </a:solidFill>
                <a:effectLst/>
              </a:rPr>
            </a:br>
            <a:r>
              <a:rPr lang="tr-TR" sz="2000" b="1" dirty="0">
                <a:solidFill>
                  <a:srgbClr val="00B0F0"/>
                </a:solidFill>
              </a:rPr>
              <a:t/>
            </a:r>
            <a:br>
              <a:rPr lang="tr-TR" sz="2000" b="1" dirty="0">
                <a:solidFill>
                  <a:srgbClr val="00B0F0"/>
                </a:solidFill>
              </a:rPr>
            </a:br>
            <a:r>
              <a:rPr lang="ar-IQ" sz="2000" b="1" dirty="0" smtClean="0">
                <a:solidFill>
                  <a:srgbClr val="00B050"/>
                </a:solidFill>
              </a:rPr>
              <a:t/>
            </a:r>
            <a:br>
              <a:rPr lang="ar-IQ" sz="2000" b="1" dirty="0" smtClean="0">
                <a:solidFill>
                  <a:srgbClr val="00B050"/>
                </a:solidFill>
              </a:rPr>
            </a:br>
            <a:r>
              <a:rPr lang="en-US" sz="2000" i="1" dirty="0">
                <a:effectLst/>
                <a:latin typeface="Arial"/>
                <a:ea typeface="Arial"/>
              </a:rPr>
              <a:t> </a:t>
            </a:r>
            <a:endParaRPr lang="en-US" sz="2000" dirty="0">
              <a:effectLst/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95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458200" cy="5943600"/>
          </a:xfrm>
        </p:spPr>
        <p:txBody>
          <a:bodyPr>
            <a:normAutofit fontScale="90000"/>
          </a:bodyPr>
          <a:lstStyle/>
          <a:p>
            <a:pPr marL="342900" marR="144780" lvl="0" indent="-342900" rtl="0">
              <a:spcBef>
                <a:spcPts val="5"/>
              </a:spcBef>
              <a:buSzPts val="900"/>
              <a:buFont typeface="Arial"/>
              <a:buAutoNum type="arabicPeriod"/>
              <a:tabLst>
                <a:tab pos="201930" algn="l"/>
              </a:tabLst>
            </a:pPr>
            <a:r>
              <a:rPr lang="en-US" sz="2000" b="1" dirty="0" err="1" smtClean="0">
                <a:solidFill>
                  <a:srgbClr val="FF0000"/>
                </a:solidFill>
                <a:effectLst/>
                <a:latin typeface="Arial"/>
                <a:ea typeface="Arial"/>
              </a:rPr>
              <a:t>Benzeşme</a:t>
            </a:r>
            <a:r>
              <a:rPr lang="en-US" sz="2000" b="1" dirty="0">
                <a:solidFill>
                  <a:srgbClr val="C00000"/>
                </a:solidFill>
                <a:effectLst/>
                <a:latin typeface="Arial"/>
                <a:ea typeface="Arial"/>
              </a:rPr>
              <a:t/>
            </a:r>
            <a:br>
              <a:rPr lang="en-US" sz="2000" b="1" dirty="0">
                <a:solidFill>
                  <a:srgbClr val="C00000"/>
                </a:solidFill>
                <a:effectLst/>
                <a:latin typeface="Arial"/>
                <a:ea typeface="Arial"/>
              </a:rPr>
            </a:br>
            <a:r>
              <a:rPr lang="en-US" sz="2000" b="1" dirty="0">
                <a:solidFill>
                  <a:srgbClr val="C00000"/>
                </a:solidFill>
                <a:effectLst/>
                <a:latin typeface="Arial"/>
                <a:ea typeface="Arial"/>
              </a:rPr>
              <a:t/>
            </a:r>
            <a:br>
              <a:rPr lang="en-US" sz="2000" b="1" dirty="0">
                <a:solidFill>
                  <a:srgbClr val="C00000"/>
                </a:solidFill>
                <a:effectLst/>
                <a:latin typeface="Arial"/>
                <a:ea typeface="Arial"/>
              </a:rPr>
            </a:b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Bir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sözcükteki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seslerin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;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oluşum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noktası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nitelik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veya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nicelik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bakımından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birbirine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benzemesidir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.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Benzeşme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hem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ünlülerde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hem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ünsüzlerde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görülür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.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Benzeşme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sırasında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seslerden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birinin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kaybolmasına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soğurma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denilir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:</a:t>
            </a:r>
            <a:b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</a:br>
            <a:r>
              <a:rPr lang="en-US" sz="1800" b="1" dirty="0" smtClean="0">
                <a:solidFill>
                  <a:srgbClr val="00B050"/>
                </a:solidFill>
                <a:effectLst/>
                <a:latin typeface="Arial"/>
                <a:ea typeface="Arial"/>
              </a:rPr>
              <a:t>• </a:t>
            </a:r>
            <a:r>
              <a:rPr lang="en-US" sz="1800" b="1" dirty="0" err="1" smtClean="0">
                <a:solidFill>
                  <a:srgbClr val="00B050"/>
                </a:solidFill>
                <a:effectLst/>
                <a:latin typeface="Arial"/>
                <a:ea typeface="Arial"/>
              </a:rPr>
              <a:t>zeytu:n</a:t>
            </a:r>
            <a:r>
              <a:rPr lang="en-US" sz="1800" b="1" dirty="0" smtClean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&gt;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zeytin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/>
            </a:r>
            <a:b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</a:br>
            <a:r>
              <a:rPr lang="en-US" sz="1800" b="1" dirty="0" smtClean="0">
                <a:solidFill>
                  <a:srgbClr val="002060"/>
                </a:solidFill>
                <a:effectLst/>
                <a:latin typeface="Arial"/>
                <a:ea typeface="Arial"/>
              </a:rPr>
              <a:t>• </a:t>
            </a:r>
            <a:r>
              <a:rPr lang="en-US" sz="1800" b="1" dirty="0" err="1" smtClean="0">
                <a:solidFill>
                  <a:srgbClr val="002060"/>
                </a:solidFill>
                <a:effectLst/>
                <a:latin typeface="Arial"/>
                <a:ea typeface="Arial"/>
              </a:rPr>
              <a:t>doküman</a:t>
            </a:r>
            <a:r>
              <a:rPr lang="en-US" sz="1800" b="1" dirty="0" smtClean="0">
                <a:solidFill>
                  <a:srgbClr val="00206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  <a:t>&gt;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/>
                <a:ea typeface="Arial"/>
              </a:rPr>
              <a:t>doküman</a:t>
            </a:r>
            <a:r>
              <a:rPr lang="en-US" sz="1800" b="1" dirty="0">
                <a:solidFill>
                  <a:srgbClr val="C00000"/>
                </a:solidFill>
                <a:effectLst/>
                <a:latin typeface="Arial"/>
                <a:ea typeface="Arial"/>
              </a:rPr>
              <a:t/>
            </a:r>
            <a:br>
              <a:rPr lang="en-US" sz="1800" b="1" dirty="0">
                <a:solidFill>
                  <a:srgbClr val="C00000"/>
                </a:solidFill>
                <a:effectLst/>
                <a:latin typeface="Arial"/>
                <a:ea typeface="Arial"/>
              </a:rPr>
            </a:br>
            <a:r>
              <a:rPr lang="en-US" sz="1800" b="1" dirty="0" smtClean="0">
                <a:solidFill>
                  <a:srgbClr val="7030A0"/>
                </a:solidFill>
                <a:effectLst/>
                <a:latin typeface="Arial"/>
                <a:ea typeface="Arial"/>
              </a:rPr>
              <a:t>• </a:t>
            </a:r>
            <a:r>
              <a:rPr lang="en-US" sz="1800" b="1" dirty="0" err="1" smtClean="0">
                <a:solidFill>
                  <a:srgbClr val="7030A0"/>
                </a:solidFill>
                <a:effectLst/>
                <a:latin typeface="Arial"/>
                <a:ea typeface="Arial"/>
              </a:rPr>
              <a:t>şoför</a:t>
            </a:r>
            <a:r>
              <a:rPr lang="en-US" sz="1800" b="1" dirty="0" smtClean="0">
                <a:solidFill>
                  <a:srgbClr val="7030A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>
                <a:solidFill>
                  <a:srgbClr val="7030A0"/>
                </a:solidFill>
                <a:effectLst/>
                <a:latin typeface="Arial"/>
                <a:ea typeface="Arial"/>
              </a:rPr>
              <a:t>&gt; t … </a:t>
            </a:r>
            <a:r>
              <a:rPr lang="en-US" sz="1800" b="1" dirty="0" err="1">
                <a:solidFill>
                  <a:srgbClr val="7030A0"/>
                </a:solidFill>
                <a:effectLst/>
                <a:latin typeface="Arial"/>
                <a:ea typeface="Arial"/>
              </a:rPr>
              <a:t>gibi</a:t>
            </a:r>
            <a:r>
              <a:rPr lang="en-US" sz="1800" b="1" dirty="0">
                <a:solidFill>
                  <a:srgbClr val="7030A0"/>
                </a:solidFill>
                <a:effectLst/>
                <a:latin typeface="Arial"/>
                <a:ea typeface="Arial"/>
              </a:rPr>
              <a:t/>
            </a:r>
            <a:br>
              <a:rPr lang="en-US" sz="1800" b="1" dirty="0">
                <a:solidFill>
                  <a:srgbClr val="7030A0"/>
                </a:solidFill>
                <a:effectLst/>
                <a:latin typeface="Arial"/>
                <a:ea typeface="Arial"/>
              </a:rPr>
            </a:br>
            <a:r>
              <a:rPr lang="en-US" sz="2000" b="1" dirty="0">
                <a:solidFill>
                  <a:srgbClr val="7030A0"/>
                </a:solidFill>
                <a:effectLst/>
                <a:latin typeface="Arial"/>
                <a:ea typeface="Arial"/>
              </a:rPr>
              <a:t/>
            </a:r>
            <a:br>
              <a:rPr lang="en-US" sz="2000" b="1" dirty="0">
                <a:solidFill>
                  <a:srgbClr val="7030A0"/>
                </a:solidFill>
                <a:effectLst/>
                <a:latin typeface="Arial"/>
                <a:ea typeface="Arial"/>
              </a:rPr>
            </a:br>
            <a:r>
              <a:rPr lang="en-US" sz="1800" b="1" dirty="0">
                <a:solidFill>
                  <a:srgbClr val="C00000"/>
                </a:solidFill>
                <a:effectLst/>
                <a:latin typeface="Arial"/>
                <a:ea typeface="Arial"/>
              </a:rPr>
              <a:t>/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h, ş, t/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ünsüzleriyle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biten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sözcüklere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gelen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eklerin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başındaki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ünsüzler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ötümsüzleşmiştir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.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Benzeşmeler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gerileyici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ya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da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ilerleyici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olabilir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.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penbe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&gt;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pembe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gerileyici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,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tesbit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&gt;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tespit</a:t>
            </a:r>
            <a:r>
              <a:rPr lang="en-US" sz="18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rial"/>
                <a:ea typeface="Arial"/>
              </a:rPr>
              <a:t>ilerleyicidir</a:t>
            </a:r>
            <a:r>
              <a:rPr lang="en-US" sz="2000" b="1" dirty="0">
                <a:solidFill>
                  <a:srgbClr val="0070C0"/>
                </a:solidFill>
                <a:effectLst/>
                <a:latin typeface="Arial"/>
                <a:ea typeface="Arial"/>
              </a:rPr>
              <a:t>.</a:t>
            </a:r>
            <a:br>
              <a:rPr lang="en-US" sz="2000" b="1" dirty="0">
                <a:solidFill>
                  <a:srgbClr val="0070C0"/>
                </a:solidFill>
                <a:effectLst/>
                <a:latin typeface="Arial"/>
                <a:ea typeface="Arial"/>
              </a:rPr>
            </a:br>
            <a:r>
              <a:rPr lang="en-US" sz="2000" b="1" dirty="0" smtClean="0">
                <a:solidFill>
                  <a:srgbClr val="C00000"/>
                </a:solidFill>
                <a:effectLst/>
                <a:latin typeface="Arial"/>
                <a:ea typeface="Arial"/>
              </a:rPr>
              <a:t/>
            </a:r>
            <a:br>
              <a:rPr lang="en-US" sz="2000" b="1" dirty="0" smtClean="0">
                <a:solidFill>
                  <a:srgbClr val="C00000"/>
                </a:solidFill>
                <a:effectLst/>
                <a:latin typeface="Arial"/>
                <a:ea typeface="Arial"/>
              </a:rPr>
            </a:br>
            <a:r>
              <a:rPr lang="en-US" sz="1800" b="1" dirty="0" err="1" smtClean="0">
                <a:solidFill>
                  <a:schemeClr val="accent2"/>
                </a:solidFill>
                <a:effectLst/>
                <a:latin typeface="Arial"/>
                <a:ea typeface="Arial"/>
              </a:rPr>
              <a:t>Konuşma</a:t>
            </a:r>
            <a:r>
              <a:rPr lang="en-US" sz="1800" b="1" dirty="0" smtClean="0">
                <a:solidFill>
                  <a:schemeClr val="accent2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Arial"/>
                <a:ea typeface="Arial"/>
              </a:rPr>
              <a:t>dilindeki</a:t>
            </a:r>
            <a:r>
              <a:rPr lang="en-US" sz="1800" b="1" dirty="0">
                <a:solidFill>
                  <a:schemeClr val="accent2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Arial"/>
                <a:ea typeface="Arial"/>
              </a:rPr>
              <a:t>pek</a:t>
            </a:r>
            <a:r>
              <a:rPr lang="en-US" sz="1800" b="1" dirty="0">
                <a:solidFill>
                  <a:schemeClr val="accent2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Arial"/>
                <a:ea typeface="Arial"/>
              </a:rPr>
              <a:t>çok</a:t>
            </a:r>
            <a:r>
              <a:rPr lang="en-US" sz="1800" b="1" dirty="0">
                <a:solidFill>
                  <a:schemeClr val="accent2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Arial"/>
                <a:ea typeface="Arial"/>
              </a:rPr>
              <a:t>benzeşme</a:t>
            </a:r>
            <a:r>
              <a:rPr lang="en-US" sz="1800" b="1" dirty="0">
                <a:solidFill>
                  <a:schemeClr val="accent2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Arial"/>
                <a:ea typeface="Arial"/>
              </a:rPr>
              <a:t>yazıda</a:t>
            </a:r>
            <a:r>
              <a:rPr lang="en-US" sz="1800" b="1" dirty="0">
                <a:solidFill>
                  <a:schemeClr val="accent2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Arial"/>
                <a:ea typeface="Arial"/>
              </a:rPr>
              <a:t>gösterilmez</a:t>
            </a:r>
            <a:r>
              <a:rPr lang="en-US" sz="1800" b="1" dirty="0">
                <a:solidFill>
                  <a:schemeClr val="accent2"/>
                </a:solidFill>
                <a:effectLst/>
                <a:latin typeface="Arial"/>
                <a:ea typeface="Arial"/>
              </a:rPr>
              <a:t>.</a:t>
            </a:r>
            <a:br>
              <a:rPr lang="en-US" sz="1800" b="1" dirty="0">
                <a:solidFill>
                  <a:schemeClr val="accent2"/>
                </a:solidFill>
                <a:effectLst/>
                <a:latin typeface="Arial"/>
                <a:ea typeface="Arial"/>
              </a:rPr>
            </a:br>
            <a:r>
              <a:rPr lang="en-US" sz="1800" b="1" dirty="0" err="1">
                <a:solidFill>
                  <a:schemeClr val="accent2"/>
                </a:solidFill>
                <a:effectLst/>
                <a:latin typeface="Arial"/>
                <a:ea typeface="Arial"/>
              </a:rPr>
              <a:t>Aykırılaşma</a:t>
            </a:r>
            <a:r>
              <a:rPr lang="en-US" sz="1800" b="1" dirty="0">
                <a:solidFill>
                  <a:schemeClr val="accent2"/>
                </a:solidFill>
                <a:effectLst/>
                <a:latin typeface="Arial"/>
                <a:ea typeface="Arial"/>
              </a:rPr>
              <a:t> /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Arial"/>
                <a:ea typeface="Arial"/>
              </a:rPr>
              <a:t>Başkalaşma</a:t>
            </a:r>
            <a:r>
              <a:rPr lang="en-US" sz="1800" b="1" dirty="0">
                <a:solidFill>
                  <a:srgbClr val="C00000"/>
                </a:solidFill>
                <a:effectLst/>
                <a:latin typeface="Arial"/>
                <a:ea typeface="Arial"/>
              </a:rPr>
              <a:t/>
            </a:r>
            <a:br>
              <a:rPr lang="en-US" sz="1800" b="1" dirty="0">
                <a:solidFill>
                  <a:srgbClr val="C00000"/>
                </a:solidFill>
                <a:effectLst/>
                <a:latin typeface="Arial"/>
                <a:ea typeface="Arial"/>
              </a:rPr>
            </a:br>
            <a:r>
              <a:rPr lang="en-US" sz="1800" b="1" dirty="0" err="1" smtClean="0">
                <a:solidFill>
                  <a:srgbClr val="00B050"/>
                </a:solidFill>
                <a:effectLst/>
                <a:latin typeface="Arial"/>
                <a:ea typeface="Arial"/>
              </a:rPr>
              <a:t>Aynı</a:t>
            </a:r>
            <a:r>
              <a:rPr lang="en-US" sz="1800" b="1" dirty="0" smtClean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cins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iki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ünsüzden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birinin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,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kakofoniyi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ortadan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kaldırmak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üzere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başka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bir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sese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Arial"/>
                <a:ea typeface="Arial"/>
              </a:rPr>
              <a:t>dönüşmesidir</a:t>
            </a:r>
            <a: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  <a:t>:</a:t>
            </a:r>
            <a:br>
              <a:rPr lang="en-US" sz="1800" b="1" dirty="0">
                <a:solidFill>
                  <a:srgbClr val="00B050"/>
                </a:solidFill>
                <a:effectLst/>
                <a:latin typeface="Arial"/>
                <a:ea typeface="Arial"/>
              </a:rPr>
            </a:br>
            <a:r>
              <a:rPr lang="en-US" sz="1800" b="1" dirty="0" smtClean="0">
                <a:solidFill>
                  <a:schemeClr val="tx1"/>
                </a:solidFill>
                <a:effectLst/>
                <a:latin typeface="Arial"/>
                <a:ea typeface="Arial"/>
              </a:rPr>
              <a:t>• attar 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>&gt;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Arial"/>
                <a:ea typeface="Arial"/>
              </a:rPr>
              <a:t>aktar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  <a:t/>
            </a:r>
            <a:br>
              <a:rPr lang="en-US" sz="1800" b="1" dirty="0">
                <a:solidFill>
                  <a:schemeClr val="tx1"/>
                </a:solidFill>
                <a:effectLst/>
                <a:latin typeface="Arial"/>
                <a:ea typeface="Arial"/>
              </a:rPr>
            </a:br>
            <a:r>
              <a:rPr lang="en-US" sz="1800" b="1" dirty="0" smtClean="0">
                <a:solidFill>
                  <a:srgbClr val="7030A0"/>
                </a:solidFill>
                <a:effectLst/>
                <a:latin typeface="Arial"/>
                <a:ea typeface="Arial"/>
              </a:rPr>
              <a:t>• </a:t>
            </a:r>
            <a:r>
              <a:rPr lang="en-US" sz="1800" b="1" dirty="0" err="1" smtClean="0">
                <a:solidFill>
                  <a:srgbClr val="7030A0"/>
                </a:solidFill>
                <a:effectLst/>
                <a:latin typeface="Arial"/>
                <a:ea typeface="Arial"/>
              </a:rPr>
              <a:t>aşçı</a:t>
            </a:r>
            <a:r>
              <a:rPr lang="en-US" sz="1800" b="1" dirty="0" smtClean="0">
                <a:solidFill>
                  <a:srgbClr val="7030A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>
                <a:solidFill>
                  <a:srgbClr val="7030A0"/>
                </a:solidFill>
                <a:effectLst/>
                <a:latin typeface="Arial"/>
                <a:ea typeface="Arial"/>
              </a:rPr>
              <a:t>&gt; </a:t>
            </a:r>
            <a:r>
              <a:rPr lang="en-US" sz="1800" b="1" dirty="0" err="1">
                <a:solidFill>
                  <a:srgbClr val="7030A0"/>
                </a:solidFill>
                <a:effectLst/>
                <a:latin typeface="Arial"/>
                <a:ea typeface="Arial"/>
              </a:rPr>
              <a:t>ahçı</a:t>
            </a:r>
            <a:r>
              <a:rPr lang="en-US" sz="1800" b="1" dirty="0">
                <a:solidFill>
                  <a:srgbClr val="7030A0"/>
                </a:solidFill>
                <a:effectLst/>
                <a:latin typeface="Arial"/>
                <a:ea typeface="Arial"/>
              </a:rPr>
              <a:t/>
            </a:r>
            <a:br>
              <a:rPr lang="en-US" sz="1800" b="1" dirty="0">
                <a:solidFill>
                  <a:srgbClr val="7030A0"/>
                </a:solidFill>
                <a:effectLst/>
                <a:latin typeface="Arial"/>
                <a:ea typeface="Arial"/>
              </a:rPr>
            </a:br>
            <a:r>
              <a:rPr lang="en-US" sz="1800" b="1" dirty="0" smtClean="0">
                <a:solidFill>
                  <a:srgbClr val="00B0F0"/>
                </a:solidFill>
                <a:effectLst/>
                <a:latin typeface="Arial"/>
                <a:ea typeface="Arial"/>
              </a:rPr>
              <a:t>• </a:t>
            </a:r>
            <a:r>
              <a:rPr lang="en-US" sz="1800" b="1" dirty="0" err="1" smtClean="0">
                <a:solidFill>
                  <a:srgbClr val="00B0F0"/>
                </a:solidFill>
                <a:effectLst/>
                <a:latin typeface="Arial"/>
                <a:ea typeface="Arial"/>
              </a:rPr>
              <a:t>tepme</a:t>
            </a:r>
            <a:r>
              <a:rPr lang="en-US" sz="1800" b="1" dirty="0" smtClean="0">
                <a:solidFill>
                  <a:srgbClr val="00B0F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>
                <a:solidFill>
                  <a:srgbClr val="00B0F0"/>
                </a:solidFill>
                <a:effectLst/>
                <a:latin typeface="Arial"/>
                <a:ea typeface="Arial"/>
              </a:rPr>
              <a:t>&gt; </a:t>
            </a:r>
            <a:r>
              <a:rPr lang="en-US" sz="1800" b="1" dirty="0" err="1">
                <a:solidFill>
                  <a:srgbClr val="00B0F0"/>
                </a:solidFill>
                <a:effectLst/>
                <a:latin typeface="Arial"/>
                <a:ea typeface="Arial"/>
              </a:rPr>
              <a:t>tekme</a:t>
            </a:r>
            <a:r>
              <a:rPr lang="en-US" sz="1800" b="1" dirty="0">
                <a:solidFill>
                  <a:srgbClr val="00B0F0"/>
                </a:solidFill>
                <a:effectLst/>
                <a:latin typeface="Arial"/>
                <a:ea typeface="Arial"/>
              </a:rPr>
              <a:t> … </a:t>
            </a:r>
            <a:r>
              <a:rPr lang="en-US" sz="1800" b="1" dirty="0" err="1">
                <a:solidFill>
                  <a:srgbClr val="00B0F0"/>
                </a:solidFill>
                <a:effectLst/>
                <a:latin typeface="Arial"/>
                <a:ea typeface="Arial"/>
              </a:rPr>
              <a:t>gibi</a:t>
            </a:r>
            <a:r>
              <a:rPr lang="en-US" sz="1800" b="1" dirty="0">
                <a:solidFill>
                  <a:srgbClr val="00B0F0"/>
                </a:solidFill>
                <a:effectLst/>
                <a:latin typeface="Arial"/>
                <a:ea typeface="Arial"/>
              </a:rPr>
              <a:t/>
            </a:r>
            <a:br>
              <a:rPr lang="en-US" sz="1800" b="1" dirty="0">
                <a:solidFill>
                  <a:srgbClr val="00B0F0"/>
                </a:solidFill>
                <a:effectLst/>
                <a:latin typeface="Arial"/>
                <a:ea typeface="Arial"/>
              </a:rPr>
            </a:br>
            <a:r>
              <a:rPr lang="en-US" sz="1800" b="1" dirty="0" err="1" smtClean="0">
                <a:solidFill>
                  <a:srgbClr val="002060"/>
                </a:solidFill>
                <a:effectLst/>
                <a:latin typeface="Arial"/>
                <a:ea typeface="Arial"/>
              </a:rPr>
              <a:t>Uzak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  <a:t>,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/>
                <a:ea typeface="Arial"/>
              </a:rPr>
              <a:t>gerileyici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  <a:t>,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/>
                <a:ea typeface="Arial"/>
              </a:rPr>
              <a:t>ilerleyici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  <a:t>,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/>
                <a:ea typeface="Arial"/>
              </a:rPr>
              <a:t>sıralı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  <a:t> vb.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/>
                <a:ea typeface="Arial"/>
              </a:rPr>
              <a:t>aykırılaşma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/>
                <a:ea typeface="Arial"/>
              </a:rPr>
              <a:t>türleri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/>
                <a:ea typeface="Arial"/>
              </a:rPr>
              <a:t>vardır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  <a:t>.</a:t>
            </a:r>
            <a:b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</a:br>
            <a: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  <a:t/>
            </a:r>
            <a:b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</a:br>
            <a: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  <a:t/>
            </a:r>
            <a:br>
              <a:rPr lang="en-US" sz="1800" b="1" dirty="0">
                <a:solidFill>
                  <a:srgbClr val="002060"/>
                </a:solidFill>
                <a:effectLst/>
                <a:latin typeface="Arial"/>
                <a:ea typeface="Arial"/>
              </a:rPr>
            </a:br>
            <a:r>
              <a:rPr lang="en-US" sz="1800" b="1" dirty="0">
                <a:solidFill>
                  <a:srgbClr val="FF0000"/>
                </a:solidFill>
                <a:effectLst/>
                <a:latin typeface="Arial"/>
                <a:ea typeface="Arial"/>
              </a:rPr>
              <a:t/>
            </a:r>
            <a:br>
              <a:rPr lang="en-US" sz="1800" b="1" dirty="0">
                <a:solidFill>
                  <a:srgbClr val="FF0000"/>
                </a:solidFill>
                <a:effectLst/>
                <a:latin typeface="Arial"/>
                <a:ea typeface="Arial"/>
              </a:rPr>
            </a:br>
            <a:r>
              <a:rPr lang="en-US" sz="1800" b="1" dirty="0">
                <a:solidFill>
                  <a:srgbClr val="00B0F0"/>
                </a:solidFill>
                <a:effectLst/>
                <a:latin typeface="Arial"/>
                <a:ea typeface="Arial"/>
              </a:rPr>
              <a:t/>
            </a:r>
            <a:br>
              <a:rPr lang="en-US" sz="1800" b="1" dirty="0">
                <a:solidFill>
                  <a:srgbClr val="00B0F0"/>
                </a:solidFill>
                <a:effectLst/>
                <a:latin typeface="Arial"/>
                <a:ea typeface="Arial"/>
              </a:rPr>
            </a:br>
            <a:endParaRPr lang="ar-IQ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2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6400800"/>
          </a:xfrm>
        </p:spPr>
        <p:txBody>
          <a:bodyPr>
            <a:normAutofit fontScale="90000"/>
          </a:bodyPr>
          <a:lstStyle/>
          <a:p>
            <a:pPr marL="342900" marR="142875" lvl="0" indent="-342900" rtl="0">
              <a:spcAft>
                <a:spcPts val="0"/>
              </a:spcAft>
              <a:buSzPts val="900"/>
              <a:buFont typeface="Symbol"/>
              <a:buChar char=""/>
              <a:tabLst>
                <a:tab pos="188595" algn="l"/>
              </a:tabLst>
            </a:pPr>
            <a:r>
              <a:rPr lang="en-US" sz="2000" b="1" dirty="0" err="1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>Hece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>Düşmesi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Sözcükte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yer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alan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ve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birbirine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benzeyen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hecelerden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birinin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düşmesidir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>:</a:t>
            </a:r>
            <a:b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 smtClean="0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• </a:t>
            </a:r>
            <a:r>
              <a:rPr lang="en-US" sz="2000" b="1" dirty="0" err="1" smtClean="0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başlayayım</a:t>
            </a:r>
            <a:r>
              <a:rPr lang="en-US" sz="2000" b="1" dirty="0" smtClean="0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&gt; 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başlayım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•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ilerile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&gt;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ilerle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 smtClean="0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• </a:t>
            </a:r>
            <a:r>
              <a:rPr lang="en-US" sz="2000" b="1" dirty="0" err="1" smtClean="0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oyuna</a:t>
            </a:r>
            <a:r>
              <a:rPr lang="en-US" sz="2000" b="1" dirty="0" smtClean="0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&gt; </a:t>
            </a:r>
            <a:r>
              <a:rPr lang="en-US" sz="2000" b="1" dirty="0" err="1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oyna</a:t>
            </a:r>
            <a:r>
              <a:rPr lang="en-US" sz="2000" b="1" dirty="0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 … </a:t>
            </a:r>
            <a:r>
              <a:rPr lang="en-US" sz="2000" b="1" dirty="0" err="1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gibi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 err="1" smtClean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Tekrarlanan</a:t>
            </a:r>
            <a:r>
              <a:rPr lang="en-US" sz="2000" b="1" dirty="0" smtClean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sesler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Türkçe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için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kakofoniktir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. Bu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nedenle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aynı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sözcük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içerisinde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ikişer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adet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>bulunan</a:t>
            </a:r>
            <a:r>
              <a:rPr lang="en-US" sz="2000" b="1" dirty="0" smtClean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rgbClr val="00206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/ay/, /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ur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/, /li/, /le/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ses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gruplarından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biri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düşer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.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Orta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hece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ünlüsünün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vurgusuz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olması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,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hece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düşmesine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yol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açan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diğer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önemli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bir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etkendir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  <a:t>.</a:t>
            </a:r>
            <a:br>
              <a:rPr lang="en-US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 err="1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>İkizleşme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> /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>Tekleşme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İkizleşme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sözcük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kökündeki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herhangi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bir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sesin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yan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yana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iki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kez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yer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almasıdır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.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Uzun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ünlünün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kısalması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vurgu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gibi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seslik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nedenlerle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ortaya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çıkabilir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  <a:t>:</a:t>
            </a:r>
            <a:br>
              <a:rPr lang="en-US" sz="2000" b="1" dirty="0">
                <a:solidFill>
                  <a:schemeClr val="tx1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 smtClean="0">
                <a:solidFill>
                  <a:srgbClr val="0070C0"/>
                </a:solidFill>
                <a:effectLst/>
                <a:latin typeface="Arial"/>
                <a:ea typeface="Symbol"/>
                <a:cs typeface="Symbol"/>
              </a:rPr>
              <a:t>• </a:t>
            </a:r>
            <a:r>
              <a:rPr lang="en-US" sz="2000" b="1" dirty="0" err="1" smtClean="0">
                <a:solidFill>
                  <a:srgbClr val="0070C0"/>
                </a:solidFill>
                <a:effectLst/>
                <a:latin typeface="Arial"/>
                <a:ea typeface="Symbol"/>
                <a:cs typeface="Symbol"/>
              </a:rPr>
              <a:t>eşek</a:t>
            </a:r>
            <a:r>
              <a:rPr lang="en-US" sz="2000" b="1" dirty="0" smtClean="0">
                <a:solidFill>
                  <a:srgbClr val="0070C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>
                <a:solidFill>
                  <a:srgbClr val="0070C0"/>
                </a:solidFill>
                <a:effectLst/>
                <a:latin typeface="Arial"/>
                <a:ea typeface="Symbol"/>
                <a:cs typeface="Symbol"/>
              </a:rPr>
              <a:t>&gt; </a:t>
            </a:r>
            <a:r>
              <a:rPr lang="en-US" sz="2000" b="1" dirty="0" err="1">
                <a:solidFill>
                  <a:srgbClr val="0070C0"/>
                </a:solidFill>
                <a:effectLst/>
                <a:latin typeface="Arial"/>
                <a:ea typeface="Symbol"/>
                <a:cs typeface="Symbol"/>
              </a:rPr>
              <a:t>eşşek</a:t>
            </a:r>
            <a:r>
              <a:rPr lang="en-US" sz="2000" b="1" dirty="0">
                <a:solidFill>
                  <a:srgbClr val="0070C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rgbClr val="0070C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 smtClean="0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• </a:t>
            </a:r>
            <a:r>
              <a:rPr lang="en-US" sz="2000" b="1" dirty="0" err="1" smtClean="0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aşağı</a:t>
            </a:r>
            <a:r>
              <a:rPr lang="en-US" sz="2000" b="1" dirty="0" smtClean="0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&gt; </a:t>
            </a:r>
            <a:r>
              <a:rPr lang="en-US" sz="2000" b="1" dirty="0" err="1">
                <a:solidFill>
                  <a:srgbClr val="00B050"/>
                </a:solidFill>
                <a:effectLst/>
                <a:latin typeface="Arial"/>
                <a:ea typeface="Symbol"/>
                <a:cs typeface="Symbol"/>
              </a:rPr>
              <a:t>aşşağı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rgbClr val="FF0000"/>
                </a:solidFill>
                <a:effectLst/>
                <a:latin typeface="Arial"/>
                <a:ea typeface="Symbol"/>
                <a:cs typeface="Symbol"/>
              </a:rPr>
            </a:br>
            <a:r>
              <a:rPr lang="en-US" sz="2000" b="1" dirty="0" smtClean="0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• </a:t>
            </a:r>
            <a:r>
              <a:rPr lang="en-US" sz="2000" b="1" dirty="0" err="1" smtClean="0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ana</a:t>
            </a:r>
            <a:r>
              <a:rPr lang="en-US" sz="2000" b="1" dirty="0" smtClean="0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 </a:t>
            </a:r>
            <a:r>
              <a:rPr lang="en-US" sz="2000" b="1" dirty="0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&gt;&gt; 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anne</a:t>
            </a:r>
            <a:r>
              <a:rPr lang="en-US" sz="2000" b="1" dirty="0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 … 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>gibi</a:t>
            </a:r>
            <a:r>
              <a:rPr lang="en-US" sz="2000" b="1" dirty="0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  <a:t/>
            </a:r>
            <a:br>
              <a:rPr lang="en-US" sz="2000" b="1" dirty="0">
                <a:solidFill>
                  <a:srgbClr val="7030A0"/>
                </a:solidFill>
                <a:effectLst/>
                <a:latin typeface="Arial"/>
                <a:ea typeface="Symbol"/>
                <a:cs typeface="Symbol"/>
              </a:rPr>
            </a:br>
            <a:endParaRPr lang="en-US" sz="2000" b="1" dirty="0">
              <a:solidFill>
                <a:srgbClr val="7030A0"/>
              </a:solidFill>
              <a:effectLst/>
              <a:latin typeface="Arial"/>
              <a:ea typeface="Symbol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85240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430</TotalTime>
  <Words>11</Words>
  <Application>Microsoft Office PowerPoint</Application>
  <PresentationFormat>On-screen Show (4:3)</PresentationFormat>
  <Paragraphs>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  TÜRKİYE TÜRKÇESİ  4. Sınıf Ders D</vt:lpstr>
      <vt:lpstr>Kısalma, Uzama   Sözcüklerdeki uzun ünlülerin kısa ünlüye dönüşmesi ve tam tersi durumdur: •metin (İng.) &gt; miting •kita:b (Ar.) &gt; kitap •mura:d (Ar.) &gt; murat … gibi    Ünlü Birleşmesi  Ünlüyle biten bir sözcüğün, ünlü ile başlayan bir ek alması ya da sözcük ile birleşmesi durumunda, ilk sözcüğün sonundaki ve ikinci sözcüğün başındaki ünlülerden birinin düşmesidir:  •ne oldu &gt; noldu  •ne ise &gt; neyse    •sütlü aş &gt; sütlaç … gibi   </vt:lpstr>
      <vt:lpstr>Ünsüz Düşmesi   Sözcüğü oluşturan ünsüzlerden birinin düşmesidir. Ünsüzün düştüğü yere göre sözcük başında, içinde ya da sonunda olabilir:  •bol- (E.T) &gt; ol-  •engek (E.T) &gt; emek  •tarıglag (E.T) &gt; tarla … gibi   Göçüşme / Yer Değiştirme  Sözcük içindeki seslerin yer değiştirmesidir. Genellikle /l, p, r/ ünsüzlerinin ikisinin birlikte bulunduğu sözcüklerde görülür.  Söz içinde birbirini izleyen sesler arasındaki yer değiştirmeye yakın yer değiştirme; birbirinden uzakta kalan seslerin yer değiştirmesine ise uzak yer değiştirme denilir: • ekşi &gt; eşki •kibrit &gt; kirbit •Bayram &gt; baryam … gibi      </vt:lpstr>
      <vt:lpstr>Benzeşme  Bir sözcükteki seslerin; oluşum noktası, nitelik veya nicelik bakımından birbirine benzemesidir. Benzeşme hem ünlülerde hem de ünsüzlerde görülür. Benzeşme sırasında seslerden birinin kaybolmasına soğurma denilir: • zeytu:n &gt; zeytin • doküman &gt; doküman • şoför &gt; t … gibi  /h, ş, t/ ünsüzleriyle biten sözcüklere gelen eklerin başındaki ünsüzler ötümsüzleşmiştir. Benzeşmeler gerileyici ya da ilerleyici olabilir. penbe &gt; pembe gerileyici, tesbit &gt; tespit ilerleyicidir.  Konuşma dilindeki pek çok benzeşme yazıda gösterilmez. Aykırılaşma / Başkalaşma Aynı cins iki ünsüzden birinin, kakofoniyi ortadan kaldırmak üzere başka bir sese dönüşmesidir: • attar &gt; aktar • aşçı &gt; ahçı • tepme &gt; tekme … gibi Uzak, gerileyici, ilerleyici, sıralı vb. aykırılaşma türleri vardır.     </vt:lpstr>
      <vt:lpstr>Hece Düşmesi  Sözcükte yer alan ve birbirine benzeyen hecelerden birinin düşmesidir: • başlayayım &gt; başlayım • ilerile &gt; ilerle • oyuna &gt; oyna … gibi Tekrarlanan sesler, Türkçe için kakofoniktir. Bu nedenle aynı sözcük içerisinde ikişer adet bulunan  /ay/, /ur/, /li/, /le/ ses gruplarından biri düşer. Orta hece ünlüsünün vurgusuz olması, hece düşmesine yol açan diğer önemli bir etkendir.  İkizleşme / Tekleşme  İkizleşme, sözcük kökündeki herhangi bir sesin, yan yana iki kez yer almasıdır. Uzun ünlünün kısalması, vurgu gibi seslik nedenlerle ortaya çıkabilir: • eşek &gt; eşşek • aşağı &gt; aşşağı • ana &gt;&gt; anne … gibi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TÜRKİYE TÜRKÇESİ  4. Sınıf Ders A</dc:title>
  <dc:creator>imation</dc:creator>
  <cp:lastModifiedBy>imation</cp:lastModifiedBy>
  <cp:revision>42</cp:revision>
  <dcterms:created xsi:type="dcterms:W3CDTF">2006-08-16T00:00:00Z</dcterms:created>
  <dcterms:modified xsi:type="dcterms:W3CDTF">2021-04-29T23:30:11Z</dcterms:modified>
</cp:coreProperties>
</file>