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2" y="5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CF0EE3C-0467-49E1-89D4-544B2F2BD7E2}" type="datetimeFigureOut">
              <a:rPr lang="ar-IQ" smtClean="0"/>
              <a:t>10/05/1443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5D62BE-1BD1-4352-803C-77DDF813EF41}" type="slidenum">
              <a:rPr lang="ar-IQ" smtClean="0"/>
              <a:t>‹#›</a:t>
            </a:fld>
            <a:endParaRPr lang="ar-IQ"/>
          </a:p>
        </p:txBody>
      </p:sp>
    </p:spTree>
    <p:extLst>
      <p:ext uri="{BB962C8B-B14F-4D97-AF65-F5344CB8AC3E}">
        <p14:creationId xmlns:p14="http://schemas.microsoft.com/office/powerpoint/2010/main" val="16514590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E25D62BE-1BD1-4352-803C-77DDF813EF41}" type="slidenum">
              <a:rPr lang="ar-IQ" smtClean="0"/>
              <a:t>5</a:t>
            </a:fld>
            <a:endParaRPr lang="ar-IQ"/>
          </a:p>
        </p:txBody>
      </p:sp>
    </p:spTree>
    <p:extLst>
      <p:ext uri="{BB962C8B-B14F-4D97-AF65-F5344CB8AC3E}">
        <p14:creationId xmlns:p14="http://schemas.microsoft.com/office/powerpoint/2010/main" val="419656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12/14/2021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ÇEVİRİ– ÜÇÜNCÜ sınıf</a:t>
            </a:r>
            <a:endParaRPr lang="ar-IQ" dirty="0"/>
          </a:p>
        </p:txBody>
      </p:sp>
    </p:spTree>
    <p:extLst>
      <p:ext uri="{BB962C8B-B14F-4D97-AF65-F5344CB8AC3E}">
        <p14:creationId xmlns:p14="http://schemas.microsoft.com/office/powerpoint/2010/main" val="1739892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89844"/>
            <a:ext cx="8001000" cy="3139321"/>
          </a:xfrm>
          <a:prstGeom prst="rect">
            <a:avLst/>
          </a:prstGeom>
        </p:spPr>
        <p:txBody>
          <a:bodyPr wrap="square">
            <a:spAutoFit/>
          </a:bodyPr>
          <a:lstStyle/>
          <a:p>
            <a:pPr algn="ctr"/>
            <a:r>
              <a:rPr lang="tr-TR" b="1" dirty="0">
                <a:latin typeface="Times New Roman"/>
                <a:ea typeface="SimSun"/>
              </a:rPr>
              <a:t>BAĞDAT </a:t>
            </a:r>
            <a:endParaRPr lang="en-US" dirty="0">
              <a:latin typeface="Times New Roman"/>
              <a:ea typeface="SimSun"/>
            </a:endParaRPr>
          </a:p>
          <a:p>
            <a:r>
              <a:rPr lang="tr-TR" dirty="0">
                <a:latin typeface="Times New Roman"/>
                <a:ea typeface="SimSun"/>
              </a:rPr>
              <a:t>              Irak’ın başkentidir. 1921’de başkent olan Bağdat yüzyıllardan beri Ortadoğunun en önemli kentlerinden biri durumundaydı. Bağdat kurulmazdan önce ,gene aynı yerde ya da yakınlarında önemli bir yerleşim merkezi vardı. Bunun nedeni , bu bölgenin yalnızca Ortadoğu’nun merkezinde , çölden geçen yolların doğal bir kavşağında yer alması değil , aynı zamanda Dicle Irmağı’nın kıyısında , Dicle ve Fırat ırmaklarının birbirine yaklaştıkları son derece verimli bir ovanın ortasında olmasıdır.Bağdat’ın ünü İslamiyetin  8. Yüzyılda Abbasi Devleti’nin başkenti olunca </a:t>
            </a:r>
            <a:r>
              <a:rPr lang="tr-TR">
                <a:latin typeface="Times New Roman"/>
                <a:ea typeface="SimSun"/>
              </a:rPr>
              <a:t>arttı </a:t>
            </a:r>
            <a:r>
              <a:rPr lang="tr-TR" smtClean="0">
                <a:latin typeface="Times New Roman"/>
                <a:ea typeface="SimSun"/>
              </a:rPr>
              <a:t>, 2 </a:t>
            </a:r>
            <a:r>
              <a:rPr lang="tr-TR" dirty="0">
                <a:latin typeface="Times New Roman"/>
                <a:ea typeface="SimSun"/>
              </a:rPr>
              <a:t>milyona ulaşan nüfusuyla dönemin en büyük kenti durumuna geldi . Binbir Gece Masalları ve Gemici Sindibad  öykülerinin kökeni Harun Reşid dönemine uzanır.</a:t>
            </a:r>
            <a:endParaRPr lang="ar-IQ" dirty="0"/>
          </a:p>
        </p:txBody>
      </p:sp>
    </p:spTree>
    <p:extLst>
      <p:ext uri="{BB962C8B-B14F-4D97-AF65-F5344CB8AC3E}">
        <p14:creationId xmlns:p14="http://schemas.microsoft.com/office/powerpoint/2010/main" val="3529890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09685"/>
            <a:ext cx="7848600" cy="4247317"/>
          </a:xfrm>
          <a:prstGeom prst="rect">
            <a:avLst/>
          </a:prstGeom>
        </p:spPr>
        <p:txBody>
          <a:bodyPr wrap="square">
            <a:spAutoFit/>
          </a:bodyPr>
          <a:lstStyle/>
          <a:p>
            <a:pPr algn="ctr" rtl="1">
              <a:spcAft>
                <a:spcPts val="0"/>
              </a:spcAft>
            </a:pPr>
            <a:r>
              <a:rPr lang="tr-TR" b="1" dirty="0">
                <a:latin typeface="Times New Roman"/>
                <a:ea typeface="SimSun"/>
              </a:rPr>
              <a:t>FABRİKA</a:t>
            </a:r>
            <a:endParaRPr lang="en-US" sz="2000" dirty="0">
              <a:latin typeface="Times New Roman"/>
              <a:ea typeface="SimSun"/>
            </a:endParaRPr>
          </a:p>
          <a:p>
            <a:pPr rtl="1"/>
            <a:r>
              <a:rPr lang="tr-TR" dirty="0">
                <a:latin typeface="Times New Roman"/>
                <a:ea typeface="SimSun"/>
              </a:rPr>
              <a:t>       Fabrika malların üretildiği yerdir. İlk fabrikalar 18. ve 19. yüzyıllarda sanayi devrimi sırasında kuruldu. Bu eski fabrikalar karanlık , gürültülü ve sağlıksız yerlerdi. Oysa , günümüzde fabrikalar tasarlanırkan , hem makinaların verimli bir biçimde kullanabilmesi , hemde çalışan işçilerin can güvenliğin sağlanabilmesi için </a:t>
            </a:r>
            <a:r>
              <a:rPr lang="ar-IQ" smtClean="0">
                <a:latin typeface="Times New Roman"/>
                <a:ea typeface="SimSun"/>
              </a:rPr>
              <a:t>	</a:t>
            </a:r>
            <a:r>
              <a:rPr lang="tr-TR" smtClean="0">
                <a:latin typeface="Times New Roman"/>
                <a:ea typeface="SimSun"/>
              </a:rPr>
              <a:t> </a:t>
            </a:r>
            <a:r>
              <a:rPr lang="tr-TR" dirty="0">
                <a:latin typeface="Times New Roman"/>
                <a:ea typeface="SimSun"/>
              </a:rPr>
              <a:t>koşullarda, uzun saatler boyunca çalışmaları engellenmiş . kurallara aykırı davranan fabrika sahepleri yargılanabilir , para cezasına çarptırılabilir, hatta işyerleri kapatılabilir. Fabrikalarda ham yada yarı işlenmiş maddeler üzerinde çalışır ve sonunda ya ayakkabı gibi işlenmiş bir ürün yada bir taşıt aracı gövdesi gibi yarı işlenmiş bir parça ortaya çıka . İlk fabrikalarda üretimin gerçekleşmesini sağlayan enerji akarsuyun çevirdiği su çarkılarından ya da yel değirmenlerinde olduğu gibi rüzgardan elde edilirdi fabrikalar ancak buhar makinası bulunduktan sonra suyun bulunmadığı yerlerde de kurulabilirdi. 19. yuzyılın sonunda buhar makinlarının yerini elektirik motorlar yer aldı.     </a:t>
            </a:r>
            <a:endParaRPr lang="en-US" sz="2000" dirty="0">
              <a:latin typeface="Times New Roman"/>
              <a:ea typeface="SimSun"/>
            </a:endParaRPr>
          </a:p>
          <a:p>
            <a:r>
              <a:rPr lang="tr-TR" dirty="0">
                <a:latin typeface="Times New Roman"/>
                <a:ea typeface="SimSun"/>
              </a:rPr>
              <a:t> </a:t>
            </a:r>
            <a:endParaRPr lang="ar-IQ" dirty="0"/>
          </a:p>
        </p:txBody>
      </p:sp>
    </p:spTree>
    <p:extLst>
      <p:ext uri="{BB962C8B-B14F-4D97-AF65-F5344CB8AC3E}">
        <p14:creationId xmlns:p14="http://schemas.microsoft.com/office/powerpoint/2010/main" val="1530198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4724400"/>
          </a:xfrm>
        </p:spPr>
        <p:txBody>
          <a:bodyPr>
            <a:noAutofit/>
          </a:bodyPr>
          <a:lstStyle/>
          <a:p>
            <a:pPr algn="l">
              <a:lnSpc>
                <a:spcPct val="115000"/>
              </a:lnSpc>
            </a:pPr>
            <a:r>
              <a:rPr lang="tr-TR" sz="2000" dirty="0">
                <a:solidFill>
                  <a:srgbClr val="FF0000"/>
                </a:solidFill>
                <a:latin typeface="Times New Roman"/>
                <a:ea typeface="Calibri"/>
                <a:cs typeface="Arial"/>
              </a:rPr>
              <a:t>Yazılı çeviride dikkat edilen notlar : </a:t>
            </a:r>
            <a:endParaRPr lang="en-US" sz="2000" dirty="0">
              <a:solidFill>
                <a:srgbClr val="FF0000"/>
              </a:solidFill>
              <a:latin typeface="Calibri"/>
              <a:ea typeface="Calibri"/>
              <a:cs typeface="Arial"/>
            </a:endParaRPr>
          </a:p>
          <a:p>
            <a:pPr algn="l">
              <a:lnSpc>
                <a:spcPct val="115000"/>
              </a:lnSpc>
            </a:pPr>
            <a:r>
              <a:rPr lang="tr-TR" sz="2000" dirty="0">
                <a:latin typeface="Times New Roman"/>
                <a:ea typeface="Calibri"/>
                <a:cs typeface="Arial"/>
              </a:rPr>
              <a:t>1-Her şeyden önce cümleyi veya metni iyi  okumak .</a:t>
            </a:r>
            <a:endParaRPr lang="en-US" sz="2000" dirty="0">
              <a:latin typeface="Calibri"/>
              <a:ea typeface="Calibri"/>
              <a:cs typeface="Arial"/>
            </a:endParaRPr>
          </a:p>
          <a:p>
            <a:pPr algn="l">
              <a:lnSpc>
                <a:spcPct val="115000"/>
              </a:lnSpc>
            </a:pPr>
            <a:r>
              <a:rPr lang="tr-TR" sz="2000" dirty="0">
                <a:latin typeface="Times New Roman"/>
                <a:ea typeface="Calibri"/>
                <a:cs typeface="Arial"/>
              </a:rPr>
              <a:t>2-Anlamak: konuyu iyice okumaktan sonra tamam anlamak .</a:t>
            </a:r>
            <a:endParaRPr lang="en-US" sz="2000" dirty="0">
              <a:latin typeface="Calibri"/>
              <a:ea typeface="Calibri"/>
              <a:cs typeface="Arial"/>
            </a:endParaRPr>
          </a:p>
          <a:p>
            <a:pPr algn="l">
              <a:lnSpc>
                <a:spcPct val="115000"/>
              </a:lnSpc>
            </a:pPr>
            <a:r>
              <a:rPr lang="tr-TR" sz="2000" dirty="0">
                <a:latin typeface="Times New Roman"/>
                <a:ea typeface="Calibri"/>
                <a:cs typeface="Arial"/>
              </a:rPr>
              <a:t>3-Noktalama işaretini uygulamak.</a:t>
            </a:r>
            <a:endParaRPr lang="en-US" sz="2000" dirty="0">
              <a:latin typeface="Calibri"/>
              <a:ea typeface="Calibri"/>
              <a:cs typeface="Arial"/>
            </a:endParaRPr>
          </a:p>
          <a:p>
            <a:pPr algn="l">
              <a:lnSpc>
                <a:spcPct val="115000"/>
              </a:lnSpc>
            </a:pPr>
            <a:r>
              <a:rPr lang="tr-TR" sz="2000" dirty="0">
                <a:latin typeface="Times New Roman"/>
                <a:ea typeface="Calibri"/>
                <a:cs typeface="Arial"/>
              </a:rPr>
              <a:t>4-İsim ,fiil,zeman,mekan </a:t>
            </a:r>
            <a:endParaRPr lang="en-US" sz="2000" dirty="0">
              <a:latin typeface="Calibri"/>
              <a:ea typeface="Calibri"/>
              <a:cs typeface="Arial"/>
            </a:endParaRPr>
          </a:p>
          <a:p>
            <a:pPr algn="l">
              <a:lnSpc>
                <a:spcPct val="115000"/>
              </a:lnSpc>
            </a:pPr>
            <a:r>
              <a:rPr lang="tr-TR" sz="2000" dirty="0">
                <a:latin typeface="Times New Roman"/>
                <a:ea typeface="Calibri"/>
                <a:cs typeface="Arial"/>
              </a:rPr>
              <a:t>4-Çeviriye başlamak .</a:t>
            </a:r>
            <a:endParaRPr lang="en-US" sz="2000" dirty="0">
              <a:latin typeface="Calibri"/>
              <a:ea typeface="Calibri"/>
              <a:cs typeface="Arial"/>
            </a:endParaRPr>
          </a:p>
          <a:p>
            <a:pPr algn="l">
              <a:lnSpc>
                <a:spcPct val="115000"/>
              </a:lnSpc>
            </a:pPr>
            <a:r>
              <a:rPr lang="tr-TR" sz="2000" dirty="0">
                <a:latin typeface="Times New Roman"/>
                <a:ea typeface="Calibri"/>
                <a:cs typeface="Arial"/>
              </a:rPr>
              <a:t>5-En uygun çeviriyi cümleye göre seçmek fiil için .</a:t>
            </a:r>
            <a:endParaRPr lang="en-US" sz="2000" dirty="0">
              <a:latin typeface="Calibri"/>
              <a:ea typeface="Calibri"/>
              <a:cs typeface="Arial"/>
            </a:endParaRPr>
          </a:p>
          <a:p>
            <a:pPr algn="l">
              <a:lnSpc>
                <a:spcPct val="115000"/>
              </a:lnSpc>
            </a:pPr>
            <a:r>
              <a:rPr lang="tr-TR" sz="2000" dirty="0">
                <a:latin typeface="Times New Roman"/>
                <a:ea typeface="Calibri"/>
                <a:cs typeface="Arial"/>
              </a:rPr>
              <a:t>6- Cümle kurallarına göre çevirilen kelime veya cümle kurallı cümle haline getirmek.</a:t>
            </a:r>
            <a:endParaRPr lang="en-US" sz="2000" dirty="0">
              <a:latin typeface="Calibri"/>
              <a:ea typeface="Calibri"/>
              <a:cs typeface="Arial"/>
            </a:endParaRPr>
          </a:p>
          <a:p>
            <a:pPr algn="l">
              <a:lnSpc>
                <a:spcPct val="115000"/>
              </a:lnSpc>
            </a:pPr>
            <a:r>
              <a:rPr lang="tr-TR" sz="2000" dirty="0">
                <a:latin typeface="Times New Roman"/>
                <a:ea typeface="Calibri"/>
                <a:cs typeface="Arial"/>
              </a:rPr>
              <a:t>7-Düzenli cümleyi yazmak. </a:t>
            </a:r>
            <a:endParaRPr lang="en-US" sz="2000" dirty="0">
              <a:latin typeface="Calibri"/>
              <a:ea typeface="Calibri"/>
              <a:cs typeface="Arial"/>
            </a:endParaRPr>
          </a:p>
          <a:p>
            <a:pPr algn="l">
              <a:lnSpc>
                <a:spcPct val="115000"/>
              </a:lnSpc>
            </a:pPr>
            <a:r>
              <a:rPr lang="tr-TR" sz="2000" dirty="0">
                <a:latin typeface="Times New Roman"/>
                <a:ea typeface="Calibri"/>
                <a:cs typeface="Arial"/>
              </a:rPr>
              <a:t>8-Son göz geçirme yaptığın çeviriye.</a:t>
            </a:r>
            <a:endParaRPr lang="en-US" sz="2000" dirty="0">
              <a:latin typeface="Calibri"/>
              <a:ea typeface="Calibri"/>
              <a:cs typeface="Arial"/>
            </a:endParaRPr>
          </a:p>
          <a:p>
            <a:endParaRPr lang="ar-IQ" sz="2000" dirty="0"/>
          </a:p>
        </p:txBody>
      </p:sp>
    </p:spTree>
    <p:extLst>
      <p:ext uri="{BB962C8B-B14F-4D97-AF65-F5344CB8AC3E}">
        <p14:creationId xmlns:p14="http://schemas.microsoft.com/office/powerpoint/2010/main" val="445653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4648200"/>
          </a:xfrm>
        </p:spPr>
        <p:txBody>
          <a:bodyPr>
            <a:noAutofit/>
          </a:bodyPr>
          <a:lstStyle/>
          <a:p>
            <a:pPr algn="l">
              <a:lnSpc>
                <a:spcPct val="115000"/>
              </a:lnSpc>
              <a:spcAft>
                <a:spcPts val="1000"/>
              </a:spcAft>
            </a:pPr>
            <a:r>
              <a:rPr lang="tr-TR" sz="2400" dirty="0">
                <a:solidFill>
                  <a:srgbClr val="FF0000"/>
                </a:solidFill>
                <a:latin typeface="Times New Roman"/>
                <a:ea typeface="Calibri"/>
                <a:cs typeface="Arial"/>
              </a:rPr>
              <a:t>Aşakıdaki Cümleler Kürtçeye çeviriniz </a:t>
            </a:r>
            <a:endParaRPr lang="en-US" sz="2400" dirty="0">
              <a:solidFill>
                <a:srgbClr val="FF0000"/>
              </a:solidFill>
              <a:latin typeface="Calibri"/>
              <a:ea typeface="Calibri"/>
              <a:cs typeface="Arial"/>
            </a:endParaRPr>
          </a:p>
          <a:p>
            <a:pPr algn="l">
              <a:lnSpc>
                <a:spcPct val="115000"/>
              </a:lnSpc>
            </a:pPr>
            <a:r>
              <a:rPr lang="tr-TR" sz="2400" dirty="0">
                <a:latin typeface="Times New Roman"/>
                <a:ea typeface="SimSun"/>
                <a:cs typeface="Arial"/>
              </a:rPr>
              <a:t>1- Annemle beraber günün olaylarını tartıştık .</a:t>
            </a:r>
            <a:endParaRPr lang="en-US" sz="2400" dirty="0">
              <a:latin typeface="Calibri"/>
              <a:ea typeface="Calibri"/>
              <a:cs typeface="Arial"/>
            </a:endParaRPr>
          </a:p>
          <a:p>
            <a:pPr algn="l">
              <a:lnSpc>
                <a:spcPct val="115000"/>
              </a:lnSpc>
            </a:pPr>
            <a:r>
              <a:rPr lang="tr-TR" sz="2400" dirty="0" smtClean="0">
                <a:latin typeface="Times New Roman"/>
                <a:ea typeface="SimSun"/>
                <a:cs typeface="Arial"/>
              </a:rPr>
              <a:t>2-Yusuf'un </a:t>
            </a:r>
            <a:r>
              <a:rPr lang="tr-TR" sz="2400" dirty="0">
                <a:latin typeface="Times New Roman"/>
                <a:ea typeface="SimSun"/>
                <a:cs typeface="Arial"/>
              </a:rPr>
              <a:t>fikri bazı arkadaşları tarafından kabul görülmedi.</a:t>
            </a:r>
            <a:endParaRPr lang="en-US" sz="2400" dirty="0">
              <a:latin typeface="Calibri"/>
              <a:ea typeface="Calibri"/>
              <a:cs typeface="Arial"/>
            </a:endParaRPr>
          </a:p>
          <a:p>
            <a:pPr algn="l">
              <a:lnSpc>
                <a:spcPct val="115000"/>
              </a:lnSpc>
            </a:pPr>
            <a:r>
              <a:rPr lang="tr-TR" sz="2400" dirty="0">
                <a:latin typeface="Times New Roman"/>
                <a:ea typeface="SimSun"/>
                <a:cs typeface="Arial"/>
              </a:rPr>
              <a:t>3- Ben büyüklerin isteğini reddedemem.  </a:t>
            </a:r>
            <a:endParaRPr lang="en-US" sz="2400" dirty="0">
              <a:latin typeface="Calibri"/>
              <a:ea typeface="Calibri"/>
              <a:cs typeface="Arial"/>
            </a:endParaRPr>
          </a:p>
          <a:p>
            <a:pPr algn="l">
              <a:lnSpc>
                <a:spcPct val="115000"/>
              </a:lnSpc>
            </a:pPr>
            <a:r>
              <a:rPr lang="tr-TR" sz="2400" dirty="0">
                <a:latin typeface="Times New Roman"/>
                <a:ea typeface="SimSun"/>
                <a:cs typeface="Arial"/>
              </a:rPr>
              <a:t>4- Her insan güzel bir ahlaka sahip olmalıdır.</a:t>
            </a:r>
            <a:endParaRPr lang="en-US" sz="2400" dirty="0">
              <a:latin typeface="Calibri"/>
              <a:ea typeface="Calibri"/>
              <a:cs typeface="Arial"/>
            </a:endParaRPr>
          </a:p>
          <a:p>
            <a:pPr algn="l">
              <a:lnSpc>
                <a:spcPct val="115000"/>
              </a:lnSpc>
            </a:pPr>
            <a:r>
              <a:rPr lang="tr-TR" sz="2400" dirty="0">
                <a:latin typeface="Times New Roman"/>
                <a:ea typeface="SimSun"/>
                <a:cs typeface="Arial"/>
              </a:rPr>
              <a:t>5-Mehmet okula gitmek üzere yola çıktı . </a:t>
            </a:r>
            <a:endParaRPr lang="en-US" sz="2400" dirty="0">
              <a:latin typeface="Calibri"/>
              <a:ea typeface="Calibri"/>
              <a:cs typeface="Arial"/>
            </a:endParaRPr>
          </a:p>
          <a:p>
            <a:pPr algn="l">
              <a:lnSpc>
                <a:spcPct val="115000"/>
              </a:lnSpc>
            </a:pPr>
            <a:r>
              <a:rPr lang="tr-TR" sz="2400" dirty="0">
                <a:latin typeface="Times New Roman"/>
                <a:ea typeface="SimSun"/>
                <a:cs typeface="Arial"/>
              </a:rPr>
              <a:t>6-Selim uzun yıllardır  biziden ayrılmış. </a:t>
            </a:r>
            <a:endParaRPr lang="en-US" sz="2400" dirty="0">
              <a:latin typeface="Calibri"/>
              <a:ea typeface="Calibri"/>
              <a:cs typeface="Arial"/>
            </a:endParaRPr>
          </a:p>
          <a:p>
            <a:pPr algn="l">
              <a:lnSpc>
                <a:spcPct val="115000"/>
              </a:lnSpc>
            </a:pPr>
            <a:r>
              <a:rPr lang="tr-TR" sz="2400" dirty="0">
                <a:latin typeface="Times New Roman"/>
                <a:ea typeface="SimSun"/>
                <a:cs typeface="Arial"/>
              </a:rPr>
              <a:t>7-Bu yanlış davranışına rağmen babası ona kızmadı .</a:t>
            </a:r>
            <a:endParaRPr lang="en-US" sz="2400" dirty="0">
              <a:latin typeface="Calibri"/>
              <a:ea typeface="Calibri"/>
              <a:cs typeface="Arial"/>
            </a:endParaRPr>
          </a:p>
          <a:p>
            <a:pPr algn="l"/>
            <a:r>
              <a:rPr lang="tr-TR" sz="2400" dirty="0">
                <a:latin typeface="Times New Roman"/>
                <a:ea typeface="SimSun"/>
              </a:rPr>
              <a:t>8-Annemle beraber günün olaylarını tartıştık </a:t>
            </a:r>
            <a:endParaRPr lang="ar-IQ" sz="2400" dirty="0"/>
          </a:p>
        </p:txBody>
      </p:sp>
    </p:spTree>
    <p:extLst>
      <p:ext uri="{BB962C8B-B14F-4D97-AF65-F5344CB8AC3E}">
        <p14:creationId xmlns:p14="http://schemas.microsoft.com/office/powerpoint/2010/main" val="3520141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4572000"/>
          </a:xfrm>
        </p:spPr>
        <p:txBody>
          <a:bodyPr>
            <a:normAutofit fontScale="62500" lnSpcReduction="20000"/>
          </a:bodyPr>
          <a:lstStyle/>
          <a:p>
            <a:pPr algn="l">
              <a:lnSpc>
                <a:spcPct val="115000"/>
              </a:lnSpc>
            </a:pPr>
            <a:r>
              <a:rPr lang="tr-TR" sz="3200" dirty="0">
                <a:latin typeface="Times New Roman"/>
                <a:ea typeface="SimSun"/>
                <a:cs typeface="Arial"/>
              </a:rPr>
              <a:t>9- Bu korkunç kazadan şans eseri kurtuldum.</a:t>
            </a:r>
            <a:endParaRPr lang="en-US" sz="3200" dirty="0">
              <a:latin typeface="Calibri"/>
              <a:ea typeface="Calibri"/>
              <a:cs typeface="Arial"/>
            </a:endParaRPr>
          </a:p>
          <a:p>
            <a:pPr algn="l">
              <a:lnSpc>
                <a:spcPct val="115000"/>
              </a:lnSpc>
            </a:pPr>
            <a:r>
              <a:rPr lang="tr-TR" sz="3200" dirty="0">
                <a:latin typeface="Times New Roman"/>
                <a:ea typeface="SimSun"/>
                <a:cs typeface="Arial"/>
              </a:rPr>
              <a:t>10- O  insanlara faydalı işlerle uğraştı .</a:t>
            </a:r>
            <a:endParaRPr lang="en-US" sz="3200" dirty="0">
              <a:latin typeface="Calibri"/>
              <a:ea typeface="Calibri"/>
              <a:cs typeface="Arial"/>
            </a:endParaRPr>
          </a:p>
          <a:p>
            <a:pPr algn="l">
              <a:lnSpc>
                <a:spcPct val="115000"/>
              </a:lnSpc>
            </a:pPr>
            <a:r>
              <a:rPr lang="tr-TR" sz="3200" dirty="0">
                <a:latin typeface="Times New Roman"/>
                <a:ea typeface="SimSun"/>
                <a:cs typeface="Arial"/>
              </a:rPr>
              <a:t>11- Dostluklarda karşılıklı anlayış esastır. </a:t>
            </a:r>
            <a:endParaRPr lang="en-US" sz="3200" dirty="0">
              <a:latin typeface="Calibri"/>
              <a:ea typeface="Calibri"/>
              <a:cs typeface="Arial"/>
            </a:endParaRPr>
          </a:p>
          <a:p>
            <a:pPr algn="l">
              <a:lnSpc>
                <a:spcPct val="115000"/>
              </a:lnSpc>
            </a:pPr>
            <a:r>
              <a:rPr lang="tr-TR" sz="3200" dirty="0">
                <a:latin typeface="Times New Roman"/>
                <a:ea typeface="SimSun"/>
                <a:cs typeface="Arial"/>
              </a:rPr>
              <a:t>12-   büyüklerin isteğini reddedemem.  </a:t>
            </a:r>
            <a:endParaRPr lang="en-US" sz="3200" dirty="0">
              <a:latin typeface="Calibri"/>
              <a:ea typeface="Calibri"/>
              <a:cs typeface="Arial"/>
            </a:endParaRPr>
          </a:p>
          <a:p>
            <a:pPr algn="l" rtl="0">
              <a:lnSpc>
                <a:spcPct val="115000"/>
              </a:lnSpc>
              <a:spcAft>
                <a:spcPts val="0"/>
              </a:spcAft>
            </a:pPr>
            <a:r>
              <a:rPr lang="tr-TR" sz="3200" dirty="0">
                <a:latin typeface="Times New Roman"/>
                <a:ea typeface="SimSun"/>
                <a:cs typeface="Arial"/>
              </a:rPr>
              <a:t>13- </a:t>
            </a:r>
            <a:r>
              <a:rPr lang="tr-TR" sz="3200" dirty="0" smtClean="0">
                <a:latin typeface="Times New Roman"/>
                <a:ea typeface="SimSun"/>
                <a:cs typeface="Arial"/>
              </a:rPr>
              <a:t>Bu </a:t>
            </a:r>
            <a:r>
              <a:rPr lang="tr-TR" sz="3200" dirty="0">
                <a:latin typeface="Times New Roman"/>
                <a:ea typeface="SimSun"/>
                <a:cs typeface="Arial"/>
              </a:rPr>
              <a:t>işte çok başarılı olmadı </a:t>
            </a:r>
            <a:endParaRPr lang="en-US" sz="3200" dirty="0">
              <a:latin typeface="Calibri"/>
              <a:ea typeface="Calibri"/>
              <a:cs typeface="Arial"/>
            </a:endParaRPr>
          </a:p>
          <a:p>
            <a:pPr algn="l">
              <a:lnSpc>
                <a:spcPct val="115000"/>
              </a:lnSpc>
            </a:pPr>
            <a:r>
              <a:rPr lang="tr-TR" sz="3200" dirty="0">
                <a:latin typeface="Times New Roman"/>
                <a:ea typeface="SimSun"/>
                <a:cs typeface="Arial"/>
              </a:rPr>
              <a:t>14-Gece gündüz onlar için uğraştı. </a:t>
            </a:r>
            <a:endParaRPr lang="en-US" sz="3200" dirty="0">
              <a:latin typeface="Calibri"/>
              <a:ea typeface="Calibri"/>
              <a:cs typeface="Arial"/>
            </a:endParaRPr>
          </a:p>
          <a:p>
            <a:pPr algn="l">
              <a:lnSpc>
                <a:spcPct val="115000"/>
              </a:lnSpc>
            </a:pPr>
            <a:r>
              <a:rPr lang="tr-TR" sz="3200" dirty="0">
                <a:latin typeface="Times New Roman"/>
                <a:ea typeface="SimSun"/>
                <a:cs typeface="Arial"/>
              </a:rPr>
              <a:t>15- İstediğin takım biraz pahalı değil mi ?</a:t>
            </a:r>
            <a:endParaRPr lang="en-US" sz="3200" dirty="0">
              <a:latin typeface="Calibri"/>
              <a:ea typeface="Calibri"/>
              <a:cs typeface="Arial"/>
            </a:endParaRPr>
          </a:p>
          <a:p>
            <a:pPr algn="l">
              <a:lnSpc>
                <a:spcPct val="115000"/>
              </a:lnSpc>
            </a:pPr>
            <a:r>
              <a:rPr lang="tr-TR" sz="3200" dirty="0">
                <a:latin typeface="Times New Roman"/>
                <a:ea typeface="SimSun"/>
                <a:cs typeface="Arial"/>
              </a:rPr>
              <a:t>16- Bizim memleketin halkına hiç benzemiyor.</a:t>
            </a:r>
            <a:endParaRPr lang="en-US" sz="3200" dirty="0">
              <a:latin typeface="Calibri"/>
              <a:ea typeface="Calibri"/>
              <a:cs typeface="Arial"/>
            </a:endParaRPr>
          </a:p>
          <a:p>
            <a:pPr algn="l">
              <a:lnSpc>
                <a:spcPct val="115000"/>
              </a:lnSpc>
            </a:pPr>
            <a:r>
              <a:rPr lang="tr-TR" sz="3200" dirty="0">
                <a:latin typeface="Times New Roman"/>
                <a:ea typeface="SimSun"/>
                <a:cs typeface="Arial"/>
              </a:rPr>
              <a:t>17-Bu  uzun ve yorucu bir yolculuktu:   </a:t>
            </a:r>
            <a:endParaRPr lang="en-US" sz="3200" dirty="0">
              <a:latin typeface="Calibri"/>
              <a:ea typeface="Calibri"/>
              <a:cs typeface="Arial"/>
            </a:endParaRPr>
          </a:p>
          <a:p>
            <a:pPr algn="l">
              <a:lnSpc>
                <a:spcPct val="115000"/>
              </a:lnSpc>
            </a:pPr>
            <a:r>
              <a:rPr lang="tr-TR" sz="3200" dirty="0">
                <a:latin typeface="Times New Roman"/>
                <a:ea typeface="SimSun"/>
                <a:cs typeface="Arial"/>
              </a:rPr>
              <a:t>18- Kış gelmeden</a:t>
            </a:r>
            <a:r>
              <a:rPr lang="tr-TR" sz="3200" u="sng" dirty="0">
                <a:latin typeface="Times New Roman"/>
                <a:ea typeface="SimSun"/>
                <a:cs typeface="Arial"/>
              </a:rPr>
              <a:t> </a:t>
            </a:r>
            <a:r>
              <a:rPr lang="tr-TR" sz="3200" dirty="0">
                <a:latin typeface="Times New Roman"/>
                <a:ea typeface="SimSun"/>
                <a:cs typeface="Arial"/>
              </a:rPr>
              <a:t>evin boyasını yaptırdık  .</a:t>
            </a:r>
            <a:endParaRPr lang="en-US" sz="3200" dirty="0">
              <a:latin typeface="Calibri"/>
              <a:ea typeface="Calibri"/>
              <a:cs typeface="Arial"/>
            </a:endParaRPr>
          </a:p>
          <a:p>
            <a:pPr algn="l" rtl="0">
              <a:lnSpc>
                <a:spcPct val="115000"/>
              </a:lnSpc>
              <a:spcAft>
                <a:spcPts val="0"/>
              </a:spcAft>
            </a:pPr>
            <a:r>
              <a:rPr lang="tr-TR" sz="3200" dirty="0">
                <a:latin typeface="Times New Roman"/>
                <a:ea typeface="SimSun"/>
                <a:cs typeface="Arial"/>
              </a:rPr>
              <a:t> </a:t>
            </a:r>
            <a:endParaRPr lang="en-US" sz="3200" dirty="0">
              <a:latin typeface="Calibri"/>
              <a:ea typeface="Calibri"/>
              <a:cs typeface="Arial"/>
            </a:endParaRPr>
          </a:p>
          <a:p>
            <a:pPr algn="l" rtl="0">
              <a:lnSpc>
                <a:spcPct val="115000"/>
              </a:lnSpc>
              <a:spcAft>
                <a:spcPts val="0"/>
              </a:spcAft>
            </a:pPr>
            <a:r>
              <a:rPr lang="tr-TR" dirty="0">
                <a:latin typeface="Times New Roman"/>
                <a:ea typeface="SimSun"/>
                <a:cs typeface="Arial"/>
              </a:rPr>
              <a:t> </a:t>
            </a:r>
            <a:endParaRPr lang="en-US" sz="1400" dirty="0">
              <a:latin typeface="Calibri"/>
              <a:ea typeface="Calibri"/>
              <a:cs typeface="Arial"/>
            </a:endParaRPr>
          </a:p>
          <a:p>
            <a:endParaRPr lang="ar-IQ" sz="2000" dirty="0"/>
          </a:p>
        </p:txBody>
      </p:sp>
    </p:spTree>
    <p:extLst>
      <p:ext uri="{BB962C8B-B14F-4D97-AF65-F5344CB8AC3E}">
        <p14:creationId xmlns:p14="http://schemas.microsoft.com/office/powerpoint/2010/main" val="4046256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4724400"/>
          </a:xfrm>
        </p:spPr>
        <p:txBody>
          <a:bodyPr/>
          <a:lstStyle/>
          <a:p>
            <a:pPr lvl="0" algn="l" rtl="0"/>
            <a:r>
              <a:rPr lang="tr-TR" sz="2400" dirty="0">
                <a:solidFill>
                  <a:srgbClr val="FF0000"/>
                </a:solidFill>
                <a:latin typeface="Times New Roman"/>
                <a:ea typeface="SimSun"/>
              </a:rPr>
              <a:t>Aşağıdaki  karışık sıralanmış kelimelerle cümleler yapınız sonradan cümleleri çeviriniz.</a:t>
            </a:r>
            <a:endParaRPr lang="en-US" sz="2400" dirty="0">
              <a:solidFill>
                <a:srgbClr val="FF0000"/>
              </a:solidFill>
              <a:latin typeface="Times New Roman"/>
              <a:ea typeface="SimSun"/>
            </a:endParaRPr>
          </a:p>
          <a:p>
            <a:pPr lvl="0" algn="l" rtl="0"/>
            <a:r>
              <a:rPr lang="tr-TR" sz="2400" dirty="0" smtClean="0">
                <a:solidFill>
                  <a:srgbClr val="000000"/>
                </a:solidFill>
                <a:latin typeface="Times New Roman"/>
                <a:ea typeface="SimSun"/>
              </a:rPr>
              <a:t> 1- </a:t>
            </a:r>
            <a:r>
              <a:rPr lang="tr-TR" sz="2400" dirty="0">
                <a:solidFill>
                  <a:srgbClr val="000000"/>
                </a:solidFill>
                <a:latin typeface="Times New Roman"/>
                <a:ea typeface="SimSun"/>
              </a:rPr>
              <a:t>ileri – gidiyor – geri – ne – arabamız – </a:t>
            </a:r>
            <a:r>
              <a:rPr lang="tr-TR" sz="2400" dirty="0" smtClean="0">
                <a:solidFill>
                  <a:srgbClr val="000000"/>
                </a:solidFill>
                <a:latin typeface="Times New Roman"/>
                <a:ea typeface="SimSun"/>
              </a:rPr>
              <a:t>ne.  </a:t>
            </a:r>
            <a:endParaRPr lang="en-US" sz="2400" dirty="0">
              <a:solidFill>
                <a:srgbClr val="000000"/>
              </a:solidFill>
              <a:latin typeface="Times New Roman"/>
              <a:ea typeface="SimSun"/>
            </a:endParaRPr>
          </a:p>
          <a:p>
            <a:pPr lvl="0" algn="l" rtl="0"/>
            <a:r>
              <a:rPr lang="tr-TR" sz="2400" dirty="0">
                <a:solidFill>
                  <a:srgbClr val="000000"/>
                </a:solidFill>
                <a:latin typeface="Times New Roman"/>
                <a:ea typeface="SimSun"/>
              </a:rPr>
              <a:t> 2- doğrudan – butun – Türküye’nin – şehirlerine – vardır – İstanbul’dan – seferleri – </a:t>
            </a:r>
            <a:r>
              <a:rPr lang="tr-TR" sz="2400" dirty="0" smtClean="0">
                <a:solidFill>
                  <a:srgbClr val="000000"/>
                </a:solidFill>
                <a:latin typeface="Times New Roman"/>
                <a:ea typeface="SimSun"/>
              </a:rPr>
              <a:t>otobüs.   </a:t>
            </a:r>
            <a:endParaRPr lang="en-US" sz="2400" dirty="0">
              <a:solidFill>
                <a:srgbClr val="000000"/>
              </a:solidFill>
              <a:latin typeface="Times New Roman"/>
              <a:ea typeface="SimSun"/>
            </a:endParaRPr>
          </a:p>
          <a:p>
            <a:pPr lvl="0" algn="l" rtl="0"/>
            <a:r>
              <a:rPr lang="tr-TR" sz="2400" dirty="0">
                <a:solidFill>
                  <a:srgbClr val="000000"/>
                </a:solidFill>
                <a:latin typeface="Times New Roman"/>
                <a:ea typeface="SimSun"/>
              </a:rPr>
              <a:t> 3- için- gece – gündüz – onlar - </a:t>
            </a:r>
            <a:r>
              <a:rPr lang="tr-TR" sz="2400" dirty="0" smtClean="0">
                <a:solidFill>
                  <a:srgbClr val="000000"/>
                </a:solidFill>
                <a:latin typeface="Times New Roman"/>
                <a:ea typeface="SimSun"/>
              </a:rPr>
              <a:t>uğraştı.</a:t>
            </a:r>
            <a:endParaRPr lang="en-US" sz="2400" dirty="0">
              <a:solidFill>
                <a:srgbClr val="000000"/>
              </a:solidFill>
              <a:latin typeface="Times New Roman"/>
              <a:ea typeface="SimSun"/>
            </a:endParaRPr>
          </a:p>
          <a:p>
            <a:pPr lvl="0" algn="l" rtl="0"/>
            <a:r>
              <a:rPr lang="tr-TR" sz="2400" dirty="0">
                <a:solidFill>
                  <a:srgbClr val="000000"/>
                </a:solidFill>
                <a:latin typeface="Times New Roman"/>
                <a:ea typeface="SimSun"/>
              </a:rPr>
              <a:t> 4- hazırladı – pastalar – içecekler – misafirleri – kekler </a:t>
            </a:r>
            <a:r>
              <a:rPr lang="tr-TR" sz="2400" dirty="0" smtClean="0">
                <a:solidFill>
                  <a:srgbClr val="000000"/>
                </a:solidFill>
                <a:latin typeface="Times New Roman"/>
                <a:ea typeface="SimSun"/>
              </a:rPr>
              <a:t>– için.</a:t>
            </a:r>
            <a:endParaRPr lang="en-US" sz="2400" dirty="0">
              <a:solidFill>
                <a:srgbClr val="000000"/>
              </a:solidFill>
              <a:latin typeface="Times New Roman"/>
              <a:ea typeface="SimSun"/>
            </a:endParaRPr>
          </a:p>
          <a:p>
            <a:pPr lvl="0" algn="l" rtl="0"/>
            <a:r>
              <a:rPr lang="tr-TR" sz="2400" dirty="0">
                <a:solidFill>
                  <a:srgbClr val="000000"/>
                </a:solidFill>
                <a:latin typeface="Times New Roman"/>
                <a:ea typeface="SimSun"/>
              </a:rPr>
              <a:t> 5- litrelik – da – düşmüş – beş – benzin – bidonumuz </a:t>
            </a:r>
            <a:r>
              <a:rPr lang="tr-TR" sz="2400" dirty="0" smtClean="0">
                <a:solidFill>
                  <a:srgbClr val="000000"/>
                </a:solidFill>
                <a:latin typeface="Times New Roman"/>
                <a:ea typeface="SimSun"/>
              </a:rPr>
              <a:t>– yedek.</a:t>
            </a:r>
            <a:endParaRPr lang="en-US" sz="2400" dirty="0">
              <a:solidFill>
                <a:srgbClr val="000000"/>
              </a:solidFill>
              <a:latin typeface="Times New Roman"/>
              <a:ea typeface="SimSun"/>
            </a:endParaRPr>
          </a:p>
          <a:p>
            <a:pPr lvl="0" algn="l"/>
            <a:r>
              <a:rPr lang="tr-TR" sz="2400" dirty="0">
                <a:solidFill>
                  <a:srgbClr val="000000"/>
                </a:solidFill>
                <a:latin typeface="Times New Roman"/>
                <a:ea typeface="SimSun"/>
              </a:rPr>
              <a:t> 6- numarası – kalmadı – üzgünüm – daha – </a:t>
            </a:r>
            <a:r>
              <a:rPr lang="tr-TR" sz="2400" dirty="0" smtClean="0">
                <a:solidFill>
                  <a:srgbClr val="000000"/>
                </a:solidFill>
                <a:latin typeface="Times New Roman"/>
                <a:ea typeface="SimSun"/>
              </a:rPr>
              <a:t>büyük.</a:t>
            </a:r>
            <a:endParaRPr lang="ar-IQ" dirty="0"/>
          </a:p>
        </p:txBody>
      </p:sp>
    </p:spTree>
    <p:extLst>
      <p:ext uri="{BB962C8B-B14F-4D97-AF65-F5344CB8AC3E}">
        <p14:creationId xmlns:p14="http://schemas.microsoft.com/office/powerpoint/2010/main" val="1348507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520940" cy="4267200"/>
          </a:xfrm>
        </p:spPr>
        <p:txBody>
          <a:bodyPr/>
          <a:lstStyle/>
          <a:p>
            <a:pPr algn="ctr" rtl="0">
              <a:spcAft>
                <a:spcPts val="0"/>
              </a:spcAft>
            </a:pPr>
            <a:r>
              <a:rPr lang="tr-TR" sz="2000" dirty="0">
                <a:latin typeface="Times New Roman"/>
                <a:ea typeface="SimSun"/>
              </a:rPr>
              <a:t>MEHMET AKİF ERSOY</a:t>
            </a:r>
            <a:endParaRPr lang="en-US" sz="2000" dirty="0">
              <a:latin typeface="Times New Roman"/>
              <a:ea typeface="SimSun"/>
            </a:endParaRPr>
          </a:p>
          <a:p>
            <a:pPr algn="l"/>
            <a:r>
              <a:rPr lang="tr-TR" dirty="0">
                <a:latin typeface="Times New Roman"/>
                <a:ea typeface="SimSun"/>
              </a:rPr>
              <a:t>        </a:t>
            </a:r>
            <a:r>
              <a:rPr lang="tr-TR" sz="2000" dirty="0">
                <a:latin typeface="Times New Roman"/>
                <a:ea typeface="SimSun"/>
              </a:rPr>
              <a:t>Mehmet Akif Ersoy, 1873 yılında istanbulda doğdu. İlk eğitimini babasından aldı. Akif, Osmanlı Devleti'nin çöküş devrinde yetişti. Bu sebeple şiirlerinin çoğuda, zayıf durumdaki devletinin dertlerini, noksanlarını anlattı. Turk milletine, kuruluş yollarını gösterdi. Şairliği yanında devlet hizmetine de devam etti. 1921' de Ankarada'da Büyük Millet Meclisi tarafından, İstiklal Marşı yarışması açıldı. Akif  de bu yarışmaya katıldı ve birinci oldu. Bugünkü Türk İstiklal Marşı'nın metni Ersoy'ındır.</a:t>
            </a:r>
            <a:endParaRPr lang="en-US" sz="2000" dirty="0">
              <a:latin typeface="Times New Roman"/>
              <a:ea typeface="SimSun"/>
            </a:endParaRPr>
          </a:p>
          <a:p>
            <a:endParaRPr lang="ar-IQ" sz="2000" dirty="0"/>
          </a:p>
        </p:txBody>
      </p:sp>
    </p:spTree>
    <p:extLst>
      <p:ext uri="{BB962C8B-B14F-4D97-AF65-F5344CB8AC3E}">
        <p14:creationId xmlns:p14="http://schemas.microsoft.com/office/powerpoint/2010/main" val="1308085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rtl="0">
              <a:spcAft>
                <a:spcPts val="0"/>
              </a:spcAft>
            </a:pPr>
            <a:r>
              <a:rPr lang="tr-TR" dirty="0">
                <a:latin typeface="Times New Roman"/>
                <a:ea typeface="SimSun"/>
              </a:rPr>
              <a:t> </a:t>
            </a:r>
            <a:r>
              <a:rPr lang="tr-TR" sz="2000" dirty="0">
                <a:latin typeface="Times New Roman"/>
                <a:ea typeface="SimSun"/>
              </a:rPr>
              <a:t>İSTANBUL</a:t>
            </a:r>
            <a:endParaRPr lang="en-US" sz="2000" dirty="0">
              <a:latin typeface="Times New Roman"/>
              <a:ea typeface="SimSun"/>
            </a:endParaRPr>
          </a:p>
          <a:p>
            <a:pPr algn="just" rtl="0">
              <a:spcAft>
                <a:spcPts val="0"/>
              </a:spcAft>
            </a:pPr>
            <a:r>
              <a:rPr lang="tr-TR" sz="2000" dirty="0">
                <a:latin typeface="Times New Roman"/>
                <a:ea typeface="SimSun"/>
              </a:rPr>
              <a:t>        İstanbul, bir dünya şehridir. Orada insan, tabiat, tarih ve sanat bir arada yaşar. Avrupa ve Asya, İstanbul'da buluşur. İstanbul Boğazı, Karadeniz ve Marmara denizini birleştirir. Boğaz, denizi ve sahilleriyle bin bir güzelliğe sahiptir. Bu sahillerde saraylar, camiler ve yeşillikler, insanı rüya alemine götürür. Boğazın iki yakası Avrupa ve Asya iki büyük köprüyle birbirine bağlıdır.İstanbul; Roma , Bizans ve Osmanlı İmparatorluklarına başkent oldu. Şehri , 1453 te genç türk padişahı Fatih Sultan mehmed  fethetmiştir</a:t>
            </a:r>
            <a:r>
              <a:rPr lang="tr-TR" dirty="0">
                <a:latin typeface="Times New Roman"/>
                <a:ea typeface="SimSun"/>
              </a:rPr>
              <a:t>.                       </a:t>
            </a:r>
            <a:endParaRPr lang="ar-IQ" dirty="0"/>
          </a:p>
        </p:txBody>
      </p:sp>
    </p:spTree>
    <p:extLst>
      <p:ext uri="{BB962C8B-B14F-4D97-AF65-F5344CB8AC3E}">
        <p14:creationId xmlns:p14="http://schemas.microsoft.com/office/powerpoint/2010/main" val="2929013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46256"/>
            <a:ext cx="8001000" cy="425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5566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8153400" cy="3416320"/>
          </a:xfrm>
          <a:prstGeom prst="rect">
            <a:avLst/>
          </a:prstGeom>
        </p:spPr>
        <p:txBody>
          <a:bodyPr wrap="square">
            <a:spAutoFit/>
          </a:bodyPr>
          <a:lstStyle/>
          <a:p>
            <a:pPr algn="ctr"/>
            <a:r>
              <a:rPr lang="tr-TR" sz="2400" dirty="0">
                <a:latin typeface="Times New Roman"/>
                <a:ea typeface="SimSun"/>
              </a:rPr>
              <a:t>II. Dünya Savaşı</a:t>
            </a:r>
            <a:endParaRPr lang="en-US" sz="2400" dirty="0">
              <a:latin typeface="Times New Roman"/>
              <a:ea typeface="SimSun"/>
            </a:endParaRPr>
          </a:p>
          <a:p>
            <a:r>
              <a:rPr lang="tr-TR" sz="2400" dirty="0">
                <a:latin typeface="Times New Roman"/>
                <a:ea typeface="SimSun"/>
              </a:rPr>
              <a:t>           II. Dünya Savaşı'nın sebeplerini, Birinci Dünya Savaşı'nın çözümleyemediği sorunlar olmuşturur. I. Dünya Savaşı sonucunda imzalanan Versay Barış Antlaşmasına ilk günlerden itibaren tepkiler başlamıştı. Özellikle 1930'lardan sonra Avrupa güçler dengesinde yeni gelışmeler meydana geldi. Almanya ve Japonya, ekonomileri ve askari güçleri ile diğer devletleri tehdet etmeye başladılar. Almanya'nın 1 Eylül 1930 tarihinde Savaş ilan etmeden Polonya'ya saldırmasıyla II. Dünya savaşı başladı </a:t>
            </a:r>
            <a:endParaRPr lang="ar-IQ" sz="2400" dirty="0"/>
          </a:p>
        </p:txBody>
      </p:sp>
    </p:spTree>
    <p:extLst>
      <p:ext uri="{BB962C8B-B14F-4D97-AF65-F5344CB8AC3E}">
        <p14:creationId xmlns:p14="http://schemas.microsoft.com/office/powerpoint/2010/main" val="32792011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1109</TotalTime>
  <Words>701</Words>
  <Application>Microsoft Office PowerPoint</Application>
  <PresentationFormat>On-screen Show (4:3)</PresentationFormat>
  <Paragraphs>51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Angles</vt:lpstr>
      <vt:lpstr>ÇEVİRİ– ÜÇÜNCÜ sınıf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Çeviriye giriş – ikinci sınıf</dc:title>
  <dc:creator>imation</dc:creator>
  <cp:lastModifiedBy>imation</cp:lastModifiedBy>
  <cp:revision>29</cp:revision>
  <dcterms:created xsi:type="dcterms:W3CDTF">2006-08-16T00:00:00Z</dcterms:created>
  <dcterms:modified xsi:type="dcterms:W3CDTF">2021-12-14T19:23:46Z</dcterms:modified>
</cp:coreProperties>
</file>