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4"/>
  </p:notesMasterIdLst>
  <p:handoutMasterIdLst>
    <p:handoutMasterId r:id="rId35"/>
  </p:handoutMasterIdLst>
  <p:sldIdLst>
    <p:sldId id="533" r:id="rId2"/>
    <p:sldId id="532" r:id="rId3"/>
    <p:sldId id="537" r:id="rId4"/>
    <p:sldId id="538" r:id="rId5"/>
    <p:sldId id="261" r:id="rId6"/>
    <p:sldId id="257" r:id="rId7"/>
    <p:sldId id="311" r:id="rId8"/>
    <p:sldId id="440" r:id="rId9"/>
    <p:sldId id="457" r:id="rId10"/>
    <p:sldId id="458" r:id="rId11"/>
    <p:sldId id="459" r:id="rId12"/>
    <p:sldId id="460" r:id="rId13"/>
    <p:sldId id="461" r:id="rId14"/>
    <p:sldId id="464" r:id="rId15"/>
    <p:sldId id="466" r:id="rId16"/>
    <p:sldId id="539" r:id="rId17"/>
    <p:sldId id="482" r:id="rId18"/>
    <p:sldId id="500" r:id="rId19"/>
    <p:sldId id="512" r:id="rId20"/>
    <p:sldId id="513" r:id="rId21"/>
    <p:sldId id="514" r:id="rId22"/>
    <p:sldId id="515" r:id="rId23"/>
    <p:sldId id="516" r:id="rId24"/>
    <p:sldId id="517" r:id="rId25"/>
    <p:sldId id="511" r:id="rId26"/>
    <p:sldId id="518" r:id="rId27"/>
    <p:sldId id="519" r:id="rId28"/>
    <p:sldId id="527" r:id="rId29"/>
    <p:sldId id="529" r:id="rId30"/>
    <p:sldId id="534" r:id="rId31"/>
    <p:sldId id="536" r:id="rId32"/>
    <p:sldId id="540" r:id="rId33"/>
  </p:sldIdLst>
  <p:sldSz cx="9144000" cy="6858000" type="screen4x3"/>
  <p:notesSz cx="6858000" cy="9144000"/>
  <p:defaultTextStyle>
    <a:defPPr>
      <a:defRPr lang="tr-TR"/>
    </a:defPPr>
    <a:lvl1pPr algn="l" rtl="0" eaLnBrk="0" fontAlgn="base" hangingPunct="0">
      <a:spcBef>
        <a:spcPts val="600"/>
      </a:spcBef>
      <a:spcAft>
        <a:spcPct val="0"/>
      </a:spcAft>
      <a:buClr>
        <a:schemeClr val="accent2"/>
      </a:buClr>
      <a:buSzPct val="120000"/>
      <a:buFont typeface="Wingdings" pitchFamily="2" charset="2"/>
      <a:defRPr sz="3100" kern="1200">
        <a:solidFill>
          <a:schemeClr val="bg2"/>
        </a:solidFill>
        <a:latin typeface="Arial" pitchFamily="34" charset="0"/>
        <a:ea typeface="+mn-ea"/>
        <a:cs typeface="+mn-cs"/>
      </a:defRPr>
    </a:lvl1pPr>
    <a:lvl2pPr marL="457200" algn="l" rtl="0" eaLnBrk="0" fontAlgn="base" hangingPunct="0">
      <a:spcBef>
        <a:spcPts val="600"/>
      </a:spcBef>
      <a:spcAft>
        <a:spcPct val="0"/>
      </a:spcAft>
      <a:buClr>
        <a:schemeClr val="accent2"/>
      </a:buClr>
      <a:buSzPct val="120000"/>
      <a:buFont typeface="Wingdings" pitchFamily="2" charset="2"/>
      <a:defRPr sz="3100" kern="1200">
        <a:solidFill>
          <a:schemeClr val="bg2"/>
        </a:solidFill>
        <a:latin typeface="Arial" pitchFamily="34" charset="0"/>
        <a:ea typeface="+mn-ea"/>
        <a:cs typeface="+mn-cs"/>
      </a:defRPr>
    </a:lvl2pPr>
    <a:lvl3pPr marL="914400" algn="l" rtl="0" eaLnBrk="0" fontAlgn="base" hangingPunct="0">
      <a:spcBef>
        <a:spcPts val="600"/>
      </a:spcBef>
      <a:spcAft>
        <a:spcPct val="0"/>
      </a:spcAft>
      <a:buClr>
        <a:schemeClr val="accent2"/>
      </a:buClr>
      <a:buSzPct val="120000"/>
      <a:buFont typeface="Wingdings" pitchFamily="2" charset="2"/>
      <a:defRPr sz="3100" kern="1200">
        <a:solidFill>
          <a:schemeClr val="bg2"/>
        </a:solidFill>
        <a:latin typeface="Arial" pitchFamily="34" charset="0"/>
        <a:ea typeface="+mn-ea"/>
        <a:cs typeface="+mn-cs"/>
      </a:defRPr>
    </a:lvl3pPr>
    <a:lvl4pPr marL="1371600" algn="l" rtl="0" eaLnBrk="0" fontAlgn="base" hangingPunct="0">
      <a:spcBef>
        <a:spcPts val="600"/>
      </a:spcBef>
      <a:spcAft>
        <a:spcPct val="0"/>
      </a:spcAft>
      <a:buClr>
        <a:schemeClr val="accent2"/>
      </a:buClr>
      <a:buSzPct val="120000"/>
      <a:buFont typeface="Wingdings" pitchFamily="2" charset="2"/>
      <a:defRPr sz="3100" kern="1200">
        <a:solidFill>
          <a:schemeClr val="bg2"/>
        </a:solidFill>
        <a:latin typeface="Arial" pitchFamily="34" charset="0"/>
        <a:ea typeface="+mn-ea"/>
        <a:cs typeface="+mn-cs"/>
      </a:defRPr>
    </a:lvl4pPr>
    <a:lvl5pPr marL="1828800" algn="l" rtl="0" eaLnBrk="0" fontAlgn="base" hangingPunct="0">
      <a:spcBef>
        <a:spcPts val="600"/>
      </a:spcBef>
      <a:spcAft>
        <a:spcPct val="0"/>
      </a:spcAft>
      <a:buClr>
        <a:schemeClr val="accent2"/>
      </a:buClr>
      <a:buSzPct val="120000"/>
      <a:buFont typeface="Wingdings" pitchFamily="2" charset="2"/>
      <a:defRPr sz="3100" kern="1200">
        <a:solidFill>
          <a:schemeClr val="bg2"/>
        </a:solidFill>
        <a:latin typeface="Arial" pitchFamily="34" charset="0"/>
        <a:ea typeface="+mn-ea"/>
        <a:cs typeface="+mn-cs"/>
      </a:defRPr>
    </a:lvl5pPr>
    <a:lvl6pPr marL="2286000" algn="r" defTabSz="914400" rtl="1" eaLnBrk="1" latinLnBrk="0" hangingPunct="1">
      <a:defRPr sz="3100" kern="1200">
        <a:solidFill>
          <a:schemeClr val="bg2"/>
        </a:solidFill>
        <a:latin typeface="Arial" pitchFamily="34" charset="0"/>
        <a:ea typeface="+mn-ea"/>
        <a:cs typeface="+mn-cs"/>
      </a:defRPr>
    </a:lvl6pPr>
    <a:lvl7pPr marL="2743200" algn="r" defTabSz="914400" rtl="1" eaLnBrk="1" latinLnBrk="0" hangingPunct="1">
      <a:defRPr sz="3100" kern="1200">
        <a:solidFill>
          <a:schemeClr val="bg2"/>
        </a:solidFill>
        <a:latin typeface="Arial" pitchFamily="34" charset="0"/>
        <a:ea typeface="+mn-ea"/>
        <a:cs typeface="+mn-cs"/>
      </a:defRPr>
    </a:lvl7pPr>
    <a:lvl8pPr marL="3200400" algn="r" defTabSz="914400" rtl="1" eaLnBrk="1" latinLnBrk="0" hangingPunct="1">
      <a:defRPr sz="3100" kern="1200">
        <a:solidFill>
          <a:schemeClr val="bg2"/>
        </a:solidFill>
        <a:latin typeface="Arial" pitchFamily="34" charset="0"/>
        <a:ea typeface="+mn-ea"/>
        <a:cs typeface="+mn-cs"/>
      </a:defRPr>
    </a:lvl8pPr>
    <a:lvl9pPr marL="3657600" algn="r" defTabSz="914400" rtl="1" eaLnBrk="1" latinLnBrk="0" hangingPunct="1">
      <a:defRPr sz="3100" kern="1200">
        <a:solidFill>
          <a:schemeClr val="bg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85AD"/>
    <a:srgbClr val="D3CE00"/>
    <a:srgbClr val="C2081E"/>
    <a:srgbClr val="851401"/>
    <a:srgbClr val="FE4C1C"/>
    <a:srgbClr val="FA3F0C"/>
    <a:srgbClr val="F35B9C"/>
    <a:srgbClr val="111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34" autoAdjust="0"/>
    <p:restoredTop sz="90499" autoAdjust="0"/>
  </p:normalViewPr>
  <p:slideViewPr>
    <p:cSldViewPr>
      <p:cViewPr>
        <p:scale>
          <a:sx n="66" d="100"/>
          <a:sy n="66" d="100"/>
        </p:scale>
        <p:origin x="-12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8" d="100"/>
          <a:sy n="58" d="100"/>
        </p:scale>
        <p:origin x="-178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solidFill>
                  <a:schemeClr val="tx1"/>
                </a:solidFill>
                <a:latin typeface="Times New Roman" pitchFamily="18" charset="0"/>
              </a:defRPr>
            </a:lvl1pPr>
          </a:lstStyle>
          <a:p>
            <a:endParaRPr lang="tr-TR" altLang="ar-IQ"/>
          </a:p>
        </p:txBody>
      </p:sp>
      <p:sp>
        <p:nvSpPr>
          <p:cNvPr id="1986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8" charset="0"/>
              </a:defRPr>
            </a:lvl1pPr>
          </a:lstStyle>
          <a:p>
            <a:endParaRPr lang="tr-TR" altLang="ar-IQ"/>
          </a:p>
        </p:txBody>
      </p:sp>
      <p:sp>
        <p:nvSpPr>
          <p:cNvPr id="1986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solidFill>
                  <a:schemeClr val="tx1"/>
                </a:solidFill>
                <a:latin typeface="Times New Roman" pitchFamily="18" charset="0"/>
              </a:defRPr>
            </a:lvl1pPr>
          </a:lstStyle>
          <a:p>
            <a:endParaRPr lang="tr-TR" altLang="ar-IQ"/>
          </a:p>
        </p:txBody>
      </p:sp>
      <p:sp>
        <p:nvSpPr>
          <p:cNvPr id="1986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8" charset="0"/>
              </a:defRPr>
            </a:lvl1pPr>
          </a:lstStyle>
          <a:p>
            <a:fld id="{F27298E5-5E39-479A-9BA8-52E95EC5183E}" type="slidenum">
              <a:rPr lang="tr-TR" altLang="ar-IQ"/>
              <a:pPr/>
              <a:t>‹#›</a:t>
            </a:fld>
            <a:endParaRPr lang="tr-TR" altLang="ar-IQ"/>
          </a:p>
        </p:txBody>
      </p:sp>
    </p:spTree>
    <p:extLst>
      <p:ext uri="{BB962C8B-B14F-4D97-AF65-F5344CB8AC3E}">
        <p14:creationId xmlns:p14="http://schemas.microsoft.com/office/powerpoint/2010/main" val="2434822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solidFill>
                  <a:schemeClr val="tx1"/>
                </a:solidFill>
                <a:latin typeface="Times New Roman" pitchFamily="18" charset="0"/>
              </a:defRPr>
            </a:lvl1pPr>
          </a:lstStyle>
          <a:p>
            <a:endParaRPr lang="tr-TR" altLang="ar-IQ"/>
          </a:p>
        </p:txBody>
      </p:sp>
      <p:sp>
        <p:nvSpPr>
          <p:cNvPr id="1075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8" charset="0"/>
              </a:defRPr>
            </a:lvl1pPr>
          </a:lstStyle>
          <a:p>
            <a:endParaRPr lang="tr-TR" altLang="ar-IQ"/>
          </a:p>
        </p:txBody>
      </p:sp>
      <p:sp>
        <p:nvSpPr>
          <p:cNvPr id="1075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ar-IQ" smtClean="0"/>
              <a:t>Asıl metin biçemleri için tıklatın</a:t>
            </a:r>
          </a:p>
          <a:p>
            <a:pPr lvl="1"/>
            <a:r>
              <a:rPr lang="tr-TR" altLang="ar-IQ" smtClean="0"/>
              <a:t>İkinci düzey</a:t>
            </a:r>
          </a:p>
          <a:p>
            <a:pPr lvl="2"/>
            <a:r>
              <a:rPr lang="tr-TR" altLang="ar-IQ" smtClean="0"/>
              <a:t>Üçüncü düzey</a:t>
            </a:r>
          </a:p>
          <a:p>
            <a:pPr lvl="3"/>
            <a:r>
              <a:rPr lang="tr-TR" altLang="ar-IQ" smtClean="0"/>
              <a:t>Dördüncü düzey</a:t>
            </a:r>
          </a:p>
          <a:p>
            <a:pPr lvl="4"/>
            <a:r>
              <a:rPr lang="tr-TR" altLang="ar-IQ" smtClean="0"/>
              <a:t>Beşinci düzey</a:t>
            </a:r>
          </a:p>
        </p:txBody>
      </p:sp>
      <p:sp>
        <p:nvSpPr>
          <p:cNvPr id="1075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solidFill>
                  <a:schemeClr val="tx1"/>
                </a:solidFill>
                <a:latin typeface="Times New Roman" pitchFamily="18" charset="0"/>
              </a:defRPr>
            </a:lvl1pPr>
          </a:lstStyle>
          <a:p>
            <a:endParaRPr lang="tr-TR" altLang="ar-IQ"/>
          </a:p>
        </p:txBody>
      </p:sp>
      <p:sp>
        <p:nvSpPr>
          <p:cNvPr id="1075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8" charset="0"/>
              </a:defRPr>
            </a:lvl1pPr>
          </a:lstStyle>
          <a:p>
            <a:fld id="{5A506068-A149-4E94-8CF4-D5A1690A9B96}" type="slidenum">
              <a:rPr lang="tr-TR" altLang="ar-IQ"/>
              <a:pPr/>
              <a:t>‹#›</a:t>
            </a:fld>
            <a:endParaRPr lang="tr-TR" altLang="ar-IQ"/>
          </a:p>
        </p:txBody>
      </p:sp>
    </p:spTree>
    <p:extLst>
      <p:ext uri="{BB962C8B-B14F-4D97-AF65-F5344CB8AC3E}">
        <p14:creationId xmlns:p14="http://schemas.microsoft.com/office/powerpoint/2010/main" val="12609745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17475"/>
            <a:ext cx="9142413" cy="6738938"/>
            <a:chOff x="0" y="74"/>
            <a:chExt cx="5759" cy="4245"/>
          </a:xfrm>
        </p:grpSpPr>
        <p:sp>
          <p:nvSpPr>
            <p:cNvPr id="9219" name="Rectangle 3"/>
            <p:cNvSpPr>
              <a:spLocks noChangeArrowheads="1"/>
            </p:cNvSpPr>
            <p:nvPr/>
          </p:nvSpPr>
          <p:spPr bwMode="invGray">
            <a:xfrm>
              <a:off x="432" y="4113"/>
              <a:ext cx="2208" cy="2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0" name="Rectangle 4"/>
            <p:cNvSpPr>
              <a:spLocks noChangeArrowheads="1"/>
            </p:cNvSpPr>
            <p:nvPr/>
          </p:nvSpPr>
          <p:spPr bwMode="invGray">
            <a:xfrm>
              <a:off x="432" y="1536"/>
              <a:ext cx="5327" cy="48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1" name="Oval 5"/>
            <p:cNvSpPr>
              <a:spLocks noChangeArrowheads="1"/>
            </p:cNvSpPr>
            <p:nvPr/>
          </p:nvSpPr>
          <p:spPr bwMode="invGray">
            <a:xfrm>
              <a:off x="555" y="74"/>
              <a:ext cx="42" cy="42"/>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2" name="Oval 6"/>
            <p:cNvSpPr>
              <a:spLocks noChangeArrowheads="1"/>
            </p:cNvSpPr>
            <p:nvPr/>
          </p:nvSpPr>
          <p:spPr bwMode="invGray">
            <a:xfrm>
              <a:off x="555" y="219"/>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3" name="Oval 7"/>
            <p:cNvSpPr>
              <a:spLocks noChangeArrowheads="1"/>
            </p:cNvSpPr>
            <p:nvPr/>
          </p:nvSpPr>
          <p:spPr bwMode="invGray">
            <a:xfrm>
              <a:off x="555" y="36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4" name="Oval 8"/>
            <p:cNvSpPr>
              <a:spLocks noChangeArrowheads="1"/>
            </p:cNvSpPr>
            <p:nvPr/>
          </p:nvSpPr>
          <p:spPr bwMode="invGray">
            <a:xfrm>
              <a:off x="555" y="651"/>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5" name="Oval 9"/>
            <p:cNvSpPr>
              <a:spLocks noChangeArrowheads="1"/>
            </p:cNvSpPr>
            <p:nvPr/>
          </p:nvSpPr>
          <p:spPr bwMode="invGray">
            <a:xfrm>
              <a:off x="555" y="794"/>
              <a:ext cx="42" cy="42"/>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6" name="Oval 10"/>
            <p:cNvSpPr>
              <a:spLocks noChangeArrowheads="1"/>
            </p:cNvSpPr>
            <p:nvPr/>
          </p:nvSpPr>
          <p:spPr bwMode="invGray">
            <a:xfrm>
              <a:off x="555" y="939"/>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7" name="Oval 11"/>
            <p:cNvSpPr>
              <a:spLocks noChangeArrowheads="1"/>
            </p:cNvSpPr>
            <p:nvPr/>
          </p:nvSpPr>
          <p:spPr bwMode="invGray">
            <a:xfrm>
              <a:off x="555" y="108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8" name="Oval 12"/>
            <p:cNvSpPr>
              <a:spLocks noChangeArrowheads="1"/>
            </p:cNvSpPr>
            <p:nvPr/>
          </p:nvSpPr>
          <p:spPr bwMode="invGray">
            <a:xfrm>
              <a:off x="555" y="1227"/>
              <a:ext cx="42" cy="4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29" name="Oval 13"/>
            <p:cNvSpPr>
              <a:spLocks noChangeArrowheads="1"/>
            </p:cNvSpPr>
            <p:nvPr/>
          </p:nvSpPr>
          <p:spPr bwMode="invGray">
            <a:xfrm>
              <a:off x="555" y="1371"/>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nvGrpSpPr>
            <p:cNvPr id="9230" name="Group 14"/>
            <p:cNvGrpSpPr>
              <a:grpSpLocks/>
            </p:cNvGrpSpPr>
            <p:nvPr/>
          </p:nvGrpSpPr>
          <p:grpSpPr bwMode="auto">
            <a:xfrm>
              <a:off x="2859" y="4202"/>
              <a:ext cx="2729" cy="41"/>
              <a:chOff x="2859" y="4202"/>
              <a:chExt cx="2729" cy="41"/>
            </a:xfrm>
          </p:grpSpPr>
          <p:sp>
            <p:nvSpPr>
              <p:cNvPr id="9231" name="Oval 15"/>
              <p:cNvSpPr>
                <a:spLocks noChangeArrowheads="1"/>
              </p:cNvSpPr>
              <p:nvPr/>
            </p:nvSpPr>
            <p:spPr bwMode="invGray">
              <a:xfrm>
                <a:off x="2859" y="420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2" name="Oval 16"/>
              <p:cNvSpPr>
                <a:spLocks noChangeArrowheads="1"/>
              </p:cNvSpPr>
              <p:nvPr/>
            </p:nvSpPr>
            <p:spPr bwMode="invGray">
              <a:xfrm>
                <a:off x="3243" y="420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3" name="Oval 17"/>
              <p:cNvSpPr>
                <a:spLocks noChangeArrowheads="1"/>
              </p:cNvSpPr>
              <p:nvPr/>
            </p:nvSpPr>
            <p:spPr bwMode="invGray">
              <a:xfrm>
                <a:off x="3627" y="4202"/>
                <a:ext cx="41"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4" name="Oval 18"/>
              <p:cNvSpPr>
                <a:spLocks noChangeArrowheads="1"/>
              </p:cNvSpPr>
              <p:nvPr/>
            </p:nvSpPr>
            <p:spPr bwMode="invGray">
              <a:xfrm>
                <a:off x="4011" y="4202"/>
                <a:ext cx="41"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5" name="Oval 19"/>
              <p:cNvSpPr>
                <a:spLocks noChangeArrowheads="1"/>
              </p:cNvSpPr>
              <p:nvPr/>
            </p:nvSpPr>
            <p:spPr bwMode="invGray">
              <a:xfrm>
                <a:off x="4395" y="420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6" name="Oval 20"/>
              <p:cNvSpPr>
                <a:spLocks noChangeArrowheads="1"/>
              </p:cNvSpPr>
              <p:nvPr/>
            </p:nvSpPr>
            <p:spPr bwMode="invGray">
              <a:xfrm>
                <a:off x="4779" y="420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7" name="Oval 21"/>
              <p:cNvSpPr>
                <a:spLocks noChangeArrowheads="1"/>
              </p:cNvSpPr>
              <p:nvPr/>
            </p:nvSpPr>
            <p:spPr bwMode="invGray">
              <a:xfrm>
                <a:off x="5163" y="420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38" name="Oval 22"/>
              <p:cNvSpPr>
                <a:spLocks noChangeArrowheads="1"/>
              </p:cNvSpPr>
              <p:nvPr/>
            </p:nvSpPr>
            <p:spPr bwMode="invGray">
              <a:xfrm>
                <a:off x="5547" y="4202"/>
                <a:ext cx="41"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sp>
          <p:nvSpPr>
            <p:cNvPr id="9239" name="Oval 23"/>
            <p:cNvSpPr>
              <a:spLocks noChangeArrowheads="1"/>
            </p:cNvSpPr>
            <p:nvPr/>
          </p:nvSpPr>
          <p:spPr bwMode="invGray">
            <a:xfrm>
              <a:off x="555" y="507"/>
              <a:ext cx="42" cy="4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nvGrpSpPr>
            <p:cNvPr id="9240" name="Group 24"/>
            <p:cNvGrpSpPr>
              <a:grpSpLocks/>
            </p:cNvGrpSpPr>
            <p:nvPr/>
          </p:nvGrpSpPr>
          <p:grpSpPr bwMode="auto">
            <a:xfrm>
              <a:off x="0" y="2327"/>
              <a:ext cx="1203" cy="1203"/>
              <a:chOff x="0" y="2327"/>
              <a:chExt cx="1203" cy="1203"/>
            </a:xfrm>
          </p:grpSpPr>
          <p:sp>
            <p:nvSpPr>
              <p:cNvPr id="9241" name="Freeform 25"/>
              <p:cNvSpPr>
                <a:spLocks/>
              </p:cNvSpPr>
              <p:nvPr/>
            </p:nvSpPr>
            <p:spPr bwMode="invGray">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6" y="97"/>
                    </a:lnTo>
                    <a:lnTo>
                      <a:pt x="298" y="94"/>
                    </a:lnTo>
                    <a:lnTo>
                      <a:pt x="298" y="94"/>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50"/>
                    </a:lnTo>
                    <a:lnTo>
                      <a:pt x="337" y="47"/>
                    </a:lnTo>
                    <a:lnTo>
                      <a:pt x="337" y="47"/>
                    </a:lnTo>
                    <a:lnTo>
                      <a:pt x="337" y="43"/>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42" name="Freeform 26"/>
              <p:cNvSpPr>
                <a:spLocks/>
              </p:cNvSpPr>
              <p:nvPr/>
            </p:nvSpPr>
            <p:spPr bwMode="invGray">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108"/>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0"/>
                    </a:lnTo>
                    <a:lnTo>
                      <a:pt x="209" y="110"/>
                    </a:lnTo>
                    <a:lnTo>
                      <a:pt x="209" y="114"/>
                    </a:lnTo>
                    <a:lnTo>
                      <a:pt x="184" y="139"/>
                    </a:lnTo>
                    <a:lnTo>
                      <a:pt x="184" y="139"/>
                    </a:lnTo>
                    <a:lnTo>
                      <a:pt x="184" y="139"/>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09" y="238"/>
                    </a:lnTo>
                    <a:lnTo>
                      <a:pt x="213" y="242"/>
                    </a:lnTo>
                    <a:lnTo>
                      <a:pt x="213" y="242"/>
                    </a:lnTo>
                    <a:lnTo>
                      <a:pt x="215" y="244"/>
                    </a:lnTo>
                    <a:lnTo>
                      <a:pt x="231" y="233"/>
                    </a:lnTo>
                    <a:lnTo>
                      <a:pt x="260" y="231"/>
                    </a:lnTo>
                    <a:lnTo>
                      <a:pt x="260" y="227"/>
                    </a:lnTo>
                    <a:lnTo>
                      <a:pt x="262" y="226"/>
                    </a:lnTo>
                    <a:lnTo>
                      <a:pt x="265" y="226"/>
                    </a:lnTo>
                    <a:lnTo>
                      <a:pt x="267" y="222"/>
                    </a:lnTo>
                    <a:lnTo>
                      <a:pt x="267" y="200"/>
                    </a:lnTo>
                    <a:lnTo>
                      <a:pt x="289" y="155"/>
                    </a:lnTo>
                    <a:lnTo>
                      <a:pt x="289" y="155"/>
                    </a:lnTo>
                    <a:lnTo>
                      <a:pt x="292" y="155"/>
                    </a:lnTo>
                    <a:lnTo>
                      <a:pt x="292"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23" y="330"/>
                    </a:lnTo>
                    <a:lnTo>
                      <a:pt x="319" y="334"/>
                    </a:lnTo>
                    <a:lnTo>
                      <a:pt x="317" y="339"/>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9243" name="Freeform 27"/>
              <p:cNvSpPr>
                <a:spLocks/>
              </p:cNvSpPr>
              <p:nvPr/>
            </p:nvSpPr>
            <p:spPr bwMode="invGray">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0" y="20"/>
                    </a:lnTo>
                    <a:lnTo>
                      <a:pt x="0" y="20"/>
                    </a:lnTo>
                    <a:lnTo>
                      <a:pt x="0" y="20"/>
                    </a:lnTo>
                    <a:lnTo>
                      <a:pt x="9" y="31"/>
                    </a:lnTo>
                    <a:lnTo>
                      <a:pt x="20" y="45"/>
                    </a:lnTo>
                    <a:lnTo>
                      <a:pt x="31" y="56"/>
                    </a:lnTo>
                    <a:lnTo>
                      <a:pt x="42" y="65"/>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grpSp>
      <p:sp>
        <p:nvSpPr>
          <p:cNvPr id="9244" name="Rectangle 28"/>
          <p:cNvSpPr>
            <a:spLocks noGrp="1" noChangeArrowheads="1"/>
          </p:cNvSpPr>
          <p:nvPr>
            <p:ph type="ctrTitle" sz="quarter"/>
          </p:nvPr>
        </p:nvSpPr>
        <p:spPr>
          <a:xfrm>
            <a:off x="685800" y="2286000"/>
            <a:ext cx="7772400" cy="1143000"/>
          </a:xfrm>
        </p:spPr>
        <p:txBody>
          <a:bodyPr/>
          <a:lstStyle>
            <a:lvl1pPr>
              <a:defRPr/>
            </a:lvl1pPr>
          </a:lstStyle>
          <a:p>
            <a:pPr lvl="0"/>
            <a:r>
              <a:rPr lang="tr-TR" altLang="ar-IQ" noProof="0" smtClean="0"/>
              <a:t>Asıl başlık biçemi için tıklatın</a:t>
            </a:r>
          </a:p>
        </p:txBody>
      </p:sp>
      <p:sp>
        <p:nvSpPr>
          <p:cNvPr id="9245" name="Rectangle 29"/>
          <p:cNvSpPr>
            <a:spLocks noGrp="1" noChangeArrowheads="1"/>
          </p:cNvSpPr>
          <p:nvPr>
            <p:ph type="subTitle" sz="quarter" idx="1"/>
          </p:nvPr>
        </p:nvSpPr>
        <p:spPr>
          <a:xfrm>
            <a:off x="2057400" y="4114800"/>
            <a:ext cx="6400800" cy="1752600"/>
          </a:xfrm>
        </p:spPr>
        <p:txBody>
          <a:bodyPr/>
          <a:lstStyle>
            <a:lvl1pPr marL="0" indent="0" algn="ctr">
              <a:buFontTx/>
              <a:buNone/>
              <a:defRPr/>
            </a:lvl1pPr>
          </a:lstStyle>
          <a:p>
            <a:pPr lvl="0"/>
            <a:r>
              <a:rPr lang="tr-TR" altLang="ar-IQ" noProof="0" smtClean="0"/>
              <a:t>Asıl alt başlık biçemi için tıklatın</a:t>
            </a:r>
          </a:p>
        </p:txBody>
      </p:sp>
      <p:sp>
        <p:nvSpPr>
          <p:cNvPr id="9246" name="Rectangle 30"/>
          <p:cNvSpPr>
            <a:spLocks noGrp="1" noChangeArrowheads="1"/>
          </p:cNvSpPr>
          <p:nvPr>
            <p:ph type="dt" sz="quarter" idx="2"/>
          </p:nvPr>
        </p:nvSpPr>
        <p:spPr/>
        <p:txBody>
          <a:bodyPr/>
          <a:lstStyle>
            <a:lvl1pPr>
              <a:defRPr>
                <a:solidFill>
                  <a:srgbClr val="FFFFFF"/>
                </a:solidFill>
              </a:defRPr>
            </a:lvl1pPr>
          </a:lstStyle>
          <a:p>
            <a:endParaRPr lang="tr-TR" altLang="ar-IQ"/>
          </a:p>
        </p:txBody>
      </p:sp>
      <p:sp>
        <p:nvSpPr>
          <p:cNvPr id="9247" name="Rectangle 31"/>
          <p:cNvSpPr>
            <a:spLocks noGrp="1" noChangeArrowheads="1"/>
          </p:cNvSpPr>
          <p:nvPr>
            <p:ph type="ftr" sz="quarter" idx="3"/>
          </p:nvPr>
        </p:nvSpPr>
        <p:spPr/>
        <p:txBody>
          <a:bodyPr/>
          <a:lstStyle>
            <a:lvl1pPr>
              <a:defRPr>
                <a:solidFill>
                  <a:srgbClr val="FFFFFF"/>
                </a:solidFill>
              </a:defRPr>
            </a:lvl1pPr>
          </a:lstStyle>
          <a:p>
            <a:r>
              <a:rPr lang="tr-TR" altLang="ar-IQ"/>
              <a:t>Dersimiz.Com</a:t>
            </a:r>
          </a:p>
        </p:txBody>
      </p:sp>
      <p:sp>
        <p:nvSpPr>
          <p:cNvPr id="9248" name="Rectangle 32"/>
          <p:cNvSpPr>
            <a:spLocks noGrp="1" noChangeArrowheads="1"/>
          </p:cNvSpPr>
          <p:nvPr>
            <p:ph type="sldNum" sz="quarter" idx="4"/>
          </p:nvPr>
        </p:nvSpPr>
        <p:spPr/>
        <p:txBody>
          <a:bodyPr/>
          <a:lstStyle>
            <a:lvl1pPr>
              <a:defRPr>
                <a:solidFill>
                  <a:srgbClr val="FFFFFF"/>
                </a:solidFill>
              </a:defRPr>
            </a:lvl1pPr>
          </a:lstStyle>
          <a:p>
            <a:fld id="{1BD116CB-FC48-4D31-8960-0F5299442047}" type="slidenum">
              <a:rPr lang="tr-TR" altLang="ar-IQ"/>
              <a:pPr/>
              <a:t>‹#›</a:t>
            </a:fld>
            <a:endParaRPr lang="tr-TR" altLang="ar-IQ"/>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tr-TR" altLang="ar-IQ"/>
          </a:p>
        </p:txBody>
      </p:sp>
      <p:sp>
        <p:nvSpPr>
          <p:cNvPr id="5" name="Footer Placeholder 4"/>
          <p:cNvSpPr>
            <a:spLocks noGrp="1"/>
          </p:cNvSpPr>
          <p:nvPr>
            <p:ph type="ftr" sz="quarter" idx="11"/>
          </p:nvPr>
        </p:nvSpPr>
        <p:spPr/>
        <p:txBody>
          <a:bodyPr/>
          <a:lstStyle>
            <a:lvl1pPr>
              <a:defRPr/>
            </a:lvl1pPr>
          </a:lstStyle>
          <a:p>
            <a:r>
              <a:rPr lang="tr-TR" altLang="ar-IQ"/>
              <a:t>Dersimiz.Com</a:t>
            </a:r>
          </a:p>
        </p:txBody>
      </p:sp>
      <p:sp>
        <p:nvSpPr>
          <p:cNvPr id="6" name="Slide Number Placeholder 5"/>
          <p:cNvSpPr>
            <a:spLocks noGrp="1"/>
          </p:cNvSpPr>
          <p:nvPr>
            <p:ph type="sldNum" sz="quarter" idx="12"/>
          </p:nvPr>
        </p:nvSpPr>
        <p:spPr/>
        <p:txBody>
          <a:bodyPr/>
          <a:lstStyle>
            <a:lvl1pPr>
              <a:defRPr/>
            </a:lvl1pPr>
          </a:lstStyle>
          <a:p>
            <a:fld id="{2EE5D894-B0B6-4CEE-AE1F-1992F9871413}" type="slidenum">
              <a:rPr lang="tr-TR" altLang="ar-IQ"/>
              <a:pPr/>
              <a:t>‹#›</a:t>
            </a:fld>
            <a:endParaRPr lang="tr-TR" altLang="ar-IQ"/>
          </a:p>
        </p:txBody>
      </p:sp>
    </p:spTree>
    <p:extLst>
      <p:ext uri="{BB962C8B-B14F-4D97-AF65-F5344CB8AC3E}">
        <p14:creationId xmlns:p14="http://schemas.microsoft.com/office/powerpoint/2010/main" val="741728273"/>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tr-TR" altLang="ar-IQ"/>
          </a:p>
        </p:txBody>
      </p:sp>
      <p:sp>
        <p:nvSpPr>
          <p:cNvPr id="5" name="Footer Placeholder 4"/>
          <p:cNvSpPr>
            <a:spLocks noGrp="1"/>
          </p:cNvSpPr>
          <p:nvPr>
            <p:ph type="ftr" sz="quarter" idx="11"/>
          </p:nvPr>
        </p:nvSpPr>
        <p:spPr/>
        <p:txBody>
          <a:bodyPr/>
          <a:lstStyle>
            <a:lvl1pPr>
              <a:defRPr/>
            </a:lvl1pPr>
          </a:lstStyle>
          <a:p>
            <a:r>
              <a:rPr lang="tr-TR" altLang="ar-IQ"/>
              <a:t>Dersimiz.Com</a:t>
            </a:r>
          </a:p>
        </p:txBody>
      </p:sp>
      <p:sp>
        <p:nvSpPr>
          <p:cNvPr id="6" name="Slide Number Placeholder 5"/>
          <p:cNvSpPr>
            <a:spLocks noGrp="1"/>
          </p:cNvSpPr>
          <p:nvPr>
            <p:ph type="sldNum" sz="quarter" idx="12"/>
          </p:nvPr>
        </p:nvSpPr>
        <p:spPr/>
        <p:txBody>
          <a:bodyPr/>
          <a:lstStyle>
            <a:lvl1pPr>
              <a:defRPr/>
            </a:lvl1pPr>
          </a:lstStyle>
          <a:p>
            <a:fld id="{5C17A217-733B-4CDC-B6D9-EDB0587618AF}" type="slidenum">
              <a:rPr lang="tr-TR" altLang="ar-IQ"/>
              <a:pPr/>
              <a:t>‹#›</a:t>
            </a:fld>
            <a:endParaRPr lang="tr-TR" altLang="ar-IQ"/>
          </a:p>
        </p:txBody>
      </p:sp>
    </p:spTree>
    <p:extLst>
      <p:ext uri="{BB962C8B-B14F-4D97-AF65-F5344CB8AC3E}">
        <p14:creationId xmlns:p14="http://schemas.microsoft.com/office/powerpoint/2010/main" val="2509675510"/>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tr-TR" altLang="ar-IQ"/>
          </a:p>
        </p:txBody>
      </p:sp>
      <p:sp>
        <p:nvSpPr>
          <p:cNvPr id="5" name="Footer Placeholder 4"/>
          <p:cNvSpPr>
            <a:spLocks noGrp="1"/>
          </p:cNvSpPr>
          <p:nvPr>
            <p:ph type="ftr" sz="quarter" idx="11"/>
          </p:nvPr>
        </p:nvSpPr>
        <p:spPr/>
        <p:txBody>
          <a:bodyPr/>
          <a:lstStyle>
            <a:lvl1pPr>
              <a:defRPr/>
            </a:lvl1pPr>
          </a:lstStyle>
          <a:p>
            <a:r>
              <a:rPr lang="tr-TR" altLang="ar-IQ"/>
              <a:t>Dersimiz.Com</a:t>
            </a:r>
          </a:p>
        </p:txBody>
      </p:sp>
      <p:sp>
        <p:nvSpPr>
          <p:cNvPr id="6" name="Slide Number Placeholder 5"/>
          <p:cNvSpPr>
            <a:spLocks noGrp="1"/>
          </p:cNvSpPr>
          <p:nvPr>
            <p:ph type="sldNum" sz="quarter" idx="12"/>
          </p:nvPr>
        </p:nvSpPr>
        <p:spPr/>
        <p:txBody>
          <a:bodyPr/>
          <a:lstStyle>
            <a:lvl1pPr>
              <a:defRPr/>
            </a:lvl1pPr>
          </a:lstStyle>
          <a:p>
            <a:fld id="{610AD03C-1809-4FFB-AB15-2D79CA548E23}" type="slidenum">
              <a:rPr lang="tr-TR" altLang="ar-IQ"/>
              <a:pPr/>
              <a:t>‹#›</a:t>
            </a:fld>
            <a:endParaRPr lang="tr-TR" altLang="ar-IQ"/>
          </a:p>
        </p:txBody>
      </p:sp>
    </p:spTree>
    <p:extLst>
      <p:ext uri="{BB962C8B-B14F-4D97-AF65-F5344CB8AC3E}">
        <p14:creationId xmlns:p14="http://schemas.microsoft.com/office/powerpoint/2010/main" val="1698880779"/>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ar-IQ"/>
          </a:p>
        </p:txBody>
      </p:sp>
      <p:sp>
        <p:nvSpPr>
          <p:cNvPr id="5" name="Footer Placeholder 4"/>
          <p:cNvSpPr>
            <a:spLocks noGrp="1"/>
          </p:cNvSpPr>
          <p:nvPr>
            <p:ph type="ftr" sz="quarter" idx="11"/>
          </p:nvPr>
        </p:nvSpPr>
        <p:spPr/>
        <p:txBody>
          <a:bodyPr/>
          <a:lstStyle>
            <a:lvl1pPr>
              <a:defRPr/>
            </a:lvl1pPr>
          </a:lstStyle>
          <a:p>
            <a:r>
              <a:rPr lang="tr-TR" altLang="ar-IQ"/>
              <a:t>Dersimiz.Com</a:t>
            </a:r>
          </a:p>
        </p:txBody>
      </p:sp>
      <p:sp>
        <p:nvSpPr>
          <p:cNvPr id="6" name="Slide Number Placeholder 5"/>
          <p:cNvSpPr>
            <a:spLocks noGrp="1"/>
          </p:cNvSpPr>
          <p:nvPr>
            <p:ph type="sldNum" sz="quarter" idx="12"/>
          </p:nvPr>
        </p:nvSpPr>
        <p:spPr/>
        <p:txBody>
          <a:bodyPr/>
          <a:lstStyle>
            <a:lvl1pPr>
              <a:defRPr/>
            </a:lvl1pPr>
          </a:lstStyle>
          <a:p>
            <a:fld id="{44BC165D-7869-445C-B55A-FDF86862693D}" type="slidenum">
              <a:rPr lang="tr-TR" altLang="ar-IQ"/>
              <a:pPr/>
              <a:t>‹#›</a:t>
            </a:fld>
            <a:endParaRPr lang="tr-TR" altLang="ar-IQ"/>
          </a:p>
        </p:txBody>
      </p:sp>
    </p:spTree>
    <p:extLst>
      <p:ext uri="{BB962C8B-B14F-4D97-AF65-F5344CB8AC3E}">
        <p14:creationId xmlns:p14="http://schemas.microsoft.com/office/powerpoint/2010/main" val="156734796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endParaRPr lang="tr-TR" altLang="ar-IQ"/>
          </a:p>
        </p:txBody>
      </p:sp>
      <p:sp>
        <p:nvSpPr>
          <p:cNvPr id="6" name="Footer Placeholder 5"/>
          <p:cNvSpPr>
            <a:spLocks noGrp="1"/>
          </p:cNvSpPr>
          <p:nvPr>
            <p:ph type="ftr" sz="quarter" idx="11"/>
          </p:nvPr>
        </p:nvSpPr>
        <p:spPr/>
        <p:txBody>
          <a:bodyPr/>
          <a:lstStyle>
            <a:lvl1pPr>
              <a:defRPr/>
            </a:lvl1pPr>
          </a:lstStyle>
          <a:p>
            <a:r>
              <a:rPr lang="tr-TR" altLang="ar-IQ"/>
              <a:t>Dersimiz.Com</a:t>
            </a:r>
          </a:p>
        </p:txBody>
      </p:sp>
      <p:sp>
        <p:nvSpPr>
          <p:cNvPr id="7" name="Slide Number Placeholder 6"/>
          <p:cNvSpPr>
            <a:spLocks noGrp="1"/>
          </p:cNvSpPr>
          <p:nvPr>
            <p:ph type="sldNum" sz="quarter" idx="12"/>
          </p:nvPr>
        </p:nvSpPr>
        <p:spPr/>
        <p:txBody>
          <a:bodyPr/>
          <a:lstStyle>
            <a:lvl1pPr>
              <a:defRPr/>
            </a:lvl1pPr>
          </a:lstStyle>
          <a:p>
            <a:fld id="{34DD9C28-BA42-4F91-BEA9-FEA6DD4575CA}" type="slidenum">
              <a:rPr lang="tr-TR" altLang="ar-IQ"/>
              <a:pPr/>
              <a:t>‹#›</a:t>
            </a:fld>
            <a:endParaRPr lang="tr-TR" altLang="ar-IQ"/>
          </a:p>
        </p:txBody>
      </p:sp>
    </p:spTree>
    <p:extLst>
      <p:ext uri="{BB962C8B-B14F-4D97-AF65-F5344CB8AC3E}">
        <p14:creationId xmlns:p14="http://schemas.microsoft.com/office/powerpoint/2010/main" val="1490368841"/>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endParaRPr lang="tr-TR" altLang="ar-IQ"/>
          </a:p>
        </p:txBody>
      </p:sp>
      <p:sp>
        <p:nvSpPr>
          <p:cNvPr id="8" name="Footer Placeholder 7"/>
          <p:cNvSpPr>
            <a:spLocks noGrp="1"/>
          </p:cNvSpPr>
          <p:nvPr>
            <p:ph type="ftr" sz="quarter" idx="11"/>
          </p:nvPr>
        </p:nvSpPr>
        <p:spPr/>
        <p:txBody>
          <a:bodyPr/>
          <a:lstStyle>
            <a:lvl1pPr>
              <a:defRPr/>
            </a:lvl1pPr>
          </a:lstStyle>
          <a:p>
            <a:r>
              <a:rPr lang="tr-TR" altLang="ar-IQ"/>
              <a:t>Dersimiz.Com</a:t>
            </a:r>
          </a:p>
        </p:txBody>
      </p:sp>
      <p:sp>
        <p:nvSpPr>
          <p:cNvPr id="9" name="Slide Number Placeholder 8"/>
          <p:cNvSpPr>
            <a:spLocks noGrp="1"/>
          </p:cNvSpPr>
          <p:nvPr>
            <p:ph type="sldNum" sz="quarter" idx="12"/>
          </p:nvPr>
        </p:nvSpPr>
        <p:spPr/>
        <p:txBody>
          <a:bodyPr/>
          <a:lstStyle>
            <a:lvl1pPr>
              <a:defRPr/>
            </a:lvl1pPr>
          </a:lstStyle>
          <a:p>
            <a:fld id="{0A3050A4-8D38-45AF-943D-0AF5C2D43261}" type="slidenum">
              <a:rPr lang="tr-TR" altLang="ar-IQ"/>
              <a:pPr/>
              <a:t>‹#›</a:t>
            </a:fld>
            <a:endParaRPr lang="tr-TR" altLang="ar-IQ"/>
          </a:p>
        </p:txBody>
      </p:sp>
    </p:spTree>
    <p:extLst>
      <p:ext uri="{BB962C8B-B14F-4D97-AF65-F5344CB8AC3E}">
        <p14:creationId xmlns:p14="http://schemas.microsoft.com/office/powerpoint/2010/main" val="816791239"/>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endParaRPr lang="tr-TR" altLang="ar-IQ"/>
          </a:p>
        </p:txBody>
      </p:sp>
      <p:sp>
        <p:nvSpPr>
          <p:cNvPr id="4" name="Footer Placeholder 3"/>
          <p:cNvSpPr>
            <a:spLocks noGrp="1"/>
          </p:cNvSpPr>
          <p:nvPr>
            <p:ph type="ftr" sz="quarter" idx="11"/>
          </p:nvPr>
        </p:nvSpPr>
        <p:spPr/>
        <p:txBody>
          <a:bodyPr/>
          <a:lstStyle>
            <a:lvl1pPr>
              <a:defRPr/>
            </a:lvl1pPr>
          </a:lstStyle>
          <a:p>
            <a:r>
              <a:rPr lang="tr-TR" altLang="ar-IQ"/>
              <a:t>Dersimiz.Com</a:t>
            </a:r>
          </a:p>
        </p:txBody>
      </p:sp>
      <p:sp>
        <p:nvSpPr>
          <p:cNvPr id="5" name="Slide Number Placeholder 4"/>
          <p:cNvSpPr>
            <a:spLocks noGrp="1"/>
          </p:cNvSpPr>
          <p:nvPr>
            <p:ph type="sldNum" sz="quarter" idx="12"/>
          </p:nvPr>
        </p:nvSpPr>
        <p:spPr/>
        <p:txBody>
          <a:bodyPr/>
          <a:lstStyle>
            <a:lvl1pPr>
              <a:defRPr/>
            </a:lvl1pPr>
          </a:lstStyle>
          <a:p>
            <a:fld id="{6D2D1270-3D08-48A9-919F-0FCF6ECD4DED}" type="slidenum">
              <a:rPr lang="tr-TR" altLang="ar-IQ"/>
              <a:pPr/>
              <a:t>‹#›</a:t>
            </a:fld>
            <a:endParaRPr lang="tr-TR" altLang="ar-IQ"/>
          </a:p>
        </p:txBody>
      </p:sp>
    </p:spTree>
    <p:extLst>
      <p:ext uri="{BB962C8B-B14F-4D97-AF65-F5344CB8AC3E}">
        <p14:creationId xmlns:p14="http://schemas.microsoft.com/office/powerpoint/2010/main" val="1418092373"/>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ar-IQ"/>
          </a:p>
        </p:txBody>
      </p:sp>
      <p:sp>
        <p:nvSpPr>
          <p:cNvPr id="3" name="Footer Placeholder 2"/>
          <p:cNvSpPr>
            <a:spLocks noGrp="1"/>
          </p:cNvSpPr>
          <p:nvPr>
            <p:ph type="ftr" sz="quarter" idx="11"/>
          </p:nvPr>
        </p:nvSpPr>
        <p:spPr/>
        <p:txBody>
          <a:bodyPr/>
          <a:lstStyle>
            <a:lvl1pPr>
              <a:defRPr/>
            </a:lvl1pPr>
          </a:lstStyle>
          <a:p>
            <a:r>
              <a:rPr lang="tr-TR" altLang="ar-IQ"/>
              <a:t>Dersimiz.Com</a:t>
            </a:r>
          </a:p>
        </p:txBody>
      </p:sp>
      <p:sp>
        <p:nvSpPr>
          <p:cNvPr id="4" name="Slide Number Placeholder 3"/>
          <p:cNvSpPr>
            <a:spLocks noGrp="1"/>
          </p:cNvSpPr>
          <p:nvPr>
            <p:ph type="sldNum" sz="quarter" idx="12"/>
          </p:nvPr>
        </p:nvSpPr>
        <p:spPr/>
        <p:txBody>
          <a:bodyPr/>
          <a:lstStyle>
            <a:lvl1pPr>
              <a:defRPr/>
            </a:lvl1pPr>
          </a:lstStyle>
          <a:p>
            <a:fld id="{BBB820A1-C6E6-4D2A-8E24-9719DFD61510}" type="slidenum">
              <a:rPr lang="tr-TR" altLang="ar-IQ"/>
              <a:pPr/>
              <a:t>‹#›</a:t>
            </a:fld>
            <a:endParaRPr lang="tr-TR" altLang="ar-IQ"/>
          </a:p>
        </p:txBody>
      </p:sp>
    </p:spTree>
    <p:extLst>
      <p:ext uri="{BB962C8B-B14F-4D97-AF65-F5344CB8AC3E}">
        <p14:creationId xmlns:p14="http://schemas.microsoft.com/office/powerpoint/2010/main" val="4271206120"/>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ar-IQ"/>
          </a:p>
        </p:txBody>
      </p:sp>
      <p:sp>
        <p:nvSpPr>
          <p:cNvPr id="6" name="Footer Placeholder 5"/>
          <p:cNvSpPr>
            <a:spLocks noGrp="1"/>
          </p:cNvSpPr>
          <p:nvPr>
            <p:ph type="ftr" sz="quarter" idx="11"/>
          </p:nvPr>
        </p:nvSpPr>
        <p:spPr/>
        <p:txBody>
          <a:bodyPr/>
          <a:lstStyle>
            <a:lvl1pPr>
              <a:defRPr/>
            </a:lvl1pPr>
          </a:lstStyle>
          <a:p>
            <a:r>
              <a:rPr lang="tr-TR" altLang="ar-IQ"/>
              <a:t>Dersimiz.Com</a:t>
            </a:r>
          </a:p>
        </p:txBody>
      </p:sp>
      <p:sp>
        <p:nvSpPr>
          <p:cNvPr id="7" name="Slide Number Placeholder 6"/>
          <p:cNvSpPr>
            <a:spLocks noGrp="1"/>
          </p:cNvSpPr>
          <p:nvPr>
            <p:ph type="sldNum" sz="quarter" idx="12"/>
          </p:nvPr>
        </p:nvSpPr>
        <p:spPr/>
        <p:txBody>
          <a:bodyPr/>
          <a:lstStyle>
            <a:lvl1pPr>
              <a:defRPr/>
            </a:lvl1pPr>
          </a:lstStyle>
          <a:p>
            <a:fld id="{05A9A93D-8022-4C01-8A40-02C2E1489B60}" type="slidenum">
              <a:rPr lang="tr-TR" altLang="ar-IQ"/>
              <a:pPr/>
              <a:t>‹#›</a:t>
            </a:fld>
            <a:endParaRPr lang="tr-TR" altLang="ar-IQ"/>
          </a:p>
        </p:txBody>
      </p:sp>
    </p:spTree>
    <p:extLst>
      <p:ext uri="{BB962C8B-B14F-4D97-AF65-F5344CB8AC3E}">
        <p14:creationId xmlns:p14="http://schemas.microsoft.com/office/powerpoint/2010/main" val="1532660282"/>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ar-IQ"/>
          </a:p>
        </p:txBody>
      </p:sp>
      <p:sp>
        <p:nvSpPr>
          <p:cNvPr id="6" name="Footer Placeholder 5"/>
          <p:cNvSpPr>
            <a:spLocks noGrp="1"/>
          </p:cNvSpPr>
          <p:nvPr>
            <p:ph type="ftr" sz="quarter" idx="11"/>
          </p:nvPr>
        </p:nvSpPr>
        <p:spPr/>
        <p:txBody>
          <a:bodyPr/>
          <a:lstStyle>
            <a:lvl1pPr>
              <a:defRPr/>
            </a:lvl1pPr>
          </a:lstStyle>
          <a:p>
            <a:r>
              <a:rPr lang="tr-TR" altLang="ar-IQ"/>
              <a:t>Dersimiz.Com</a:t>
            </a:r>
          </a:p>
        </p:txBody>
      </p:sp>
      <p:sp>
        <p:nvSpPr>
          <p:cNvPr id="7" name="Slide Number Placeholder 6"/>
          <p:cNvSpPr>
            <a:spLocks noGrp="1"/>
          </p:cNvSpPr>
          <p:nvPr>
            <p:ph type="sldNum" sz="quarter" idx="12"/>
          </p:nvPr>
        </p:nvSpPr>
        <p:spPr/>
        <p:txBody>
          <a:bodyPr/>
          <a:lstStyle>
            <a:lvl1pPr>
              <a:defRPr/>
            </a:lvl1pPr>
          </a:lstStyle>
          <a:p>
            <a:fld id="{3ED417CC-D89D-4756-865A-558CC9AE8AF2}" type="slidenum">
              <a:rPr lang="tr-TR" altLang="ar-IQ"/>
              <a:pPr/>
              <a:t>‹#›</a:t>
            </a:fld>
            <a:endParaRPr lang="tr-TR" altLang="ar-IQ"/>
          </a:p>
        </p:txBody>
      </p:sp>
    </p:spTree>
    <p:extLst>
      <p:ext uri="{BB962C8B-B14F-4D97-AF65-F5344CB8AC3E}">
        <p14:creationId xmlns:p14="http://schemas.microsoft.com/office/powerpoint/2010/main" val="1715207068"/>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3333CC"/>
            </a:gs>
            <a:gs pos="100000">
              <a:srgbClr val="3333CC">
                <a:gamma/>
                <a:shade val="17255"/>
                <a:invGamma/>
              </a:srgbClr>
            </a:gs>
          </a:gsLst>
          <a:path path="shape">
            <a:fillToRect l="50000" t="50000" r="50000" b="50000"/>
          </a:path>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685800" y="117475"/>
            <a:ext cx="8456613" cy="6738938"/>
            <a:chOff x="432" y="74"/>
            <a:chExt cx="5327" cy="4245"/>
          </a:xfrm>
        </p:grpSpPr>
        <p:sp>
          <p:nvSpPr>
            <p:cNvPr id="8195" name="Rectangle 3"/>
            <p:cNvSpPr>
              <a:spLocks noChangeArrowheads="1"/>
            </p:cNvSpPr>
            <p:nvPr/>
          </p:nvSpPr>
          <p:spPr bwMode="invGray">
            <a:xfrm>
              <a:off x="432" y="4176"/>
              <a:ext cx="2208" cy="143"/>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nvGrpSpPr>
            <p:cNvPr id="8196" name="Group 4"/>
            <p:cNvGrpSpPr>
              <a:grpSpLocks/>
            </p:cNvGrpSpPr>
            <p:nvPr/>
          </p:nvGrpSpPr>
          <p:grpSpPr bwMode="auto">
            <a:xfrm>
              <a:off x="2859" y="4250"/>
              <a:ext cx="2729" cy="41"/>
              <a:chOff x="2859" y="4250"/>
              <a:chExt cx="2729" cy="41"/>
            </a:xfrm>
          </p:grpSpPr>
          <p:sp>
            <p:nvSpPr>
              <p:cNvPr id="8197" name="Oval 5"/>
              <p:cNvSpPr>
                <a:spLocks noChangeArrowheads="1"/>
              </p:cNvSpPr>
              <p:nvPr/>
            </p:nvSpPr>
            <p:spPr bwMode="invGray">
              <a:xfrm>
                <a:off x="2859" y="4250"/>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198" name="Oval 6"/>
              <p:cNvSpPr>
                <a:spLocks noChangeArrowheads="1"/>
              </p:cNvSpPr>
              <p:nvPr/>
            </p:nvSpPr>
            <p:spPr bwMode="invGray">
              <a:xfrm>
                <a:off x="3243" y="4250"/>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199" name="Oval 7"/>
              <p:cNvSpPr>
                <a:spLocks noChangeArrowheads="1"/>
              </p:cNvSpPr>
              <p:nvPr/>
            </p:nvSpPr>
            <p:spPr bwMode="invGray">
              <a:xfrm>
                <a:off x="3627" y="4250"/>
                <a:ext cx="41"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0" name="Oval 8"/>
              <p:cNvSpPr>
                <a:spLocks noChangeArrowheads="1"/>
              </p:cNvSpPr>
              <p:nvPr/>
            </p:nvSpPr>
            <p:spPr bwMode="invGray">
              <a:xfrm>
                <a:off x="4011" y="4250"/>
                <a:ext cx="41"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1" name="Oval 9"/>
              <p:cNvSpPr>
                <a:spLocks noChangeArrowheads="1"/>
              </p:cNvSpPr>
              <p:nvPr/>
            </p:nvSpPr>
            <p:spPr bwMode="invGray">
              <a:xfrm>
                <a:off x="4395" y="4250"/>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2" name="Oval 10"/>
              <p:cNvSpPr>
                <a:spLocks noChangeArrowheads="1"/>
              </p:cNvSpPr>
              <p:nvPr/>
            </p:nvSpPr>
            <p:spPr bwMode="invGray">
              <a:xfrm>
                <a:off x="4779" y="4250"/>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3" name="Oval 11"/>
              <p:cNvSpPr>
                <a:spLocks noChangeArrowheads="1"/>
              </p:cNvSpPr>
              <p:nvPr/>
            </p:nvSpPr>
            <p:spPr bwMode="invGray">
              <a:xfrm>
                <a:off x="5163" y="4250"/>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4" name="Oval 12"/>
              <p:cNvSpPr>
                <a:spLocks noChangeArrowheads="1"/>
              </p:cNvSpPr>
              <p:nvPr/>
            </p:nvSpPr>
            <p:spPr bwMode="invGray">
              <a:xfrm>
                <a:off x="5547" y="4250"/>
                <a:ext cx="41"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sp>
          <p:nvSpPr>
            <p:cNvPr id="8205" name="Rectangle 13"/>
            <p:cNvSpPr>
              <a:spLocks noChangeArrowheads="1"/>
            </p:cNvSpPr>
            <p:nvPr/>
          </p:nvSpPr>
          <p:spPr bwMode="invGray">
            <a:xfrm>
              <a:off x="480" y="480"/>
              <a:ext cx="5279" cy="48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6" name="Oval 14"/>
            <p:cNvSpPr>
              <a:spLocks noChangeArrowheads="1"/>
            </p:cNvSpPr>
            <p:nvPr/>
          </p:nvSpPr>
          <p:spPr bwMode="invGray">
            <a:xfrm>
              <a:off x="507" y="74"/>
              <a:ext cx="42" cy="42"/>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7" name="Oval 15"/>
            <p:cNvSpPr>
              <a:spLocks noChangeArrowheads="1"/>
            </p:cNvSpPr>
            <p:nvPr/>
          </p:nvSpPr>
          <p:spPr bwMode="invGray">
            <a:xfrm>
              <a:off x="507" y="219"/>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sp>
          <p:nvSpPr>
            <p:cNvPr id="8208" name="Oval 16"/>
            <p:cNvSpPr>
              <a:spLocks noChangeArrowheads="1"/>
            </p:cNvSpPr>
            <p:nvPr/>
          </p:nvSpPr>
          <p:spPr bwMode="invGray">
            <a:xfrm>
              <a:off x="507" y="362"/>
              <a:ext cx="42" cy="41"/>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IQ"/>
            </a:p>
          </p:txBody>
        </p:sp>
      </p:grpSp>
      <p:sp>
        <p:nvSpPr>
          <p:cNvPr id="8209" name="Rectangle 17"/>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tr-TR" altLang="ar-IQ" smtClean="0"/>
              <a:t>Asıl başlık biçemi için tıklatın</a:t>
            </a:r>
          </a:p>
        </p:txBody>
      </p:sp>
      <p:sp>
        <p:nvSpPr>
          <p:cNvPr id="8210" name="Rectangle 18"/>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tr-TR" altLang="ar-IQ" smtClean="0"/>
              <a:t>Asıl metin biçemleri için tıklatın</a:t>
            </a:r>
          </a:p>
          <a:p>
            <a:pPr lvl="1"/>
            <a:r>
              <a:rPr lang="tr-TR" altLang="ar-IQ" smtClean="0"/>
              <a:t>İkinci düzey</a:t>
            </a:r>
          </a:p>
          <a:p>
            <a:pPr lvl="2"/>
            <a:r>
              <a:rPr lang="tr-TR" altLang="ar-IQ" smtClean="0"/>
              <a:t>Üçüncü düzey</a:t>
            </a:r>
          </a:p>
          <a:p>
            <a:pPr lvl="3"/>
            <a:r>
              <a:rPr lang="tr-TR" altLang="ar-IQ" smtClean="0"/>
              <a:t>Dördüncü düzey</a:t>
            </a:r>
          </a:p>
          <a:p>
            <a:pPr lvl="4"/>
            <a:r>
              <a:rPr lang="tr-TR" altLang="ar-IQ" smtClean="0"/>
              <a:t>Beşinci düzey</a:t>
            </a:r>
          </a:p>
        </p:txBody>
      </p:sp>
      <p:sp>
        <p:nvSpPr>
          <p:cNvPr id="8211" name="Rectangle 1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buClrTx/>
              <a:buSzTx/>
              <a:buFontTx/>
              <a:buNone/>
              <a:defRPr sz="1400">
                <a:solidFill>
                  <a:schemeClr val="tx1"/>
                </a:solidFill>
                <a:latin typeface="+mn-lt"/>
              </a:defRPr>
            </a:lvl1pPr>
          </a:lstStyle>
          <a:p>
            <a:endParaRPr lang="tr-TR" altLang="ar-IQ"/>
          </a:p>
        </p:txBody>
      </p:sp>
      <p:sp>
        <p:nvSpPr>
          <p:cNvPr id="8212"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buClrTx/>
              <a:buSzTx/>
              <a:buFontTx/>
              <a:buNone/>
              <a:defRPr sz="1400">
                <a:solidFill>
                  <a:schemeClr val="tx1"/>
                </a:solidFill>
                <a:latin typeface="+mn-lt"/>
              </a:defRPr>
            </a:lvl1pPr>
          </a:lstStyle>
          <a:p>
            <a:r>
              <a:rPr lang="tr-TR" altLang="ar-IQ"/>
              <a:t>Dersimiz.Com</a:t>
            </a:r>
          </a:p>
        </p:txBody>
      </p:sp>
      <p:sp>
        <p:nvSpPr>
          <p:cNvPr id="8213" name="Rectangle 2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buClrTx/>
              <a:buSzTx/>
              <a:buFontTx/>
              <a:buNone/>
              <a:defRPr sz="1400">
                <a:solidFill>
                  <a:schemeClr val="tx1"/>
                </a:solidFill>
                <a:latin typeface="+mn-lt"/>
              </a:defRPr>
            </a:lvl1pPr>
          </a:lstStyle>
          <a:p>
            <a:fld id="{DCEF816D-99A5-4CCC-94B3-191BF05C15E7}" type="slidenum">
              <a:rPr lang="tr-TR" altLang="ar-IQ"/>
              <a:pPr/>
              <a:t>‹#›</a:t>
            </a:fld>
            <a:endParaRPr lang="tr-TR" altLang="ar-IQ"/>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slow">
    <p:random/>
  </p:transition>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afacancocuk.com/BulmacaKulubu/kare_bulmaca/cocuk/c0107.gi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WINDOWS/Profiles/yozden/Belgelerim/mi_background/nat.htm" TargetMode="External"/><Relationship Id="rId3" Type="http://schemas.openxmlformats.org/officeDocument/2006/relationships/hyperlink" Target="../WINDOWS/Profiles/yozden/Belgelerim/mi_background/bk.htm" TargetMode="External"/><Relationship Id="rId7" Type="http://schemas.openxmlformats.org/officeDocument/2006/relationships/hyperlink" Target="../WINDOWS/Profiles/yozden/Belgelerim/mi_background/inter.htm" TargetMode="External"/><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hyperlink" Target="../WINDOWS/Profiles/yozden/Belgelerim/mi_background/intra.htm" TargetMode="External"/><Relationship Id="rId5" Type="http://schemas.openxmlformats.org/officeDocument/2006/relationships/hyperlink" Target="../WINDOWS/Profiles/yozden/Belgelerim/mi_background/vl.htm" TargetMode="External"/><Relationship Id="rId10" Type="http://schemas.openxmlformats.org/officeDocument/2006/relationships/hyperlink" Target="../WINDOWS/Profiles/yozden/Belgelerim/mi_background/vs.htm" TargetMode="External"/><Relationship Id="rId4" Type="http://schemas.openxmlformats.org/officeDocument/2006/relationships/hyperlink" Target="../WINDOWS/Profiles/yozden/Belgelerim/mi_background/lm.htm" TargetMode="External"/><Relationship Id="rId9" Type="http://schemas.openxmlformats.org/officeDocument/2006/relationships/hyperlink" Target="../WINDOWS/Profiles/yozden/Belgelerim/mi_background/mr.htm"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http://www.elma.net.tr/resimler/tweety.gif" TargetMode="External"/><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tr-TR" altLang="ar-IQ"/>
              <a:t>Dersimiz.Com</a:t>
            </a:r>
          </a:p>
        </p:txBody>
      </p:sp>
      <p:sp>
        <p:nvSpPr>
          <p:cNvPr id="431106" name="Rectangle 2"/>
          <p:cNvSpPr>
            <a:spLocks noChangeArrowheads="1"/>
          </p:cNvSpPr>
          <p:nvPr/>
        </p:nvSpPr>
        <p:spPr bwMode="grayWhite">
          <a:xfrm>
            <a:off x="0" y="0"/>
            <a:ext cx="9296400" cy="6858000"/>
          </a:xfrm>
          <a:prstGeom prst="rect">
            <a:avLst/>
          </a:prstGeom>
          <a:gradFill rotWithShape="0">
            <a:gsLst>
              <a:gs pos="0">
                <a:schemeClr val="bg1"/>
              </a:gs>
              <a:gs pos="100000">
                <a:srgbClr val="CC00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31109" name="AutoShape 5"/>
          <p:cNvSpPr>
            <a:spLocks noChangeArrowheads="1"/>
          </p:cNvSpPr>
          <p:nvPr/>
        </p:nvSpPr>
        <p:spPr bwMode="auto">
          <a:xfrm>
            <a:off x="2362200" y="533400"/>
            <a:ext cx="5867400" cy="4343400"/>
          </a:xfrm>
          <a:prstGeom prst="cloudCallout">
            <a:avLst>
              <a:gd name="adj1" fmla="val -65042"/>
              <a:gd name="adj2" fmla="val 46014"/>
            </a:avLst>
          </a:prstGeom>
          <a:solidFill>
            <a:srgbClr val="FE4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ar-IQ" altLang="ar-IQ"/>
          </a:p>
        </p:txBody>
      </p:sp>
      <p:sp>
        <p:nvSpPr>
          <p:cNvPr id="431116" name="Text Box 12"/>
          <p:cNvSpPr txBox="1">
            <a:spLocks noChangeArrowheads="1"/>
          </p:cNvSpPr>
          <p:nvPr/>
        </p:nvSpPr>
        <p:spPr bwMode="auto">
          <a:xfrm>
            <a:off x="3200400" y="1219200"/>
            <a:ext cx="4114800" cy="565150"/>
          </a:xfrm>
          <a:prstGeom prst="rect">
            <a:avLst/>
          </a:prstGeom>
          <a:noFill/>
          <a:ln>
            <a:noFill/>
          </a:ln>
          <a:effectLst/>
          <a:extLst>
            <a:ext uri="{909E8E84-426E-40DD-AFC4-6F175D3DCCD1}">
              <a14:hiddenFill xmlns:a14="http://schemas.microsoft.com/office/drawing/2010/main">
                <a:solidFill>
                  <a:srgbClr val="FE4C1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ar-IQ" altLang="ar-IQ"/>
          </a:p>
        </p:txBody>
      </p:sp>
      <p:sp>
        <p:nvSpPr>
          <p:cNvPr id="431118" name="Text Box 14"/>
          <p:cNvSpPr txBox="1">
            <a:spLocks noChangeArrowheads="1"/>
          </p:cNvSpPr>
          <p:nvPr/>
        </p:nvSpPr>
        <p:spPr bwMode="auto">
          <a:xfrm>
            <a:off x="3276600" y="1219200"/>
            <a:ext cx="4572000" cy="2457450"/>
          </a:xfrm>
          <a:prstGeom prst="rect">
            <a:avLst/>
          </a:prstGeom>
          <a:noFill/>
          <a:ln>
            <a:noFill/>
          </a:ln>
          <a:effectLst/>
          <a:extLst>
            <a:ext uri="{909E8E84-426E-40DD-AFC4-6F175D3DCCD1}">
              <a14:hiddenFill xmlns:a14="http://schemas.microsoft.com/office/drawing/2010/main">
                <a:solidFill>
                  <a:srgbClr val="FE4C1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IQ" b="1">
                <a:latin typeface="Comic Sans MS" pitchFamily="66" charset="0"/>
              </a:rPr>
              <a:t>Hepinize en içten sevgiyle Merhaba.</a:t>
            </a:r>
          </a:p>
          <a:p>
            <a:pPr algn="ctr">
              <a:spcBef>
                <a:spcPct val="50000"/>
              </a:spcBef>
            </a:pPr>
            <a:r>
              <a:rPr lang="tr-TR" altLang="ar-IQ" b="1">
                <a:latin typeface="Comic Sans MS" pitchFamily="66" charset="0"/>
              </a:rPr>
              <a:t>Hoş Geldiniz .</a:t>
            </a:r>
          </a:p>
          <a:p>
            <a:pPr algn="ctr">
              <a:spcBef>
                <a:spcPct val="50000"/>
              </a:spcBef>
            </a:pPr>
            <a:r>
              <a:rPr lang="tr-TR" altLang="ar-IQ" b="1">
                <a:latin typeface="Comic Sans MS" pitchFamily="66" charset="0"/>
              </a:rPr>
              <a:t>Hoşluklar getirdiniz.</a:t>
            </a:r>
          </a:p>
        </p:txBody>
      </p:sp>
      <p:pic>
        <p:nvPicPr>
          <p:cNvPr id="431119" name="Picture 15" descr="http://www.afacancocuk.com/BulmacaKulubu/kare_bulmaca/cocuk/c0107.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8600" y="3276600"/>
            <a:ext cx="1292225"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31106"/>
                                        </p:tgtEl>
                                        <p:attrNameLst>
                                          <p:attrName>style.visibility</p:attrName>
                                        </p:attrNameLst>
                                      </p:cBhvr>
                                      <p:to>
                                        <p:strVal val="visible"/>
                                      </p:to>
                                    </p:set>
                                    <p:anim to="" calcmode="lin" valueType="num">
                                      <p:cBhvr>
                                        <p:cTn id="7" dur="1" fill="hold"/>
                                        <p:tgtEl>
                                          <p:spTgt spid="431106"/>
                                        </p:tgtEl>
                                        <p:attrNameLst>
                                          <p:attrName/>
                                        </p:attrNameLst>
                                      </p:cBhvr>
                                    </p:anim>
                                  </p:childTnLst>
                                </p:cTn>
                              </p:par>
                            </p:childTnLst>
                          </p:cTn>
                        </p:par>
                        <p:par>
                          <p:cTn id="8" fill="hold" nodeType="afterGroup">
                            <p:stCondLst>
                              <p:cond delay="500"/>
                            </p:stCondLst>
                            <p:childTnLst>
                              <p:par>
                                <p:cTn id="9" presetID="24" presetClass="entr" presetSubtype="0" fill="hold" nodeType="afterEffect">
                                  <p:stCondLst>
                                    <p:cond delay="0"/>
                                  </p:stCondLst>
                                  <p:childTnLst>
                                    <p:set>
                                      <p:cBhvr>
                                        <p:cTn id="10" dur="1" fill="hold">
                                          <p:stCondLst>
                                            <p:cond delay="499"/>
                                          </p:stCondLst>
                                        </p:cTn>
                                        <p:tgtEl>
                                          <p:spTgt spid="431119"/>
                                        </p:tgtEl>
                                        <p:attrNameLst>
                                          <p:attrName>style.visibility</p:attrName>
                                        </p:attrNameLst>
                                      </p:cBhvr>
                                      <p:to>
                                        <p:strVal val="visible"/>
                                      </p:to>
                                    </p:set>
                                    <p:anim to="" calcmode="lin" valueType="num">
                                      <p:cBhvr>
                                        <p:cTn id="11" dur="1" fill="hold"/>
                                        <p:tgtEl>
                                          <p:spTgt spid="431119"/>
                                        </p:tgtEl>
                                        <p:attrNameLst>
                                          <p:attrName/>
                                        </p:attrNameLst>
                                      </p:cBhvr>
                                    </p:anim>
                                  </p:childTnLst>
                                </p:cTn>
                              </p:par>
                            </p:childTnLst>
                          </p:cTn>
                        </p:par>
                        <p:par>
                          <p:cTn id="12" fill="hold" nodeType="afterGroup">
                            <p:stCondLst>
                              <p:cond delay="1000"/>
                            </p:stCondLst>
                            <p:childTnLst>
                              <p:par>
                                <p:cTn id="13" presetID="24" presetClass="entr" presetSubtype="0" fill="hold" grpId="0" nodeType="afterEffect">
                                  <p:stCondLst>
                                    <p:cond delay="0"/>
                                  </p:stCondLst>
                                  <p:childTnLst>
                                    <p:set>
                                      <p:cBhvr>
                                        <p:cTn id="14" dur="1" fill="hold">
                                          <p:stCondLst>
                                            <p:cond delay="499"/>
                                          </p:stCondLst>
                                        </p:cTn>
                                        <p:tgtEl>
                                          <p:spTgt spid="431109"/>
                                        </p:tgtEl>
                                        <p:attrNameLst>
                                          <p:attrName>style.visibility</p:attrName>
                                        </p:attrNameLst>
                                      </p:cBhvr>
                                      <p:to>
                                        <p:strVal val="visible"/>
                                      </p:to>
                                    </p:set>
                                    <p:anim to="" calcmode="lin" valueType="num">
                                      <p:cBhvr>
                                        <p:cTn id="15" dur="1" fill="hold"/>
                                        <p:tgtEl>
                                          <p:spTgt spid="431109"/>
                                        </p:tgtEl>
                                        <p:attrNameLst>
                                          <p:attrName/>
                                        </p:attrNameLst>
                                      </p:cBhvr>
                                    </p:anim>
                                  </p:childTnLst>
                                </p:cTn>
                              </p:par>
                            </p:childTnLst>
                          </p:cTn>
                        </p:par>
                        <p:par>
                          <p:cTn id="16" fill="hold" nodeType="afterGroup">
                            <p:stCondLst>
                              <p:cond delay="1500"/>
                            </p:stCondLst>
                            <p:childTnLst>
                              <p:par>
                                <p:cTn id="17" presetID="24" presetClass="entr" presetSubtype="0" fill="hold" grpId="0" nodeType="afterEffect">
                                  <p:stCondLst>
                                    <p:cond delay="0"/>
                                  </p:stCondLst>
                                  <p:childTnLst>
                                    <p:set>
                                      <p:cBhvr>
                                        <p:cTn id="18" dur="1" fill="hold">
                                          <p:stCondLst>
                                            <p:cond delay="499"/>
                                          </p:stCondLst>
                                        </p:cTn>
                                        <p:tgtEl>
                                          <p:spTgt spid="431118"/>
                                        </p:tgtEl>
                                        <p:attrNameLst>
                                          <p:attrName>style.visibility</p:attrName>
                                        </p:attrNameLst>
                                      </p:cBhvr>
                                      <p:to>
                                        <p:strVal val="visible"/>
                                      </p:to>
                                    </p:set>
                                    <p:anim to="" calcmode="lin" valueType="num">
                                      <p:cBhvr>
                                        <p:cTn id="19" dur="1" fill="hold"/>
                                        <p:tgtEl>
                                          <p:spTgt spid="43111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6" grpId="0" animBg="1"/>
      <p:bldP spid="431109" grpId="0" animBg="1" autoUpdateAnimBg="0"/>
      <p:bldP spid="43111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tr-TR" altLang="ar-IQ"/>
              <a:t>Dersimiz.Com</a:t>
            </a:r>
          </a:p>
        </p:txBody>
      </p:sp>
      <p:sp>
        <p:nvSpPr>
          <p:cNvPr id="283650" name="Rectangle 2"/>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83651" name="Text Box 3"/>
          <p:cNvSpPr txBox="1">
            <a:spLocks noChangeArrowheads="1"/>
          </p:cNvSpPr>
          <p:nvPr/>
        </p:nvSpPr>
        <p:spPr bwMode="auto">
          <a:xfrm flipH="1">
            <a:off x="698500" y="2362200"/>
            <a:ext cx="2362200" cy="3721100"/>
          </a:xfrm>
          <a:prstGeom prst="rect">
            <a:avLst/>
          </a:prstGeom>
          <a:solidFill>
            <a:schemeClr val="accent2"/>
          </a:solidFill>
          <a:ln w="127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lnSpc>
                <a:spcPct val="85000"/>
              </a:lnSpc>
              <a:spcBef>
                <a:spcPct val="0"/>
              </a:spcBef>
              <a:buClr>
                <a:srgbClr val="66FF66"/>
              </a:buClr>
              <a:buSzTx/>
              <a:buFont typeface="Webdings" pitchFamily="18" charset="2"/>
              <a:buNone/>
            </a:pPr>
            <a:r>
              <a:rPr lang="tr-TR" altLang="ar-IQ" sz="2400" b="1">
                <a:solidFill>
                  <a:srgbClr val="993366"/>
                </a:solidFill>
                <a:latin typeface="Times New Roman" pitchFamily="18" charset="0"/>
              </a:rPr>
              <a:t>     </a:t>
            </a:r>
            <a:r>
              <a:rPr lang="tr-TR" altLang="ar-IQ" sz="2400" b="1">
                <a:latin typeface="Times New Roman" pitchFamily="18" charset="0"/>
              </a:rPr>
              <a:t>2-)  </a:t>
            </a:r>
            <a:r>
              <a:rPr lang="tr-TR" altLang="ar-IQ" sz="2800" b="1">
                <a:cs typeface="Times New Roman" pitchFamily="18" charset="0"/>
              </a:rPr>
              <a:t>‘Makina’</a:t>
            </a:r>
            <a:r>
              <a:rPr lang="tr-TR" altLang="ar-IQ" sz="2800">
                <a:cs typeface="Times New Roman" pitchFamily="18" charset="0"/>
              </a:rPr>
              <a:t> mı yoksa  </a:t>
            </a:r>
            <a:r>
              <a:rPr lang="tr-TR" altLang="ar-IQ" sz="2800" b="1">
                <a:cs typeface="Times New Roman" pitchFamily="18" charset="0"/>
              </a:rPr>
              <a:t>‘makine’</a:t>
            </a:r>
            <a:r>
              <a:rPr lang="tr-TR" altLang="ar-IQ" sz="2800">
                <a:cs typeface="Times New Roman" pitchFamily="18" charset="0"/>
              </a:rPr>
              <a:t> mi yazıldığından emin değilsiniz. Ne yaparsınız?</a:t>
            </a:r>
            <a:r>
              <a:rPr lang="en-US" altLang="ar-IQ" sz="3200" b="1">
                <a:latin typeface="Century Gothic" pitchFamily="34" charset="0"/>
                <a:cs typeface="Times New Roman" pitchFamily="18" charset="0"/>
              </a:rPr>
              <a:t> </a:t>
            </a:r>
            <a:endParaRPr lang="tr-TR" altLang="ar-IQ" sz="3200" b="1">
              <a:latin typeface="Century Gothic" pitchFamily="34" charset="0"/>
              <a:cs typeface="Times New Roman" pitchFamily="18" charset="0"/>
            </a:endParaRPr>
          </a:p>
        </p:txBody>
      </p:sp>
      <p:sp>
        <p:nvSpPr>
          <p:cNvPr id="283652" name="Text Box 4"/>
          <p:cNvSpPr txBox="1">
            <a:spLocks noChangeArrowheads="1"/>
          </p:cNvSpPr>
          <p:nvPr/>
        </p:nvSpPr>
        <p:spPr bwMode="auto">
          <a:xfrm>
            <a:off x="3454400" y="4787900"/>
            <a:ext cx="4318000" cy="792163"/>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c. İmla kılavuzuna (veya sözlüğe) bakarım.</a:t>
            </a:r>
            <a:r>
              <a:rPr lang="en-US" altLang="ar-IQ" sz="1800">
                <a:solidFill>
                  <a:schemeClr val="tx1"/>
                </a:solidFill>
                <a:cs typeface="Times New Roman" pitchFamily="18" charset="0"/>
              </a:rPr>
              <a:t> </a:t>
            </a:r>
          </a:p>
        </p:txBody>
      </p:sp>
      <p:sp>
        <p:nvSpPr>
          <p:cNvPr id="283653" name="Text Box 5"/>
          <p:cNvSpPr txBox="1">
            <a:spLocks noChangeArrowheads="1"/>
          </p:cNvSpPr>
          <p:nvPr/>
        </p:nvSpPr>
        <p:spPr bwMode="auto">
          <a:xfrm>
            <a:off x="3454400" y="3767138"/>
            <a:ext cx="4318000" cy="79216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a. Kelim</a:t>
            </a:r>
            <a:r>
              <a:rPr lang="tr-TR" altLang="ar-IQ" sz="1800">
                <a:solidFill>
                  <a:schemeClr val="tx1"/>
                </a:solidFill>
              </a:rPr>
              <a:t>e</a:t>
            </a:r>
            <a:r>
              <a:rPr lang="tr-TR" altLang="ar-IQ" sz="1800">
                <a:solidFill>
                  <a:schemeClr val="tx1"/>
                </a:solidFill>
                <a:cs typeface="Times New Roman" pitchFamily="18" charset="0"/>
              </a:rPr>
              <a:t>yi zihnimde canlandırır; doğru gözükeni seçerim.</a:t>
            </a:r>
            <a:r>
              <a:rPr lang="en-US" altLang="ar-IQ" sz="1800">
                <a:solidFill>
                  <a:schemeClr val="tx1"/>
                </a:solidFill>
                <a:cs typeface="Times New Roman" pitchFamily="18" charset="0"/>
              </a:rPr>
              <a:t> </a:t>
            </a:r>
          </a:p>
        </p:txBody>
      </p:sp>
      <p:sp>
        <p:nvSpPr>
          <p:cNvPr id="283654" name="Text Box 6"/>
          <p:cNvSpPr txBox="1">
            <a:spLocks noChangeArrowheads="1"/>
          </p:cNvSpPr>
          <p:nvPr/>
        </p:nvSpPr>
        <p:spPr bwMode="auto">
          <a:xfrm>
            <a:off x="3454400" y="5799138"/>
            <a:ext cx="4318000" cy="7921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b. Telaffuzunu zihnimden geçiririm.</a:t>
            </a:r>
            <a:endParaRPr lang="tr-TR" altLang="ar-IQ" sz="1800">
              <a:solidFill>
                <a:schemeClr val="tx1"/>
              </a:solidFill>
            </a:endParaRPr>
          </a:p>
        </p:txBody>
      </p:sp>
      <p:sp>
        <p:nvSpPr>
          <p:cNvPr id="283655" name="Text Box 7"/>
          <p:cNvSpPr txBox="1">
            <a:spLocks noChangeArrowheads="1"/>
          </p:cNvSpPr>
          <p:nvPr/>
        </p:nvSpPr>
        <p:spPr bwMode="auto">
          <a:xfrm>
            <a:off x="3454400" y="2789238"/>
            <a:ext cx="4318000" cy="792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cs typeface="Times New Roman" pitchFamily="18" charset="0"/>
              </a:rPr>
              <a:t>d. Her iki yazılışı da bir kağıt üzerine yazar, doğru gözükeni seçerim.</a:t>
            </a:r>
            <a:r>
              <a:rPr lang="en-US" altLang="ar-IQ" sz="1800"/>
              <a:t> </a:t>
            </a:r>
          </a:p>
        </p:txBody>
      </p:sp>
      <p:pic>
        <p:nvPicPr>
          <p:cNvPr id="283656" name="Picture 8" descr="g020587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685800"/>
            <a:ext cx="2268538" cy="2043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83650"/>
                                        </p:tgtEl>
                                        <p:attrNameLst>
                                          <p:attrName>style.visibility</p:attrName>
                                        </p:attrNameLst>
                                      </p:cBhvr>
                                      <p:to>
                                        <p:strVal val="visible"/>
                                      </p:to>
                                    </p:set>
                                    <p:animEffect transition="in" filter="checkerboard(down)">
                                      <p:cBhvr>
                                        <p:cTn id="7" dur="500"/>
                                        <p:tgtEl>
                                          <p:spTgt spid="283650"/>
                                        </p:tgtEl>
                                      </p:cBhvr>
                                    </p:animEffect>
                                  </p:childTnLst>
                                </p:cTn>
                              </p:par>
                            </p:childTnLst>
                          </p:cTn>
                        </p:par>
                        <p:par>
                          <p:cTn id="8" fill="hold" nodeType="afterGroup">
                            <p:stCondLst>
                              <p:cond delay="1500"/>
                            </p:stCondLst>
                            <p:childTnLst>
                              <p:par>
                                <p:cTn id="9" presetID="24" presetClass="entr" presetSubtype="0" fill="hold" grpId="0" nodeType="afterEffect">
                                  <p:stCondLst>
                                    <p:cond delay="0"/>
                                  </p:stCondLst>
                                  <p:childTnLst>
                                    <p:set>
                                      <p:cBhvr>
                                        <p:cTn id="10" dur="1" fill="hold">
                                          <p:stCondLst>
                                            <p:cond delay="499"/>
                                          </p:stCondLst>
                                        </p:cTn>
                                        <p:tgtEl>
                                          <p:spTgt spid="283651"/>
                                        </p:tgtEl>
                                        <p:attrNameLst>
                                          <p:attrName>style.visibility</p:attrName>
                                        </p:attrNameLst>
                                      </p:cBhvr>
                                      <p:to>
                                        <p:strVal val="visible"/>
                                      </p:to>
                                    </p:set>
                                    <p:anim to="" calcmode="lin" valueType="num">
                                      <p:cBhvr>
                                        <p:cTn id="11" dur="1" fill="hold"/>
                                        <p:tgtEl>
                                          <p:spTgt spid="283651"/>
                                        </p:tgtEl>
                                        <p:attrNameLst>
                                          <p:attrName/>
                                        </p:attrNameLst>
                                      </p:cBhvr>
                                    </p:anim>
                                  </p:childTnLst>
                                </p:cTn>
                              </p:par>
                            </p:childTnLst>
                          </p:cTn>
                        </p:par>
                        <p:par>
                          <p:cTn id="12" fill="hold" nodeType="afterGroup">
                            <p:stCondLst>
                              <p:cond delay="2000"/>
                            </p:stCondLst>
                            <p:childTnLst>
                              <p:par>
                                <p:cTn id="13" presetID="2" presetClass="entr" presetSubtype="8" fill="hold" nodeType="afterEffect">
                                  <p:stCondLst>
                                    <p:cond delay="4000"/>
                                  </p:stCondLst>
                                  <p:childTnLst>
                                    <p:set>
                                      <p:cBhvr>
                                        <p:cTn id="14" dur="1" fill="hold">
                                          <p:stCondLst>
                                            <p:cond delay="0"/>
                                          </p:stCondLst>
                                        </p:cTn>
                                        <p:tgtEl>
                                          <p:spTgt spid="283656"/>
                                        </p:tgtEl>
                                        <p:attrNameLst>
                                          <p:attrName>style.visibility</p:attrName>
                                        </p:attrNameLst>
                                      </p:cBhvr>
                                      <p:to>
                                        <p:strVal val="visible"/>
                                      </p:to>
                                    </p:set>
                                    <p:anim calcmode="lin" valueType="num">
                                      <p:cBhvr additive="base">
                                        <p:cTn id="15" dur="500" fill="hold"/>
                                        <p:tgtEl>
                                          <p:spTgt spid="283656"/>
                                        </p:tgtEl>
                                        <p:attrNameLst>
                                          <p:attrName>ppt_x</p:attrName>
                                        </p:attrNameLst>
                                      </p:cBhvr>
                                      <p:tavLst>
                                        <p:tav tm="0">
                                          <p:val>
                                            <p:strVal val="0-#ppt_w/2"/>
                                          </p:val>
                                        </p:tav>
                                        <p:tav tm="100000">
                                          <p:val>
                                            <p:strVal val="#ppt_x"/>
                                          </p:val>
                                        </p:tav>
                                      </p:tavLst>
                                    </p:anim>
                                    <p:anim calcmode="lin" valueType="num">
                                      <p:cBhvr additive="base">
                                        <p:cTn id="16" dur="500" fill="hold"/>
                                        <p:tgtEl>
                                          <p:spTgt spid="283656"/>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6500"/>
                            </p:stCondLst>
                            <p:childTnLst>
                              <p:par>
                                <p:cTn id="18" presetID="5" presetClass="entr" presetSubtype="5" fill="hold" grpId="0" nodeType="afterEffect">
                                  <p:stCondLst>
                                    <p:cond delay="3000"/>
                                  </p:stCondLst>
                                  <p:childTnLst>
                                    <p:set>
                                      <p:cBhvr>
                                        <p:cTn id="19" dur="1" fill="hold">
                                          <p:stCondLst>
                                            <p:cond delay="0"/>
                                          </p:stCondLst>
                                        </p:cTn>
                                        <p:tgtEl>
                                          <p:spTgt spid="283655"/>
                                        </p:tgtEl>
                                        <p:attrNameLst>
                                          <p:attrName>style.visibility</p:attrName>
                                        </p:attrNameLst>
                                      </p:cBhvr>
                                      <p:to>
                                        <p:strVal val="visible"/>
                                      </p:to>
                                    </p:set>
                                    <p:animEffect transition="in" filter="checkerboard(down)">
                                      <p:cBhvr>
                                        <p:cTn id="20" dur="500"/>
                                        <p:tgtEl>
                                          <p:spTgt spid="283655"/>
                                        </p:tgtEl>
                                      </p:cBhvr>
                                    </p:animEffect>
                                  </p:childTnLst>
                                </p:cTn>
                              </p:par>
                            </p:childTnLst>
                          </p:cTn>
                        </p:par>
                        <p:par>
                          <p:cTn id="21" fill="hold" nodeType="afterGroup">
                            <p:stCondLst>
                              <p:cond delay="10000"/>
                            </p:stCondLst>
                            <p:childTnLst>
                              <p:par>
                                <p:cTn id="22" presetID="5" presetClass="entr" presetSubtype="5" fill="hold" grpId="0" nodeType="afterEffect">
                                  <p:stCondLst>
                                    <p:cond delay="2500"/>
                                  </p:stCondLst>
                                  <p:childTnLst>
                                    <p:set>
                                      <p:cBhvr>
                                        <p:cTn id="23" dur="1" fill="hold">
                                          <p:stCondLst>
                                            <p:cond delay="0"/>
                                          </p:stCondLst>
                                        </p:cTn>
                                        <p:tgtEl>
                                          <p:spTgt spid="283653"/>
                                        </p:tgtEl>
                                        <p:attrNameLst>
                                          <p:attrName>style.visibility</p:attrName>
                                        </p:attrNameLst>
                                      </p:cBhvr>
                                      <p:to>
                                        <p:strVal val="visible"/>
                                      </p:to>
                                    </p:set>
                                    <p:animEffect transition="in" filter="checkerboard(down)">
                                      <p:cBhvr>
                                        <p:cTn id="24" dur="500"/>
                                        <p:tgtEl>
                                          <p:spTgt spid="283653"/>
                                        </p:tgtEl>
                                      </p:cBhvr>
                                    </p:animEffect>
                                  </p:childTnLst>
                                </p:cTn>
                              </p:par>
                            </p:childTnLst>
                          </p:cTn>
                        </p:par>
                        <p:par>
                          <p:cTn id="25" fill="hold" nodeType="afterGroup">
                            <p:stCondLst>
                              <p:cond delay="13000"/>
                            </p:stCondLst>
                            <p:childTnLst>
                              <p:par>
                                <p:cTn id="26" presetID="5" presetClass="entr" presetSubtype="5" fill="hold" grpId="0" nodeType="afterEffect">
                                  <p:stCondLst>
                                    <p:cond delay="2500"/>
                                  </p:stCondLst>
                                  <p:childTnLst>
                                    <p:set>
                                      <p:cBhvr>
                                        <p:cTn id="27" dur="1" fill="hold">
                                          <p:stCondLst>
                                            <p:cond delay="0"/>
                                          </p:stCondLst>
                                        </p:cTn>
                                        <p:tgtEl>
                                          <p:spTgt spid="283652"/>
                                        </p:tgtEl>
                                        <p:attrNameLst>
                                          <p:attrName>style.visibility</p:attrName>
                                        </p:attrNameLst>
                                      </p:cBhvr>
                                      <p:to>
                                        <p:strVal val="visible"/>
                                      </p:to>
                                    </p:set>
                                    <p:animEffect transition="in" filter="checkerboard(down)">
                                      <p:cBhvr>
                                        <p:cTn id="28" dur="500"/>
                                        <p:tgtEl>
                                          <p:spTgt spid="283652"/>
                                        </p:tgtEl>
                                      </p:cBhvr>
                                    </p:animEffect>
                                  </p:childTnLst>
                                </p:cTn>
                              </p:par>
                            </p:childTnLst>
                          </p:cTn>
                        </p:par>
                        <p:par>
                          <p:cTn id="29" fill="hold" nodeType="afterGroup">
                            <p:stCondLst>
                              <p:cond delay="16000"/>
                            </p:stCondLst>
                            <p:childTnLst>
                              <p:par>
                                <p:cTn id="30" presetID="5" presetClass="entr" presetSubtype="5" fill="hold" grpId="0" nodeType="afterEffect">
                                  <p:stCondLst>
                                    <p:cond delay="2500"/>
                                  </p:stCondLst>
                                  <p:childTnLst>
                                    <p:set>
                                      <p:cBhvr>
                                        <p:cTn id="31" dur="1" fill="hold">
                                          <p:stCondLst>
                                            <p:cond delay="0"/>
                                          </p:stCondLst>
                                        </p:cTn>
                                        <p:tgtEl>
                                          <p:spTgt spid="283654"/>
                                        </p:tgtEl>
                                        <p:attrNameLst>
                                          <p:attrName>style.visibility</p:attrName>
                                        </p:attrNameLst>
                                      </p:cBhvr>
                                      <p:to>
                                        <p:strVal val="visible"/>
                                      </p:to>
                                    </p:set>
                                    <p:animEffect transition="in" filter="checkerboard(down)">
                                      <p:cBhvr>
                                        <p:cTn id="32" dur="500"/>
                                        <p:tgtEl>
                                          <p:spTgt spid="283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nimBg="1" autoUpdateAnimBg="0"/>
      <p:bldP spid="283651" grpId="0" animBg="1" autoUpdateAnimBg="0"/>
      <p:bldP spid="283652" grpId="0" animBg="1" autoUpdateAnimBg="0"/>
      <p:bldP spid="283653" grpId="0" animBg="1" autoUpdateAnimBg="0"/>
      <p:bldP spid="283654" grpId="0" animBg="1" autoUpdateAnimBg="0"/>
      <p:bldP spid="28365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tr-TR" altLang="ar-IQ"/>
              <a:t>Dersimiz.Com</a:t>
            </a:r>
          </a:p>
        </p:txBody>
      </p:sp>
      <p:sp>
        <p:nvSpPr>
          <p:cNvPr id="284674" name="Rectangle 2"/>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84675" name="Text Box 3"/>
          <p:cNvSpPr txBox="1">
            <a:spLocks noChangeArrowheads="1"/>
          </p:cNvSpPr>
          <p:nvPr/>
        </p:nvSpPr>
        <p:spPr bwMode="auto">
          <a:xfrm flipH="1">
            <a:off x="698500" y="2362200"/>
            <a:ext cx="2362200" cy="3721100"/>
          </a:xfrm>
          <a:prstGeom prst="rect">
            <a:avLst/>
          </a:prstGeom>
          <a:solidFill>
            <a:schemeClr val="accent2"/>
          </a:solidFill>
          <a:ln w="127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lnSpc>
                <a:spcPct val="85000"/>
              </a:lnSpc>
              <a:spcBef>
                <a:spcPct val="0"/>
              </a:spcBef>
              <a:buClr>
                <a:srgbClr val="66FF66"/>
              </a:buClr>
              <a:buSzTx/>
              <a:buFont typeface="Webdings" pitchFamily="18" charset="2"/>
              <a:buNone/>
            </a:pPr>
            <a:r>
              <a:rPr lang="tr-TR" altLang="ar-IQ" sz="2400" b="1">
                <a:solidFill>
                  <a:srgbClr val="993366"/>
                </a:solidFill>
                <a:latin typeface="Times New Roman" pitchFamily="18" charset="0"/>
              </a:rPr>
              <a:t>     </a:t>
            </a:r>
            <a:r>
              <a:rPr lang="tr-TR" altLang="ar-IQ" sz="2400" b="1">
                <a:latin typeface="Times New Roman" pitchFamily="18" charset="0"/>
              </a:rPr>
              <a:t>3-)  </a:t>
            </a:r>
            <a:r>
              <a:rPr lang="tr-TR" altLang="ar-IQ" sz="2800" b="1">
                <a:latin typeface="Century Gothic" pitchFamily="34" charset="0"/>
                <a:cs typeface="Times New Roman" pitchFamily="18" charset="0"/>
              </a:rPr>
              <a:t>Yeni bir VCD Player satın almak istiyorsunuz. Fiyatın dışında kararınızı en çok ne etkiler?</a:t>
            </a:r>
          </a:p>
          <a:p>
            <a:pPr algn="just">
              <a:lnSpc>
                <a:spcPct val="85000"/>
              </a:lnSpc>
              <a:spcBef>
                <a:spcPct val="0"/>
              </a:spcBef>
              <a:buClr>
                <a:srgbClr val="66FF66"/>
              </a:buClr>
              <a:buSzTx/>
              <a:buFont typeface="Webdings" pitchFamily="18" charset="2"/>
              <a:buNone/>
            </a:pPr>
            <a:r>
              <a:rPr lang="tr-TR" altLang="ar-IQ" sz="2800">
                <a:latin typeface="Century Gothic" pitchFamily="34" charset="0"/>
                <a:cs typeface="Times New Roman" pitchFamily="18" charset="0"/>
              </a:rPr>
              <a:t> </a:t>
            </a:r>
          </a:p>
        </p:txBody>
      </p:sp>
      <p:sp>
        <p:nvSpPr>
          <p:cNvPr id="284676" name="Text Box 4"/>
          <p:cNvSpPr txBox="1">
            <a:spLocks noChangeArrowheads="1"/>
          </p:cNvSpPr>
          <p:nvPr/>
        </p:nvSpPr>
        <p:spPr bwMode="auto">
          <a:xfrm>
            <a:off x="3454400" y="4787900"/>
            <a:ext cx="4318000" cy="792163"/>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b. Satış elemanının sorularınıza verdiği cevaplar.</a:t>
            </a:r>
            <a:r>
              <a:rPr lang="en-US" altLang="ar-IQ" sz="1800">
                <a:solidFill>
                  <a:schemeClr val="tx1"/>
                </a:solidFill>
                <a:cs typeface="Times New Roman" pitchFamily="18" charset="0"/>
              </a:rPr>
              <a:t> </a:t>
            </a:r>
          </a:p>
        </p:txBody>
      </p:sp>
      <p:sp>
        <p:nvSpPr>
          <p:cNvPr id="284677" name="Text Box 5"/>
          <p:cNvSpPr txBox="1">
            <a:spLocks noChangeArrowheads="1"/>
          </p:cNvSpPr>
          <p:nvPr/>
        </p:nvSpPr>
        <p:spPr bwMode="auto">
          <a:xfrm>
            <a:off x="3454400" y="3767138"/>
            <a:ext cx="4318000" cy="79216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a. Görüntü.</a:t>
            </a:r>
            <a:r>
              <a:rPr lang="en-US" altLang="ar-IQ" sz="1800">
                <a:solidFill>
                  <a:schemeClr val="tx1"/>
                </a:solidFill>
                <a:cs typeface="Times New Roman" pitchFamily="18" charset="0"/>
              </a:rPr>
              <a:t> </a:t>
            </a:r>
          </a:p>
        </p:txBody>
      </p:sp>
      <p:sp>
        <p:nvSpPr>
          <p:cNvPr id="284678" name="Text Box 6"/>
          <p:cNvSpPr txBox="1">
            <a:spLocks noChangeArrowheads="1"/>
          </p:cNvSpPr>
          <p:nvPr/>
        </p:nvSpPr>
        <p:spPr bwMode="auto">
          <a:xfrm>
            <a:off x="3454400" y="5799138"/>
            <a:ext cx="4318000" cy="7921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d. Kumandayı elime alıp çalıştırma.</a:t>
            </a:r>
            <a:r>
              <a:rPr lang="en-US" altLang="ar-IQ" sz="1800">
                <a:solidFill>
                  <a:schemeClr val="tx1"/>
                </a:solidFill>
              </a:rPr>
              <a:t> </a:t>
            </a:r>
            <a:endParaRPr lang="tr-TR" altLang="ar-IQ" sz="1800">
              <a:solidFill>
                <a:schemeClr val="tx1"/>
              </a:solidFill>
            </a:endParaRPr>
          </a:p>
        </p:txBody>
      </p:sp>
      <p:sp>
        <p:nvSpPr>
          <p:cNvPr id="284679" name="Text Box 7"/>
          <p:cNvSpPr txBox="1">
            <a:spLocks noChangeArrowheads="1"/>
          </p:cNvSpPr>
          <p:nvPr/>
        </p:nvSpPr>
        <p:spPr bwMode="auto">
          <a:xfrm>
            <a:off x="3454400" y="2789238"/>
            <a:ext cx="4318000" cy="792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cs typeface="Times New Roman" pitchFamily="18" charset="0"/>
              </a:rPr>
              <a:t>c. Aletin özelliklerini okuma.</a:t>
            </a:r>
          </a:p>
        </p:txBody>
      </p:sp>
      <p:pic>
        <p:nvPicPr>
          <p:cNvPr id="284681" name="Picture 9" descr="g041040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57200"/>
            <a:ext cx="2438400"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84674"/>
                                        </p:tgtEl>
                                        <p:attrNameLst>
                                          <p:attrName>style.visibility</p:attrName>
                                        </p:attrNameLst>
                                      </p:cBhvr>
                                      <p:to>
                                        <p:strVal val="visible"/>
                                      </p:to>
                                    </p:set>
                                    <p:animEffect transition="in" filter="checkerboard(down)">
                                      <p:cBhvr>
                                        <p:cTn id="7" dur="500"/>
                                        <p:tgtEl>
                                          <p:spTgt spid="284674"/>
                                        </p:tgtEl>
                                      </p:cBhvr>
                                    </p:animEffect>
                                  </p:childTnLst>
                                </p:cTn>
                              </p:par>
                            </p:childTnLst>
                          </p:cTn>
                        </p:par>
                        <p:par>
                          <p:cTn id="8" fill="hold" nodeType="afterGroup">
                            <p:stCondLst>
                              <p:cond delay="1500"/>
                            </p:stCondLst>
                            <p:childTnLst>
                              <p:par>
                                <p:cTn id="9" presetID="24" presetClass="entr" presetSubtype="0" fill="hold" grpId="0" nodeType="afterEffect">
                                  <p:stCondLst>
                                    <p:cond delay="21000"/>
                                  </p:stCondLst>
                                  <p:childTnLst>
                                    <p:set>
                                      <p:cBhvr>
                                        <p:cTn id="10" dur="1" fill="hold">
                                          <p:stCondLst>
                                            <p:cond delay="499"/>
                                          </p:stCondLst>
                                        </p:cTn>
                                        <p:tgtEl>
                                          <p:spTgt spid="284675"/>
                                        </p:tgtEl>
                                        <p:attrNameLst>
                                          <p:attrName>style.visibility</p:attrName>
                                        </p:attrNameLst>
                                      </p:cBhvr>
                                      <p:to>
                                        <p:strVal val="visible"/>
                                      </p:to>
                                    </p:set>
                                    <p:anim to="" calcmode="lin" valueType="num">
                                      <p:cBhvr>
                                        <p:cTn id="11" dur="1" fill="hold"/>
                                        <p:tgtEl>
                                          <p:spTgt spid="284675"/>
                                        </p:tgtEl>
                                        <p:attrNameLst>
                                          <p:attrName/>
                                        </p:attrNameLst>
                                      </p:cBhvr>
                                    </p:anim>
                                  </p:childTnLst>
                                </p:cTn>
                              </p:par>
                            </p:childTnLst>
                          </p:cTn>
                        </p:par>
                        <p:par>
                          <p:cTn id="12" fill="hold" nodeType="afterGroup">
                            <p:stCondLst>
                              <p:cond delay="23000"/>
                            </p:stCondLst>
                            <p:childTnLst>
                              <p:par>
                                <p:cTn id="13" presetID="2" presetClass="entr" presetSubtype="8" fill="hold" nodeType="afterEffect">
                                  <p:stCondLst>
                                    <p:cond delay="0"/>
                                  </p:stCondLst>
                                  <p:childTnLst>
                                    <p:set>
                                      <p:cBhvr>
                                        <p:cTn id="14" dur="1" fill="hold">
                                          <p:stCondLst>
                                            <p:cond delay="0"/>
                                          </p:stCondLst>
                                        </p:cTn>
                                        <p:tgtEl>
                                          <p:spTgt spid="284681"/>
                                        </p:tgtEl>
                                        <p:attrNameLst>
                                          <p:attrName>style.visibility</p:attrName>
                                        </p:attrNameLst>
                                      </p:cBhvr>
                                      <p:to>
                                        <p:strVal val="visible"/>
                                      </p:to>
                                    </p:set>
                                    <p:anim calcmode="lin" valueType="num">
                                      <p:cBhvr additive="base">
                                        <p:cTn id="15" dur="500" fill="hold"/>
                                        <p:tgtEl>
                                          <p:spTgt spid="284681"/>
                                        </p:tgtEl>
                                        <p:attrNameLst>
                                          <p:attrName>ppt_x</p:attrName>
                                        </p:attrNameLst>
                                      </p:cBhvr>
                                      <p:tavLst>
                                        <p:tav tm="0">
                                          <p:val>
                                            <p:strVal val="0-#ppt_w/2"/>
                                          </p:val>
                                        </p:tav>
                                        <p:tav tm="100000">
                                          <p:val>
                                            <p:strVal val="#ppt_x"/>
                                          </p:val>
                                        </p:tav>
                                      </p:tavLst>
                                    </p:anim>
                                    <p:anim calcmode="lin" valueType="num">
                                      <p:cBhvr additive="base">
                                        <p:cTn id="16" dur="500" fill="hold"/>
                                        <p:tgtEl>
                                          <p:spTgt spid="284681"/>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23500"/>
                            </p:stCondLst>
                            <p:childTnLst>
                              <p:par>
                                <p:cTn id="18" presetID="5" presetClass="entr" presetSubtype="5" fill="hold" grpId="0" nodeType="afterEffect">
                                  <p:stCondLst>
                                    <p:cond delay="3000"/>
                                  </p:stCondLst>
                                  <p:childTnLst>
                                    <p:set>
                                      <p:cBhvr>
                                        <p:cTn id="19" dur="1" fill="hold">
                                          <p:stCondLst>
                                            <p:cond delay="0"/>
                                          </p:stCondLst>
                                        </p:cTn>
                                        <p:tgtEl>
                                          <p:spTgt spid="284679"/>
                                        </p:tgtEl>
                                        <p:attrNameLst>
                                          <p:attrName>style.visibility</p:attrName>
                                        </p:attrNameLst>
                                      </p:cBhvr>
                                      <p:to>
                                        <p:strVal val="visible"/>
                                      </p:to>
                                    </p:set>
                                    <p:animEffect transition="in" filter="checkerboard(down)">
                                      <p:cBhvr>
                                        <p:cTn id="20" dur="500"/>
                                        <p:tgtEl>
                                          <p:spTgt spid="284679"/>
                                        </p:tgtEl>
                                      </p:cBhvr>
                                    </p:animEffect>
                                  </p:childTnLst>
                                </p:cTn>
                              </p:par>
                            </p:childTnLst>
                          </p:cTn>
                        </p:par>
                        <p:par>
                          <p:cTn id="21" fill="hold" nodeType="afterGroup">
                            <p:stCondLst>
                              <p:cond delay="27000"/>
                            </p:stCondLst>
                            <p:childTnLst>
                              <p:par>
                                <p:cTn id="22" presetID="5" presetClass="entr" presetSubtype="5" fill="hold" grpId="0" nodeType="afterEffect">
                                  <p:stCondLst>
                                    <p:cond delay="2500"/>
                                  </p:stCondLst>
                                  <p:childTnLst>
                                    <p:set>
                                      <p:cBhvr>
                                        <p:cTn id="23" dur="1" fill="hold">
                                          <p:stCondLst>
                                            <p:cond delay="0"/>
                                          </p:stCondLst>
                                        </p:cTn>
                                        <p:tgtEl>
                                          <p:spTgt spid="284677"/>
                                        </p:tgtEl>
                                        <p:attrNameLst>
                                          <p:attrName>style.visibility</p:attrName>
                                        </p:attrNameLst>
                                      </p:cBhvr>
                                      <p:to>
                                        <p:strVal val="visible"/>
                                      </p:to>
                                    </p:set>
                                    <p:animEffect transition="in" filter="checkerboard(down)">
                                      <p:cBhvr>
                                        <p:cTn id="24" dur="500"/>
                                        <p:tgtEl>
                                          <p:spTgt spid="284677"/>
                                        </p:tgtEl>
                                      </p:cBhvr>
                                    </p:animEffect>
                                  </p:childTnLst>
                                </p:cTn>
                              </p:par>
                            </p:childTnLst>
                          </p:cTn>
                        </p:par>
                        <p:par>
                          <p:cTn id="25" fill="hold" nodeType="afterGroup">
                            <p:stCondLst>
                              <p:cond delay="30000"/>
                            </p:stCondLst>
                            <p:childTnLst>
                              <p:par>
                                <p:cTn id="26" presetID="5" presetClass="entr" presetSubtype="5" fill="hold" grpId="0" nodeType="afterEffect">
                                  <p:stCondLst>
                                    <p:cond delay="2500"/>
                                  </p:stCondLst>
                                  <p:childTnLst>
                                    <p:set>
                                      <p:cBhvr>
                                        <p:cTn id="27" dur="1" fill="hold">
                                          <p:stCondLst>
                                            <p:cond delay="0"/>
                                          </p:stCondLst>
                                        </p:cTn>
                                        <p:tgtEl>
                                          <p:spTgt spid="284676"/>
                                        </p:tgtEl>
                                        <p:attrNameLst>
                                          <p:attrName>style.visibility</p:attrName>
                                        </p:attrNameLst>
                                      </p:cBhvr>
                                      <p:to>
                                        <p:strVal val="visible"/>
                                      </p:to>
                                    </p:set>
                                    <p:animEffect transition="in" filter="checkerboard(down)">
                                      <p:cBhvr>
                                        <p:cTn id="28" dur="500"/>
                                        <p:tgtEl>
                                          <p:spTgt spid="284676"/>
                                        </p:tgtEl>
                                      </p:cBhvr>
                                    </p:animEffect>
                                  </p:childTnLst>
                                </p:cTn>
                              </p:par>
                            </p:childTnLst>
                          </p:cTn>
                        </p:par>
                        <p:par>
                          <p:cTn id="29" fill="hold" nodeType="afterGroup">
                            <p:stCondLst>
                              <p:cond delay="33000"/>
                            </p:stCondLst>
                            <p:childTnLst>
                              <p:par>
                                <p:cTn id="30" presetID="5" presetClass="entr" presetSubtype="5" fill="hold" grpId="0" nodeType="afterEffect">
                                  <p:stCondLst>
                                    <p:cond delay="2500"/>
                                  </p:stCondLst>
                                  <p:childTnLst>
                                    <p:set>
                                      <p:cBhvr>
                                        <p:cTn id="31" dur="1" fill="hold">
                                          <p:stCondLst>
                                            <p:cond delay="0"/>
                                          </p:stCondLst>
                                        </p:cTn>
                                        <p:tgtEl>
                                          <p:spTgt spid="284678"/>
                                        </p:tgtEl>
                                        <p:attrNameLst>
                                          <p:attrName>style.visibility</p:attrName>
                                        </p:attrNameLst>
                                      </p:cBhvr>
                                      <p:to>
                                        <p:strVal val="visible"/>
                                      </p:to>
                                    </p:set>
                                    <p:animEffect transition="in" filter="checkerboard(down)">
                                      <p:cBhvr>
                                        <p:cTn id="32" dur="500"/>
                                        <p:tgtEl>
                                          <p:spTgt spid="284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animBg="1" autoUpdateAnimBg="0"/>
      <p:bldP spid="284675" grpId="0" animBg="1" autoUpdateAnimBg="0"/>
      <p:bldP spid="284676" grpId="0" animBg="1" autoUpdateAnimBg="0"/>
      <p:bldP spid="284677" grpId="0" animBg="1" autoUpdateAnimBg="0"/>
      <p:bldP spid="284678" grpId="0" animBg="1" autoUpdateAnimBg="0"/>
      <p:bldP spid="28467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tr-TR" altLang="ar-IQ"/>
              <a:t>Dersimiz.Com</a:t>
            </a:r>
          </a:p>
        </p:txBody>
      </p:sp>
      <p:sp>
        <p:nvSpPr>
          <p:cNvPr id="285698" name="Rectangle 3074"/>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85699" name="Text Box 3075"/>
          <p:cNvSpPr txBox="1">
            <a:spLocks noChangeArrowheads="1"/>
          </p:cNvSpPr>
          <p:nvPr/>
        </p:nvSpPr>
        <p:spPr bwMode="auto">
          <a:xfrm flipH="1">
            <a:off x="698500" y="2362200"/>
            <a:ext cx="2362200" cy="3721100"/>
          </a:xfrm>
          <a:prstGeom prst="rect">
            <a:avLst/>
          </a:prstGeom>
          <a:solidFill>
            <a:schemeClr val="accent2"/>
          </a:solidFill>
          <a:ln w="127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lnSpc>
                <a:spcPct val="85000"/>
              </a:lnSpc>
              <a:spcBef>
                <a:spcPct val="0"/>
              </a:spcBef>
              <a:buClr>
                <a:srgbClr val="66FF66"/>
              </a:buClr>
              <a:buSzTx/>
              <a:buFont typeface="Webdings" pitchFamily="18" charset="2"/>
              <a:buNone/>
            </a:pPr>
            <a:r>
              <a:rPr lang="tr-TR" altLang="ar-IQ" sz="3200">
                <a:solidFill>
                  <a:schemeClr val="tx1"/>
                </a:solidFill>
                <a:latin typeface="Century Gothic"/>
                <a:cs typeface="Times New Roman" pitchFamily="18" charset="0"/>
              </a:rPr>
              <a:t>   </a:t>
            </a:r>
            <a:r>
              <a:rPr lang="tr-TR" altLang="ar-IQ" sz="3200">
                <a:latin typeface="Century Gothic"/>
                <a:cs typeface="Times New Roman" pitchFamily="18" charset="0"/>
              </a:rPr>
              <a:t>  </a:t>
            </a:r>
            <a:r>
              <a:rPr lang="tr-TR" altLang="ar-IQ" sz="3200">
                <a:latin typeface="Times New Roman" pitchFamily="18" charset="0"/>
              </a:rPr>
              <a:t>4-)    </a:t>
            </a:r>
            <a:r>
              <a:rPr lang="tr-TR" altLang="ar-IQ" sz="3200">
                <a:latin typeface="Century Gothic" pitchFamily="34" charset="0"/>
                <a:cs typeface="Times New Roman" pitchFamily="18" charset="0"/>
              </a:rPr>
              <a:t>Hangi tür dersleri daha çok seversiniz?</a:t>
            </a:r>
            <a:r>
              <a:rPr lang="en-US" altLang="ar-IQ" sz="3200">
                <a:latin typeface="Century Gothic" pitchFamily="34" charset="0"/>
                <a:cs typeface="Times New Roman" pitchFamily="18" charset="0"/>
              </a:rPr>
              <a:t> </a:t>
            </a:r>
            <a:endParaRPr lang="tr-TR" altLang="ar-IQ" sz="3200">
              <a:latin typeface="Century Gothic" pitchFamily="34" charset="0"/>
              <a:cs typeface="Times New Roman" pitchFamily="18" charset="0"/>
            </a:endParaRPr>
          </a:p>
        </p:txBody>
      </p:sp>
      <p:sp>
        <p:nvSpPr>
          <p:cNvPr id="285700" name="Text Box 3076"/>
          <p:cNvSpPr txBox="1">
            <a:spLocks noChangeArrowheads="1"/>
          </p:cNvSpPr>
          <p:nvPr/>
        </p:nvSpPr>
        <p:spPr bwMode="auto">
          <a:xfrm>
            <a:off x="3454400" y="5722938"/>
            <a:ext cx="4318000" cy="792162"/>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d. Gezi-gözlem, deney türü çalışmalarla dolu olan.</a:t>
            </a:r>
            <a:r>
              <a:rPr lang="en-US" altLang="ar-IQ" sz="1800">
                <a:solidFill>
                  <a:schemeClr val="tx1"/>
                </a:solidFill>
                <a:cs typeface="Times New Roman" pitchFamily="18" charset="0"/>
              </a:rPr>
              <a:t> </a:t>
            </a:r>
            <a:endParaRPr lang="tr-TR" altLang="ar-IQ" sz="1800">
              <a:solidFill>
                <a:schemeClr val="tx1"/>
              </a:solidFill>
              <a:cs typeface="Times New Roman" pitchFamily="18" charset="0"/>
            </a:endParaRPr>
          </a:p>
        </p:txBody>
      </p:sp>
      <p:sp>
        <p:nvSpPr>
          <p:cNvPr id="285701" name="Text Box 3077"/>
          <p:cNvSpPr txBox="1">
            <a:spLocks noChangeArrowheads="1"/>
          </p:cNvSpPr>
          <p:nvPr/>
        </p:nvSpPr>
        <p:spPr bwMode="auto">
          <a:xfrm>
            <a:off x="3429000" y="4699000"/>
            <a:ext cx="4318000" cy="792163"/>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b="1">
                <a:solidFill>
                  <a:schemeClr val="tx1"/>
                </a:solidFill>
                <a:cs typeface="Times New Roman" pitchFamily="18" charset="0"/>
              </a:rPr>
              <a:t>b. Öğrencilerin katılımına izin veren.</a:t>
            </a:r>
            <a:r>
              <a:rPr lang="en-US" altLang="ar-IQ" sz="1800" b="1">
                <a:solidFill>
                  <a:schemeClr val="tx1"/>
                </a:solidFill>
                <a:cs typeface="Times New Roman" pitchFamily="18" charset="0"/>
              </a:rPr>
              <a:t> </a:t>
            </a:r>
          </a:p>
        </p:txBody>
      </p:sp>
      <p:sp>
        <p:nvSpPr>
          <p:cNvPr id="285703" name="Text Box 3079"/>
          <p:cNvSpPr txBox="1">
            <a:spLocks noChangeArrowheads="1"/>
          </p:cNvSpPr>
          <p:nvPr/>
        </p:nvSpPr>
        <p:spPr bwMode="auto">
          <a:xfrm>
            <a:off x="3454400" y="3665538"/>
            <a:ext cx="4318000" cy="792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cs typeface="Times New Roman" pitchFamily="18" charset="0"/>
              </a:rPr>
              <a:t>a. Grafik, Tablo, Tepegöz kullanılan. </a:t>
            </a:r>
          </a:p>
        </p:txBody>
      </p:sp>
      <p:pic>
        <p:nvPicPr>
          <p:cNvPr id="285705" name="Picture 3081" descr="g010618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69900"/>
            <a:ext cx="2438400" cy="1981200"/>
          </a:xfrm>
          <a:prstGeom prst="rect">
            <a:avLst/>
          </a:prstGeom>
          <a:noFill/>
          <a:extLst>
            <a:ext uri="{909E8E84-426E-40DD-AFC4-6F175D3DCCD1}">
              <a14:hiddenFill xmlns:a14="http://schemas.microsoft.com/office/drawing/2010/main">
                <a:solidFill>
                  <a:srgbClr val="FFFFFF"/>
                </a:solidFill>
              </a14:hiddenFill>
            </a:ext>
          </a:extLst>
        </p:spPr>
      </p:pic>
      <p:sp>
        <p:nvSpPr>
          <p:cNvPr id="285706" name="Text Box 3082"/>
          <p:cNvSpPr txBox="1">
            <a:spLocks noChangeArrowheads="1"/>
          </p:cNvSpPr>
          <p:nvPr/>
        </p:nvSpPr>
        <p:spPr bwMode="auto">
          <a:xfrm>
            <a:off x="3429000" y="2628900"/>
            <a:ext cx="4318000" cy="7921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b="1">
                <a:solidFill>
                  <a:schemeClr val="tx1"/>
                </a:solidFill>
                <a:cs typeface="Times New Roman" pitchFamily="18" charset="0"/>
              </a:rPr>
              <a:t>c. Ders kitabının takip edildiği ve geniş kaynak kitap önerilen.</a:t>
            </a:r>
            <a:r>
              <a:rPr lang="en-US" altLang="ar-IQ" sz="1800" b="1">
                <a:solidFill>
                  <a:schemeClr val="tx1"/>
                </a:solidFill>
                <a:cs typeface="Times New Roman" pitchFamily="18" charset="0"/>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85698"/>
                                        </p:tgtEl>
                                        <p:attrNameLst>
                                          <p:attrName>style.visibility</p:attrName>
                                        </p:attrNameLst>
                                      </p:cBhvr>
                                      <p:to>
                                        <p:strVal val="visible"/>
                                      </p:to>
                                    </p:set>
                                    <p:animEffect transition="in" filter="checkerboard(down)">
                                      <p:cBhvr>
                                        <p:cTn id="7" dur="500"/>
                                        <p:tgtEl>
                                          <p:spTgt spid="285698"/>
                                        </p:tgtEl>
                                      </p:cBhvr>
                                    </p:animEffect>
                                  </p:childTnLst>
                                </p:cTn>
                              </p:par>
                            </p:childTnLst>
                          </p:cTn>
                        </p:par>
                        <p:par>
                          <p:cTn id="8" fill="hold" nodeType="afterGroup">
                            <p:stCondLst>
                              <p:cond delay="1500"/>
                            </p:stCondLst>
                            <p:childTnLst>
                              <p:par>
                                <p:cTn id="9" presetID="24" presetClass="entr" presetSubtype="0" fill="hold" grpId="0" nodeType="afterEffect">
                                  <p:stCondLst>
                                    <p:cond delay="210"/>
                                  </p:stCondLst>
                                  <p:childTnLst>
                                    <p:set>
                                      <p:cBhvr>
                                        <p:cTn id="10" dur="1" fill="hold">
                                          <p:stCondLst>
                                            <p:cond delay="499"/>
                                          </p:stCondLst>
                                        </p:cTn>
                                        <p:tgtEl>
                                          <p:spTgt spid="285699"/>
                                        </p:tgtEl>
                                        <p:attrNameLst>
                                          <p:attrName>style.visibility</p:attrName>
                                        </p:attrNameLst>
                                      </p:cBhvr>
                                      <p:to>
                                        <p:strVal val="visible"/>
                                      </p:to>
                                    </p:set>
                                    <p:anim to="" calcmode="lin" valueType="num">
                                      <p:cBhvr>
                                        <p:cTn id="11" dur="1" fill="hold"/>
                                        <p:tgtEl>
                                          <p:spTgt spid="285699"/>
                                        </p:tgtEl>
                                        <p:attrNameLst>
                                          <p:attrName/>
                                        </p:attrNameLst>
                                      </p:cBhvr>
                                    </p:anim>
                                  </p:childTnLst>
                                </p:cTn>
                              </p:par>
                            </p:childTnLst>
                          </p:cTn>
                        </p:par>
                        <p:par>
                          <p:cTn id="12" fill="hold" nodeType="afterGroup">
                            <p:stCondLst>
                              <p:cond delay="2210"/>
                            </p:stCondLst>
                            <p:childTnLst>
                              <p:par>
                                <p:cTn id="13" presetID="2" presetClass="entr" presetSubtype="8" fill="hold" nodeType="afterEffect">
                                  <p:stCondLst>
                                    <p:cond delay="0"/>
                                  </p:stCondLst>
                                  <p:childTnLst>
                                    <p:set>
                                      <p:cBhvr>
                                        <p:cTn id="14" dur="1" fill="hold">
                                          <p:stCondLst>
                                            <p:cond delay="0"/>
                                          </p:stCondLst>
                                        </p:cTn>
                                        <p:tgtEl>
                                          <p:spTgt spid="285705"/>
                                        </p:tgtEl>
                                        <p:attrNameLst>
                                          <p:attrName>style.visibility</p:attrName>
                                        </p:attrNameLst>
                                      </p:cBhvr>
                                      <p:to>
                                        <p:strVal val="visible"/>
                                      </p:to>
                                    </p:set>
                                    <p:anim calcmode="lin" valueType="num">
                                      <p:cBhvr additive="base">
                                        <p:cTn id="15" dur="500" fill="hold"/>
                                        <p:tgtEl>
                                          <p:spTgt spid="285705"/>
                                        </p:tgtEl>
                                        <p:attrNameLst>
                                          <p:attrName>ppt_x</p:attrName>
                                        </p:attrNameLst>
                                      </p:cBhvr>
                                      <p:tavLst>
                                        <p:tav tm="0">
                                          <p:val>
                                            <p:strVal val="0-#ppt_w/2"/>
                                          </p:val>
                                        </p:tav>
                                        <p:tav tm="100000">
                                          <p:val>
                                            <p:strVal val="#ppt_x"/>
                                          </p:val>
                                        </p:tav>
                                      </p:tavLst>
                                    </p:anim>
                                    <p:anim calcmode="lin" valueType="num">
                                      <p:cBhvr additive="base">
                                        <p:cTn id="16" dur="500" fill="hold"/>
                                        <p:tgtEl>
                                          <p:spTgt spid="285705"/>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2710"/>
                            </p:stCondLst>
                            <p:childTnLst>
                              <p:par>
                                <p:cTn id="18" presetID="5" presetClass="entr" presetSubtype="5" fill="hold" grpId="0" nodeType="afterEffect">
                                  <p:stCondLst>
                                    <p:cond delay="3000"/>
                                  </p:stCondLst>
                                  <p:childTnLst>
                                    <p:set>
                                      <p:cBhvr>
                                        <p:cTn id="19" dur="1" fill="hold">
                                          <p:stCondLst>
                                            <p:cond delay="0"/>
                                          </p:stCondLst>
                                        </p:cTn>
                                        <p:tgtEl>
                                          <p:spTgt spid="285703"/>
                                        </p:tgtEl>
                                        <p:attrNameLst>
                                          <p:attrName>style.visibility</p:attrName>
                                        </p:attrNameLst>
                                      </p:cBhvr>
                                      <p:to>
                                        <p:strVal val="visible"/>
                                      </p:to>
                                    </p:set>
                                    <p:animEffect transition="in" filter="checkerboard(down)">
                                      <p:cBhvr>
                                        <p:cTn id="20" dur="500"/>
                                        <p:tgtEl>
                                          <p:spTgt spid="285703"/>
                                        </p:tgtEl>
                                      </p:cBhvr>
                                    </p:animEffect>
                                  </p:childTnLst>
                                </p:cTn>
                              </p:par>
                            </p:childTnLst>
                          </p:cTn>
                        </p:par>
                        <p:par>
                          <p:cTn id="21" fill="hold" nodeType="afterGroup">
                            <p:stCondLst>
                              <p:cond delay="6210"/>
                            </p:stCondLst>
                            <p:childTnLst>
                              <p:par>
                                <p:cTn id="22" presetID="5" presetClass="entr" presetSubtype="5" fill="hold" grpId="0" nodeType="afterEffect">
                                  <p:stCondLst>
                                    <p:cond delay="2500"/>
                                  </p:stCondLst>
                                  <p:childTnLst>
                                    <p:set>
                                      <p:cBhvr>
                                        <p:cTn id="23" dur="1" fill="hold">
                                          <p:stCondLst>
                                            <p:cond delay="0"/>
                                          </p:stCondLst>
                                        </p:cTn>
                                        <p:tgtEl>
                                          <p:spTgt spid="285701"/>
                                        </p:tgtEl>
                                        <p:attrNameLst>
                                          <p:attrName>style.visibility</p:attrName>
                                        </p:attrNameLst>
                                      </p:cBhvr>
                                      <p:to>
                                        <p:strVal val="visible"/>
                                      </p:to>
                                    </p:set>
                                    <p:animEffect transition="in" filter="checkerboard(down)">
                                      <p:cBhvr>
                                        <p:cTn id="24" dur="500"/>
                                        <p:tgtEl>
                                          <p:spTgt spid="285701"/>
                                        </p:tgtEl>
                                      </p:cBhvr>
                                    </p:animEffect>
                                  </p:childTnLst>
                                </p:cTn>
                              </p:par>
                            </p:childTnLst>
                          </p:cTn>
                        </p:par>
                        <p:par>
                          <p:cTn id="25" fill="hold" nodeType="afterGroup">
                            <p:stCondLst>
                              <p:cond delay="9210"/>
                            </p:stCondLst>
                            <p:childTnLst>
                              <p:par>
                                <p:cTn id="26" presetID="5" presetClass="entr" presetSubtype="5" fill="hold" grpId="0" nodeType="afterEffect">
                                  <p:stCondLst>
                                    <p:cond delay="2500"/>
                                  </p:stCondLst>
                                  <p:childTnLst>
                                    <p:set>
                                      <p:cBhvr>
                                        <p:cTn id="27" dur="1" fill="hold">
                                          <p:stCondLst>
                                            <p:cond delay="0"/>
                                          </p:stCondLst>
                                        </p:cTn>
                                        <p:tgtEl>
                                          <p:spTgt spid="285706"/>
                                        </p:tgtEl>
                                        <p:attrNameLst>
                                          <p:attrName>style.visibility</p:attrName>
                                        </p:attrNameLst>
                                      </p:cBhvr>
                                      <p:to>
                                        <p:strVal val="visible"/>
                                      </p:to>
                                    </p:set>
                                    <p:animEffect transition="in" filter="checkerboard(down)">
                                      <p:cBhvr>
                                        <p:cTn id="28" dur="500"/>
                                        <p:tgtEl>
                                          <p:spTgt spid="285706"/>
                                        </p:tgtEl>
                                      </p:cBhvr>
                                    </p:animEffect>
                                  </p:childTnLst>
                                </p:cTn>
                              </p:par>
                            </p:childTnLst>
                          </p:cTn>
                        </p:par>
                        <p:par>
                          <p:cTn id="29" fill="hold" nodeType="afterGroup">
                            <p:stCondLst>
                              <p:cond delay="12210"/>
                            </p:stCondLst>
                            <p:childTnLst>
                              <p:par>
                                <p:cTn id="30" presetID="5" presetClass="entr" presetSubtype="5" fill="hold" grpId="0" nodeType="afterEffect">
                                  <p:stCondLst>
                                    <p:cond delay="2500"/>
                                  </p:stCondLst>
                                  <p:childTnLst>
                                    <p:set>
                                      <p:cBhvr>
                                        <p:cTn id="31" dur="1" fill="hold">
                                          <p:stCondLst>
                                            <p:cond delay="0"/>
                                          </p:stCondLst>
                                        </p:cTn>
                                        <p:tgtEl>
                                          <p:spTgt spid="285700"/>
                                        </p:tgtEl>
                                        <p:attrNameLst>
                                          <p:attrName>style.visibility</p:attrName>
                                        </p:attrNameLst>
                                      </p:cBhvr>
                                      <p:to>
                                        <p:strVal val="visible"/>
                                      </p:to>
                                    </p:set>
                                    <p:animEffect transition="in" filter="checkerboard(down)">
                                      <p:cBhvr>
                                        <p:cTn id="32" dur="500"/>
                                        <p:tgtEl>
                                          <p:spTgt spid="285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animBg="1" autoUpdateAnimBg="0"/>
      <p:bldP spid="285699" grpId="0" animBg="1" autoUpdateAnimBg="0"/>
      <p:bldP spid="285700" grpId="0" animBg="1" autoUpdateAnimBg="0"/>
      <p:bldP spid="285701" grpId="0" animBg="1" autoUpdateAnimBg="0"/>
      <p:bldP spid="285703" grpId="0" animBg="1" autoUpdateAnimBg="0"/>
      <p:bldP spid="28570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p:txBody>
          <a:bodyPr/>
          <a:lstStyle/>
          <a:p>
            <a:r>
              <a:rPr lang="tr-TR" altLang="ar-IQ"/>
              <a:t>Dersimiz.Com</a:t>
            </a:r>
          </a:p>
        </p:txBody>
      </p:sp>
      <p:sp>
        <p:nvSpPr>
          <p:cNvPr id="286722" name="Rectangle 2"/>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86723" name="Text Box 3"/>
          <p:cNvSpPr txBox="1">
            <a:spLocks noChangeArrowheads="1"/>
          </p:cNvSpPr>
          <p:nvPr/>
        </p:nvSpPr>
        <p:spPr bwMode="auto">
          <a:xfrm flipH="1">
            <a:off x="698500" y="2362200"/>
            <a:ext cx="2362200" cy="3721100"/>
          </a:xfrm>
          <a:prstGeom prst="rect">
            <a:avLst/>
          </a:prstGeom>
          <a:solidFill>
            <a:schemeClr val="accent2"/>
          </a:solidFill>
          <a:ln w="127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lnSpc>
                <a:spcPct val="85000"/>
              </a:lnSpc>
              <a:spcBef>
                <a:spcPct val="0"/>
              </a:spcBef>
              <a:buClr>
                <a:srgbClr val="66FF66"/>
              </a:buClr>
              <a:buSzTx/>
              <a:buFont typeface="Webdings" pitchFamily="18" charset="2"/>
              <a:buNone/>
            </a:pPr>
            <a:r>
              <a:rPr lang="tr-TR" altLang="ar-IQ" sz="2400" b="1">
                <a:solidFill>
                  <a:srgbClr val="993366"/>
                </a:solidFill>
                <a:latin typeface="Times New Roman" pitchFamily="18" charset="0"/>
              </a:rPr>
              <a:t>     </a:t>
            </a:r>
            <a:r>
              <a:rPr lang="tr-TR" altLang="ar-IQ" sz="2400" b="1">
                <a:latin typeface="Times New Roman" pitchFamily="18" charset="0"/>
              </a:rPr>
              <a:t>6-)  </a:t>
            </a:r>
            <a:r>
              <a:rPr lang="tr-TR" altLang="ar-IQ" sz="2800" b="1">
                <a:latin typeface="Century Gothic" pitchFamily="34" charset="0"/>
                <a:cs typeface="Times New Roman" pitchFamily="18" charset="0"/>
              </a:rPr>
              <a:t>Yeni gösterime giren bir filme gidip gitmeme kararınızı en çok ne etkiler?</a:t>
            </a:r>
          </a:p>
        </p:txBody>
      </p:sp>
      <p:sp>
        <p:nvSpPr>
          <p:cNvPr id="286724" name="Text Box 4"/>
          <p:cNvSpPr txBox="1">
            <a:spLocks noChangeArrowheads="1"/>
          </p:cNvSpPr>
          <p:nvPr/>
        </p:nvSpPr>
        <p:spPr bwMode="auto">
          <a:xfrm>
            <a:off x="3454400" y="4787900"/>
            <a:ext cx="4318000" cy="792163"/>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b.Radyo</a:t>
            </a:r>
            <a:r>
              <a:rPr lang="tr-TR" altLang="ar-IQ" sz="1800">
                <a:solidFill>
                  <a:schemeClr val="tx1"/>
                </a:solidFill>
              </a:rPr>
              <a:t> </a:t>
            </a:r>
            <a:r>
              <a:rPr lang="tr-TR" altLang="ar-IQ" sz="1800">
                <a:solidFill>
                  <a:schemeClr val="tx1"/>
                </a:solidFill>
                <a:cs typeface="Times New Roman" pitchFamily="18" charset="0"/>
              </a:rPr>
              <a:t>istasyonunuzdan filmin değer</a:t>
            </a:r>
            <a:r>
              <a:rPr lang="tr-TR" altLang="ar-IQ" sz="1800">
                <a:solidFill>
                  <a:schemeClr val="tx1"/>
                </a:solidFill>
              </a:rPr>
              <a:t> </a:t>
            </a:r>
            <a:r>
              <a:rPr lang="tr-TR" altLang="ar-IQ" sz="1800">
                <a:solidFill>
                  <a:schemeClr val="tx1"/>
                </a:solidFill>
                <a:cs typeface="Times New Roman" pitchFamily="18" charset="0"/>
              </a:rPr>
              <a:t>lendirmesini duymak.</a:t>
            </a:r>
          </a:p>
        </p:txBody>
      </p:sp>
      <p:sp>
        <p:nvSpPr>
          <p:cNvPr id="286725" name="Text Box 5"/>
          <p:cNvSpPr txBox="1">
            <a:spLocks noChangeArrowheads="1"/>
          </p:cNvSpPr>
          <p:nvPr/>
        </p:nvSpPr>
        <p:spPr bwMode="auto">
          <a:xfrm>
            <a:off x="3454400" y="3767138"/>
            <a:ext cx="4318000" cy="79216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a. Televizyonda izlediğiniz fragman</a:t>
            </a:r>
            <a:r>
              <a:rPr lang="en-US" altLang="ar-IQ" sz="1800">
                <a:solidFill>
                  <a:schemeClr val="tx1"/>
                </a:solidFill>
                <a:cs typeface="Times New Roman" pitchFamily="18" charset="0"/>
              </a:rPr>
              <a:t> </a:t>
            </a:r>
          </a:p>
        </p:txBody>
      </p:sp>
      <p:sp>
        <p:nvSpPr>
          <p:cNvPr id="286726" name="Text Box 6"/>
          <p:cNvSpPr txBox="1">
            <a:spLocks noChangeArrowheads="1"/>
          </p:cNvSpPr>
          <p:nvPr/>
        </p:nvSpPr>
        <p:spPr bwMode="auto">
          <a:xfrm>
            <a:off x="3454400" y="5799138"/>
            <a:ext cx="4318000" cy="7921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c. Bir dergide film hakkında okuduğunuz yazı.</a:t>
            </a:r>
            <a:r>
              <a:rPr lang="en-US" altLang="ar-IQ" sz="1800">
                <a:solidFill>
                  <a:schemeClr val="tx1"/>
                </a:solidFill>
              </a:rPr>
              <a:t> </a:t>
            </a:r>
            <a:endParaRPr lang="tr-TR" altLang="ar-IQ" sz="1800">
              <a:solidFill>
                <a:schemeClr val="tx1"/>
              </a:solidFill>
            </a:endParaRPr>
          </a:p>
        </p:txBody>
      </p:sp>
      <p:pic>
        <p:nvPicPr>
          <p:cNvPr id="286731" name="Picture 11" descr="fil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838200"/>
            <a:ext cx="220980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86722"/>
                                        </p:tgtEl>
                                        <p:attrNameLst>
                                          <p:attrName>style.visibility</p:attrName>
                                        </p:attrNameLst>
                                      </p:cBhvr>
                                      <p:to>
                                        <p:strVal val="visible"/>
                                      </p:to>
                                    </p:set>
                                    <p:animEffect transition="in" filter="checkerboard(down)">
                                      <p:cBhvr>
                                        <p:cTn id="7" dur="500"/>
                                        <p:tgtEl>
                                          <p:spTgt spid="286722"/>
                                        </p:tgtEl>
                                      </p:cBhvr>
                                    </p:animEffect>
                                  </p:childTnLst>
                                </p:cTn>
                              </p:par>
                            </p:childTnLst>
                          </p:cTn>
                        </p:par>
                        <p:par>
                          <p:cTn id="8" fill="hold" nodeType="afterGroup">
                            <p:stCondLst>
                              <p:cond delay="1500"/>
                            </p:stCondLst>
                            <p:childTnLst>
                              <p:par>
                                <p:cTn id="9" presetID="24" presetClass="entr" presetSubtype="0" fill="hold" grpId="0" nodeType="afterEffect">
                                  <p:stCondLst>
                                    <p:cond delay="1000"/>
                                  </p:stCondLst>
                                  <p:childTnLst>
                                    <p:set>
                                      <p:cBhvr>
                                        <p:cTn id="10" dur="1" fill="hold">
                                          <p:stCondLst>
                                            <p:cond delay="499"/>
                                          </p:stCondLst>
                                        </p:cTn>
                                        <p:tgtEl>
                                          <p:spTgt spid="286723"/>
                                        </p:tgtEl>
                                        <p:attrNameLst>
                                          <p:attrName>style.visibility</p:attrName>
                                        </p:attrNameLst>
                                      </p:cBhvr>
                                      <p:to>
                                        <p:strVal val="visible"/>
                                      </p:to>
                                    </p:set>
                                    <p:anim to="" calcmode="lin" valueType="num">
                                      <p:cBhvr>
                                        <p:cTn id="11" dur="1" fill="hold"/>
                                        <p:tgtEl>
                                          <p:spTgt spid="286723"/>
                                        </p:tgtEl>
                                        <p:attrNameLst>
                                          <p:attrName/>
                                        </p:attrNameLst>
                                      </p:cBhvr>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nodeType="clickEffect">
                                  <p:stCondLst>
                                    <p:cond delay="0"/>
                                  </p:stCondLst>
                                  <p:childTnLst>
                                    <p:set>
                                      <p:cBhvr>
                                        <p:cTn id="15" dur="1" fill="hold">
                                          <p:stCondLst>
                                            <p:cond delay="0"/>
                                          </p:stCondLst>
                                        </p:cTn>
                                        <p:tgtEl>
                                          <p:spTgt spid="286731"/>
                                        </p:tgtEl>
                                        <p:attrNameLst>
                                          <p:attrName>style.visibility</p:attrName>
                                        </p:attrNameLst>
                                      </p:cBhvr>
                                      <p:to>
                                        <p:strVal val="visible"/>
                                      </p:to>
                                    </p:set>
                                    <p:anim calcmode="lin" valueType="num">
                                      <p:cBhvr additive="base">
                                        <p:cTn id="16" dur="500" fill="hold"/>
                                        <p:tgtEl>
                                          <p:spTgt spid="286731"/>
                                        </p:tgtEl>
                                        <p:attrNameLst>
                                          <p:attrName>ppt_x</p:attrName>
                                        </p:attrNameLst>
                                      </p:cBhvr>
                                      <p:tavLst>
                                        <p:tav tm="0">
                                          <p:val>
                                            <p:strVal val="0-#ppt_w/2"/>
                                          </p:val>
                                        </p:tav>
                                        <p:tav tm="100000">
                                          <p:val>
                                            <p:strVal val="#ppt_x"/>
                                          </p:val>
                                        </p:tav>
                                      </p:tavLst>
                                    </p:anim>
                                    <p:anim calcmode="lin" valueType="num">
                                      <p:cBhvr additive="base">
                                        <p:cTn id="17" dur="500" fill="hold"/>
                                        <p:tgtEl>
                                          <p:spTgt spid="286731"/>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
                            </p:stCondLst>
                            <p:childTnLst>
                              <p:par>
                                <p:cTn id="19" presetID="5" presetClass="entr" presetSubtype="5" fill="hold" grpId="0" nodeType="afterEffect">
                                  <p:stCondLst>
                                    <p:cond delay="2500"/>
                                  </p:stCondLst>
                                  <p:childTnLst>
                                    <p:set>
                                      <p:cBhvr>
                                        <p:cTn id="20" dur="1" fill="hold">
                                          <p:stCondLst>
                                            <p:cond delay="0"/>
                                          </p:stCondLst>
                                        </p:cTn>
                                        <p:tgtEl>
                                          <p:spTgt spid="286725"/>
                                        </p:tgtEl>
                                        <p:attrNameLst>
                                          <p:attrName>style.visibility</p:attrName>
                                        </p:attrNameLst>
                                      </p:cBhvr>
                                      <p:to>
                                        <p:strVal val="visible"/>
                                      </p:to>
                                    </p:set>
                                    <p:animEffect transition="in" filter="checkerboard(down)">
                                      <p:cBhvr>
                                        <p:cTn id="21" dur="500"/>
                                        <p:tgtEl>
                                          <p:spTgt spid="286725"/>
                                        </p:tgtEl>
                                      </p:cBhvr>
                                    </p:animEffect>
                                  </p:childTnLst>
                                </p:cTn>
                              </p:par>
                            </p:childTnLst>
                          </p:cTn>
                        </p:par>
                        <p:par>
                          <p:cTn id="22" fill="hold" nodeType="afterGroup">
                            <p:stCondLst>
                              <p:cond delay="3500"/>
                            </p:stCondLst>
                            <p:childTnLst>
                              <p:par>
                                <p:cTn id="23" presetID="5" presetClass="entr" presetSubtype="5" fill="hold" grpId="0" nodeType="afterEffect">
                                  <p:stCondLst>
                                    <p:cond delay="2500"/>
                                  </p:stCondLst>
                                  <p:childTnLst>
                                    <p:set>
                                      <p:cBhvr>
                                        <p:cTn id="24" dur="1" fill="hold">
                                          <p:stCondLst>
                                            <p:cond delay="0"/>
                                          </p:stCondLst>
                                        </p:cTn>
                                        <p:tgtEl>
                                          <p:spTgt spid="286724"/>
                                        </p:tgtEl>
                                        <p:attrNameLst>
                                          <p:attrName>style.visibility</p:attrName>
                                        </p:attrNameLst>
                                      </p:cBhvr>
                                      <p:to>
                                        <p:strVal val="visible"/>
                                      </p:to>
                                    </p:set>
                                    <p:animEffect transition="in" filter="checkerboard(down)">
                                      <p:cBhvr>
                                        <p:cTn id="25" dur="500"/>
                                        <p:tgtEl>
                                          <p:spTgt spid="286724"/>
                                        </p:tgtEl>
                                      </p:cBhvr>
                                    </p:animEffect>
                                  </p:childTnLst>
                                </p:cTn>
                              </p:par>
                            </p:childTnLst>
                          </p:cTn>
                        </p:par>
                        <p:par>
                          <p:cTn id="26" fill="hold" nodeType="afterGroup">
                            <p:stCondLst>
                              <p:cond delay="6500"/>
                            </p:stCondLst>
                            <p:childTnLst>
                              <p:par>
                                <p:cTn id="27" presetID="5" presetClass="entr" presetSubtype="5" fill="hold" grpId="0" nodeType="afterEffect">
                                  <p:stCondLst>
                                    <p:cond delay="2500"/>
                                  </p:stCondLst>
                                  <p:childTnLst>
                                    <p:set>
                                      <p:cBhvr>
                                        <p:cTn id="28" dur="1" fill="hold">
                                          <p:stCondLst>
                                            <p:cond delay="0"/>
                                          </p:stCondLst>
                                        </p:cTn>
                                        <p:tgtEl>
                                          <p:spTgt spid="286726"/>
                                        </p:tgtEl>
                                        <p:attrNameLst>
                                          <p:attrName>style.visibility</p:attrName>
                                        </p:attrNameLst>
                                      </p:cBhvr>
                                      <p:to>
                                        <p:strVal val="visible"/>
                                      </p:to>
                                    </p:set>
                                    <p:animEffect transition="in" filter="checkerboard(down)">
                                      <p:cBhvr>
                                        <p:cTn id="29" dur="500"/>
                                        <p:tgtEl>
                                          <p:spTgt spid="286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animBg="1" autoUpdateAnimBg="0"/>
      <p:bldP spid="286723" grpId="0" animBg="1" autoUpdateAnimBg="0"/>
      <p:bldP spid="286724" grpId="0" animBg="1" autoUpdateAnimBg="0"/>
      <p:bldP spid="286725" grpId="0" animBg="1" autoUpdateAnimBg="0"/>
      <p:bldP spid="28672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tr-TR" altLang="ar-IQ"/>
              <a:t>Dersimiz.Com</a:t>
            </a:r>
          </a:p>
        </p:txBody>
      </p:sp>
      <p:sp>
        <p:nvSpPr>
          <p:cNvPr id="289794" name="Rectangle 2"/>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89795" name="Text Box 3"/>
          <p:cNvSpPr txBox="1">
            <a:spLocks noChangeArrowheads="1"/>
          </p:cNvSpPr>
          <p:nvPr/>
        </p:nvSpPr>
        <p:spPr bwMode="auto">
          <a:xfrm flipH="1">
            <a:off x="698500" y="2362200"/>
            <a:ext cx="2362200" cy="3721100"/>
          </a:xfrm>
          <a:prstGeom prst="rect">
            <a:avLst/>
          </a:prstGeom>
          <a:solidFill>
            <a:schemeClr val="accent2"/>
          </a:solidFill>
          <a:ln w="127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lnSpc>
                <a:spcPct val="85000"/>
              </a:lnSpc>
              <a:spcBef>
                <a:spcPct val="0"/>
              </a:spcBef>
              <a:buClr>
                <a:srgbClr val="66FF66"/>
              </a:buClr>
              <a:buSzTx/>
              <a:buFont typeface="Webdings" pitchFamily="18" charset="2"/>
              <a:buNone/>
            </a:pPr>
            <a:r>
              <a:rPr lang="tr-TR" altLang="ar-IQ" sz="2400" b="1">
                <a:solidFill>
                  <a:srgbClr val="993366"/>
                </a:solidFill>
                <a:latin typeface="Times New Roman" pitchFamily="18" charset="0"/>
              </a:rPr>
              <a:t>     </a:t>
            </a:r>
            <a:r>
              <a:rPr lang="tr-TR" altLang="ar-IQ" sz="2400" b="1">
                <a:latin typeface="Times New Roman" pitchFamily="18" charset="0"/>
              </a:rPr>
              <a:t>8-)  </a:t>
            </a:r>
            <a:r>
              <a:rPr lang="tr-TR" altLang="ar-IQ" sz="2800" b="1">
                <a:latin typeface="Century Gothic" pitchFamily="34" charset="0"/>
              </a:rPr>
              <a:t>Karadeniz</a:t>
            </a:r>
            <a:r>
              <a:rPr lang="tr-TR" altLang="ar-IQ" sz="2800" b="1">
                <a:latin typeface="Century Gothic" pitchFamily="34" charset="0"/>
                <a:cs typeface="Times New Roman" pitchFamily="18" charset="0"/>
              </a:rPr>
              <a:t> yöremizin adı geçtiği zaman zihniniz</a:t>
            </a:r>
            <a:r>
              <a:rPr lang="tr-TR" altLang="ar-IQ" sz="2800" b="1">
                <a:latin typeface="Century Gothic" pitchFamily="34" charset="0"/>
              </a:rPr>
              <a:t>d</a:t>
            </a:r>
            <a:r>
              <a:rPr lang="tr-TR" altLang="ar-IQ" sz="2800" b="1">
                <a:latin typeface="Century Gothic" pitchFamily="34" charset="0"/>
                <a:cs typeface="Times New Roman" pitchFamily="18" charset="0"/>
              </a:rPr>
              <a:t>e ilk çağrışan şey hangisidir?</a:t>
            </a:r>
          </a:p>
        </p:txBody>
      </p:sp>
      <p:sp>
        <p:nvSpPr>
          <p:cNvPr id="289796" name="Text Box 4"/>
          <p:cNvSpPr txBox="1">
            <a:spLocks noChangeArrowheads="1"/>
          </p:cNvSpPr>
          <p:nvPr/>
        </p:nvSpPr>
        <p:spPr bwMode="auto">
          <a:xfrm>
            <a:off x="3454400" y="4787900"/>
            <a:ext cx="4318000" cy="792163"/>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c. O yöre hakkında okuduklarım.</a:t>
            </a:r>
            <a:r>
              <a:rPr lang="en-US" altLang="ar-IQ" sz="1800">
                <a:solidFill>
                  <a:schemeClr val="tx1"/>
                </a:solidFill>
                <a:cs typeface="Times New Roman" pitchFamily="18" charset="0"/>
              </a:rPr>
              <a:t> </a:t>
            </a:r>
          </a:p>
        </p:txBody>
      </p:sp>
      <p:sp>
        <p:nvSpPr>
          <p:cNvPr id="289797" name="Text Box 5"/>
          <p:cNvSpPr txBox="1">
            <a:spLocks noChangeArrowheads="1"/>
          </p:cNvSpPr>
          <p:nvPr/>
        </p:nvSpPr>
        <p:spPr bwMode="auto">
          <a:xfrm>
            <a:off x="3454400" y="3767138"/>
            <a:ext cx="4318000" cy="79216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d. O yöreden tanıdığım insanlar</a:t>
            </a:r>
            <a:r>
              <a:rPr lang="tr-TR" altLang="ar-IQ" sz="1800">
                <a:solidFill>
                  <a:schemeClr val="tx1"/>
                </a:solidFill>
              </a:rPr>
              <a:t>. (Veya oradaki gezi anılarım.)</a:t>
            </a:r>
            <a:r>
              <a:rPr lang="tr-TR" altLang="ar-IQ" sz="1800">
                <a:solidFill>
                  <a:schemeClr val="tx1"/>
                </a:solidFill>
                <a:cs typeface="Times New Roman" pitchFamily="18" charset="0"/>
              </a:rPr>
              <a:t> </a:t>
            </a:r>
            <a:endParaRPr lang="en-US" altLang="ar-IQ" sz="1800">
              <a:solidFill>
                <a:schemeClr val="tx1"/>
              </a:solidFill>
              <a:cs typeface="Times New Roman" pitchFamily="18" charset="0"/>
            </a:endParaRPr>
          </a:p>
        </p:txBody>
      </p:sp>
      <p:sp>
        <p:nvSpPr>
          <p:cNvPr id="289798" name="Text Box 6"/>
          <p:cNvSpPr txBox="1">
            <a:spLocks noChangeArrowheads="1"/>
          </p:cNvSpPr>
          <p:nvPr/>
        </p:nvSpPr>
        <p:spPr bwMode="auto">
          <a:xfrm>
            <a:off x="3454400" y="5799138"/>
            <a:ext cx="4318000" cy="7921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a. O yörenin haritadaki yeri.. </a:t>
            </a:r>
          </a:p>
        </p:txBody>
      </p:sp>
      <p:sp>
        <p:nvSpPr>
          <p:cNvPr id="289799" name="Text Box 7"/>
          <p:cNvSpPr txBox="1">
            <a:spLocks noChangeArrowheads="1"/>
          </p:cNvSpPr>
          <p:nvPr/>
        </p:nvSpPr>
        <p:spPr bwMode="auto">
          <a:xfrm>
            <a:off x="3454400" y="2789238"/>
            <a:ext cx="4318000" cy="792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cs typeface="Times New Roman" pitchFamily="18" charset="0"/>
              </a:rPr>
              <a:t>b. O yörenin müziği.</a:t>
            </a:r>
            <a:r>
              <a:rPr lang="en-US" altLang="ar-IQ" sz="1800">
                <a:cs typeface="Times New Roman" pitchFamily="18" charset="0"/>
              </a:rPr>
              <a:t> </a:t>
            </a:r>
          </a:p>
        </p:txBody>
      </p:sp>
      <p:pic>
        <p:nvPicPr>
          <p:cNvPr id="289801" name="Picture 9" descr="M34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609600"/>
            <a:ext cx="2286000" cy="2114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89794"/>
                                        </p:tgtEl>
                                        <p:attrNameLst>
                                          <p:attrName>style.visibility</p:attrName>
                                        </p:attrNameLst>
                                      </p:cBhvr>
                                      <p:to>
                                        <p:strVal val="visible"/>
                                      </p:to>
                                    </p:set>
                                    <p:animEffect transition="in" filter="checkerboard(down)">
                                      <p:cBhvr>
                                        <p:cTn id="7" dur="500"/>
                                        <p:tgtEl>
                                          <p:spTgt spid="289794"/>
                                        </p:tgtEl>
                                      </p:cBhvr>
                                    </p:animEffect>
                                  </p:childTnLst>
                                </p:cTn>
                              </p:par>
                            </p:childTnLst>
                          </p:cTn>
                        </p:par>
                        <p:par>
                          <p:cTn id="8" fill="hold" nodeType="afterGroup">
                            <p:stCondLst>
                              <p:cond delay="1500"/>
                            </p:stCondLst>
                            <p:childTnLst>
                              <p:par>
                                <p:cTn id="9" presetID="24" presetClass="entr" presetSubtype="0" fill="hold" grpId="0" nodeType="afterEffect">
                                  <p:stCondLst>
                                    <p:cond delay="1000"/>
                                  </p:stCondLst>
                                  <p:childTnLst>
                                    <p:set>
                                      <p:cBhvr>
                                        <p:cTn id="10" dur="1" fill="hold">
                                          <p:stCondLst>
                                            <p:cond delay="499"/>
                                          </p:stCondLst>
                                        </p:cTn>
                                        <p:tgtEl>
                                          <p:spTgt spid="289795"/>
                                        </p:tgtEl>
                                        <p:attrNameLst>
                                          <p:attrName>style.visibility</p:attrName>
                                        </p:attrNameLst>
                                      </p:cBhvr>
                                      <p:to>
                                        <p:strVal val="visible"/>
                                      </p:to>
                                    </p:set>
                                    <p:anim to="" calcmode="lin" valueType="num">
                                      <p:cBhvr>
                                        <p:cTn id="11" dur="1" fill="hold"/>
                                        <p:tgtEl>
                                          <p:spTgt spid="289795"/>
                                        </p:tgtEl>
                                        <p:attrNameLst>
                                          <p:attrName/>
                                        </p:attrNameLst>
                                      </p:cBhvr>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nodeType="clickEffect">
                                  <p:stCondLst>
                                    <p:cond delay="0"/>
                                  </p:stCondLst>
                                  <p:childTnLst>
                                    <p:set>
                                      <p:cBhvr>
                                        <p:cTn id="15" dur="1" fill="hold">
                                          <p:stCondLst>
                                            <p:cond delay="0"/>
                                          </p:stCondLst>
                                        </p:cTn>
                                        <p:tgtEl>
                                          <p:spTgt spid="289801"/>
                                        </p:tgtEl>
                                        <p:attrNameLst>
                                          <p:attrName>style.visibility</p:attrName>
                                        </p:attrNameLst>
                                      </p:cBhvr>
                                      <p:to>
                                        <p:strVal val="visible"/>
                                      </p:to>
                                    </p:set>
                                    <p:anim calcmode="lin" valueType="num">
                                      <p:cBhvr additive="base">
                                        <p:cTn id="16" dur="500" fill="hold"/>
                                        <p:tgtEl>
                                          <p:spTgt spid="289801"/>
                                        </p:tgtEl>
                                        <p:attrNameLst>
                                          <p:attrName>ppt_x</p:attrName>
                                        </p:attrNameLst>
                                      </p:cBhvr>
                                      <p:tavLst>
                                        <p:tav tm="0">
                                          <p:val>
                                            <p:strVal val="0-#ppt_w/2"/>
                                          </p:val>
                                        </p:tav>
                                        <p:tav tm="100000">
                                          <p:val>
                                            <p:strVal val="#ppt_x"/>
                                          </p:val>
                                        </p:tav>
                                      </p:tavLst>
                                    </p:anim>
                                    <p:anim calcmode="lin" valueType="num">
                                      <p:cBhvr additive="base">
                                        <p:cTn id="17" dur="500" fill="hold"/>
                                        <p:tgtEl>
                                          <p:spTgt spid="289801"/>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00"/>
                            </p:stCondLst>
                            <p:childTnLst>
                              <p:par>
                                <p:cTn id="19" presetID="5" presetClass="entr" presetSubtype="5" fill="hold" grpId="0" nodeType="afterEffect">
                                  <p:stCondLst>
                                    <p:cond delay="3000"/>
                                  </p:stCondLst>
                                  <p:childTnLst>
                                    <p:set>
                                      <p:cBhvr>
                                        <p:cTn id="20" dur="1" fill="hold">
                                          <p:stCondLst>
                                            <p:cond delay="0"/>
                                          </p:stCondLst>
                                        </p:cTn>
                                        <p:tgtEl>
                                          <p:spTgt spid="289799"/>
                                        </p:tgtEl>
                                        <p:attrNameLst>
                                          <p:attrName>style.visibility</p:attrName>
                                        </p:attrNameLst>
                                      </p:cBhvr>
                                      <p:to>
                                        <p:strVal val="visible"/>
                                      </p:to>
                                    </p:set>
                                    <p:animEffect transition="in" filter="checkerboard(down)">
                                      <p:cBhvr>
                                        <p:cTn id="21" dur="500"/>
                                        <p:tgtEl>
                                          <p:spTgt spid="289799"/>
                                        </p:tgtEl>
                                      </p:cBhvr>
                                    </p:animEffect>
                                  </p:childTnLst>
                                </p:cTn>
                              </p:par>
                            </p:childTnLst>
                          </p:cTn>
                        </p:par>
                        <p:par>
                          <p:cTn id="22" fill="hold" nodeType="afterGroup">
                            <p:stCondLst>
                              <p:cond delay="4000"/>
                            </p:stCondLst>
                            <p:childTnLst>
                              <p:par>
                                <p:cTn id="23" presetID="5" presetClass="entr" presetSubtype="5" fill="hold" grpId="0" nodeType="afterEffect">
                                  <p:stCondLst>
                                    <p:cond delay="2500"/>
                                  </p:stCondLst>
                                  <p:childTnLst>
                                    <p:set>
                                      <p:cBhvr>
                                        <p:cTn id="24" dur="1" fill="hold">
                                          <p:stCondLst>
                                            <p:cond delay="0"/>
                                          </p:stCondLst>
                                        </p:cTn>
                                        <p:tgtEl>
                                          <p:spTgt spid="289797"/>
                                        </p:tgtEl>
                                        <p:attrNameLst>
                                          <p:attrName>style.visibility</p:attrName>
                                        </p:attrNameLst>
                                      </p:cBhvr>
                                      <p:to>
                                        <p:strVal val="visible"/>
                                      </p:to>
                                    </p:set>
                                    <p:animEffect transition="in" filter="checkerboard(down)">
                                      <p:cBhvr>
                                        <p:cTn id="25" dur="500"/>
                                        <p:tgtEl>
                                          <p:spTgt spid="289797"/>
                                        </p:tgtEl>
                                      </p:cBhvr>
                                    </p:animEffect>
                                  </p:childTnLst>
                                </p:cTn>
                              </p:par>
                            </p:childTnLst>
                          </p:cTn>
                        </p:par>
                        <p:par>
                          <p:cTn id="26" fill="hold" nodeType="afterGroup">
                            <p:stCondLst>
                              <p:cond delay="7000"/>
                            </p:stCondLst>
                            <p:childTnLst>
                              <p:par>
                                <p:cTn id="27" presetID="5" presetClass="entr" presetSubtype="5" fill="hold" grpId="0" nodeType="afterEffect">
                                  <p:stCondLst>
                                    <p:cond delay="2500"/>
                                  </p:stCondLst>
                                  <p:childTnLst>
                                    <p:set>
                                      <p:cBhvr>
                                        <p:cTn id="28" dur="1" fill="hold">
                                          <p:stCondLst>
                                            <p:cond delay="0"/>
                                          </p:stCondLst>
                                        </p:cTn>
                                        <p:tgtEl>
                                          <p:spTgt spid="289796"/>
                                        </p:tgtEl>
                                        <p:attrNameLst>
                                          <p:attrName>style.visibility</p:attrName>
                                        </p:attrNameLst>
                                      </p:cBhvr>
                                      <p:to>
                                        <p:strVal val="visible"/>
                                      </p:to>
                                    </p:set>
                                    <p:animEffect transition="in" filter="checkerboard(down)">
                                      <p:cBhvr>
                                        <p:cTn id="29" dur="500"/>
                                        <p:tgtEl>
                                          <p:spTgt spid="289796"/>
                                        </p:tgtEl>
                                      </p:cBhvr>
                                    </p:animEffect>
                                  </p:childTnLst>
                                </p:cTn>
                              </p:par>
                            </p:childTnLst>
                          </p:cTn>
                        </p:par>
                        <p:par>
                          <p:cTn id="30" fill="hold" nodeType="afterGroup">
                            <p:stCondLst>
                              <p:cond delay="10000"/>
                            </p:stCondLst>
                            <p:childTnLst>
                              <p:par>
                                <p:cTn id="31" presetID="5" presetClass="entr" presetSubtype="5" fill="hold" grpId="0" nodeType="afterEffect">
                                  <p:stCondLst>
                                    <p:cond delay="2500"/>
                                  </p:stCondLst>
                                  <p:childTnLst>
                                    <p:set>
                                      <p:cBhvr>
                                        <p:cTn id="32" dur="1" fill="hold">
                                          <p:stCondLst>
                                            <p:cond delay="0"/>
                                          </p:stCondLst>
                                        </p:cTn>
                                        <p:tgtEl>
                                          <p:spTgt spid="289798"/>
                                        </p:tgtEl>
                                        <p:attrNameLst>
                                          <p:attrName>style.visibility</p:attrName>
                                        </p:attrNameLst>
                                      </p:cBhvr>
                                      <p:to>
                                        <p:strVal val="visible"/>
                                      </p:to>
                                    </p:set>
                                    <p:animEffect transition="in" filter="checkerboard(down)">
                                      <p:cBhvr>
                                        <p:cTn id="33" dur="500"/>
                                        <p:tgtEl>
                                          <p:spTgt spid="289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animBg="1" autoUpdateAnimBg="0"/>
      <p:bldP spid="289795" grpId="0" animBg="1" autoUpdateAnimBg="0"/>
      <p:bldP spid="289796" grpId="0" animBg="1" autoUpdateAnimBg="0"/>
      <p:bldP spid="289797" grpId="0" animBg="1" autoUpdateAnimBg="0"/>
      <p:bldP spid="289798" grpId="0" animBg="1" autoUpdateAnimBg="0"/>
      <p:bldP spid="28979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p:txBody>
          <a:bodyPr/>
          <a:lstStyle/>
          <a:p>
            <a:r>
              <a:rPr lang="tr-TR" altLang="ar-IQ"/>
              <a:t>Dersimiz.Com</a:t>
            </a:r>
          </a:p>
        </p:txBody>
      </p:sp>
      <p:sp>
        <p:nvSpPr>
          <p:cNvPr id="291842" name="Rectangle 2"/>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91843" name="Text Box 3"/>
          <p:cNvSpPr txBox="1">
            <a:spLocks noChangeArrowheads="1"/>
          </p:cNvSpPr>
          <p:nvPr/>
        </p:nvSpPr>
        <p:spPr bwMode="auto">
          <a:xfrm flipH="1">
            <a:off x="698500" y="2362200"/>
            <a:ext cx="2362200" cy="3721100"/>
          </a:xfrm>
          <a:prstGeom prst="rect">
            <a:avLst/>
          </a:prstGeom>
          <a:solidFill>
            <a:schemeClr val="accent2"/>
          </a:solidFill>
          <a:ln w="127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lnSpc>
                <a:spcPct val="85000"/>
              </a:lnSpc>
              <a:spcBef>
                <a:spcPct val="0"/>
              </a:spcBef>
              <a:buClr>
                <a:srgbClr val="66FF66"/>
              </a:buClr>
              <a:buSzTx/>
              <a:buFont typeface="Webdings" pitchFamily="18" charset="2"/>
              <a:buNone/>
            </a:pPr>
            <a:r>
              <a:rPr lang="tr-TR" altLang="ar-IQ" sz="2400" b="1">
                <a:solidFill>
                  <a:srgbClr val="993366"/>
                </a:solidFill>
                <a:latin typeface="Times New Roman" pitchFamily="18" charset="0"/>
              </a:rPr>
              <a:t>     </a:t>
            </a:r>
            <a:r>
              <a:rPr lang="tr-TR" altLang="ar-IQ" sz="2400" b="1">
                <a:latin typeface="Times New Roman" pitchFamily="18" charset="0"/>
              </a:rPr>
              <a:t>10-)  </a:t>
            </a:r>
            <a:r>
              <a:rPr lang="tr-TR" altLang="ar-IQ" sz="2800" b="1">
                <a:latin typeface="Century Gothic" pitchFamily="34" charset="0"/>
                <a:cs typeface="Times New Roman" pitchFamily="18" charset="0"/>
              </a:rPr>
              <a:t>Kanal tedavisi (veya dolgu) için gittiğiniz diş doktorunu</a:t>
            </a:r>
            <a:endParaRPr lang="tr-TR" altLang="ar-IQ" sz="2800" b="1">
              <a:latin typeface="Century Gothic" pitchFamily="34" charset="0"/>
            </a:endParaRPr>
          </a:p>
          <a:p>
            <a:pPr algn="r">
              <a:lnSpc>
                <a:spcPct val="85000"/>
              </a:lnSpc>
              <a:spcBef>
                <a:spcPct val="0"/>
              </a:spcBef>
              <a:buClr>
                <a:srgbClr val="66FF66"/>
              </a:buClr>
              <a:buSzTx/>
              <a:buFont typeface="Webdings" pitchFamily="18" charset="2"/>
              <a:buNone/>
            </a:pPr>
            <a:r>
              <a:rPr lang="tr-TR" altLang="ar-IQ" sz="2800" b="1">
                <a:latin typeface="Century Gothic" pitchFamily="34" charset="0"/>
                <a:cs typeface="Times New Roman" pitchFamily="18" charset="0"/>
              </a:rPr>
              <a:t>zun sizinle nasıl ilgilenmesini istersiniz?</a:t>
            </a:r>
          </a:p>
        </p:txBody>
      </p:sp>
      <p:sp>
        <p:nvSpPr>
          <p:cNvPr id="291844" name="Text Box 4"/>
          <p:cNvSpPr txBox="1">
            <a:spLocks noChangeArrowheads="1"/>
          </p:cNvSpPr>
          <p:nvPr/>
        </p:nvSpPr>
        <p:spPr bwMode="auto">
          <a:xfrm>
            <a:off x="3454400" y="4787900"/>
            <a:ext cx="4318000" cy="792163"/>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a. Kanal tedavisinin nasıl yapıldığını şekille göstermesini </a:t>
            </a:r>
            <a:endParaRPr lang="en-US" altLang="ar-IQ" sz="1800">
              <a:solidFill>
                <a:schemeClr val="tx1"/>
              </a:solidFill>
              <a:cs typeface="Times New Roman" pitchFamily="18" charset="0"/>
            </a:endParaRPr>
          </a:p>
        </p:txBody>
      </p:sp>
      <p:sp>
        <p:nvSpPr>
          <p:cNvPr id="291845" name="Text Box 5"/>
          <p:cNvSpPr txBox="1">
            <a:spLocks noChangeArrowheads="1"/>
          </p:cNvSpPr>
          <p:nvPr/>
        </p:nvSpPr>
        <p:spPr bwMode="auto">
          <a:xfrm>
            <a:off x="3454400" y="3767138"/>
            <a:ext cx="4318000" cy="79216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tr-TR" altLang="ar-IQ" sz="1800">
                <a:solidFill>
                  <a:schemeClr val="tx1"/>
                </a:solidFill>
                <a:cs typeface="Times New Roman" pitchFamily="18" charset="0"/>
              </a:rPr>
              <a:t>c. Kanal tedavisi hakkında broşür vermesini </a:t>
            </a:r>
            <a:endParaRPr lang="en-US" altLang="ar-IQ" sz="1800">
              <a:solidFill>
                <a:schemeClr val="tx1"/>
              </a:solidFill>
              <a:cs typeface="Times New Roman" pitchFamily="18" charset="0"/>
            </a:endParaRPr>
          </a:p>
        </p:txBody>
      </p:sp>
      <p:sp>
        <p:nvSpPr>
          <p:cNvPr id="291846" name="Text Box 6"/>
          <p:cNvSpPr txBox="1">
            <a:spLocks noChangeArrowheads="1"/>
          </p:cNvSpPr>
          <p:nvPr/>
        </p:nvSpPr>
        <p:spPr bwMode="auto">
          <a:xfrm>
            <a:off x="3454400" y="5799138"/>
            <a:ext cx="4318000" cy="7921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d. Maket üzerinde kanal tedavisi yapmasını</a:t>
            </a:r>
          </a:p>
        </p:txBody>
      </p:sp>
      <p:pic>
        <p:nvPicPr>
          <p:cNvPr id="291849" name="Picture 9" descr="g030409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762000"/>
            <a:ext cx="3048000" cy="2989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91842"/>
                                        </p:tgtEl>
                                        <p:attrNameLst>
                                          <p:attrName>style.visibility</p:attrName>
                                        </p:attrNameLst>
                                      </p:cBhvr>
                                      <p:to>
                                        <p:strVal val="visible"/>
                                      </p:to>
                                    </p:set>
                                    <p:animEffect transition="in" filter="checkerboard(down)">
                                      <p:cBhvr>
                                        <p:cTn id="7" dur="500"/>
                                        <p:tgtEl>
                                          <p:spTgt spid="291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291849"/>
                                        </p:tgtEl>
                                        <p:attrNameLst>
                                          <p:attrName>style.visibility</p:attrName>
                                        </p:attrNameLst>
                                      </p:cBhvr>
                                      <p:to>
                                        <p:strVal val="visible"/>
                                      </p:to>
                                    </p:set>
                                    <p:anim calcmode="lin" valueType="num">
                                      <p:cBhvr additive="base">
                                        <p:cTn id="12" dur="500" fill="hold"/>
                                        <p:tgtEl>
                                          <p:spTgt spid="291849"/>
                                        </p:tgtEl>
                                        <p:attrNameLst>
                                          <p:attrName>ppt_x</p:attrName>
                                        </p:attrNameLst>
                                      </p:cBhvr>
                                      <p:tavLst>
                                        <p:tav tm="0">
                                          <p:val>
                                            <p:strVal val="0-#ppt_w/2"/>
                                          </p:val>
                                        </p:tav>
                                        <p:tav tm="100000">
                                          <p:val>
                                            <p:strVal val="#ppt_x"/>
                                          </p:val>
                                        </p:tav>
                                      </p:tavLst>
                                    </p:anim>
                                    <p:anim calcmode="lin" valueType="num">
                                      <p:cBhvr additive="base">
                                        <p:cTn id="13" dur="500" fill="hold"/>
                                        <p:tgtEl>
                                          <p:spTgt spid="29184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4" presetClass="entr" presetSubtype="0" fill="hold" grpId="0" nodeType="afterEffect">
                                  <p:stCondLst>
                                    <p:cond delay="1000"/>
                                  </p:stCondLst>
                                  <p:childTnLst>
                                    <p:set>
                                      <p:cBhvr>
                                        <p:cTn id="16" dur="1" fill="hold">
                                          <p:stCondLst>
                                            <p:cond delay="499"/>
                                          </p:stCondLst>
                                        </p:cTn>
                                        <p:tgtEl>
                                          <p:spTgt spid="291843"/>
                                        </p:tgtEl>
                                        <p:attrNameLst>
                                          <p:attrName>style.visibility</p:attrName>
                                        </p:attrNameLst>
                                      </p:cBhvr>
                                      <p:to>
                                        <p:strVal val="visible"/>
                                      </p:to>
                                    </p:set>
                                    <p:anim to="" calcmode="lin" valueType="num">
                                      <p:cBhvr>
                                        <p:cTn id="17" dur="1" fill="hold"/>
                                        <p:tgtEl>
                                          <p:spTgt spid="291843"/>
                                        </p:tgtEl>
                                        <p:attrNameLst>
                                          <p:attrName/>
                                        </p:attrNameLst>
                                      </p:cBhvr>
                                    </p:anim>
                                  </p:childTnLst>
                                </p:cTn>
                              </p:par>
                            </p:childTnLst>
                          </p:cTn>
                        </p:par>
                        <p:par>
                          <p:cTn id="18" fill="hold" nodeType="afterGroup">
                            <p:stCondLst>
                              <p:cond delay="2000"/>
                            </p:stCondLst>
                            <p:childTnLst>
                              <p:par>
                                <p:cTn id="19" presetID="5" presetClass="entr" presetSubtype="5" fill="hold" grpId="0" nodeType="afterEffect">
                                  <p:stCondLst>
                                    <p:cond delay="2500"/>
                                  </p:stCondLst>
                                  <p:childTnLst>
                                    <p:set>
                                      <p:cBhvr>
                                        <p:cTn id="20" dur="1" fill="hold">
                                          <p:stCondLst>
                                            <p:cond delay="0"/>
                                          </p:stCondLst>
                                        </p:cTn>
                                        <p:tgtEl>
                                          <p:spTgt spid="291845"/>
                                        </p:tgtEl>
                                        <p:attrNameLst>
                                          <p:attrName>style.visibility</p:attrName>
                                        </p:attrNameLst>
                                      </p:cBhvr>
                                      <p:to>
                                        <p:strVal val="visible"/>
                                      </p:to>
                                    </p:set>
                                    <p:animEffect transition="in" filter="checkerboard(down)">
                                      <p:cBhvr>
                                        <p:cTn id="21" dur="500"/>
                                        <p:tgtEl>
                                          <p:spTgt spid="291845"/>
                                        </p:tgtEl>
                                      </p:cBhvr>
                                    </p:animEffect>
                                  </p:childTnLst>
                                </p:cTn>
                              </p:par>
                            </p:childTnLst>
                          </p:cTn>
                        </p:par>
                        <p:par>
                          <p:cTn id="22" fill="hold" nodeType="afterGroup">
                            <p:stCondLst>
                              <p:cond delay="5000"/>
                            </p:stCondLst>
                            <p:childTnLst>
                              <p:par>
                                <p:cTn id="23" presetID="5" presetClass="entr" presetSubtype="5" fill="hold" grpId="0" nodeType="afterEffect">
                                  <p:stCondLst>
                                    <p:cond delay="2500"/>
                                  </p:stCondLst>
                                  <p:childTnLst>
                                    <p:set>
                                      <p:cBhvr>
                                        <p:cTn id="24" dur="1" fill="hold">
                                          <p:stCondLst>
                                            <p:cond delay="0"/>
                                          </p:stCondLst>
                                        </p:cTn>
                                        <p:tgtEl>
                                          <p:spTgt spid="291844"/>
                                        </p:tgtEl>
                                        <p:attrNameLst>
                                          <p:attrName>style.visibility</p:attrName>
                                        </p:attrNameLst>
                                      </p:cBhvr>
                                      <p:to>
                                        <p:strVal val="visible"/>
                                      </p:to>
                                    </p:set>
                                    <p:animEffect transition="in" filter="checkerboard(down)">
                                      <p:cBhvr>
                                        <p:cTn id="25" dur="500"/>
                                        <p:tgtEl>
                                          <p:spTgt spid="291844"/>
                                        </p:tgtEl>
                                      </p:cBhvr>
                                    </p:animEffect>
                                  </p:childTnLst>
                                </p:cTn>
                              </p:par>
                            </p:childTnLst>
                          </p:cTn>
                        </p:par>
                        <p:par>
                          <p:cTn id="26" fill="hold" nodeType="afterGroup">
                            <p:stCondLst>
                              <p:cond delay="8000"/>
                            </p:stCondLst>
                            <p:childTnLst>
                              <p:par>
                                <p:cTn id="27" presetID="5" presetClass="entr" presetSubtype="5" fill="hold" grpId="0" nodeType="afterEffect">
                                  <p:stCondLst>
                                    <p:cond delay="2500"/>
                                  </p:stCondLst>
                                  <p:childTnLst>
                                    <p:set>
                                      <p:cBhvr>
                                        <p:cTn id="28" dur="1" fill="hold">
                                          <p:stCondLst>
                                            <p:cond delay="0"/>
                                          </p:stCondLst>
                                        </p:cTn>
                                        <p:tgtEl>
                                          <p:spTgt spid="291846"/>
                                        </p:tgtEl>
                                        <p:attrNameLst>
                                          <p:attrName>style.visibility</p:attrName>
                                        </p:attrNameLst>
                                      </p:cBhvr>
                                      <p:to>
                                        <p:strVal val="visible"/>
                                      </p:to>
                                    </p:set>
                                    <p:animEffect transition="in" filter="checkerboard(down)">
                                      <p:cBhvr>
                                        <p:cTn id="29" dur="500"/>
                                        <p:tgtEl>
                                          <p:spTgt spid="291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nimBg="1" autoUpdateAnimBg="0"/>
      <p:bldP spid="291843" grpId="0" animBg="1" autoUpdateAnimBg="0"/>
      <p:bldP spid="291844" grpId="0" animBg="1" autoUpdateAnimBg="0"/>
      <p:bldP spid="291845" grpId="0" animBg="1" autoUpdateAnimBg="0"/>
      <p:bldP spid="29184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tr-TR" altLang="ar-IQ"/>
              <a:t>Dersimiz.Com</a:t>
            </a:r>
          </a:p>
        </p:txBody>
      </p:sp>
      <p:sp>
        <p:nvSpPr>
          <p:cNvPr id="437250" name="Rectangle 2"/>
          <p:cNvSpPr>
            <a:spLocks noChangeArrowheads="1"/>
          </p:cNvSpPr>
          <p:nvPr/>
        </p:nvSpPr>
        <p:spPr bwMode="grayWhite">
          <a:xfrm>
            <a:off x="0" y="0"/>
            <a:ext cx="9296400" cy="6858000"/>
          </a:xfrm>
          <a:prstGeom prst="rect">
            <a:avLst/>
          </a:prstGeom>
          <a:gradFill rotWithShape="0">
            <a:gsLst>
              <a:gs pos="0">
                <a:schemeClr val="bg1"/>
              </a:gs>
              <a:gs pos="100000">
                <a:srgbClr val="CC00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37251" name="AutoShape 3"/>
          <p:cNvSpPr>
            <a:spLocks noChangeArrowheads="1"/>
          </p:cNvSpPr>
          <p:nvPr/>
        </p:nvSpPr>
        <p:spPr bwMode="auto">
          <a:xfrm>
            <a:off x="2438400" y="457200"/>
            <a:ext cx="5867400" cy="4267200"/>
          </a:xfrm>
          <a:prstGeom prst="wedgeRoundRectCallout">
            <a:avLst>
              <a:gd name="adj1" fmla="val -65069"/>
              <a:gd name="adj2" fmla="val 22509"/>
              <a:gd name="adj3" fmla="val 16667"/>
            </a:avLst>
          </a:prstGeom>
          <a:solidFill>
            <a:srgbClr val="33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3200" b="1">
                <a:solidFill>
                  <a:srgbClr val="C2081E"/>
                </a:solidFill>
                <a:latin typeface="Comic Sans MS" pitchFamily="66" charset="0"/>
              </a:rPr>
              <a:t>Bulundu bulundu. Beklentilerinize cevap verecek bir yardımcı bulundu...</a:t>
            </a:r>
          </a:p>
          <a:p>
            <a:pPr algn="ctr"/>
            <a:r>
              <a:rPr lang="tr-TR" altLang="ar-IQ" sz="2400">
                <a:solidFill>
                  <a:schemeClr val="hlink"/>
                </a:solidFill>
                <a:latin typeface="Comic Sans MS" pitchFamily="66" charset="0"/>
              </a:rPr>
              <a:t>Ve size eğitim öğretim de kullanabileceğimiz</a:t>
            </a:r>
            <a:r>
              <a:rPr lang="tr-TR" altLang="ar-IQ" sz="2400">
                <a:solidFill>
                  <a:srgbClr val="C2081E"/>
                </a:solidFill>
                <a:latin typeface="Comic Sans MS" pitchFamily="66" charset="0"/>
              </a:rPr>
              <a:t> </a:t>
            </a:r>
          </a:p>
          <a:p>
            <a:pPr algn="ctr"/>
            <a:r>
              <a:rPr lang="tr-TR" altLang="ar-IQ" sz="2400">
                <a:solidFill>
                  <a:srgbClr val="851401"/>
                </a:solidFill>
                <a:latin typeface="Comic Sans MS" pitchFamily="66" charset="0"/>
              </a:rPr>
              <a:t>öğrenme özürlü damgası yiyen öğrencilerinde sevineceği</a:t>
            </a:r>
            <a:r>
              <a:rPr lang="tr-TR" altLang="ar-IQ" sz="2400">
                <a:solidFill>
                  <a:srgbClr val="C2081E"/>
                </a:solidFill>
                <a:latin typeface="Comic Sans MS" pitchFamily="66" charset="0"/>
              </a:rPr>
              <a:t> </a:t>
            </a:r>
          </a:p>
          <a:p>
            <a:pPr algn="ctr"/>
            <a:r>
              <a:rPr lang="tr-TR" altLang="ar-IQ" sz="2400">
                <a:solidFill>
                  <a:schemeClr val="accent2"/>
                </a:solidFill>
                <a:latin typeface="Comic Sans MS" pitchFamily="66" charset="0"/>
              </a:rPr>
              <a:t>bir eğitim modeli yaklaşımı.</a:t>
            </a:r>
            <a:endParaRPr lang="tr-TR" altLang="ar-IQ" sz="2400" b="1">
              <a:solidFill>
                <a:schemeClr val="accent2"/>
              </a:solidFill>
              <a:latin typeface="Comic Sans MS" pitchFamily="66" charset="0"/>
            </a:endParaRPr>
          </a:p>
        </p:txBody>
      </p:sp>
      <p:pic>
        <p:nvPicPr>
          <p:cNvPr id="437254" name="Picture 6" descr="j007862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286000"/>
            <a:ext cx="150495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7250"/>
                                        </p:tgtEl>
                                        <p:attrNameLst>
                                          <p:attrName>style.visibility</p:attrName>
                                        </p:attrNameLst>
                                      </p:cBhvr>
                                      <p:to>
                                        <p:strVal val="visible"/>
                                      </p:to>
                                    </p:set>
                                    <p:anim calcmode="lin" valueType="num">
                                      <p:cBhvr additive="base">
                                        <p:cTn id="7" dur="500" fill="hold"/>
                                        <p:tgtEl>
                                          <p:spTgt spid="437250"/>
                                        </p:tgtEl>
                                        <p:attrNameLst>
                                          <p:attrName>ppt_x</p:attrName>
                                        </p:attrNameLst>
                                      </p:cBhvr>
                                      <p:tavLst>
                                        <p:tav tm="0">
                                          <p:val>
                                            <p:strVal val="0-#ppt_w/2"/>
                                          </p:val>
                                        </p:tav>
                                        <p:tav tm="100000">
                                          <p:val>
                                            <p:strVal val="#ppt_x"/>
                                          </p:val>
                                        </p:tav>
                                      </p:tavLst>
                                    </p:anim>
                                    <p:anim calcmode="lin" valueType="num">
                                      <p:cBhvr additive="base">
                                        <p:cTn id="8" dur="500" fill="hold"/>
                                        <p:tgtEl>
                                          <p:spTgt spid="43725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4" presetClass="entr" presetSubtype="0" fill="hold" nodeType="afterEffect">
                                  <p:stCondLst>
                                    <p:cond delay="0"/>
                                  </p:stCondLst>
                                  <p:childTnLst>
                                    <p:set>
                                      <p:cBhvr>
                                        <p:cTn id="11" dur="1" fill="hold">
                                          <p:stCondLst>
                                            <p:cond delay="499"/>
                                          </p:stCondLst>
                                        </p:cTn>
                                        <p:tgtEl>
                                          <p:spTgt spid="437254"/>
                                        </p:tgtEl>
                                        <p:attrNameLst>
                                          <p:attrName>style.visibility</p:attrName>
                                        </p:attrNameLst>
                                      </p:cBhvr>
                                      <p:to>
                                        <p:strVal val="visible"/>
                                      </p:to>
                                    </p:set>
                                    <p:anim to="" calcmode="lin" valueType="num">
                                      <p:cBhvr>
                                        <p:cTn id="12" dur="1" fill="hold"/>
                                        <p:tgtEl>
                                          <p:spTgt spid="437254"/>
                                        </p:tgtEl>
                                        <p:attrNameLst>
                                          <p:attrName/>
                                        </p:attrNameLst>
                                      </p:cBhvr>
                                    </p:anim>
                                  </p:childTnLst>
                                </p:cTn>
                              </p:par>
                            </p:childTnLst>
                          </p:cTn>
                        </p:par>
                        <p:par>
                          <p:cTn id="13" fill="hold" nodeType="afterGroup">
                            <p:stCondLst>
                              <p:cond delay="1000"/>
                            </p:stCondLst>
                            <p:childTnLst>
                              <p:par>
                                <p:cTn id="14" presetID="3" presetClass="entr" presetSubtype="10" fill="hold" grpId="0" nodeType="afterEffect">
                                  <p:stCondLst>
                                    <p:cond delay="0"/>
                                  </p:stCondLst>
                                  <p:iterate type="wd">
                                    <p:tmPct val="100000"/>
                                  </p:iterate>
                                  <p:childTnLst>
                                    <p:set>
                                      <p:cBhvr>
                                        <p:cTn id="15" dur="1" fill="hold">
                                          <p:stCondLst>
                                            <p:cond delay="0"/>
                                          </p:stCondLst>
                                        </p:cTn>
                                        <p:tgtEl>
                                          <p:spTgt spid="437251"/>
                                        </p:tgtEl>
                                        <p:attrNameLst>
                                          <p:attrName>style.visibility</p:attrName>
                                        </p:attrNameLst>
                                      </p:cBhvr>
                                      <p:to>
                                        <p:strVal val="visible"/>
                                      </p:to>
                                    </p:set>
                                    <p:animEffect transition="in" filter="blinds(horizontal)">
                                      <p:cBhvr>
                                        <p:cTn id="16" dur="300"/>
                                        <p:tgtEl>
                                          <p:spTgt spid="437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animBg="1"/>
      <p:bldP spid="43725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p:txBody>
          <a:bodyPr/>
          <a:lstStyle/>
          <a:p>
            <a:r>
              <a:rPr lang="tr-TR" altLang="ar-IQ"/>
              <a:t>Dersimiz.Com</a:t>
            </a:r>
          </a:p>
        </p:txBody>
      </p:sp>
      <p:sp>
        <p:nvSpPr>
          <p:cNvPr id="315394" name="Rectangle 2"/>
          <p:cNvSpPr>
            <a:spLocks noChangeArrowheads="1"/>
          </p:cNvSpPr>
          <p:nvPr/>
        </p:nvSpPr>
        <p:spPr bwMode="auto">
          <a:xfrm>
            <a:off x="0" y="1219200"/>
            <a:ext cx="9144000" cy="5638800"/>
          </a:xfrm>
          <a:prstGeom prst="rect">
            <a:avLst/>
          </a:prstGeom>
          <a:gradFill rotWithShape="0">
            <a:gsLst>
              <a:gs pos="0">
                <a:schemeClr val="tx1"/>
              </a:gs>
              <a:gs pos="100000">
                <a:schemeClr val="tx1">
                  <a:gamma/>
                  <a:shade val="98039"/>
                  <a:invGamma/>
                </a:schemeClr>
              </a:gs>
            </a:gsLst>
            <a:path path="shape">
              <a:fillToRect l="50000" t="50000" r="50000" b="50000"/>
            </a:path>
          </a:gradFill>
          <a:ln w="12700">
            <a:solidFill>
              <a:srgbClr val="9933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lang="en-US" altLang="ar-IQ" sz="2400">
              <a:solidFill>
                <a:schemeClr val="tx1"/>
              </a:solidFill>
              <a:latin typeface="Times New Roman" pitchFamily="18" charset="0"/>
            </a:endParaRPr>
          </a:p>
        </p:txBody>
      </p:sp>
      <p:sp>
        <p:nvSpPr>
          <p:cNvPr id="315395" name="Text Box 3"/>
          <p:cNvSpPr txBox="1">
            <a:spLocks noChangeArrowheads="1"/>
          </p:cNvSpPr>
          <p:nvPr/>
        </p:nvSpPr>
        <p:spPr bwMode="auto">
          <a:xfrm>
            <a:off x="0" y="533400"/>
            <a:ext cx="9144000" cy="70167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tr-TR" altLang="ar-IQ" sz="4000" b="1">
                <a:solidFill>
                  <a:schemeClr val="hlink"/>
                </a:solidFill>
                <a:latin typeface="Times New Roman" pitchFamily="18" charset="0"/>
              </a:rPr>
              <a:t>    Çoklu ZEKA:Öğrenmenin 8 Yolu</a:t>
            </a:r>
            <a:endParaRPr lang="tr-TR" altLang="ar-IQ" sz="4000">
              <a:solidFill>
                <a:schemeClr val="tx1"/>
              </a:solidFill>
              <a:latin typeface="Times New Roman" pitchFamily="18" charset="0"/>
            </a:endParaRPr>
          </a:p>
        </p:txBody>
      </p:sp>
      <p:grpSp>
        <p:nvGrpSpPr>
          <p:cNvPr id="315417" name="Group 25"/>
          <p:cNvGrpSpPr>
            <a:grpSpLocks/>
          </p:cNvGrpSpPr>
          <p:nvPr/>
        </p:nvGrpSpPr>
        <p:grpSpPr bwMode="auto">
          <a:xfrm>
            <a:off x="1219200" y="1600200"/>
            <a:ext cx="6735763" cy="4854575"/>
            <a:chOff x="0" y="0"/>
            <a:chExt cx="4147" cy="3010"/>
          </a:xfrm>
        </p:grpSpPr>
        <p:pic>
          <p:nvPicPr>
            <p:cNvPr id="315418" name="Picture 26" descr="MI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47" cy="3010"/>
            </a:xfrm>
            <a:prstGeom prst="rect">
              <a:avLst/>
            </a:prstGeom>
            <a:noFill/>
            <a:extLst>
              <a:ext uri="{909E8E84-426E-40DD-AFC4-6F175D3DCCD1}">
                <a14:hiddenFill xmlns:a14="http://schemas.microsoft.com/office/drawing/2010/main">
                  <a:solidFill>
                    <a:srgbClr val="FFFFFF"/>
                  </a:solidFill>
                </a14:hiddenFill>
              </a:ext>
            </a:extLst>
          </p:spPr>
        </p:pic>
        <p:sp>
          <p:nvSpPr>
            <p:cNvPr id="315419" name="Rectangle 27">
              <a:hlinkClick r:id="rId3" action="ppaction://hlinkfile"/>
            </p:cNvPr>
            <p:cNvSpPr>
              <a:spLocks noChangeArrowheads="1"/>
            </p:cNvSpPr>
            <p:nvPr/>
          </p:nvSpPr>
          <p:spPr bwMode="auto">
            <a:xfrm>
              <a:off x="3088" y="1202"/>
              <a:ext cx="749"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0" name="Rectangle 28">
              <a:hlinkClick r:id="rId4" action="ppaction://hlinkfile"/>
            </p:cNvPr>
            <p:cNvSpPr>
              <a:spLocks noChangeArrowheads="1"/>
            </p:cNvSpPr>
            <p:nvPr/>
          </p:nvSpPr>
          <p:spPr bwMode="auto">
            <a:xfrm>
              <a:off x="1699" y="165"/>
              <a:ext cx="777" cy="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1" name="Rectangle 29">
              <a:hlinkClick r:id="rId5" action="ppaction://hlinkfile"/>
            </p:cNvPr>
            <p:cNvSpPr>
              <a:spLocks noChangeArrowheads="1"/>
            </p:cNvSpPr>
            <p:nvPr/>
          </p:nvSpPr>
          <p:spPr bwMode="auto">
            <a:xfrm>
              <a:off x="288" y="273"/>
              <a:ext cx="741" cy="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2" name="Rectangle 30">
              <a:hlinkClick r:id="rId6" action="ppaction://hlinkfile"/>
            </p:cNvPr>
            <p:cNvSpPr>
              <a:spLocks noChangeArrowheads="1"/>
            </p:cNvSpPr>
            <p:nvPr/>
          </p:nvSpPr>
          <p:spPr bwMode="auto">
            <a:xfrm>
              <a:off x="201" y="1209"/>
              <a:ext cx="771" cy="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3" name="Rectangle 31">
              <a:hlinkClick r:id="rId7" action="ppaction://hlinkfile"/>
            </p:cNvPr>
            <p:cNvSpPr>
              <a:spLocks noChangeArrowheads="1"/>
            </p:cNvSpPr>
            <p:nvPr/>
          </p:nvSpPr>
          <p:spPr bwMode="auto">
            <a:xfrm>
              <a:off x="648" y="2066"/>
              <a:ext cx="756" cy="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4" name="Rectangle 32">
              <a:hlinkClick r:id="rId8" action="ppaction://hlinkfile"/>
            </p:cNvPr>
            <p:cNvSpPr>
              <a:spLocks noChangeArrowheads="1"/>
            </p:cNvSpPr>
            <p:nvPr/>
          </p:nvSpPr>
          <p:spPr bwMode="auto">
            <a:xfrm>
              <a:off x="1684" y="2160"/>
              <a:ext cx="749"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5" name="Rectangle 33">
              <a:hlinkClick r:id="rId9" action="ppaction://hlinkfile"/>
            </p:cNvPr>
            <p:cNvSpPr>
              <a:spLocks noChangeArrowheads="1"/>
            </p:cNvSpPr>
            <p:nvPr/>
          </p:nvSpPr>
          <p:spPr bwMode="auto">
            <a:xfrm>
              <a:off x="2736" y="2016"/>
              <a:ext cx="741" cy="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sp>
          <p:nvSpPr>
            <p:cNvPr id="315426" name="Rectangle 34">
              <a:hlinkClick r:id="rId10" action="ppaction://hlinkfile"/>
            </p:cNvPr>
            <p:cNvSpPr>
              <a:spLocks noChangeArrowheads="1"/>
            </p:cNvSpPr>
            <p:nvPr/>
          </p:nvSpPr>
          <p:spPr bwMode="auto">
            <a:xfrm>
              <a:off x="2959" y="273"/>
              <a:ext cx="756" cy="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IQ"/>
            </a:p>
          </p:txBody>
        </p:sp>
      </p:grpSp>
      <p:sp>
        <p:nvSpPr>
          <p:cNvPr id="315427" name="Rectangle 35"/>
          <p:cNvSpPr>
            <a:spLocks noGrp="1" noChangeArrowheads="1"/>
          </p:cNvSpPr>
          <p:nvPr>
            <p:ph type="title" idx="4294967295"/>
          </p:nvPr>
        </p:nvSpPr>
        <p:spPr/>
        <p:txBody>
          <a:bodyPr/>
          <a:lstStyle/>
          <a:p>
            <a:endParaRPr lang="ar-IQ" altLang="ar-IQ"/>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5394"/>
                                        </p:tgtEl>
                                        <p:attrNameLst>
                                          <p:attrName>style.visibility</p:attrName>
                                        </p:attrNameLst>
                                      </p:cBhvr>
                                      <p:to>
                                        <p:strVal val="visible"/>
                                      </p:to>
                                    </p:set>
                                    <p:animEffect transition="in" filter="box(in)">
                                      <p:cBhvr>
                                        <p:cTn id="7" dur="500"/>
                                        <p:tgtEl>
                                          <p:spTgt spid="315394"/>
                                        </p:tgtEl>
                                      </p:cBhvr>
                                    </p:animEffect>
                                  </p:childTnLst>
                                </p:cTn>
                              </p:par>
                            </p:childTnLst>
                          </p:cTn>
                        </p:par>
                        <p:par>
                          <p:cTn id="8" fill="hold" nodeType="afterGroup">
                            <p:stCondLst>
                              <p:cond delay="500"/>
                            </p:stCondLst>
                            <p:childTnLst>
                              <p:par>
                                <p:cTn id="9" presetID="24" presetClass="entr" presetSubtype="0" fill="hold" grpId="0" nodeType="afterEffect">
                                  <p:stCondLst>
                                    <p:cond delay="0"/>
                                  </p:stCondLst>
                                  <p:childTnLst>
                                    <p:set>
                                      <p:cBhvr>
                                        <p:cTn id="10" dur="1" fill="hold">
                                          <p:stCondLst>
                                            <p:cond delay="499"/>
                                          </p:stCondLst>
                                        </p:cTn>
                                        <p:tgtEl>
                                          <p:spTgt spid="315395"/>
                                        </p:tgtEl>
                                        <p:attrNameLst>
                                          <p:attrName>style.visibility</p:attrName>
                                        </p:attrNameLst>
                                      </p:cBhvr>
                                      <p:to>
                                        <p:strVal val="visible"/>
                                      </p:to>
                                    </p:set>
                                    <p:anim to="" calcmode="lin" valueType="num">
                                      <p:cBhvr>
                                        <p:cTn id="11" dur="1" fill="hold"/>
                                        <p:tgtEl>
                                          <p:spTgt spid="315395"/>
                                        </p:tgtEl>
                                        <p:attrNameLst>
                                          <p:attrName/>
                                        </p:attrNameLst>
                                      </p:cBhvr>
                                    </p:anim>
                                  </p:childTnLst>
                                </p:cTn>
                              </p:par>
                            </p:childTnLst>
                          </p:cTn>
                        </p:par>
                        <p:par>
                          <p:cTn id="12" fill="hold" nodeType="afterGroup">
                            <p:stCondLst>
                              <p:cond delay="1000"/>
                            </p:stCondLst>
                            <p:childTnLst>
                              <p:par>
                                <p:cTn id="13" presetID="24" presetClass="entr" presetSubtype="0" fill="hold" nodeType="afterEffect">
                                  <p:stCondLst>
                                    <p:cond delay="0"/>
                                  </p:stCondLst>
                                  <p:childTnLst>
                                    <p:set>
                                      <p:cBhvr>
                                        <p:cTn id="14" dur="1" fill="hold">
                                          <p:stCondLst>
                                            <p:cond delay="499"/>
                                          </p:stCondLst>
                                        </p:cTn>
                                        <p:tgtEl>
                                          <p:spTgt spid="315417"/>
                                        </p:tgtEl>
                                        <p:attrNameLst>
                                          <p:attrName>style.visibility</p:attrName>
                                        </p:attrNameLst>
                                      </p:cBhvr>
                                      <p:to>
                                        <p:strVal val="visible"/>
                                      </p:to>
                                    </p:set>
                                    <p:anim to="" calcmode="lin" valueType="num">
                                      <p:cBhvr>
                                        <p:cTn id="15" dur="1" fill="hold"/>
                                        <p:tgtEl>
                                          <p:spTgt spid="31541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animBg="1" autoUpdateAnimBg="0"/>
      <p:bldP spid="31539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1"/>
          </p:nvPr>
        </p:nvSpPr>
        <p:spPr/>
        <p:txBody>
          <a:bodyPr/>
          <a:lstStyle/>
          <a:p>
            <a:r>
              <a:rPr lang="tr-TR" altLang="ar-IQ"/>
              <a:t>Dersimiz.Com</a:t>
            </a:r>
          </a:p>
        </p:txBody>
      </p:sp>
      <p:sp>
        <p:nvSpPr>
          <p:cNvPr id="340994" name="Rectangle 2"/>
          <p:cNvSpPr>
            <a:spLocks noChangeArrowheads="1"/>
          </p:cNvSpPr>
          <p:nvPr/>
        </p:nvSpPr>
        <p:spPr bwMode="auto">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40999" name="Text Box 7"/>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41000" name="Rectangle 8"/>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solidFill>
                  <a:schemeClr val="hlink"/>
                </a:solidFill>
              </a:rPr>
              <a:t>Öğrenmenin 8 Yolu: Sözel </a:t>
            </a:r>
            <a:r>
              <a:rPr lang="tr-TR" altLang="ar-IQ" sz="2800" b="1">
                <a:solidFill>
                  <a:schemeClr val="hlink"/>
                </a:solidFill>
              </a:rPr>
              <a:t>Düşünen/Öğrenen</a:t>
            </a:r>
            <a:endParaRPr lang="en-US" altLang="ar-IQ" sz="2800"/>
          </a:p>
        </p:txBody>
      </p:sp>
      <p:pic>
        <p:nvPicPr>
          <p:cNvPr id="341005" name="Picture 13" descr="M02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219200"/>
            <a:ext cx="1587500" cy="1828800"/>
          </a:xfrm>
          <a:prstGeom prst="rect">
            <a:avLst/>
          </a:prstGeom>
          <a:noFill/>
          <a:extLst>
            <a:ext uri="{909E8E84-426E-40DD-AFC4-6F175D3DCCD1}">
              <a14:hiddenFill xmlns:a14="http://schemas.microsoft.com/office/drawing/2010/main">
                <a:solidFill>
                  <a:srgbClr val="FFFFFF"/>
                </a:solidFill>
              </a14:hiddenFill>
            </a:ext>
          </a:extLst>
        </p:spPr>
      </p:pic>
      <p:sp>
        <p:nvSpPr>
          <p:cNvPr id="341007" name="Rectangle 15"/>
          <p:cNvSpPr>
            <a:spLocks noChangeArrowheads="1"/>
          </p:cNvSpPr>
          <p:nvPr/>
        </p:nvSpPr>
        <p:spPr bwMode="auto">
          <a:xfrm>
            <a:off x="0" y="2438400"/>
            <a:ext cx="4191000" cy="36576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41008" name="Text Box 16"/>
          <p:cNvSpPr txBox="1">
            <a:spLocks noChangeArrowheads="1"/>
          </p:cNvSpPr>
          <p:nvPr/>
        </p:nvSpPr>
        <p:spPr bwMode="auto">
          <a:xfrm>
            <a:off x="76200" y="2514600"/>
            <a:ext cx="4105275" cy="56515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a:t>Özellikleri:</a:t>
            </a:r>
          </a:p>
        </p:txBody>
      </p:sp>
      <p:sp>
        <p:nvSpPr>
          <p:cNvPr id="341009" name="Text Box 17"/>
          <p:cNvSpPr txBox="1">
            <a:spLocks noChangeArrowheads="1"/>
          </p:cNvSpPr>
          <p:nvPr/>
        </p:nvSpPr>
        <p:spPr bwMode="auto">
          <a:xfrm>
            <a:off x="76200" y="3213100"/>
            <a:ext cx="4105275"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2000" b="1">
                <a:latin typeface="Georgia" pitchFamily="18" charset="0"/>
              </a:rPr>
              <a:t>Yazılı-sözlü dil.</a:t>
            </a:r>
            <a:endParaRPr lang="tr-TR" altLang="ar-IQ">
              <a:latin typeface="Georgia" pitchFamily="18" charset="0"/>
            </a:endParaRPr>
          </a:p>
        </p:txBody>
      </p:sp>
      <p:sp>
        <p:nvSpPr>
          <p:cNvPr id="341010" name="Text Box 18"/>
          <p:cNvSpPr txBox="1">
            <a:spLocks noChangeArrowheads="1"/>
          </p:cNvSpPr>
          <p:nvPr/>
        </p:nvSpPr>
        <p:spPr bwMode="auto">
          <a:xfrm>
            <a:off x="76200" y="3624263"/>
            <a:ext cx="4105275"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Dilin kullanımını. </a:t>
            </a:r>
          </a:p>
        </p:txBody>
      </p:sp>
      <p:sp>
        <p:nvSpPr>
          <p:cNvPr id="341011" name="Text Box 19"/>
          <p:cNvSpPr txBox="1">
            <a:spLocks noChangeArrowheads="1"/>
          </p:cNvSpPr>
          <p:nvPr/>
        </p:nvSpPr>
        <p:spPr bwMode="auto">
          <a:xfrm>
            <a:off x="85725" y="4038600"/>
            <a:ext cx="4105275"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Semantik, (anlambilim)</a:t>
            </a:r>
            <a:endParaRPr kumimoji="1" lang="tr-TR" altLang="ar-IQ" sz="1600" b="1">
              <a:latin typeface="Georgia" pitchFamily="18" charset="0"/>
            </a:endParaRPr>
          </a:p>
        </p:txBody>
      </p:sp>
      <p:sp>
        <p:nvSpPr>
          <p:cNvPr id="341012" name="Text Box 20"/>
          <p:cNvSpPr txBox="1">
            <a:spLocks noChangeArrowheads="1"/>
          </p:cNvSpPr>
          <p:nvPr/>
        </p:nvSpPr>
        <p:spPr bwMode="auto">
          <a:xfrm>
            <a:off x="76200" y="4456113"/>
            <a:ext cx="4105275"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Ezberleme ve hatırlama.</a:t>
            </a:r>
          </a:p>
        </p:txBody>
      </p:sp>
      <p:sp>
        <p:nvSpPr>
          <p:cNvPr id="341013" name="Text Box 21"/>
          <p:cNvSpPr txBox="1">
            <a:spLocks noChangeArrowheads="1"/>
          </p:cNvSpPr>
          <p:nvPr/>
        </p:nvSpPr>
        <p:spPr bwMode="auto">
          <a:xfrm>
            <a:off x="76200" y="4865688"/>
            <a:ext cx="4105275"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Esprilidir.</a:t>
            </a:r>
          </a:p>
        </p:txBody>
      </p:sp>
      <p:sp>
        <p:nvSpPr>
          <p:cNvPr id="341014" name="Text Box 22"/>
          <p:cNvSpPr txBox="1">
            <a:spLocks noChangeArrowheads="1"/>
          </p:cNvSpPr>
          <p:nvPr/>
        </p:nvSpPr>
        <p:spPr bwMode="auto">
          <a:xfrm>
            <a:off x="76200" y="5275263"/>
            <a:ext cx="4105275" cy="33655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600" b="1">
                <a:latin typeface="Georgia" pitchFamily="18" charset="0"/>
              </a:rPr>
              <a:t>Konuşmayı sever.</a:t>
            </a:r>
            <a:r>
              <a:rPr kumimoji="1" lang="tr-TR" altLang="ar-IQ" sz="1600" b="1">
                <a:latin typeface="Georgia" pitchFamily="18" charset="0"/>
                <a:cs typeface="Times New Roman" pitchFamily="18" charset="0"/>
              </a:rPr>
              <a:t> </a:t>
            </a:r>
            <a:r>
              <a:rPr kumimoji="1" lang="tr-TR" altLang="ar-IQ" sz="1600" b="1">
                <a:latin typeface="Georgia" pitchFamily="18" charset="0"/>
              </a:rPr>
              <a:t> Hitabeti iyidir. </a:t>
            </a:r>
          </a:p>
        </p:txBody>
      </p:sp>
      <p:sp>
        <p:nvSpPr>
          <p:cNvPr id="341015" name="Text Box 23"/>
          <p:cNvSpPr txBox="1">
            <a:spLocks noChangeArrowheads="1"/>
          </p:cNvSpPr>
          <p:nvPr/>
        </p:nvSpPr>
        <p:spPr bwMode="auto">
          <a:xfrm>
            <a:off x="76200" y="5684838"/>
            <a:ext cx="4105275"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İkna edicidir.</a:t>
            </a:r>
          </a:p>
        </p:txBody>
      </p:sp>
      <p:sp>
        <p:nvSpPr>
          <p:cNvPr id="340996" name="Text Box 4"/>
          <p:cNvSpPr txBox="1">
            <a:spLocks noChangeArrowheads="1"/>
          </p:cNvSpPr>
          <p:nvPr/>
        </p:nvSpPr>
        <p:spPr bwMode="auto">
          <a:xfrm>
            <a:off x="4030663" y="4787900"/>
            <a:ext cx="4318000" cy="792163"/>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İsimleri yerleri tarihleri iyi ezberler.</a:t>
            </a:r>
          </a:p>
        </p:txBody>
      </p:sp>
      <p:sp>
        <p:nvSpPr>
          <p:cNvPr id="340997" name="Text Box 5"/>
          <p:cNvSpPr txBox="1">
            <a:spLocks noChangeArrowheads="1"/>
          </p:cNvSpPr>
          <p:nvPr/>
        </p:nvSpPr>
        <p:spPr bwMode="auto">
          <a:xfrm>
            <a:off x="4030663" y="3767138"/>
            <a:ext cx="4318000" cy="792162"/>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400" b="1">
                <a:latin typeface="Georgia" pitchFamily="18" charset="0"/>
              </a:rPr>
              <a:t>Söyleyerek, duyarak ve  görerek öğrenir.</a:t>
            </a:r>
            <a:endParaRPr lang="en-US" altLang="ar-IQ" sz="2400" b="1">
              <a:latin typeface="Georgia" pitchFamily="18" charset="0"/>
              <a:cs typeface="Times New Roman" pitchFamily="18" charset="0"/>
            </a:endParaRPr>
          </a:p>
        </p:txBody>
      </p:sp>
      <p:sp>
        <p:nvSpPr>
          <p:cNvPr id="341003" name="Text Box 11"/>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Okuma yazmayı sever.</a:t>
            </a:r>
            <a:r>
              <a:rPr lang="en-US" altLang="ar-IQ" sz="2000">
                <a:latin typeface="Georgia" pitchFamily="18" charset="0"/>
                <a:cs typeface="Times New Roman" pitchFamily="18" charset="0"/>
              </a:rPr>
              <a:t> </a:t>
            </a:r>
          </a:p>
        </p:txBody>
      </p:sp>
      <p:sp>
        <p:nvSpPr>
          <p:cNvPr id="340998" name="Text Box 6"/>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Ivır zıvır şeyleri ezberlemeyi sever.</a:t>
            </a:r>
            <a:r>
              <a:rPr lang="en-US" altLang="ar-IQ" sz="2000">
                <a:latin typeface="Georgia" pitchFamily="18" charset="0"/>
              </a:rPr>
              <a:t> </a:t>
            </a:r>
            <a:endParaRPr lang="tr-TR" altLang="ar-IQ" sz="2000">
              <a:latin typeface="Georgia" pitchFamily="18" charset="0"/>
            </a:endParaRPr>
          </a:p>
        </p:txBody>
      </p:sp>
      <p:sp>
        <p:nvSpPr>
          <p:cNvPr id="341002" name="Text Box 10"/>
          <p:cNvSpPr txBox="1">
            <a:spLocks noChangeArrowheads="1"/>
          </p:cNvSpPr>
          <p:nvPr/>
        </p:nvSpPr>
        <p:spPr bwMode="auto">
          <a:xfrm>
            <a:off x="4030663" y="2819400"/>
            <a:ext cx="4318000" cy="792163"/>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Hikayeleri sever </a:t>
            </a:r>
            <a:r>
              <a:rPr lang="en-US" altLang="ar-IQ" sz="2000">
                <a:latin typeface="Georgia" pitchFamily="18" charset="0"/>
                <a:cs typeface="Times New Roman" pitchFamily="18" charset="0"/>
              </a:rPr>
              <a:t> </a:t>
            </a:r>
          </a:p>
        </p:txBody>
      </p:sp>
      <p:sp>
        <p:nvSpPr>
          <p:cNvPr id="341016" name="Rectangle 24"/>
          <p:cNvSpPr>
            <a:spLocks noGrp="1" noChangeArrowheads="1"/>
          </p:cNvSpPr>
          <p:nvPr>
            <p:ph type="title" idx="4294967295"/>
          </p:nvPr>
        </p:nvSpPr>
        <p:spPr>
          <a:xfrm>
            <a:off x="684213" y="765175"/>
            <a:ext cx="7772400" cy="1143000"/>
          </a:xfrm>
        </p:spPr>
        <p:txBody>
          <a:bodyPr/>
          <a:lstStyle/>
          <a:p>
            <a:r>
              <a:rPr lang="tr-TR" altLang="ar-IQ" b="1">
                <a:solidFill>
                  <a:schemeClr val="bg2"/>
                </a:solidFill>
              </a:rPr>
              <a:t>sözel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40994"/>
                                        </p:tgtEl>
                                        <p:attrNameLst>
                                          <p:attrName>style.visibility</p:attrName>
                                        </p:attrNameLst>
                                      </p:cBhvr>
                                      <p:to>
                                        <p:strVal val="visible"/>
                                      </p:to>
                                    </p:set>
                                    <p:animEffect transition="in" filter="barn(outVertical)">
                                      <p:cBhvr>
                                        <p:cTn id="7" dur="500"/>
                                        <p:tgtEl>
                                          <p:spTgt spid="340994"/>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40999"/>
                                        </p:tgtEl>
                                        <p:attrNameLst>
                                          <p:attrName>style.visibility</p:attrName>
                                        </p:attrNameLst>
                                      </p:cBhvr>
                                      <p:to>
                                        <p:strVal val="visible"/>
                                      </p:to>
                                    </p:set>
                                    <p:animEffect transition="in" filter="barn(outVertical)">
                                      <p:cBhvr>
                                        <p:cTn id="11" dur="500"/>
                                        <p:tgtEl>
                                          <p:spTgt spid="340999"/>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41000"/>
                                        </p:tgtEl>
                                        <p:attrNameLst>
                                          <p:attrName>style.visibility</p:attrName>
                                        </p:attrNameLst>
                                      </p:cBhvr>
                                      <p:to>
                                        <p:strVal val="visible"/>
                                      </p:to>
                                    </p:set>
                                    <p:animEffect transition="in" filter="barn(outVertical)">
                                      <p:cBhvr>
                                        <p:cTn id="15" dur="500"/>
                                        <p:tgtEl>
                                          <p:spTgt spid="341000"/>
                                        </p:tgtEl>
                                      </p:cBhvr>
                                    </p:animEffect>
                                  </p:childTnLst>
                                </p:cTn>
                              </p:par>
                            </p:childTnLst>
                          </p:cTn>
                        </p:par>
                        <p:par>
                          <p:cTn id="16" fill="hold" nodeType="afterGroup">
                            <p:stCondLst>
                              <p:cond delay="1500"/>
                            </p:stCondLst>
                            <p:childTnLst>
                              <p:par>
                                <p:cTn id="17" presetID="2" presetClass="entr" presetSubtype="8" fill="hold" nodeType="afterEffect">
                                  <p:stCondLst>
                                    <p:cond delay="0"/>
                                  </p:stCondLst>
                                  <p:childTnLst>
                                    <p:set>
                                      <p:cBhvr>
                                        <p:cTn id="18" dur="1" fill="hold">
                                          <p:stCondLst>
                                            <p:cond delay="0"/>
                                          </p:stCondLst>
                                        </p:cTn>
                                        <p:tgtEl>
                                          <p:spTgt spid="341005"/>
                                        </p:tgtEl>
                                        <p:attrNameLst>
                                          <p:attrName>style.visibility</p:attrName>
                                        </p:attrNameLst>
                                      </p:cBhvr>
                                      <p:to>
                                        <p:strVal val="visible"/>
                                      </p:to>
                                    </p:set>
                                    <p:anim calcmode="lin" valueType="num">
                                      <p:cBhvr additive="base">
                                        <p:cTn id="19" dur="500" fill="hold"/>
                                        <p:tgtEl>
                                          <p:spTgt spid="341005"/>
                                        </p:tgtEl>
                                        <p:attrNameLst>
                                          <p:attrName>ppt_x</p:attrName>
                                        </p:attrNameLst>
                                      </p:cBhvr>
                                      <p:tavLst>
                                        <p:tav tm="0">
                                          <p:val>
                                            <p:strVal val="0-#ppt_w/2"/>
                                          </p:val>
                                        </p:tav>
                                        <p:tav tm="100000">
                                          <p:val>
                                            <p:strVal val="#ppt_x"/>
                                          </p:val>
                                        </p:tav>
                                      </p:tavLst>
                                    </p:anim>
                                    <p:anim calcmode="lin" valueType="num">
                                      <p:cBhvr additive="base">
                                        <p:cTn id="20" dur="500" fill="hold"/>
                                        <p:tgtEl>
                                          <p:spTgt spid="341005"/>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341007"/>
                                        </p:tgtEl>
                                        <p:attrNameLst>
                                          <p:attrName>style.visibility</p:attrName>
                                        </p:attrNameLst>
                                      </p:cBhvr>
                                      <p:to>
                                        <p:strVal val="visible"/>
                                      </p:to>
                                    </p:set>
                                    <p:animEffect transition="in" filter="dissolve">
                                      <p:cBhvr>
                                        <p:cTn id="24" dur="500"/>
                                        <p:tgtEl>
                                          <p:spTgt spid="341007"/>
                                        </p:tgtEl>
                                      </p:cBhvr>
                                    </p:animEffect>
                                  </p:childTnLst>
                                </p:cTn>
                              </p:par>
                            </p:childTnLst>
                          </p:cTn>
                        </p:par>
                        <p:par>
                          <p:cTn id="25" fill="hold" nodeType="afterGroup">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341008"/>
                                        </p:tgtEl>
                                        <p:attrNameLst>
                                          <p:attrName>style.visibility</p:attrName>
                                        </p:attrNameLst>
                                      </p:cBhvr>
                                      <p:to>
                                        <p:strVal val="visible"/>
                                      </p:to>
                                    </p:set>
                                    <p:animEffect transition="in" filter="dissolve">
                                      <p:cBhvr>
                                        <p:cTn id="28" dur="500"/>
                                        <p:tgtEl>
                                          <p:spTgt spid="341008"/>
                                        </p:tgtEl>
                                      </p:cBhvr>
                                    </p:animEffect>
                                  </p:childTnLst>
                                </p:cTn>
                              </p:par>
                            </p:childTnLst>
                          </p:cTn>
                        </p:par>
                        <p:par>
                          <p:cTn id="29" fill="hold" nodeType="afterGroup">
                            <p:stCondLst>
                              <p:cond delay="3000"/>
                            </p:stCondLst>
                            <p:childTnLst>
                              <p:par>
                                <p:cTn id="30" presetID="9" presetClass="entr" presetSubtype="0" fill="hold" grpId="0" nodeType="afterEffect">
                                  <p:stCondLst>
                                    <p:cond delay="0"/>
                                  </p:stCondLst>
                                  <p:childTnLst>
                                    <p:set>
                                      <p:cBhvr>
                                        <p:cTn id="31" dur="1" fill="hold">
                                          <p:stCondLst>
                                            <p:cond delay="0"/>
                                          </p:stCondLst>
                                        </p:cTn>
                                        <p:tgtEl>
                                          <p:spTgt spid="341009"/>
                                        </p:tgtEl>
                                        <p:attrNameLst>
                                          <p:attrName>style.visibility</p:attrName>
                                        </p:attrNameLst>
                                      </p:cBhvr>
                                      <p:to>
                                        <p:strVal val="visible"/>
                                      </p:to>
                                    </p:set>
                                    <p:animEffect transition="in" filter="dissolve">
                                      <p:cBhvr>
                                        <p:cTn id="32" dur="500"/>
                                        <p:tgtEl>
                                          <p:spTgt spid="341009"/>
                                        </p:tgtEl>
                                      </p:cBhvr>
                                    </p:animEffect>
                                  </p:childTnLst>
                                </p:cTn>
                              </p:par>
                            </p:childTnLst>
                          </p:cTn>
                        </p:par>
                        <p:par>
                          <p:cTn id="33" fill="hold" nodeType="afterGroup">
                            <p:stCondLst>
                              <p:cond delay="3500"/>
                            </p:stCondLst>
                            <p:childTnLst>
                              <p:par>
                                <p:cTn id="34" presetID="9" presetClass="entr" presetSubtype="0" fill="hold" grpId="0" nodeType="afterEffect">
                                  <p:stCondLst>
                                    <p:cond delay="0"/>
                                  </p:stCondLst>
                                  <p:childTnLst>
                                    <p:set>
                                      <p:cBhvr>
                                        <p:cTn id="35" dur="1" fill="hold">
                                          <p:stCondLst>
                                            <p:cond delay="0"/>
                                          </p:stCondLst>
                                        </p:cTn>
                                        <p:tgtEl>
                                          <p:spTgt spid="341010"/>
                                        </p:tgtEl>
                                        <p:attrNameLst>
                                          <p:attrName>style.visibility</p:attrName>
                                        </p:attrNameLst>
                                      </p:cBhvr>
                                      <p:to>
                                        <p:strVal val="visible"/>
                                      </p:to>
                                    </p:set>
                                    <p:animEffect transition="in" filter="dissolve">
                                      <p:cBhvr>
                                        <p:cTn id="36" dur="500"/>
                                        <p:tgtEl>
                                          <p:spTgt spid="341010"/>
                                        </p:tgtEl>
                                      </p:cBhvr>
                                    </p:animEffect>
                                  </p:childTnLst>
                                </p:cTn>
                              </p:par>
                            </p:childTnLst>
                          </p:cTn>
                        </p:par>
                        <p:par>
                          <p:cTn id="37" fill="hold" nodeType="afterGroup">
                            <p:stCondLst>
                              <p:cond delay="4000"/>
                            </p:stCondLst>
                            <p:childTnLst>
                              <p:par>
                                <p:cTn id="38" presetID="9" presetClass="entr" presetSubtype="0" fill="hold" grpId="0" nodeType="afterEffect">
                                  <p:stCondLst>
                                    <p:cond delay="0"/>
                                  </p:stCondLst>
                                  <p:childTnLst>
                                    <p:set>
                                      <p:cBhvr>
                                        <p:cTn id="39" dur="1" fill="hold">
                                          <p:stCondLst>
                                            <p:cond delay="0"/>
                                          </p:stCondLst>
                                        </p:cTn>
                                        <p:tgtEl>
                                          <p:spTgt spid="341011"/>
                                        </p:tgtEl>
                                        <p:attrNameLst>
                                          <p:attrName>style.visibility</p:attrName>
                                        </p:attrNameLst>
                                      </p:cBhvr>
                                      <p:to>
                                        <p:strVal val="visible"/>
                                      </p:to>
                                    </p:set>
                                    <p:animEffect transition="in" filter="dissolve">
                                      <p:cBhvr>
                                        <p:cTn id="40" dur="500"/>
                                        <p:tgtEl>
                                          <p:spTgt spid="341011"/>
                                        </p:tgtEl>
                                      </p:cBhvr>
                                    </p:animEffect>
                                  </p:childTnLst>
                                </p:cTn>
                              </p:par>
                            </p:childTnLst>
                          </p:cTn>
                        </p:par>
                        <p:par>
                          <p:cTn id="41" fill="hold" nodeType="afterGroup">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341012"/>
                                        </p:tgtEl>
                                        <p:attrNameLst>
                                          <p:attrName>style.visibility</p:attrName>
                                        </p:attrNameLst>
                                      </p:cBhvr>
                                      <p:to>
                                        <p:strVal val="visible"/>
                                      </p:to>
                                    </p:set>
                                    <p:animEffect transition="in" filter="dissolve">
                                      <p:cBhvr>
                                        <p:cTn id="44" dur="500"/>
                                        <p:tgtEl>
                                          <p:spTgt spid="341012"/>
                                        </p:tgtEl>
                                      </p:cBhvr>
                                    </p:animEffect>
                                  </p:childTnLst>
                                </p:cTn>
                              </p:par>
                            </p:childTnLst>
                          </p:cTn>
                        </p:par>
                        <p:par>
                          <p:cTn id="45" fill="hold" nodeType="afterGroup">
                            <p:stCondLst>
                              <p:cond delay="5000"/>
                            </p:stCondLst>
                            <p:childTnLst>
                              <p:par>
                                <p:cTn id="46" presetID="9" presetClass="entr" presetSubtype="0" fill="hold" grpId="0" nodeType="afterEffect">
                                  <p:stCondLst>
                                    <p:cond delay="0"/>
                                  </p:stCondLst>
                                  <p:childTnLst>
                                    <p:set>
                                      <p:cBhvr>
                                        <p:cTn id="47" dur="1" fill="hold">
                                          <p:stCondLst>
                                            <p:cond delay="0"/>
                                          </p:stCondLst>
                                        </p:cTn>
                                        <p:tgtEl>
                                          <p:spTgt spid="341013"/>
                                        </p:tgtEl>
                                        <p:attrNameLst>
                                          <p:attrName>style.visibility</p:attrName>
                                        </p:attrNameLst>
                                      </p:cBhvr>
                                      <p:to>
                                        <p:strVal val="visible"/>
                                      </p:to>
                                    </p:set>
                                    <p:animEffect transition="in" filter="dissolve">
                                      <p:cBhvr>
                                        <p:cTn id="48" dur="500"/>
                                        <p:tgtEl>
                                          <p:spTgt spid="341013"/>
                                        </p:tgtEl>
                                      </p:cBhvr>
                                    </p:animEffect>
                                  </p:childTnLst>
                                </p:cTn>
                              </p:par>
                            </p:childTnLst>
                          </p:cTn>
                        </p:par>
                        <p:par>
                          <p:cTn id="49" fill="hold" nodeType="afterGroup">
                            <p:stCondLst>
                              <p:cond delay="5500"/>
                            </p:stCondLst>
                            <p:childTnLst>
                              <p:par>
                                <p:cTn id="50" presetID="9" presetClass="entr" presetSubtype="0" fill="hold" grpId="0" nodeType="afterEffect">
                                  <p:stCondLst>
                                    <p:cond delay="0"/>
                                  </p:stCondLst>
                                  <p:childTnLst>
                                    <p:set>
                                      <p:cBhvr>
                                        <p:cTn id="51" dur="1" fill="hold">
                                          <p:stCondLst>
                                            <p:cond delay="0"/>
                                          </p:stCondLst>
                                        </p:cTn>
                                        <p:tgtEl>
                                          <p:spTgt spid="341014"/>
                                        </p:tgtEl>
                                        <p:attrNameLst>
                                          <p:attrName>style.visibility</p:attrName>
                                        </p:attrNameLst>
                                      </p:cBhvr>
                                      <p:to>
                                        <p:strVal val="visible"/>
                                      </p:to>
                                    </p:set>
                                    <p:animEffect transition="in" filter="dissolve">
                                      <p:cBhvr>
                                        <p:cTn id="52" dur="500"/>
                                        <p:tgtEl>
                                          <p:spTgt spid="341014"/>
                                        </p:tgtEl>
                                      </p:cBhvr>
                                    </p:animEffect>
                                  </p:childTnLst>
                                </p:cTn>
                              </p:par>
                            </p:childTnLst>
                          </p:cTn>
                        </p:par>
                        <p:par>
                          <p:cTn id="53" fill="hold" nodeType="afterGroup">
                            <p:stCondLst>
                              <p:cond delay="6000"/>
                            </p:stCondLst>
                            <p:childTnLst>
                              <p:par>
                                <p:cTn id="54" presetID="9" presetClass="entr" presetSubtype="0" fill="hold" grpId="0" nodeType="afterEffect">
                                  <p:stCondLst>
                                    <p:cond delay="0"/>
                                  </p:stCondLst>
                                  <p:childTnLst>
                                    <p:set>
                                      <p:cBhvr>
                                        <p:cTn id="55" dur="1" fill="hold">
                                          <p:stCondLst>
                                            <p:cond delay="0"/>
                                          </p:stCondLst>
                                        </p:cTn>
                                        <p:tgtEl>
                                          <p:spTgt spid="341015"/>
                                        </p:tgtEl>
                                        <p:attrNameLst>
                                          <p:attrName>style.visibility</p:attrName>
                                        </p:attrNameLst>
                                      </p:cBhvr>
                                      <p:to>
                                        <p:strVal val="visible"/>
                                      </p:to>
                                    </p:set>
                                    <p:animEffect transition="in" filter="dissolve">
                                      <p:cBhvr>
                                        <p:cTn id="56" dur="500"/>
                                        <p:tgtEl>
                                          <p:spTgt spid="34101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341003"/>
                                        </p:tgtEl>
                                        <p:attrNameLst>
                                          <p:attrName>style.visibility</p:attrName>
                                        </p:attrNameLst>
                                      </p:cBhvr>
                                      <p:to>
                                        <p:strVal val="visible"/>
                                      </p:to>
                                    </p:set>
                                    <p:animEffect transition="in" filter="barn(outVertical)">
                                      <p:cBhvr>
                                        <p:cTn id="61" dur="500"/>
                                        <p:tgtEl>
                                          <p:spTgt spid="341003"/>
                                        </p:tgtEl>
                                      </p:cBhvr>
                                    </p:animEffect>
                                  </p:childTnLst>
                                </p:cTn>
                              </p:par>
                            </p:childTnLst>
                          </p:cTn>
                        </p:par>
                        <p:par>
                          <p:cTn id="62" fill="hold" nodeType="afterGroup">
                            <p:stCondLst>
                              <p:cond delay="500"/>
                            </p:stCondLst>
                            <p:childTnLst>
                              <p:par>
                                <p:cTn id="63" presetID="16" presetClass="entr" presetSubtype="37" fill="hold" grpId="0" nodeType="afterEffect">
                                  <p:stCondLst>
                                    <p:cond delay="2500"/>
                                  </p:stCondLst>
                                  <p:childTnLst>
                                    <p:set>
                                      <p:cBhvr>
                                        <p:cTn id="64" dur="1" fill="hold">
                                          <p:stCondLst>
                                            <p:cond delay="0"/>
                                          </p:stCondLst>
                                        </p:cTn>
                                        <p:tgtEl>
                                          <p:spTgt spid="341002"/>
                                        </p:tgtEl>
                                        <p:attrNameLst>
                                          <p:attrName>style.visibility</p:attrName>
                                        </p:attrNameLst>
                                      </p:cBhvr>
                                      <p:to>
                                        <p:strVal val="visible"/>
                                      </p:to>
                                    </p:set>
                                    <p:animEffect transition="in" filter="barn(outVertical)">
                                      <p:cBhvr>
                                        <p:cTn id="65" dur="500"/>
                                        <p:tgtEl>
                                          <p:spTgt spid="341002"/>
                                        </p:tgtEl>
                                      </p:cBhvr>
                                    </p:animEffect>
                                  </p:childTnLst>
                                </p:cTn>
                              </p:par>
                            </p:childTnLst>
                          </p:cTn>
                        </p:par>
                        <p:par>
                          <p:cTn id="66" fill="hold" nodeType="afterGroup">
                            <p:stCondLst>
                              <p:cond delay="3500"/>
                            </p:stCondLst>
                            <p:childTnLst>
                              <p:par>
                                <p:cTn id="67" presetID="16" presetClass="entr" presetSubtype="37" fill="hold" grpId="0" nodeType="afterEffect">
                                  <p:stCondLst>
                                    <p:cond delay="2500"/>
                                  </p:stCondLst>
                                  <p:childTnLst>
                                    <p:set>
                                      <p:cBhvr>
                                        <p:cTn id="68" dur="1" fill="hold">
                                          <p:stCondLst>
                                            <p:cond delay="0"/>
                                          </p:stCondLst>
                                        </p:cTn>
                                        <p:tgtEl>
                                          <p:spTgt spid="340996"/>
                                        </p:tgtEl>
                                        <p:attrNameLst>
                                          <p:attrName>style.visibility</p:attrName>
                                        </p:attrNameLst>
                                      </p:cBhvr>
                                      <p:to>
                                        <p:strVal val="visible"/>
                                      </p:to>
                                    </p:set>
                                    <p:animEffect transition="in" filter="barn(outVertical)">
                                      <p:cBhvr>
                                        <p:cTn id="69" dur="500"/>
                                        <p:tgtEl>
                                          <p:spTgt spid="340996"/>
                                        </p:tgtEl>
                                      </p:cBhvr>
                                    </p:animEffect>
                                  </p:childTnLst>
                                </p:cTn>
                              </p:par>
                            </p:childTnLst>
                          </p:cTn>
                        </p:par>
                        <p:par>
                          <p:cTn id="70" fill="hold" nodeType="afterGroup">
                            <p:stCondLst>
                              <p:cond delay="6500"/>
                            </p:stCondLst>
                            <p:childTnLst>
                              <p:par>
                                <p:cTn id="71" presetID="16" presetClass="entr" presetSubtype="37" fill="hold" grpId="0" nodeType="afterEffect">
                                  <p:stCondLst>
                                    <p:cond delay="2500"/>
                                  </p:stCondLst>
                                  <p:childTnLst>
                                    <p:set>
                                      <p:cBhvr>
                                        <p:cTn id="72" dur="1" fill="hold">
                                          <p:stCondLst>
                                            <p:cond delay="0"/>
                                          </p:stCondLst>
                                        </p:cTn>
                                        <p:tgtEl>
                                          <p:spTgt spid="340998"/>
                                        </p:tgtEl>
                                        <p:attrNameLst>
                                          <p:attrName>style.visibility</p:attrName>
                                        </p:attrNameLst>
                                      </p:cBhvr>
                                      <p:to>
                                        <p:strVal val="visible"/>
                                      </p:to>
                                    </p:set>
                                    <p:animEffect transition="in" filter="barn(outVertical)">
                                      <p:cBhvr>
                                        <p:cTn id="73" dur="500"/>
                                        <p:tgtEl>
                                          <p:spTgt spid="340998"/>
                                        </p:tgtEl>
                                      </p:cBhvr>
                                    </p:animEffect>
                                  </p:childTnLst>
                                </p:cTn>
                              </p:par>
                            </p:childTnLst>
                          </p:cTn>
                        </p:par>
                        <p:par>
                          <p:cTn id="74" fill="hold" nodeType="afterGroup">
                            <p:stCondLst>
                              <p:cond delay="9500"/>
                            </p:stCondLst>
                            <p:childTnLst>
                              <p:par>
                                <p:cTn id="75" presetID="16" presetClass="entr" presetSubtype="37" fill="hold" grpId="0" nodeType="afterEffect">
                                  <p:stCondLst>
                                    <p:cond delay="2500"/>
                                  </p:stCondLst>
                                  <p:childTnLst>
                                    <p:set>
                                      <p:cBhvr>
                                        <p:cTn id="76" dur="1" fill="hold">
                                          <p:stCondLst>
                                            <p:cond delay="0"/>
                                          </p:stCondLst>
                                        </p:cTn>
                                        <p:tgtEl>
                                          <p:spTgt spid="340997"/>
                                        </p:tgtEl>
                                        <p:attrNameLst>
                                          <p:attrName>style.visibility</p:attrName>
                                        </p:attrNameLst>
                                      </p:cBhvr>
                                      <p:to>
                                        <p:strVal val="visible"/>
                                      </p:to>
                                    </p:set>
                                    <p:animEffect transition="in" filter="barn(outVertical)">
                                      <p:cBhvr>
                                        <p:cTn id="77" dur="500"/>
                                        <p:tgtEl>
                                          <p:spTgt spid="340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4" grpId="0" animBg="1"/>
      <p:bldP spid="340999" grpId="0" animBg="1" autoUpdateAnimBg="0"/>
      <p:bldP spid="341000" grpId="0" autoUpdateAnimBg="0"/>
      <p:bldP spid="341007" grpId="0" animBg="1"/>
      <p:bldP spid="341008" grpId="0" animBg="1" autoUpdateAnimBg="0"/>
      <p:bldP spid="341009" grpId="0" animBg="1" autoUpdateAnimBg="0"/>
      <p:bldP spid="341010" grpId="0" animBg="1" autoUpdateAnimBg="0"/>
      <p:bldP spid="341011" grpId="0" animBg="1" autoUpdateAnimBg="0"/>
      <p:bldP spid="341012" grpId="0" animBg="1" autoUpdateAnimBg="0"/>
      <p:bldP spid="341013" grpId="0" animBg="1" autoUpdateAnimBg="0"/>
      <p:bldP spid="341014" grpId="0" animBg="1" autoUpdateAnimBg="0"/>
      <p:bldP spid="341015" grpId="0" animBg="1" autoUpdateAnimBg="0"/>
      <p:bldP spid="340996" grpId="0" animBg="1" autoUpdateAnimBg="0"/>
      <p:bldP spid="340997" grpId="0" animBg="1" autoUpdateAnimBg="0"/>
      <p:bldP spid="341003" grpId="0" animBg="1" autoUpdateAnimBg="0"/>
      <p:bldP spid="340998" grpId="0" animBg="1" autoUpdateAnimBg="0"/>
      <p:bldP spid="34100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tr-TR" altLang="ar-IQ"/>
              <a:t>Dersimiz.Com</a:t>
            </a:r>
          </a:p>
        </p:txBody>
      </p:sp>
      <p:sp>
        <p:nvSpPr>
          <p:cNvPr id="364546" name="Rectangle 1026"/>
          <p:cNvSpPr>
            <a:spLocks noChangeArrowheads="1"/>
          </p:cNvSpPr>
          <p:nvPr/>
        </p:nvSpPr>
        <p:spPr bwMode="ltGray">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4547" name="Text Box 1027"/>
          <p:cNvSpPr txBox="1">
            <a:spLocks noChangeArrowheads="1"/>
          </p:cNvSpPr>
          <p:nvPr/>
        </p:nvSpPr>
        <p:spPr bwMode="auto">
          <a:xfrm>
            <a:off x="4030663" y="4787900"/>
            <a:ext cx="4318000" cy="792163"/>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Deneysel çalışmalara ilgi duyar</a:t>
            </a:r>
          </a:p>
        </p:txBody>
      </p:sp>
      <p:sp>
        <p:nvSpPr>
          <p:cNvPr id="364548" name="Text Box 1028"/>
          <p:cNvSpPr txBox="1">
            <a:spLocks noChangeArrowheads="1"/>
          </p:cNvSpPr>
          <p:nvPr/>
        </p:nvSpPr>
        <p:spPr bwMode="auto">
          <a:xfrm>
            <a:off x="4030663" y="3767138"/>
            <a:ext cx="4318000" cy="792162"/>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300" b="1">
                <a:latin typeface="Georgia" pitchFamily="18" charset="0"/>
              </a:rPr>
              <a:t>Gruplayıp, sıralayıp ve soyutlayıp öğrenir.</a:t>
            </a:r>
            <a:endParaRPr lang="en-US" altLang="ar-IQ" sz="2300" b="1">
              <a:latin typeface="Georgia" pitchFamily="18" charset="0"/>
              <a:cs typeface="Times New Roman" pitchFamily="18" charset="0"/>
            </a:endParaRPr>
          </a:p>
        </p:txBody>
      </p:sp>
      <p:sp>
        <p:nvSpPr>
          <p:cNvPr id="364549" name="Text Box 1029"/>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Soru sormaya bayılır.</a:t>
            </a:r>
          </a:p>
        </p:txBody>
      </p:sp>
      <p:sp>
        <p:nvSpPr>
          <p:cNvPr id="364550" name="Text Box 1030"/>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4551" name="Rectangle 1031"/>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400" b="1">
                <a:solidFill>
                  <a:schemeClr val="hlink"/>
                </a:solidFill>
              </a:rPr>
              <a:t>Öğrenmenin 8 Yolu: Mantıksal</a:t>
            </a:r>
            <a:r>
              <a:rPr lang="tr-TR" altLang="ar-IQ" sz="3600" b="1">
                <a:solidFill>
                  <a:schemeClr val="hlink"/>
                </a:solidFill>
              </a:rPr>
              <a:t> </a:t>
            </a:r>
            <a:r>
              <a:rPr lang="tr-TR" altLang="ar-IQ" sz="2800" b="1">
                <a:solidFill>
                  <a:schemeClr val="hlink"/>
                </a:solidFill>
              </a:rPr>
              <a:t>Düşünen/Öğrenen</a:t>
            </a:r>
            <a:endParaRPr lang="en-US" altLang="ar-IQ" sz="2800"/>
          </a:p>
        </p:txBody>
      </p:sp>
      <p:sp>
        <p:nvSpPr>
          <p:cNvPr id="364553" name="Text Box 1033"/>
          <p:cNvSpPr txBox="1">
            <a:spLocks noChangeArrowheads="1"/>
          </p:cNvSpPr>
          <p:nvPr/>
        </p:nvSpPr>
        <p:spPr bwMode="auto">
          <a:xfrm>
            <a:off x="4030663" y="2819400"/>
            <a:ext cx="4318000" cy="792163"/>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18800"/>
          <a:lstStyle/>
          <a:p>
            <a:pPr algn="ctr">
              <a:spcBef>
                <a:spcPct val="50000"/>
              </a:spcBef>
            </a:pPr>
            <a:r>
              <a:rPr lang="tr-TR" altLang="ar-IQ" sz="2000">
                <a:latin typeface="Georgia" pitchFamily="18" charset="0"/>
              </a:rPr>
              <a:t>İlişkileri, örüntüleri yakalama peşindedir. </a:t>
            </a:r>
            <a:r>
              <a:rPr lang="en-US" altLang="ar-IQ" sz="2000">
                <a:latin typeface="Georgia" pitchFamily="18" charset="0"/>
                <a:cs typeface="Times New Roman" pitchFamily="18" charset="0"/>
              </a:rPr>
              <a:t> </a:t>
            </a:r>
          </a:p>
        </p:txBody>
      </p:sp>
      <p:sp>
        <p:nvSpPr>
          <p:cNvPr id="364554" name="Text Box 1034"/>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18800"/>
          <a:lstStyle/>
          <a:p>
            <a:pPr algn="ctr">
              <a:spcBef>
                <a:spcPct val="50000"/>
              </a:spcBef>
            </a:pPr>
            <a:r>
              <a:rPr lang="tr-TR" altLang="ar-IQ" sz="2000">
                <a:latin typeface="Georgia" pitchFamily="18" charset="0"/>
              </a:rPr>
              <a:t>İlişkisel düşünmeyi, problem çözmeyi mantık yürütmeyi sever.</a:t>
            </a:r>
            <a:r>
              <a:rPr lang="en-US" altLang="ar-IQ" sz="2000">
                <a:latin typeface="Georgia" pitchFamily="18" charset="0"/>
                <a:cs typeface="Times New Roman" pitchFamily="18" charset="0"/>
              </a:rPr>
              <a:t> </a:t>
            </a:r>
          </a:p>
        </p:txBody>
      </p:sp>
      <p:sp>
        <p:nvSpPr>
          <p:cNvPr id="364558" name="Text Box 1038"/>
          <p:cNvSpPr txBox="1">
            <a:spLocks noChangeArrowheads="1"/>
          </p:cNvSpPr>
          <p:nvPr/>
        </p:nvSpPr>
        <p:spPr bwMode="auto">
          <a:xfrm>
            <a:off x="0" y="3200400"/>
            <a:ext cx="4038600" cy="56515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a:t>Özellikleri:</a:t>
            </a:r>
          </a:p>
        </p:txBody>
      </p:sp>
      <p:sp>
        <p:nvSpPr>
          <p:cNvPr id="364559" name="Text Box 1039"/>
          <p:cNvSpPr txBox="1">
            <a:spLocks noChangeArrowheads="1"/>
          </p:cNvSpPr>
          <p:nvPr/>
        </p:nvSpPr>
        <p:spPr bwMode="auto">
          <a:xfrm>
            <a:off x="0" y="3778250"/>
            <a:ext cx="4038600"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2000" b="1">
                <a:latin typeface="Georgia" pitchFamily="18" charset="0"/>
              </a:rPr>
              <a:t>Soyut düşünme.</a:t>
            </a:r>
            <a:endParaRPr lang="tr-TR" altLang="ar-IQ">
              <a:latin typeface="Georgia" pitchFamily="18" charset="0"/>
            </a:endParaRPr>
          </a:p>
        </p:txBody>
      </p:sp>
      <p:sp>
        <p:nvSpPr>
          <p:cNvPr id="364560" name="Text Box 1040"/>
          <p:cNvSpPr txBox="1">
            <a:spLocks noChangeArrowheads="1"/>
          </p:cNvSpPr>
          <p:nvPr/>
        </p:nvSpPr>
        <p:spPr bwMode="auto">
          <a:xfrm>
            <a:off x="0" y="4189413"/>
            <a:ext cx="4038600"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Tümevarım/tümdengelim. </a:t>
            </a:r>
          </a:p>
        </p:txBody>
      </p:sp>
      <p:sp>
        <p:nvSpPr>
          <p:cNvPr id="364561" name="Text Box 1041"/>
          <p:cNvSpPr txBox="1">
            <a:spLocks noChangeArrowheads="1"/>
          </p:cNvSpPr>
          <p:nvPr/>
        </p:nvSpPr>
        <p:spPr bwMode="auto">
          <a:xfrm>
            <a:off x="9525" y="4603750"/>
            <a:ext cx="4038600"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Bilimsel düşünür.</a:t>
            </a:r>
            <a:r>
              <a:rPr kumimoji="1" lang="tr-TR" altLang="ar-IQ" sz="1600" b="1">
                <a:latin typeface="Georgia" pitchFamily="18" charset="0"/>
              </a:rPr>
              <a:t>  </a:t>
            </a:r>
          </a:p>
        </p:txBody>
      </p:sp>
      <p:sp>
        <p:nvSpPr>
          <p:cNvPr id="364562" name="Text Box 1042"/>
          <p:cNvSpPr txBox="1">
            <a:spLocks noChangeArrowheads="1"/>
          </p:cNvSpPr>
          <p:nvPr/>
        </p:nvSpPr>
        <p:spPr bwMode="auto">
          <a:xfrm>
            <a:off x="0" y="5021263"/>
            <a:ext cx="4038600" cy="7016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Kategorize etme / sınıflandırmada.</a:t>
            </a:r>
          </a:p>
        </p:txBody>
      </p:sp>
      <p:sp>
        <p:nvSpPr>
          <p:cNvPr id="364563" name="Text Box 1043"/>
          <p:cNvSpPr txBox="1">
            <a:spLocks noChangeArrowheads="1"/>
          </p:cNvSpPr>
          <p:nvPr/>
        </p:nvSpPr>
        <p:spPr bwMode="auto">
          <a:xfrm>
            <a:off x="0" y="6008688"/>
            <a:ext cx="4038600" cy="3968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Muhakeme yeteneği.</a:t>
            </a:r>
          </a:p>
        </p:txBody>
      </p:sp>
      <p:sp>
        <p:nvSpPr>
          <p:cNvPr id="364564" name="Text Box 1044"/>
          <p:cNvSpPr txBox="1">
            <a:spLocks noChangeArrowheads="1"/>
          </p:cNvSpPr>
          <p:nvPr/>
        </p:nvSpPr>
        <p:spPr bwMode="auto">
          <a:xfrm>
            <a:off x="0" y="5775325"/>
            <a:ext cx="4038600" cy="70167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2000" b="1">
                <a:latin typeface="Georgia" pitchFamily="18" charset="0"/>
              </a:rPr>
              <a:t>Formüllerle düşünme/çalışma. </a:t>
            </a:r>
          </a:p>
        </p:txBody>
      </p:sp>
      <p:pic>
        <p:nvPicPr>
          <p:cNvPr id="364557" name="Picture 1037" descr="g030467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838200"/>
            <a:ext cx="3124200" cy="2449513"/>
          </a:xfrm>
          <a:prstGeom prst="rect">
            <a:avLst/>
          </a:prstGeom>
          <a:noFill/>
          <a:extLst>
            <a:ext uri="{909E8E84-426E-40DD-AFC4-6F175D3DCCD1}">
              <a14:hiddenFill xmlns:a14="http://schemas.microsoft.com/office/drawing/2010/main">
                <a:solidFill>
                  <a:srgbClr val="FFFFFF"/>
                </a:solidFill>
              </a14:hiddenFill>
            </a:ext>
          </a:extLst>
        </p:spPr>
      </p:pic>
      <p:sp>
        <p:nvSpPr>
          <p:cNvPr id="364565" name="Rectangle 1045"/>
          <p:cNvSpPr>
            <a:spLocks noGrp="1" noChangeArrowheads="1"/>
          </p:cNvSpPr>
          <p:nvPr>
            <p:ph type="title" idx="4294967295"/>
          </p:nvPr>
        </p:nvSpPr>
        <p:spPr>
          <a:xfrm>
            <a:off x="684213" y="836613"/>
            <a:ext cx="7772400" cy="1143000"/>
          </a:xfrm>
        </p:spPr>
        <p:txBody>
          <a:bodyPr/>
          <a:lstStyle/>
          <a:p>
            <a:r>
              <a:rPr lang="tr-TR" altLang="ar-IQ" b="1">
                <a:solidFill>
                  <a:schemeClr val="bg2"/>
                </a:solidFill>
              </a:rPr>
              <a:t>matematiksel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4546"/>
                                        </p:tgtEl>
                                        <p:attrNameLst>
                                          <p:attrName>style.visibility</p:attrName>
                                        </p:attrNameLst>
                                      </p:cBhvr>
                                      <p:to>
                                        <p:strVal val="visible"/>
                                      </p:to>
                                    </p:set>
                                    <p:animEffect transition="in" filter="barn(outVertical)">
                                      <p:cBhvr>
                                        <p:cTn id="7" dur="500"/>
                                        <p:tgtEl>
                                          <p:spTgt spid="364546"/>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4550"/>
                                        </p:tgtEl>
                                        <p:attrNameLst>
                                          <p:attrName>style.visibility</p:attrName>
                                        </p:attrNameLst>
                                      </p:cBhvr>
                                      <p:to>
                                        <p:strVal val="visible"/>
                                      </p:to>
                                    </p:set>
                                    <p:animEffect transition="in" filter="barn(outVertical)">
                                      <p:cBhvr>
                                        <p:cTn id="11" dur="500"/>
                                        <p:tgtEl>
                                          <p:spTgt spid="364550"/>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64551"/>
                                        </p:tgtEl>
                                        <p:attrNameLst>
                                          <p:attrName>style.visibility</p:attrName>
                                        </p:attrNameLst>
                                      </p:cBhvr>
                                      <p:to>
                                        <p:strVal val="visible"/>
                                      </p:to>
                                    </p:set>
                                    <p:animEffect transition="in" filter="barn(outVertical)">
                                      <p:cBhvr>
                                        <p:cTn id="15" dur="500"/>
                                        <p:tgtEl>
                                          <p:spTgt spid="364551"/>
                                        </p:tgtEl>
                                      </p:cBhvr>
                                    </p:animEffect>
                                  </p:childTnLst>
                                </p:cTn>
                              </p:par>
                            </p:childTnLst>
                          </p:cTn>
                        </p:par>
                        <p:par>
                          <p:cTn id="16" fill="hold" nodeType="afterGroup">
                            <p:stCondLst>
                              <p:cond delay="1500"/>
                            </p:stCondLst>
                            <p:childTnLst>
                              <p:par>
                                <p:cTn id="17" presetID="24" presetClass="entr" presetSubtype="0" fill="hold" nodeType="afterEffect">
                                  <p:stCondLst>
                                    <p:cond delay="0"/>
                                  </p:stCondLst>
                                  <p:childTnLst>
                                    <p:set>
                                      <p:cBhvr>
                                        <p:cTn id="18" dur="1" fill="hold">
                                          <p:stCondLst>
                                            <p:cond delay="499"/>
                                          </p:stCondLst>
                                        </p:cTn>
                                        <p:tgtEl>
                                          <p:spTgt spid="364557"/>
                                        </p:tgtEl>
                                        <p:attrNameLst>
                                          <p:attrName>style.visibility</p:attrName>
                                        </p:attrNameLst>
                                      </p:cBhvr>
                                      <p:to>
                                        <p:strVal val="visible"/>
                                      </p:to>
                                    </p:set>
                                    <p:anim to="" calcmode="lin" valueType="num">
                                      <p:cBhvr>
                                        <p:cTn id="19" dur="1" fill="hold"/>
                                        <p:tgtEl>
                                          <p:spTgt spid="364557"/>
                                        </p:tgtEl>
                                        <p:attrNameLst>
                                          <p:attrName/>
                                        </p:attrNameLst>
                                      </p:cBhvr>
                                    </p:anim>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64559"/>
                                        </p:tgtEl>
                                        <p:attrNameLst>
                                          <p:attrName>style.visibility</p:attrName>
                                        </p:attrNameLst>
                                      </p:cBhvr>
                                      <p:to>
                                        <p:strVal val="visible"/>
                                      </p:to>
                                    </p:set>
                                    <p:animEffect transition="in" filter="dissolve">
                                      <p:cBhvr>
                                        <p:cTn id="23" dur="500"/>
                                        <p:tgtEl>
                                          <p:spTgt spid="364559"/>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64560"/>
                                        </p:tgtEl>
                                        <p:attrNameLst>
                                          <p:attrName>style.visibility</p:attrName>
                                        </p:attrNameLst>
                                      </p:cBhvr>
                                      <p:to>
                                        <p:strVal val="visible"/>
                                      </p:to>
                                    </p:set>
                                    <p:animEffect transition="in" filter="dissolve">
                                      <p:cBhvr>
                                        <p:cTn id="27" dur="500"/>
                                        <p:tgtEl>
                                          <p:spTgt spid="364560"/>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64561"/>
                                        </p:tgtEl>
                                        <p:attrNameLst>
                                          <p:attrName>style.visibility</p:attrName>
                                        </p:attrNameLst>
                                      </p:cBhvr>
                                      <p:to>
                                        <p:strVal val="visible"/>
                                      </p:to>
                                    </p:set>
                                    <p:animEffect transition="in" filter="dissolve">
                                      <p:cBhvr>
                                        <p:cTn id="31" dur="500"/>
                                        <p:tgtEl>
                                          <p:spTgt spid="364561"/>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64562"/>
                                        </p:tgtEl>
                                        <p:attrNameLst>
                                          <p:attrName>style.visibility</p:attrName>
                                        </p:attrNameLst>
                                      </p:cBhvr>
                                      <p:to>
                                        <p:strVal val="visible"/>
                                      </p:to>
                                    </p:set>
                                    <p:animEffect transition="in" filter="dissolve">
                                      <p:cBhvr>
                                        <p:cTn id="35" dur="500"/>
                                        <p:tgtEl>
                                          <p:spTgt spid="364562"/>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64563"/>
                                        </p:tgtEl>
                                        <p:attrNameLst>
                                          <p:attrName>style.visibility</p:attrName>
                                        </p:attrNameLst>
                                      </p:cBhvr>
                                      <p:to>
                                        <p:strVal val="visible"/>
                                      </p:to>
                                    </p:set>
                                    <p:animEffect transition="in" filter="dissolve">
                                      <p:cBhvr>
                                        <p:cTn id="39" dur="500"/>
                                        <p:tgtEl>
                                          <p:spTgt spid="364563"/>
                                        </p:tgtEl>
                                      </p:cBhvr>
                                    </p:animEffect>
                                  </p:childTnLst>
                                </p:cTn>
                              </p:par>
                            </p:childTnLst>
                          </p:cTn>
                        </p:par>
                        <p:par>
                          <p:cTn id="40" fill="hold" nodeType="afterGroup">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64564"/>
                                        </p:tgtEl>
                                        <p:attrNameLst>
                                          <p:attrName>style.visibility</p:attrName>
                                        </p:attrNameLst>
                                      </p:cBhvr>
                                      <p:to>
                                        <p:strVal val="visible"/>
                                      </p:to>
                                    </p:set>
                                    <p:animEffect transition="in" filter="dissolve">
                                      <p:cBhvr>
                                        <p:cTn id="43" dur="500"/>
                                        <p:tgtEl>
                                          <p:spTgt spid="36456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37" fill="hold" grpId="0" nodeType="clickEffect">
                                  <p:stCondLst>
                                    <p:cond delay="0"/>
                                  </p:stCondLst>
                                  <p:childTnLst>
                                    <p:set>
                                      <p:cBhvr>
                                        <p:cTn id="47" dur="1" fill="hold">
                                          <p:stCondLst>
                                            <p:cond delay="0"/>
                                          </p:stCondLst>
                                        </p:cTn>
                                        <p:tgtEl>
                                          <p:spTgt spid="364553"/>
                                        </p:tgtEl>
                                        <p:attrNameLst>
                                          <p:attrName>style.visibility</p:attrName>
                                        </p:attrNameLst>
                                      </p:cBhvr>
                                      <p:to>
                                        <p:strVal val="visible"/>
                                      </p:to>
                                    </p:set>
                                    <p:animEffect transition="in" filter="barn(outVertical)">
                                      <p:cBhvr>
                                        <p:cTn id="48" dur="500"/>
                                        <p:tgtEl>
                                          <p:spTgt spid="364553"/>
                                        </p:tgtEl>
                                      </p:cBhvr>
                                    </p:animEffect>
                                  </p:childTnLst>
                                </p:cTn>
                              </p:par>
                            </p:childTnLst>
                          </p:cTn>
                        </p:par>
                        <p:par>
                          <p:cTn id="49" fill="hold" nodeType="afterGroup">
                            <p:stCondLst>
                              <p:cond delay="500"/>
                            </p:stCondLst>
                            <p:childTnLst>
                              <p:par>
                                <p:cTn id="50" presetID="16" presetClass="entr" presetSubtype="37" fill="hold" grpId="0" nodeType="afterEffect">
                                  <p:stCondLst>
                                    <p:cond delay="2500"/>
                                  </p:stCondLst>
                                  <p:childTnLst>
                                    <p:set>
                                      <p:cBhvr>
                                        <p:cTn id="51" dur="1" fill="hold">
                                          <p:stCondLst>
                                            <p:cond delay="0"/>
                                          </p:stCondLst>
                                        </p:cTn>
                                        <p:tgtEl>
                                          <p:spTgt spid="364554"/>
                                        </p:tgtEl>
                                        <p:attrNameLst>
                                          <p:attrName>style.visibility</p:attrName>
                                        </p:attrNameLst>
                                      </p:cBhvr>
                                      <p:to>
                                        <p:strVal val="visible"/>
                                      </p:to>
                                    </p:set>
                                    <p:animEffect transition="in" filter="barn(outVertical)">
                                      <p:cBhvr>
                                        <p:cTn id="52" dur="500"/>
                                        <p:tgtEl>
                                          <p:spTgt spid="36455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64558"/>
                                        </p:tgtEl>
                                        <p:attrNameLst>
                                          <p:attrName>style.visibility</p:attrName>
                                        </p:attrNameLst>
                                      </p:cBhvr>
                                      <p:to>
                                        <p:strVal val="visible"/>
                                      </p:to>
                                    </p:set>
                                    <p:animEffect transition="in" filter="dissolve">
                                      <p:cBhvr>
                                        <p:cTn id="57" dur="500"/>
                                        <p:tgtEl>
                                          <p:spTgt spid="364558"/>
                                        </p:tgtEl>
                                      </p:cBhvr>
                                    </p:animEffect>
                                  </p:childTnLst>
                                </p:cTn>
                              </p:par>
                            </p:childTnLst>
                          </p:cTn>
                        </p:par>
                        <p:par>
                          <p:cTn id="58" fill="hold" nodeType="afterGroup">
                            <p:stCondLst>
                              <p:cond delay="500"/>
                            </p:stCondLst>
                            <p:childTnLst>
                              <p:par>
                                <p:cTn id="59" presetID="16" presetClass="entr" presetSubtype="37" fill="hold" grpId="0" nodeType="afterEffect">
                                  <p:stCondLst>
                                    <p:cond delay="2500"/>
                                  </p:stCondLst>
                                  <p:childTnLst>
                                    <p:set>
                                      <p:cBhvr>
                                        <p:cTn id="60" dur="1" fill="hold">
                                          <p:stCondLst>
                                            <p:cond delay="0"/>
                                          </p:stCondLst>
                                        </p:cTn>
                                        <p:tgtEl>
                                          <p:spTgt spid="364547"/>
                                        </p:tgtEl>
                                        <p:attrNameLst>
                                          <p:attrName>style.visibility</p:attrName>
                                        </p:attrNameLst>
                                      </p:cBhvr>
                                      <p:to>
                                        <p:strVal val="visible"/>
                                      </p:to>
                                    </p:set>
                                    <p:animEffect transition="in" filter="barn(outVertical)">
                                      <p:cBhvr>
                                        <p:cTn id="61" dur="500"/>
                                        <p:tgtEl>
                                          <p:spTgt spid="364547"/>
                                        </p:tgtEl>
                                      </p:cBhvr>
                                    </p:animEffect>
                                  </p:childTnLst>
                                </p:cTn>
                              </p:par>
                            </p:childTnLst>
                          </p:cTn>
                        </p:par>
                        <p:par>
                          <p:cTn id="62" fill="hold" nodeType="afterGroup">
                            <p:stCondLst>
                              <p:cond delay="3500"/>
                            </p:stCondLst>
                            <p:childTnLst>
                              <p:par>
                                <p:cTn id="63" presetID="16" presetClass="entr" presetSubtype="37" fill="hold" grpId="0" nodeType="afterEffect">
                                  <p:stCondLst>
                                    <p:cond delay="2500"/>
                                  </p:stCondLst>
                                  <p:childTnLst>
                                    <p:set>
                                      <p:cBhvr>
                                        <p:cTn id="64" dur="1" fill="hold">
                                          <p:stCondLst>
                                            <p:cond delay="0"/>
                                          </p:stCondLst>
                                        </p:cTn>
                                        <p:tgtEl>
                                          <p:spTgt spid="364549"/>
                                        </p:tgtEl>
                                        <p:attrNameLst>
                                          <p:attrName>style.visibility</p:attrName>
                                        </p:attrNameLst>
                                      </p:cBhvr>
                                      <p:to>
                                        <p:strVal val="visible"/>
                                      </p:to>
                                    </p:set>
                                    <p:animEffect transition="in" filter="barn(outVertical)">
                                      <p:cBhvr>
                                        <p:cTn id="65" dur="500"/>
                                        <p:tgtEl>
                                          <p:spTgt spid="364549"/>
                                        </p:tgtEl>
                                      </p:cBhvr>
                                    </p:animEffect>
                                  </p:childTnLst>
                                </p:cTn>
                              </p:par>
                            </p:childTnLst>
                          </p:cTn>
                        </p:par>
                        <p:par>
                          <p:cTn id="66" fill="hold" nodeType="afterGroup">
                            <p:stCondLst>
                              <p:cond delay="6500"/>
                            </p:stCondLst>
                            <p:childTnLst>
                              <p:par>
                                <p:cTn id="67" presetID="16" presetClass="entr" presetSubtype="37" fill="hold" grpId="0" nodeType="afterEffect">
                                  <p:stCondLst>
                                    <p:cond delay="2500"/>
                                  </p:stCondLst>
                                  <p:childTnLst>
                                    <p:set>
                                      <p:cBhvr>
                                        <p:cTn id="68" dur="1" fill="hold">
                                          <p:stCondLst>
                                            <p:cond delay="0"/>
                                          </p:stCondLst>
                                        </p:cTn>
                                        <p:tgtEl>
                                          <p:spTgt spid="364548"/>
                                        </p:tgtEl>
                                        <p:attrNameLst>
                                          <p:attrName>style.visibility</p:attrName>
                                        </p:attrNameLst>
                                      </p:cBhvr>
                                      <p:to>
                                        <p:strVal val="visible"/>
                                      </p:to>
                                    </p:set>
                                    <p:animEffect transition="in" filter="barn(outVertical)">
                                      <p:cBhvr>
                                        <p:cTn id="69" dur="500"/>
                                        <p:tgtEl>
                                          <p:spTgt spid="364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animBg="1"/>
      <p:bldP spid="364547" grpId="0" animBg="1" autoUpdateAnimBg="0"/>
      <p:bldP spid="364548" grpId="0" animBg="1" autoUpdateAnimBg="0"/>
      <p:bldP spid="364549" grpId="0" animBg="1" autoUpdateAnimBg="0"/>
      <p:bldP spid="364550" grpId="0" animBg="1" autoUpdateAnimBg="0"/>
      <p:bldP spid="364551" grpId="0" autoUpdateAnimBg="0"/>
      <p:bldP spid="364553" grpId="0" animBg="1" autoUpdateAnimBg="0"/>
      <p:bldP spid="364554" grpId="0" animBg="1" autoUpdateAnimBg="0"/>
      <p:bldP spid="364558" grpId="0" animBg="1" autoUpdateAnimBg="0"/>
      <p:bldP spid="364559" grpId="0" animBg="1" autoUpdateAnimBg="0"/>
      <p:bldP spid="364560" grpId="0" animBg="1" autoUpdateAnimBg="0"/>
      <p:bldP spid="364561" grpId="0" animBg="1" autoUpdateAnimBg="0"/>
      <p:bldP spid="364562" grpId="0" animBg="1" autoUpdateAnimBg="0"/>
      <p:bldP spid="364563" grpId="0" animBg="1" autoUpdateAnimBg="0"/>
      <p:bldP spid="36456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tr-TR" altLang="ar-IQ"/>
              <a:t>Dersimiz.Com</a:t>
            </a:r>
          </a:p>
        </p:txBody>
      </p:sp>
      <p:sp>
        <p:nvSpPr>
          <p:cNvPr id="430082" name="Rectangle 2"/>
          <p:cNvSpPr>
            <a:spLocks noChangeArrowheads="1"/>
          </p:cNvSpPr>
          <p:nvPr/>
        </p:nvSpPr>
        <p:spPr bwMode="grayWhite">
          <a:xfrm>
            <a:off x="0" y="0"/>
            <a:ext cx="9296400" cy="6858000"/>
          </a:xfrm>
          <a:prstGeom prst="rect">
            <a:avLst/>
          </a:prstGeom>
          <a:gradFill rotWithShape="0">
            <a:gsLst>
              <a:gs pos="0">
                <a:schemeClr val="bg1"/>
              </a:gs>
              <a:gs pos="100000">
                <a:srgbClr val="CC00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30086" name="AutoShape 6"/>
          <p:cNvSpPr>
            <a:spLocks noChangeArrowheads="1"/>
          </p:cNvSpPr>
          <p:nvPr/>
        </p:nvSpPr>
        <p:spPr bwMode="auto">
          <a:xfrm>
            <a:off x="2438400" y="457200"/>
            <a:ext cx="5867400" cy="3886200"/>
          </a:xfrm>
          <a:prstGeom prst="wedgeRoundRectCallout">
            <a:avLst>
              <a:gd name="adj1" fmla="val -65069"/>
              <a:gd name="adj2" fmla="val 29616"/>
              <a:gd name="adj3" fmla="val 16667"/>
            </a:avLst>
          </a:prstGeom>
          <a:solidFill>
            <a:srgbClr val="33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2400" dirty="0">
                <a:solidFill>
                  <a:srgbClr val="C2081E"/>
                </a:solidFill>
                <a:latin typeface="Comic Sans MS" pitchFamily="66" charset="0"/>
              </a:rPr>
              <a:t>Geleneksel yapıdaki eğitim sistemimize göre iki tip öğrencimiz vardır.</a:t>
            </a:r>
          </a:p>
          <a:p>
            <a:r>
              <a:rPr lang="tr-TR" altLang="ar-IQ" sz="2400" b="1" dirty="0">
                <a:solidFill>
                  <a:srgbClr val="1115B5"/>
                </a:solidFill>
                <a:latin typeface="Comic Sans MS" pitchFamily="66" charset="0"/>
              </a:rPr>
              <a:t>Zeki olanlar		Zeki olmayanlar</a:t>
            </a:r>
          </a:p>
        </p:txBody>
      </p:sp>
      <p:pic>
        <p:nvPicPr>
          <p:cNvPr id="430087" name="Picture 7" descr="brnge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2514600"/>
            <a:ext cx="1466850" cy="1595438"/>
          </a:xfrm>
          <a:prstGeom prst="rect">
            <a:avLst/>
          </a:prstGeom>
          <a:noFill/>
          <a:extLst>
            <a:ext uri="{909E8E84-426E-40DD-AFC4-6F175D3DCCD1}">
              <a14:hiddenFill xmlns:a14="http://schemas.microsoft.com/office/drawing/2010/main">
                <a:solidFill>
                  <a:srgbClr val="FFFFFF"/>
                </a:solidFill>
              </a14:hiddenFill>
            </a:ext>
          </a:extLst>
        </p:spPr>
      </p:pic>
      <p:sp>
        <p:nvSpPr>
          <p:cNvPr id="430089" name="Freeform 9"/>
          <p:cNvSpPr>
            <a:spLocks/>
          </p:cNvSpPr>
          <p:nvPr/>
        </p:nvSpPr>
        <p:spPr bwMode="auto">
          <a:xfrm>
            <a:off x="5868988" y="2444750"/>
            <a:ext cx="1446212" cy="1577975"/>
          </a:xfrm>
          <a:custGeom>
            <a:avLst/>
            <a:gdLst>
              <a:gd name="T0" fmla="*/ 1794 w 2734"/>
              <a:gd name="T1" fmla="*/ 2708 h 2981"/>
              <a:gd name="T2" fmla="*/ 1822 w 2734"/>
              <a:gd name="T3" fmla="*/ 2579 h 2981"/>
              <a:gd name="T4" fmla="*/ 1923 w 2734"/>
              <a:gd name="T5" fmla="*/ 2507 h 2981"/>
              <a:gd name="T6" fmla="*/ 2242 w 2734"/>
              <a:gd name="T7" fmla="*/ 2440 h 2981"/>
              <a:gd name="T8" fmla="*/ 2405 w 2734"/>
              <a:gd name="T9" fmla="*/ 2369 h 2981"/>
              <a:gd name="T10" fmla="*/ 2462 w 2734"/>
              <a:gd name="T11" fmla="*/ 2297 h 2981"/>
              <a:gd name="T12" fmla="*/ 2458 w 2734"/>
              <a:gd name="T13" fmla="*/ 2125 h 2981"/>
              <a:gd name="T14" fmla="*/ 2447 w 2734"/>
              <a:gd name="T15" fmla="*/ 1886 h 2981"/>
              <a:gd name="T16" fmla="*/ 2491 w 2734"/>
              <a:gd name="T17" fmla="*/ 1723 h 2981"/>
              <a:gd name="T18" fmla="*/ 2596 w 2734"/>
              <a:gd name="T19" fmla="*/ 1652 h 2981"/>
              <a:gd name="T20" fmla="*/ 2715 w 2734"/>
              <a:gd name="T21" fmla="*/ 1594 h 2981"/>
              <a:gd name="T22" fmla="*/ 2734 w 2734"/>
              <a:gd name="T23" fmla="*/ 1523 h 2981"/>
              <a:gd name="T24" fmla="*/ 2672 w 2734"/>
              <a:gd name="T25" fmla="*/ 1446 h 2981"/>
              <a:gd name="T26" fmla="*/ 2433 w 2734"/>
              <a:gd name="T27" fmla="*/ 1146 h 2981"/>
              <a:gd name="T28" fmla="*/ 2472 w 2734"/>
              <a:gd name="T29" fmla="*/ 1062 h 2981"/>
              <a:gd name="T30" fmla="*/ 2529 w 2734"/>
              <a:gd name="T31" fmla="*/ 871 h 2981"/>
              <a:gd name="T32" fmla="*/ 2477 w 2734"/>
              <a:gd name="T33" fmla="*/ 592 h 2981"/>
              <a:gd name="T34" fmla="*/ 2338 w 2734"/>
              <a:gd name="T35" fmla="*/ 315 h 2981"/>
              <a:gd name="T36" fmla="*/ 2166 w 2734"/>
              <a:gd name="T37" fmla="*/ 133 h 2981"/>
              <a:gd name="T38" fmla="*/ 1852 w 2734"/>
              <a:gd name="T39" fmla="*/ 24 h 2981"/>
              <a:gd name="T40" fmla="*/ 1484 w 2734"/>
              <a:gd name="T41" fmla="*/ 0 h 2981"/>
              <a:gd name="T42" fmla="*/ 1154 w 2734"/>
              <a:gd name="T43" fmla="*/ 29 h 2981"/>
              <a:gd name="T44" fmla="*/ 849 w 2734"/>
              <a:gd name="T45" fmla="*/ 119 h 2981"/>
              <a:gd name="T46" fmla="*/ 496 w 2734"/>
              <a:gd name="T47" fmla="*/ 334 h 2981"/>
              <a:gd name="T48" fmla="*/ 324 w 2734"/>
              <a:gd name="T49" fmla="*/ 487 h 2981"/>
              <a:gd name="T50" fmla="*/ 147 w 2734"/>
              <a:gd name="T51" fmla="*/ 721 h 2981"/>
              <a:gd name="T52" fmla="*/ 18 w 2734"/>
              <a:gd name="T53" fmla="*/ 1023 h 2981"/>
              <a:gd name="T54" fmla="*/ 9 w 2734"/>
              <a:gd name="T55" fmla="*/ 1294 h 2981"/>
              <a:gd name="T56" fmla="*/ 85 w 2734"/>
              <a:gd name="T57" fmla="*/ 1539 h 2981"/>
              <a:gd name="T58" fmla="*/ 439 w 2734"/>
              <a:gd name="T59" fmla="*/ 2072 h 2981"/>
              <a:gd name="T60" fmla="*/ 553 w 2734"/>
              <a:gd name="T61" fmla="*/ 2306 h 2981"/>
              <a:gd name="T62" fmla="*/ 582 w 2734"/>
              <a:gd name="T63" fmla="*/ 2464 h 2981"/>
              <a:gd name="T64" fmla="*/ 592 w 2734"/>
              <a:gd name="T65" fmla="*/ 2678 h 2981"/>
              <a:gd name="T66" fmla="*/ 1794 w 2734"/>
              <a:gd name="T67" fmla="*/ 2981 h 2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34" h="2981">
                <a:moveTo>
                  <a:pt x="1794" y="2981"/>
                </a:moveTo>
                <a:lnTo>
                  <a:pt x="1794" y="2708"/>
                </a:lnTo>
                <a:lnTo>
                  <a:pt x="1804" y="2645"/>
                </a:lnTo>
                <a:lnTo>
                  <a:pt x="1822" y="2579"/>
                </a:lnTo>
                <a:lnTo>
                  <a:pt x="1861" y="2531"/>
                </a:lnTo>
                <a:lnTo>
                  <a:pt x="1923" y="2507"/>
                </a:lnTo>
                <a:lnTo>
                  <a:pt x="2124" y="2464"/>
                </a:lnTo>
                <a:lnTo>
                  <a:pt x="2242" y="2440"/>
                </a:lnTo>
                <a:lnTo>
                  <a:pt x="2338" y="2401"/>
                </a:lnTo>
                <a:lnTo>
                  <a:pt x="2405" y="2369"/>
                </a:lnTo>
                <a:lnTo>
                  <a:pt x="2438" y="2339"/>
                </a:lnTo>
                <a:lnTo>
                  <a:pt x="2462" y="2297"/>
                </a:lnTo>
                <a:lnTo>
                  <a:pt x="2462" y="2221"/>
                </a:lnTo>
                <a:lnTo>
                  <a:pt x="2458" y="2125"/>
                </a:lnTo>
                <a:lnTo>
                  <a:pt x="2447" y="1996"/>
                </a:lnTo>
                <a:lnTo>
                  <a:pt x="2447" y="1886"/>
                </a:lnTo>
                <a:lnTo>
                  <a:pt x="2462" y="1785"/>
                </a:lnTo>
                <a:lnTo>
                  <a:pt x="2491" y="1723"/>
                </a:lnTo>
                <a:lnTo>
                  <a:pt x="2529" y="1681"/>
                </a:lnTo>
                <a:lnTo>
                  <a:pt x="2596" y="1652"/>
                </a:lnTo>
                <a:lnTo>
                  <a:pt x="2686" y="1619"/>
                </a:lnTo>
                <a:lnTo>
                  <a:pt x="2715" y="1594"/>
                </a:lnTo>
                <a:lnTo>
                  <a:pt x="2734" y="1566"/>
                </a:lnTo>
                <a:lnTo>
                  <a:pt x="2734" y="1523"/>
                </a:lnTo>
                <a:lnTo>
                  <a:pt x="2701" y="1480"/>
                </a:lnTo>
                <a:lnTo>
                  <a:pt x="2672" y="1446"/>
                </a:lnTo>
                <a:lnTo>
                  <a:pt x="2452" y="1169"/>
                </a:lnTo>
                <a:lnTo>
                  <a:pt x="2433" y="1146"/>
                </a:lnTo>
                <a:lnTo>
                  <a:pt x="2443" y="1103"/>
                </a:lnTo>
                <a:lnTo>
                  <a:pt x="2472" y="1062"/>
                </a:lnTo>
                <a:lnTo>
                  <a:pt x="2514" y="945"/>
                </a:lnTo>
                <a:lnTo>
                  <a:pt x="2529" y="871"/>
                </a:lnTo>
                <a:lnTo>
                  <a:pt x="2529" y="756"/>
                </a:lnTo>
                <a:lnTo>
                  <a:pt x="2477" y="592"/>
                </a:lnTo>
                <a:lnTo>
                  <a:pt x="2424" y="469"/>
                </a:lnTo>
                <a:lnTo>
                  <a:pt x="2338" y="315"/>
                </a:lnTo>
                <a:lnTo>
                  <a:pt x="2257" y="219"/>
                </a:lnTo>
                <a:lnTo>
                  <a:pt x="2166" y="133"/>
                </a:lnTo>
                <a:lnTo>
                  <a:pt x="2042" y="68"/>
                </a:lnTo>
                <a:lnTo>
                  <a:pt x="1852" y="24"/>
                </a:lnTo>
                <a:lnTo>
                  <a:pt x="1670" y="4"/>
                </a:lnTo>
                <a:lnTo>
                  <a:pt x="1484" y="0"/>
                </a:lnTo>
                <a:lnTo>
                  <a:pt x="1302" y="9"/>
                </a:lnTo>
                <a:lnTo>
                  <a:pt x="1154" y="29"/>
                </a:lnTo>
                <a:lnTo>
                  <a:pt x="1011" y="57"/>
                </a:lnTo>
                <a:lnTo>
                  <a:pt x="849" y="119"/>
                </a:lnTo>
                <a:lnTo>
                  <a:pt x="691" y="200"/>
                </a:lnTo>
                <a:lnTo>
                  <a:pt x="496" y="334"/>
                </a:lnTo>
                <a:lnTo>
                  <a:pt x="405" y="406"/>
                </a:lnTo>
                <a:lnTo>
                  <a:pt x="324" y="487"/>
                </a:lnTo>
                <a:lnTo>
                  <a:pt x="234" y="592"/>
                </a:lnTo>
                <a:lnTo>
                  <a:pt x="147" y="721"/>
                </a:lnTo>
                <a:lnTo>
                  <a:pt x="62" y="883"/>
                </a:lnTo>
                <a:lnTo>
                  <a:pt x="18" y="1023"/>
                </a:lnTo>
                <a:lnTo>
                  <a:pt x="0" y="1176"/>
                </a:lnTo>
                <a:lnTo>
                  <a:pt x="9" y="1294"/>
                </a:lnTo>
                <a:lnTo>
                  <a:pt x="33" y="1413"/>
                </a:lnTo>
                <a:lnTo>
                  <a:pt x="85" y="1539"/>
                </a:lnTo>
                <a:lnTo>
                  <a:pt x="239" y="1778"/>
                </a:lnTo>
                <a:lnTo>
                  <a:pt x="439" y="2072"/>
                </a:lnTo>
                <a:lnTo>
                  <a:pt x="520" y="2221"/>
                </a:lnTo>
                <a:lnTo>
                  <a:pt x="553" y="2306"/>
                </a:lnTo>
                <a:lnTo>
                  <a:pt x="573" y="2389"/>
                </a:lnTo>
                <a:lnTo>
                  <a:pt x="582" y="2464"/>
                </a:lnTo>
                <a:lnTo>
                  <a:pt x="587" y="2535"/>
                </a:lnTo>
                <a:lnTo>
                  <a:pt x="592" y="2678"/>
                </a:lnTo>
                <a:lnTo>
                  <a:pt x="573" y="2981"/>
                </a:lnTo>
                <a:lnTo>
                  <a:pt x="1794" y="2981"/>
                </a:lnTo>
                <a:close/>
              </a:path>
            </a:pathLst>
          </a:custGeom>
          <a:solidFill>
            <a:srgbClr val="FF8000"/>
          </a:solidFill>
          <a:ln w="7938">
            <a:solidFill>
              <a:srgbClr val="000000"/>
            </a:solidFill>
            <a:prstDash val="solid"/>
            <a:round/>
            <a:headEnd/>
            <a:tailEnd/>
          </a:ln>
        </p:spPr>
        <p:txBody>
          <a:bodyPr/>
          <a:lstStyle/>
          <a:p>
            <a:endParaRPr lang="ar-IQ"/>
          </a:p>
        </p:txBody>
      </p:sp>
      <p:pic>
        <p:nvPicPr>
          <p:cNvPr id="430097" name="Picture 17" descr="j00786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286000"/>
            <a:ext cx="150495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30082"/>
                                        </p:tgtEl>
                                        <p:attrNameLst>
                                          <p:attrName>style.visibility</p:attrName>
                                        </p:attrNameLst>
                                      </p:cBhvr>
                                      <p:to>
                                        <p:strVal val="visible"/>
                                      </p:to>
                                    </p:set>
                                    <p:anim to="" calcmode="lin" valueType="num">
                                      <p:cBhvr>
                                        <p:cTn id="7" dur="1" fill="hold"/>
                                        <p:tgtEl>
                                          <p:spTgt spid="430082"/>
                                        </p:tgtEl>
                                        <p:attrNameLst>
                                          <p:attrName/>
                                        </p:attrNameLst>
                                      </p:cBhvr>
                                    </p:anim>
                                  </p:childTnLst>
                                </p:cTn>
                              </p:par>
                            </p:childTnLst>
                          </p:cTn>
                        </p:par>
                        <p:par>
                          <p:cTn id="8" fill="hold" nodeType="afterGroup">
                            <p:stCondLst>
                              <p:cond delay="500"/>
                            </p:stCondLst>
                            <p:childTnLst>
                              <p:par>
                                <p:cTn id="9" presetID="24" presetClass="entr" presetSubtype="0" fill="hold" nodeType="afterEffect">
                                  <p:stCondLst>
                                    <p:cond delay="0"/>
                                  </p:stCondLst>
                                  <p:childTnLst>
                                    <p:set>
                                      <p:cBhvr>
                                        <p:cTn id="10" dur="1" fill="hold">
                                          <p:stCondLst>
                                            <p:cond delay="499"/>
                                          </p:stCondLst>
                                        </p:cTn>
                                        <p:tgtEl>
                                          <p:spTgt spid="430097"/>
                                        </p:tgtEl>
                                        <p:attrNameLst>
                                          <p:attrName>style.visibility</p:attrName>
                                        </p:attrNameLst>
                                      </p:cBhvr>
                                      <p:to>
                                        <p:strVal val="visible"/>
                                      </p:to>
                                    </p:set>
                                    <p:anim to="" calcmode="lin" valueType="num">
                                      <p:cBhvr>
                                        <p:cTn id="11" dur="1" fill="hold"/>
                                        <p:tgtEl>
                                          <p:spTgt spid="430097"/>
                                        </p:tgtEl>
                                        <p:attrNameLst>
                                          <p:attrName/>
                                        </p:attrNameLst>
                                      </p:cBhvr>
                                    </p:anim>
                                  </p:childTnLst>
                                </p:cTn>
                              </p:par>
                            </p:childTnLst>
                          </p:cTn>
                        </p:par>
                        <p:par>
                          <p:cTn id="12" fill="hold" nodeType="afterGroup">
                            <p:stCondLst>
                              <p:cond delay="1000"/>
                            </p:stCondLst>
                            <p:childTnLst>
                              <p:par>
                                <p:cTn id="13" presetID="3" presetClass="entr" presetSubtype="10" fill="hold" grpId="0" nodeType="afterEffect">
                                  <p:stCondLst>
                                    <p:cond delay="0"/>
                                  </p:stCondLst>
                                  <p:iterate type="wd">
                                    <p:tmPct val="100000"/>
                                  </p:iterate>
                                  <p:childTnLst>
                                    <p:set>
                                      <p:cBhvr>
                                        <p:cTn id="14" dur="1" fill="hold">
                                          <p:stCondLst>
                                            <p:cond delay="0"/>
                                          </p:stCondLst>
                                        </p:cTn>
                                        <p:tgtEl>
                                          <p:spTgt spid="430086"/>
                                        </p:tgtEl>
                                        <p:attrNameLst>
                                          <p:attrName>style.visibility</p:attrName>
                                        </p:attrNameLst>
                                      </p:cBhvr>
                                      <p:to>
                                        <p:strVal val="visible"/>
                                      </p:to>
                                    </p:set>
                                    <p:animEffect transition="in" filter="blinds(horizontal)">
                                      <p:cBhvr>
                                        <p:cTn id="15" dur="300"/>
                                        <p:tgtEl>
                                          <p:spTgt spid="430086"/>
                                        </p:tgtEl>
                                      </p:cBhvr>
                                    </p:animEffect>
                                  </p:childTnLst>
                                </p:cTn>
                              </p:par>
                            </p:childTnLst>
                          </p:cTn>
                        </p:par>
                        <p:par>
                          <p:cTn id="16" fill="hold" nodeType="afterGroup">
                            <p:stCondLst>
                              <p:cond delay="5200"/>
                            </p:stCondLst>
                            <p:childTnLst>
                              <p:par>
                                <p:cTn id="17" presetID="24" presetClass="entr" presetSubtype="0" fill="hold" nodeType="afterEffect">
                                  <p:stCondLst>
                                    <p:cond delay="0"/>
                                  </p:stCondLst>
                                  <p:childTnLst>
                                    <p:set>
                                      <p:cBhvr>
                                        <p:cTn id="18" dur="1" fill="hold">
                                          <p:stCondLst>
                                            <p:cond delay="499"/>
                                          </p:stCondLst>
                                        </p:cTn>
                                        <p:tgtEl>
                                          <p:spTgt spid="430087"/>
                                        </p:tgtEl>
                                        <p:attrNameLst>
                                          <p:attrName>style.visibility</p:attrName>
                                        </p:attrNameLst>
                                      </p:cBhvr>
                                      <p:to>
                                        <p:strVal val="visible"/>
                                      </p:to>
                                    </p:set>
                                    <p:anim to="" calcmode="lin" valueType="num">
                                      <p:cBhvr>
                                        <p:cTn id="19" dur="1" fill="hold"/>
                                        <p:tgtEl>
                                          <p:spTgt spid="430087"/>
                                        </p:tgtEl>
                                        <p:attrNameLst>
                                          <p:attrName/>
                                        </p:attrNameLst>
                                      </p:cBhvr>
                                    </p:anim>
                                  </p:childTnLst>
                                </p:cTn>
                              </p:par>
                            </p:childTnLst>
                          </p:cTn>
                        </p:par>
                        <p:par>
                          <p:cTn id="20" fill="hold" nodeType="afterGroup">
                            <p:stCondLst>
                              <p:cond delay="5700"/>
                            </p:stCondLst>
                            <p:childTnLst>
                              <p:par>
                                <p:cTn id="21" presetID="24" presetClass="entr" presetSubtype="0" fill="hold" grpId="0" nodeType="afterEffect">
                                  <p:stCondLst>
                                    <p:cond delay="0"/>
                                  </p:stCondLst>
                                  <p:childTnLst>
                                    <p:set>
                                      <p:cBhvr>
                                        <p:cTn id="22" dur="1" fill="hold">
                                          <p:stCondLst>
                                            <p:cond delay="499"/>
                                          </p:stCondLst>
                                        </p:cTn>
                                        <p:tgtEl>
                                          <p:spTgt spid="430089"/>
                                        </p:tgtEl>
                                        <p:attrNameLst>
                                          <p:attrName>style.visibility</p:attrName>
                                        </p:attrNameLst>
                                      </p:cBhvr>
                                      <p:to>
                                        <p:strVal val="visible"/>
                                      </p:to>
                                    </p:set>
                                    <p:anim to="" calcmode="lin" valueType="num">
                                      <p:cBhvr>
                                        <p:cTn id="23" dur="1" fill="hold"/>
                                        <p:tgtEl>
                                          <p:spTgt spid="43008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2" grpId="0" animBg="1"/>
      <p:bldP spid="430086" grpId="0" animBg="1" autoUpdateAnimBg="0"/>
      <p:bldP spid="43008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1"/>
          </p:nvPr>
        </p:nvSpPr>
        <p:spPr/>
        <p:txBody>
          <a:bodyPr/>
          <a:lstStyle/>
          <a:p>
            <a:r>
              <a:rPr lang="tr-TR" altLang="ar-IQ"/>
              <a:t>Dersimiz.Com</a:t>
            </a:r>
          </a:p>
        </p:txBody>
      </p:sp>
      <p:sp>
        <p:nvSpPr>
          <p:cNvPr id="365570" name="Rectangle 1026"/>
          <p:cNvSpPr>
            <a:spLocks noChangeArrowheads="1"/>
          </p:cNvSpPr>
          <p:nvPr/>
        </p:nvSpPr>
        <p:spPr bwMode="ltGray">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5571" name="Text Box 1027"/>
          <p:cNvSpPr txBox="1">
            <a:spLocks noChangeArrowheads="1"/>
          </p:cNvSpPr>
          <p:nvPr/>
        </p:nvSpPr>
        <p:spPr bwMode="auto">
          <a:xfrm>
            <a:off x="4030663" y="4838700"/>
            <a:ext cx="4318000" cy="711200"/>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46800"/>
          <a:lstStyle/>
          <a:p>
            <a:pPr algn="ctr">
              <a:spcBef>
                <a:spcPct val="50000"/>
              </a:spcBef>
            </a:pPr>
            <a:r>
              <a:rPr lang="tr-TR" altLang="ar-IQ" sz="2000">
                <a:latin typeface="Georgia" pitchFamily="18" charset="0"/>
              </a:rPr>
              <a:t>Film seyretmeyi,  ev aletleriyle oynamayı sever.</a:t>
            </a:r>
          </a:p>
        </p:txBody>
      </p:sp>
      <p:sp>
        <p:nvSpPr>
          <p:cNvPr id="365572" name="Text Box 1028"/>
          <p:cNvSpPr txBox="1">
            <a:spLocks noChangeArrowheads="1"/>
          </p:cNvSpPr>
          <p:nvPr/>
        </p:nvSpPr>
        <p:spPr bwMode="auto">
          <a:xfrm>
            <a:off x="4030663" y="3581400"/>
            <a:ext cx="4318000" cy="1033463"/>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000" b="1">
                <a:latin typeface="Georgia" pitchFamily="18" charset="0"/>
              </a:rPr>
              <a:t>Görselleştirerek, hayal kurarak, resim ve renklerle çalışarak öğrenir.</a:t>
            </a:r>
            <a:endParaRPr lang="en-US" altLang="ar-IQ" sz="2000" b="1">
              <a:latin typeface="Georgia" pitchFamily="18" charset="0"/>
              <a:cs typeface="Times New Roman" pitchFamily="18" charset="0"/>
            </a:endParaRPr>
          </a:p>
        </p:txBody>
      </p:sp>
      <p:sp>
        <p:nvSpPr>
          <p:cNvPr id="365573" name="Text Box 1029"/>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Öğretmenin kıyafetindeki değişiklik gözünden kaçmaz.</a:t>
            </a:r>
            <a:r>
              <a:rPr lang="en-US" altLang="ar-IQ" sz="2000">
                <a:latin typeface="Georgia" pitchFamily="18" charset="0"/>
              </a:rPr>
              <a:t> </a:t>
            </a:r>
            <a:endParaRPr lang="tr-TR" altLang="ar-IQ" sz="2000">
              <a:latin typeface="Georgia" pitchFamily="18" charset="0"/>
            </a:endParaRPr>
          </a:p>
        </p:txBody>
      </p:sp>
      <p:sp>
        <p:nvSpPr>
          <p:cNvPr id="365574" name="Text Box 1030"/>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5575" name="Rectangle 1031"/>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solidFill>
                  <a:schemeClr val="hlink"/>
                </a:solidFill>
              </a:rPr>
              <a:t>Öğrenmenin 8 Yolu: Görsel </a:t>
            </a:r>
            <a:r>
              <a:rPr lang="tr-TR" altLang="ar-IQ" sz="2800" b="1">
                <a:solidFill>
                  <a:schemeClr val="hlink"/>
                </a:solidFill>
              </a:rPr>
              <a:t>Düşünen/Öğrenen</a:t>
            </a:r>
            <a:endParaRPr lang="en-US" altLang="ar-IQ" sz="2800"/>
          </a:p>
        </p:txBody>
      </p:sp>
      <p:sp>
        <p:nvSpPr>
          <p:cNvPr id="365577" name="Text Box 1033"/>
          <p:cNvSpPr txBox="1">
            <a:spLocks noChangeArrowheads="1"/>
          </p:cNvSpPr>
          <p:nvPr/>
        </p:nvSpPr>
        <p:spPr bwMode="auto">
          <a:xfrm>
            <a:off x="4030663" y="2819400"/>
            <a:ext cx="4318000" cy="5334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18800"/>
          <a:lstStyle/>
          <a:p>
            <a:pPr algn="ctr">
              <a:spcBef>
                <a:spcPct val="50000"/>
              </a:spcBef>
            </a:pPr>
            <a:r>
              <a:rPr lang="tr-TR" altLang="ar-IQ" sz="2000">
                <a:latin typeface="Georgia" pitchFamily="18" charset="0"/>
              </a:rPr>
              <a:t>Sevmediği derslerde şatolar kurar</a:t>
            </a:r>
            <a:endParaRPr lang="en-US" altLang="ar-IQ" sz="2000">
              <a:latin typeface="Georgia" pitchFamily="18" charset="0"/>
              <a:cs typeface="Times New Roman" pitchFamily="18" charset="0"/>
            </a:endParaRPr>
          </a:p>
        </p:txBody>
      </p:sp>
      <p:sp>
        <p:nvSpPr>
          <p:cNvPr id="365578" name="Text Box 1034"/>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Sevdiği derslerde  resim/ karikatür çizer.</a:t>
            </a:r>
            <a:r>
              <a:rPr lang="en-US" altLang="ar-IQ" sz="2000">
                <a:latin typeface="Georgia" pitchFamily="18" charset="0"/>
                <a:cs typeface="Times New Roman" pitchFamily="18" charset="0"/>
              </a:rPr>
              <a:t> </a:t>
            </a:r>
          </a:p>
        </p:txBody>
      </p:sp>
      <p:pic>
        <p:nvPicPr>
          <p:cNvPr id="365580" name="Picture 1036" descr="pa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2743200" cy="1582738"/>
          </a:xfrm>
          <a:prstGeom prst="rect">
            <a:avLst/>
          </a:prstGeom>
          <a:noFill/>
          <a:extLst>
            <a:ext uri="{909E8E84-426E-40DD-AFC4-6F175D3DCCD1}">
              <a14:hiddenFill xmlns:a14="http://schemas.microsoft.com/office/drawing/2010/main">
                <a:solidFill>
                  <a:srgbClr val="FFFFFF"/>
                </a:solidFill>
              </a14:hiddenFill>
            </a:ext>
          </a:extLst>
        </p:spPr>
      </p:pic>
      <p:sp>
        <p:nvSpPr>
          <p:cNvPr id="365581" name="Rectangle 1037"/>
          <p:cNvSpPr>
            <a:spLocks noChangeArrowheads="1"/>
          </p:cNvSpPr>
          <p:nvPr/>
        </p:nvSpPr>
        <p:spPr bwMode="auto">
          <a:xfrm>
            <a:off x="152400" y="2895600"/>
            <a:ext cx="3925888" cy="37338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5582" name="Text Box 1038"/>
          <p:cNvSpPr txBox="1">
            <a:spLocks noChangeArrowheads="1"/>
          </p:cNvSpPr>
          <p:nvPr/>
        </p:nvSpPr>
        <p:spPr bwMode="auto">
          <a:xfrm>
            <a:off x="228600" y="3040063"/>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sz="1400"/>
              <a:t>Özellikleri:</a:t>
            </a:r>
          </a:p>
        </p:txBody>
      </p:sp>
      <p:sp>
        <p:nvSpPr>
          <p:cNvPr id="365583" name="Text Box 1039"/>
          <p:cNvSpPr txBox="1">
            <a:spLocks noChangeArrowheads="1"/>
          </p:cNvSpPr>
          <p:nvPr/>
        </p:nvSpPr>
        <p:spPr bwMode="auto">
          <a:xfrm>
            <a:off x="228600" y="3738563"/>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1400" b="1">
                <a:latin typeface="Georgia" pitchFamily="18" charset="0"/>
              </a:rPr>
              <a:t>Nesneleri doğru bir şekilde algılama.</a:t>
            </a:r>
            <a:endParaRPr lang="tr-TR" altLang="ar-IQ" sz="1400">
              <a:latin typeface="Georgia" pitchFamily="18" charset="0"/>
            </a:endParaRPr>
          </a:p>
        </p:txBody>
      </p:sp>
      <p:sp>
        <p:nvSpPr>
          <p:cNvPr id="365584" name="Text Box 1040"/>
          <p:cNvSpPr txBox="1">
            <a:spLocks noChangeArrowheads="1"/>
          </p:cNvSpPr>
          <p:nvPr/>
        </p:nvSpPr>
        <p:spPr bwMode="auto">
          <a:xfrm>
            <a:off x="228600" y="4168775"/>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300" b="1">
                <a:latin typeface="Georgia" pitchFamily="18" charset="0"/>
              </a:rPr>
              <a:t>Nesneler  arasındaki ilişkileri farketme.</a:t>
            </a:r>
            <a:r>
              <a:rPr kumimoji="1" lang="tr-TR" altLang="ar-IQ" sz="1400" b="1">
                <a:latin typeface="Georgia" pitchFamily="18" charset="0"/>
              </a:rPr>
              <a:t> </a:t>
            </a:r>
          </a:p>
        </p:txBody>
      </p:sp>
      <p:sp>
        <p:nvSpPr>
          <p:cNvPr id="365585" name="Text Box 1041"/>
          <p:cNvSpPr txBox="1">
            <a:spLocks noChangeArrowheads="1"/>
          </p:cNvSpPr>
          <p:nvPr/>
        </p:nvSpPr>
        <p:spPr bwMode="auto">
          <a:xfrm>
            <a:off x="238125" y="4564063"/>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Görselleştirme yeteneği </a:t>
            </a:r>
          </a:p>
        </p:txBody>
      </p:sp>
      <p:sp>
        <p:nvSpPr>
          <p:cNvPr id="365586" name="Text Box 1042"/>
          <p:cNvSpPr txBox="1">
            <a:spLocks noChangeArrowheads="1"/>
          </p:cNvSpPr>
          <p:nvPr/>
        </p:nvSpPr>
        <p:spPr bwMode="auto">
          <a:xfrm>
            <a:off x="228600" y="4981575"/>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Görüntü yaratma/değiştirme</a:t>
            </a:r>
          </a:p>
        </p:txBody>
      </p:sp>
      <p:sp>
        <p:nvSpPr>
          <p:cNvPr id="365587" name="Text Box 1043"/>
          <p:cNvSpPr txBox="1">
            <a:spLocks noChangeArrowheads="1"/>
          </p:cNvSpPr>
          <p:nvPr/>
        </p:nvSpPr>
        <p:spPr bwMode="auto">
          <a:xfrm>
            <a:off x="228600" y="5391150"/>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Boşlukta yönünü bulma (Çöl, orman)</a:t>
            </a:r>
          </a:p>
        </p:txBody>
      </p:sp>
      <p:sp>
        <p:nvSpPr>
          <p:cNvPr id="365588" name="Text Box 1044"/>
          <p:cNvSpPr txBox="1">
            <a:spLocks noChangeArrowheads="1"/>
          </p:cNvSpPr>
          <p:nvPr/>
        </p:nvSpPr>
        <p:spPr bwMode="auto">
          <a:xfrm>
            <a:off x="228600" y="5800725"/>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Renk, şekil ve çizgilere duyarlılık </a:t>
            </a:r>
          </a:p>
        </p:txBody>
      </p:sp>
      <p:sp>
        <p:nvSpPr>
          <p:cNvPr id="365589" name="Text Box 1045"/>
          <p:cNvSpPr txBox="1">
            <a:spLocks noChangeArrowheads="1"/>
          </p:cNvSpPr>
          <p:nvPr/>
        </p:nvSpPr>
        <p:spPr bwMode="auto">
          <a:xfrm>
            <a:off x="228600" y="6210300"/>
            <a:ext cx="38100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Değişim ve dönüşümü farketme </a:t>
            </a:r>
          </a:p>
        </p:txBody>
      </p:sp>
      <p:sp>
        <p:nvSpPr>
          <p:cNvPr id="365590" name="Rectangle 1046"/>
          <p:cNvSpPr>
            <a:spLocks noGrp="1" noChangeArrowheads="1"/>
          </p:cNvSpPr>
          <p:nvPr>
            <p:ph type="title" idx="4294967295"/>
          </p:nvPr>
        </p:nvSpPr>
        <p:spPr>
          <a:xfrm>
            <a:off x="684213" y="908050"/>
            <a:ext cx="7772400" cy="1143000"/>
          </a:xfrm>
        </p:spPr>
        <p:txBody>
          <a:bodyPr/>
          <a:lstStyle/>
          <a:p>
            <a:r>
              <a:rPr lang="tr-TR" altLang="ar-IQ" b="1">
                <a:solidFill>
                  <a:schemeClr val="bg2"/>
                </a:solidFill>
              </a:rPr>
              <a:t>Görsel uzaysal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5570"/>
                                        </p:tgtEl>
                                        <p:attrNameLst>
                                          <p:attrName>style.visibility</p:attrName>
                                        </p:attrNameLst>
                                      </p:cBhvr>
                                      <p:to>
                                        <p:strVal val="visible"/>
                                      </p:to>
                                    </p:set>
                                    <p:animEffect transition="in" filter="barn(outVertical)">
                                      <p:cBhvr>
                                        <p:cTn id="7" dur="500"/>
                                        <p:tgtEl>
                                          <p:spTgt spid="365570"/>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5574"/>
                                        </p:tgtEl>
                                        <p:attrNameLst>
                                          <p:attrName>style.visibility</p:attrName>
                                        </p:attrNameLst>
                                      </p:cBhvr>
                                      <p:to>
                                        <p:strVal val="visible"/>
                                      </p:to>
                                    </p:set>
                                    <p:animEffect transition="in" filter="barn(outVertical)">
                                      <p:cBhvr>
                                        <p:cTn id="11" dur="500"/>
                                        <p:tgtEl>
                                          <p:spTgt spid="365574"/>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65575"/>
                                        </p:tgtEl>
                                        <p:attrNameLst>
                                          <p:attrName>style.visibility</p:attrName>
                                        </p:attrNameLst>
                                      </p:cBhvr>
                                      <p:to>
                                        <p:strVal val="visible"/>
                                      </p:to>
                                    </p:set>
                                    <p:animEffect transition="in" filter="barn(outVertical)">
                                      <p:cBhvr>
                                        <p:cTn id="15" dur="500"/>
                                        <p:tgtEl>
                                          <p:spTgt spid="365575"/>
                                        </p:tgtEl>
                                      </p:cBhvr>
                                    </p:animEffect>
                                  </p:childTnLst>
                                </p:cTn>
                              </p:par>
                            </p:childTnLst>
                          </p:cTn>
                        </p:par>
                        <p:par>
                          <p:cTn id="16" fill="hold" nodeType="afterGroup">
                            <p:stCondLst>
                              <p:cond delay="1500"/>
                            </p:stCondLst>
                            <p:childTnLst>
                              <p:par>
                                <p:cTn id="17" presetID="2" presetClass="entr" presetSubtype="8" fill="hold" nodeType="afterEffect">
                                  <p:stCondLst>
                                    <p:cond delay="0"/>
                                  </p:stCondLst>
                                  <p:childTnLst>
                                    <p:set>
                                      <p:cBhvr>
                                        <p:cTn id="18" dur="1" fill="hold">
                                          <p:stCondLst>
                                            <p:cond delay="0"/>
                                          </p:stCondLst>
                                        </p:cTn>
                                        <p:tgtEl>
                                          <p:spTgt spid="365580"/>
                                        </p:tgtEl>
                                        <p:attrNameLst>
                                          <p:attrName>style.visibility</p:attrName>
                                        </p:attrNameLst>
                                      </p:cBhvr>
                                      <p:to>
                                        <p:strVal val="visible"/>
                                      </p:to>
                                    </p:set>
                                    <p:anim calcmode="lin" valueType="num">
                                      <p:cBhvr additive="base">
                                        <p:cTn id="19" dur="500" fill="hold"/>
                                        <p:tgtEl>
                                          <p:spTgt spid="365580"/>
                                        </p:tgtEl>
                                        <p:attrNameLst>
                                          <p:attrName>ppt_x</p:attrName>
                                        </p:attrNameLst>
                                      </p:cBhvr>
                                      <p:tavLst>
                                        <p:tav tm="0">
                                          <p:val>
                                            <p:strVal val="0-#ppt_w/2"/>
                                          </p:val>
                                        </p:tav>
                                        <p:tav tm="100000">
                                          <p:val>
                                            <p:strVal val="#ppt_x"/>
                                          </p:val>
                                        </p:tav>
                                      </p:tavLst>
                                    </p:anim>
                                    <p:anim calcmode="lin" valueType="num">
                                      <p:cBhvr additive="base">
                                        <p:cTn id="20" dur="500" fill="hold"/>
                                        <p:tgtEl>
                                          <p:spTgt spid="365580"/>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365581"/>
                                        </p:tgtEl>
                                        <p:attrNameLst>
                                          <p:attrName>style.visibility</p:attrName>
                                        </p:attrNameLst>
                                      </p:cBhvr>
                                      <p:to>
                                        <p:strVal val="visible"/>
                                      </p:to>
                                    </p:set>
                                    <p:animEffect transition="in" filter="dissolve">
                                      <p:cBhvr>
                                        <p:cTn id="24" dur="500"/>
                                        <p:tgtEl>
                                          <p:spTgt spid="365581"/>
                                        </p:tgtEl>
                                      </p:cBhvr>
                                    </p:animEffect>
                                  </p:childTnLst>
                                </p:cTn>
                              </p:par>
                            </p:childTnLst>
                          </p:cTn>
                        </p:par>
                        <p:par>
                          <p:cTn id="25" fill="hold" nodeType="afterGroup">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365582"/>
                                        </p:tgtEl>
                                        <p:attrNameLst>
                                          <p:attrName>style.visibility</p:attrName>
                                        </p:attrNameLst>
                                      </p:cBhvr>
                                      <p:to>
                                        <p:strVal val="visible"/>
                                      </p:to>
                                    </p:set>
                                    <p:animEffect transition="in" filter="dissolve">
                                      <p:cBhvr>
                                        <p:cTn id="28" dur="500"/>
                                        <p:tgtEl>
                                          <p:spTgt spid="365582"/>
                                        </p:tgtEl>
                                      </p:cBhvr>
                                    </p:animEffect>
                                  </p:childTnLst>
                                </p:cTn>
                              </p:par>
                            </p:childTnLst>
                          </p:cTn>
                        </p:par>
                        <p:par>
                          <p:cTn id="29" fill="hold" nodeType="afterGroup">
                            <p:stCondLst>
                              <p:cond delay="3000"/>
                            </p:stCondLst>
                            <p:childTnLst>
                              <p:par>
                                <p:cTn id="30" presetID="9" presetClass="entr" presetSubtype="0" fill="hold" grpId="0" nodeType="afterEffect">
                                  <p:stCondLst>
                                    <p:cond delay="0"/>
                                  </p:stCondLst>
                                  <p:childTnLst>
                                    <p:set>
                                      <p:cBhvr>
                                        <p:cTn id="31" dur="1" fill="hold">
                                          <p:stCondLst>
                                            <p:cond delay="0"/>
                                          </p:stCondLst>
                                        </p:cTn>
                                        <p:tgtEl>
                                          <p:spTgt spid="365583"/>
                                        </p:tgtEl>
                                        <p:attrNameLst>
                                          <p:attrName>style.visibility</p:attrName>
                                        </p:attrNameLst>
                                      </p:cBhvr>
                                      <p:to>
                                        <p:strVal val="visible"/>
                                      </p:to>
                                    </p:set>
                                    <p:animEffect transition="in" filter="dissolve">
                                      <p:cBhvr>
                                        <p:cTn id="32" dur="500"/>
                                        <p:tgtEl>
                                          <p:spTgt spid="365583"/>
                                        </p:tgtEl>
                                      </p:cBhvr>
                                    </p:animEffect>
                                  </p:childTnLst>
                                </p:cTn>
                              </p:par>
                            </p:childTnLst>
                          </p:cTn>
                        </p:par>
                        <p:par>
                          <p:cTn id="33" fill="hold" nodeType="afterGroup">
                            <p:stCondLst>
                              <p:cond delay="3500"/>
                            </p:stCondLst>
                            <p:childTnLst>
                              <p:par>
                                <p:cTn id="34" presetID="9" presetClass="entr" presetSubtype="0" fill="hold" grpId="0" nodeType="afterEffect">
                                  <p:stCondLst>
                                    <p:cond delay="0"/>
                                  </p:stCondLst>
                                  <p:childTnLst>
                                    <p:set>
                                      <p:cBhvr>
                                        <p:cTn id="35" dur="1" fill="hold">
                                          <p:stCondLst>
                                            <p:cond delay="0"/>
                                          </p:stCondLst>
                                        </p:cTn>
                                        <p:tgtEl>
                                          <p:spTgt spid="365584"/>
                                        </p:tgtEl>
                                        <p:attrNameLst>
                                          <p:attrName>style.visibility</p:attrName>
                                        </p:attrNameLst>
                                      </p:cBhvr>
                                      <p:to>
                                        <p:strVal val="visible"/>
                                      </p:to>
                                    </p:set>
                                    <p:animEffect transition="in" filter="dissolve">
                                      <p:cBhvr>
                                        <p:cTn id="36" dur="500"/>
                                        <p:tgtEl>
                                          <p:spTgt spid="365584"/>
                                        </p:tgtEl>
                                      </p:cBhvr>
                                    </p:animEffect>
                                  </p:childTnLst>
                                </p:cTn>
                              </p:par>
                            </p:childTnLst>
                          </p:cTn>
                        </p:par>
                        <p:par>
                          <p:cTn id="37" fill="hold" nodeType="afterGroup">
                            <p:stCondLst>
                              <p:cond delay="4000"/>
                            </p:stCondLst>
                            <p:childTnLst>
                              <p:par>
                                <p:cTn id="38" presetID="9" presetClass="entr" presetSubtype="0" fill="hold" grpId="0" nodeType="afterEffect">
                                  <p:stCondLst>
                                    <p:cond delay="0"/>
                                  </p:stCondLst>
                                  <p:childTnLst>
                                    <p:set>
                                      <p:cBhvr>
                                        <p:cTn id="39" dur="1" fill="hold">
                                          <p:stCondLst>
                                            <p:cond delay="0"/>
                                          </p:stCondLst>
                                        </p:cTn>
                                        <p:tgtEl>
                                          <p:spTgt spid="365585"/>
                                        </p:tgtEl>
                                        <p:attrNameLst>
                                          <p:attrName>style.visibility</p:attrName>
                                        </p:attrNameLst>
                                      </p:cBhvr>
                                      <p:to>
                                        <p:strVal val="visible"/>
                                      </p:to>
                                    </p:set>
                                    <p:animEffect transition="in" filter="dissolve">
                                      <p:cBhvr>
                                        <p:cTn id="40" dur="500"/>
                                        <p:tgtEl>
                                          <p:spTgt spid="365585"/>
                                        </p:tgtEl>
                                      </p:cBhvr>
                                    </p:animEffect>
                                  </p:childTnLst>
                                </p:cTn>
                              </p:par>
                            </p:childTnLst>
                          </p:cTn>
                        </p:par>
                        <p:par>
                          <p:cTn id="41" fill="hold" nodeType="afterGroup">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365586"/>
                                        </p:tgtEl>
                                        <p:attrNameLst>
                                          <p:attrName>style.visibility</p:attrName>
                                        </p:attrNameLst>
                                      </p:cBhvr>
                                      <p:to>
                                        <p:strVal val="visible"/>
                                      </p:to>
                                    </p:set>
                                    <p:animEffect transition="in" filter="dissolve">
                                      <p:cBhvr>
                                        <p:cTn id="44" dur="500"/>
                                        <p:tgtEl>
                                          <p:spTgt spid="365586"/>
                                        </p:tgtEl>
                                      </p:cBhvr>
                                    </p:animEffect>
                                  </p:childTnLst>
                                </p:cTn>
                              </p:par>
                            </p:childTnLst>
                          </p:cTn>
                        </p:par>
                        <p:par>
                          <p:cTn id="45" fill="hold" nodeType="afterGroup">
                            <p:stCondLst>
                              <p:cond delay="5000"/>
                            </p:stCondLst>
                            <p:childTnLst>
                              <p:par>
                                <p:cTn id="46" presetID="9" presetClass="entr" presetSubtype="0" fill="hold" grpId="0" nodeType="afterEffect">
                                  <p:stCondLst>
                                    <p:cond delay="0"/>
                                  </p:stCondLst>
                                  <p:childTnLst>
                                    <p:set>
                                      <p:cBhvr>
                                        <p:cTn id="47" dur="1" fill="hold">
                                          <p:stCondLst>
                                            <p:cond delay="0"/>
                                          </p:stCondLst>
                                        </p:cTn>
                                        <p:tgtEl>
                                          <p:spTgt spid="365587"/>
                                        </p:tgtEl>
                                        <p:attrNameLst>
                                          <p:attrName>style.visibility</p:attrName>
                                        </p:attrNameLst>
                                      </p:cBhvr>
                                      <p:to>
                                        <p:strVal val="visible"/>
                                      </p:to>
                                    </p:set>
                                    <p:animEffect transition="in" filter="dissolve">
                                      <p:cBhvr>
                                        <p:cTn id="48" dur="500"/>
                                        <p:tgtEl>
                                          <p:spTgt spid="365587"/>
                                        </p:tgtEl>
                                      </p:cBhvr>
                                    </p:animEffect>
                                  </p:childTnLst>
                                </p:cTn>
                              </p:par>
                            </p:childTnLst>
                          </p:cTn>
                        </p:par>
                        <p:par>
                          <p:cTn id="49" fill="hold" nodeType="afterGroup">
                            <p:stCondLst>
                              <p:cond delay="5500"/>
                            </p:stCondLst>
                            <p:childTnLst>
                              <p:par>
                                <p:cTn id="50" presetID="9" presetClass="entr" presetSubtype="0" fill="hold" grpId="0" nodeType="afterEffect">
                                  <p:stCondLst>
                                    <p:cond delay="0"/>
                                  </p:stCondLst>
                                  <p:childTnLst>
                                    <p:set>
                                      <p:cBhvr>
                                        <p:cTn id="51" dur="1" fill="hold">
                                          <p:stCondLst>
                                            <p:cond delay="0"/>
                                          </p:stCondLst>
                                        </p:cTn>
                                        <p:tgtEl>
                                          <p:spTgt spid="365588"/>
                                        </p:tgtEl>
                                        <p:attrNameLst>
                                          <p:attrName>style.visibility</p:attrName>
                                        </p:attrNameLst>
                                      </p:cBhvr>
                                      <p:to>
                                        <p:strVal val="visible"/>
                                      </p:to>
                                    </p:set>
                                    <p:animEffect transition="in" filter="dissolve">
                                      <p:cBhvr>
                                        <p:cTn id="52" dur="500"/>
                                        <p:tgtEl>
                                          <p:spTgt spid="365588"/>
                                        </p:tgtEl>
                                      </p:cBhvr>
                                    </p:animEffect>
                                  </p:childTnLst>
                                </p:cTn>
                              </p:par>
                            </p:childTnLst>
                          </p:cTn>
                        </p:par>
                        <p:par>
                          <p:cTn id="53" fill="hold" nodeType="afterGroup">
                            <p:stCondLst>
                              <p:cond delay="6000"/>
                            </p:stCondLst>
                            <p:childTnLst>
                              <p:par>
                                <p:cTn id="54" presetID="9" presetClass="entr" presetSubtype="0" fill="hold" grpId="0" nodeType="afterEffect">
                                  <p:stCondLst>
                                    <p:cond delay="0"/>
                                  </p:stCondLst>
                                  <p:childTnLst>
                                    <p:set>
                                      <p:cBhvr>
                                        <p:cTn id="55" dur="1" fill="hold">
                                          <p:stCondLst>
                                            <p:cond delay="0"/>
                                          </p:stCondLst>
                                        </p:cTn>
                                        <p:tgtEl>
                                          <p:spTgt spid="365589"/>
                                        </p:tgtEl>
                                        <p:attrNameLst>
                                          <p:attrName>style.visibility</p:attrName>
                                        </p:attrNameLst>
                                      </p:cBhvr>
                                      <p:to>
                                        <p:strVal val="visible"/>
                                      </p:to>
                                    </p:set>
                                    <p:animEffect transition="in" filter="dissolve">
                                      <p:cBhvr>
                                        <p:cTn id="56" dur="500"/>
                                        <p:tgtEl>
                                          <p:spTgt spid="36558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365572"/>
                                        </p:tgtEl>
                                        <p:attrNameLst>
                                          <p:attrName>style.visibility</p:attrName>
                                        </p:attrNameLst>
                                      </p:cBhvr>
                                      <p:to>
                                        <p:strVal val="visible"/>
                                      </p:to>
                                    </p:set>
                                    <p:animEffect transition="in" filter="barn(outVertical)">
                                      <p:cBhvr>
                                        <p:cTn id="61" dur="500"/>
                                        <p:tgtEl>
                                          <p:spTgt spid="365572"/>
                                        </p:tgtEl>
                                      </p:cBhvr>
                                    </p:animEffect>
                                  </p:childTnLst>
                                </p:cTn>
                              </p:par>
                            </p:childTnLst>
                          </p:cTn>
                        </p:par>
                        <p:par>
                          <p:cTn id="62" fill="hold" nodeType="afterGroup">
                            <p:stCondLst>
                              <p:cond delay="500"/>
                            </p:stCondLst>
                            <p:childTnLst>
                              <p:par>
                                <p:cTn id="63" presetID="16" presetClass="entr" presetSubtype="37" fill="hold" grpId="0" nodeType="afterEffect">
                                  <p:stCondLst>
                                    <p:cond delay="2500"/>
                                  </p:stCondLst>
                                  <p:childTnLst>
                                    <p:set>
                                      <p:cBhvr>
                                        <p:cTn id="64" dur="1" fill="hold">
                                          <p:stCondLst>
                                            <p:cond delay="0"/>
                                          </p:stCondLst>
                                        </p:cTn>
                                        <p:tgtEl>
                                          <p:spTgt spid="365577"/>
                                        </p:tgtEl>
                                        <p:attrNameLst>
                                          <p:attrName>style.visibility</p:attrName>
                                        </p:attrNameLst>
                                      </p:cBhvr>
                                      <p:to>
                                        <p:strVal val="visible"/>
                                      </p:to>
                                    </p:set>
                                    <p:animEffect transition="in" filter="barn(outVertical)">
                                      <p:cBhvr>
                                        <p:cTn id="65" dur="500"/>
                                        <p:tgtEl>
                                          <p:spTgt spid="365577"/>
                                        </p:tgtEl>
                                      </p:cBhvr>
                                    </p:animEffect>
                                  </p:childTnLst>
                                </p:cTn>
                              </p:par>
                            </p:childTnLst>
                          </p:cTn>
                        </p:par>
                        <p:par>
                          <p:cTn id="66" fill="hold" nodeType="afterGroup">
                            <p:stCondLst>
                              <p:cond delay="3500"/>
                            </p:stCondLst>
                            <p:childTnLst>
                              <p:par>
                                <p:cTn id="67" presetID="16" presetClass="entr" presetSubtype="37" fill="hold" grpId="0" nodeType="afterEffect">
                                  <p:stCondLst>
                                    <p:cond delay="2500"/>
                                  </p:stCondLst>
                                  <p:childTnLst>
                                    <p:set>
                                      <p:cBhvr>
                                        <p:cTn id="68" dur="1" fill="hold">
                                          <p:stCondLst>
                                            <p:cond delay="0"/>
                                          </p:stCondLst>
                                        </p:cTn>
                                        <p:tgtEl>
                                          <p:spTgt spid="365578"/>
                                        </p:tgtEl>
                                        <p:attrNameLst>
                                          <p:attrName>style.visibility</p:attrName>
                                        </p:attrNameLst>
                                      </p:cBhvr>
                                      <p:to>
                                        <p:strVal val="visible"/>
                                      </p:to>
                                    </p:set>
                                    <p:animEffect transition="in" filter="barn(outVertical)">
                                      <p:cBhvr>
                                        <p:cTn id="69" dur="500"/>
                                        <p:tgtEl>
                                          <p:spTgt spid="365578"/>
                                        </p:tgtEl>
                                      </p:cBhvr>
                                    </p:animEffect>
                                  </p:childTnLst>
                                </p:cTn>
                              </p:par>
                            </p:childTnLst>
                          </p:cTn>
                        </p:par>
                        <p:par>
                          <p:cTn id="70" fill="hold" nodeType="afterGroup">
                            <p:stCondLst>
                              <p:cond delay="6500"/>
                            </p:stCondLst>
                            <p:childTnLst>
                              <p:par>
                                <p:cTn id="71" presetID="16" presetClass="entr" presetSubtype="37" fill="hold" grpId="0" nodeType="afterEffect">
                                  <p:stCondLst>
                                    <p:cond delay="2500"/>
                                  </p:stCondLst>
                                  <p:childTnLst>
                                    <p:set>
                                      <p:cBhvr>
                                        <p:cTn id="72" dur="1" fill="hold">
                                          <p:stCondLst>
                                            <p:cond delay="0"/>
                                          </p:stCondLst>
                                        </p:cTn>
                                        <p:tgtEl>
                                          <p:spTgt spid="365571"/>
                                        </p:tgtEl>
                                        <p:attrNameLst>
                                          <p:attrName>style.visibility</p:attrName>
                                        </p:attrNameLst>
                                      </p:cBhvr>
                                      <p:to>
                                        <p:strVal val="visible"/>
                                      </p:to>
                                    </p:set>
                                    <p:animEffect transition="in" filter="barn(outVertical)">
                                      <p:cBhvr>
                                        <p:cTn id="73" dur="500"/>
                                        <p:tgtEl>
                                          <p:spTgt spid="365571"/>
                                        </p:tgtEl>
                                      </p:cBhvr>
                                    </p:animEffect>
                                  </p:childTnLst>
                                </p:cTn>
                              </p:par>
                            </p:childTnLst>
                          </p:cTn>
                        </p:par>
                        <p:par>
                          <p:cTn id="74" fill="hold" nodeType="afterGroup">
                            <p:stCondLst>
                              <p:cond delay="9500"/>
                            </p:stCondLst>
                            <p:childTnLst>
                              <p:par>
                                <p:cTn id="75" presetID="16" presetClass="entr" presetSubtype="37" fill="hold" grpId="0" nodeType="afterEffect">
                                  <p:stCondLst>
                                    <p:cond delay="2500"/>
                                  </p:stCondLst>
                                  <p:childTnLst>
                                    <p:set>
                                      <p:cBhvr>
                                        <p:cTn id="76" dur="1" fill="hold">
                                          <p:stCondLst>
                                            <p:cond delay="0"/>
                                          </p:stCondLst>
                                        </p:cTn>
                                        <p:tgtEl>
                                          <p:spTgt spid="365573"/>
                                        </p:tgtEl>
                                        <p:attrNameLst>
                                          <p:attrName>style.visibility</p:attrName>
                                        </p:attrNameLst>
                                      </p:cBhvr>
                                      <p:to>
                                        <p:strVal val="visible"/>
                                      </p:to>
                                    </p:set>
                                    <p:animEffect transition="in" filter="barn(outVertical)">
                                      <p:cBhvr>
                                        <p:cTn id="77" dur="500"/>
                                        <p:tgtEl>
                                          <p:spTgt spid="365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0" grpId="0" animBg="1"/>
      <p:bldP spid="365571" grpId="0" animBg="1" autoUpdateAnimBg="0"/>
      <p:bldP spid="365572" grpId="0" animBg="1" autoUpdateAnimBg="0"/>
      <p:bldP spid="365573" grpId="0" animBg="1" autoUpdateAnimBg="0"/>
      <p:bldP spid="365574" grpId="0" animBg="1" autoUpdateAnimBg="0"/>
      <p:bldP spid="365575" grpId="0" autoUpdateAnimBg="0"/>
      <p:bldP spid="365577" grpId="0" animBg="1" autoUpdateAnimBg="0"/>
      <p:bldP spid="365578" grpId="0" animBg="1" autoUpdateAnimBg="0"/>
      <p:bldP spid="365581" grpId="0" animBg="1"/>
      <p:bldP spid="365582" grpId="0" animBg="1" autoUpdateAnimBg="0"/>
      <p:bldP spid="365583" grpId="0" animBg="1" autoUpdateAnimBg="0"/>
      <p:bldP spid="365584" grpId="0" animBg="1" autoUpdateAnimBg="0"/>
      <p:bldP spid="365585" grpId="0" animBg="1" autoUpdateAnimBg="0"/>
      <p:bldP spid="365586" grpId="0" animBg="1" autoUpdateAnimBg="0"/>
      <p:bldP spid="365587" grpId="0" animBg="1" autoUpdateAnimBg="0"/>
      <p:bldP spid="365588" grpId="0" animBg="1" autoUpdateAnimBg="0"/>
      <p:bldP spid="36558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1"/>
          </p:nvPr>
        </p:nvSpPr>
        <p:spPr/>
        <p:txBody>
          <a:bodyPr/>
          <a:lstStyle/>
          <a:p>
            <a:r>
              <a:rPr lang="tr-TR" altLang="ar-IQ"/>
              <a:t>Dersimiz.Com</a:t>
            </a:r>
          </a:p>
        </p:txBody>
      </p:sp>
      <p:sp>
        <p:nvSpPr>
          <p:cNvPr id="366594" name="Rectangle 2"/>
          <p:cNvSpPr>
            <a:spLocks noChangeArrowheads="1"/>
          </p:cNvSpPr>
          <p:nvPr/>
        </p:nvSpPr>
        <p:spPr bwMode="ltGray">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6595" name="Text Box 3"/>
          <p:cNvSpPr txBox="1">
            <a:spLocks noChangeArrowheads="1"/>
          </p:cNvSpPr>
          <p:nvPr/>
        </p:nvSpPr>
        <p:spPr bwMode="auto">
          <a:xfrm>
            <a:off x="4030663" y="4787900"/>
            <a:ext cx="4318000" cy="792163"/>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Sesleri algılama ve ritimleri yakalamada ustadır.</a:t>
            </a:r>
          </a:p>
        </p:txBody>
      </p:sp>
      <p:sp>
        <p:nvSpPr>
          <p:cNvPr id="366596" name="Text Box 4"/>
          <p:cNvSpPr txBox="1">
            <a:spLocks noChangeArrowheads="1"/>
          </p:cNvSpPr>
          <p:nvPr/>
        </p:nvSpPr>
        <p:spPr bwMode="auto">
          <a:xfrm>
            <a:off x="4030663" y="3767138"/>
            <a:ext cx="4318000" cy="792162"/>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400" b="1">
                <a:latin typeface="Georgia" pitchFamily="18" charset="0"/>
              </a:rPr>
              <a:t>Ritim, melodi ve müzik ile öğrenir.</a:t>
            </a:r>
            <a:endParaRPr lang="en-US" altLang="ar-IQ" sz="2400" b="1">
              <a:latin typeface="Georgia" pitchFamily="18" charset="0"/>
              <a:cs typeface="Times New Roman" pitchFamily="18" charset="0"/>
            </a:endParaRPr>
          </a:p>
        </p:txBody>
      </p:sp>
      <p:sp>
        <p:nvSpPr>
          <p:cNvPr id="366597" name="Text Box 5"/>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Sınıfta ayakları veya parmaklarıyla tempo tutanlardır.</a:t>
            </a:r>
          </a:p>
        </p:txBody>
      </p:sp>
      <p:sp>
        <p:nvSpPr>
          <p:cNvPr id="366598" name="Text Box 6"/>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6599" name="Rectangle 7"/>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solidFill>
                  <a:schemeClr val="hlink"/>
                </a:solidFill>
              </a:rPr>
              <a:t>Öğrenmenin 8 Yolu: Ritmik </a:t>
            </a:r>
            <a:r>
              <a:rPr lang="tr-TR" altLang="ar-IQ" sz="2800" b="1">
                <a:solidFill>
                  <a:schemeClr val="hlink"/>
                </a:solidFill>
              </a:rPr>
              <a:t>Düşünen/Öğrenen</a:t>
            </a:r>
            <a:endParaRPr lang="en-US" altLang="ar-IQ" sz="2800"/>
          </a:p>
        </p:txBody>
      </p:sp>
      <p:sp>
        <p:nvSpPr>
          <p:cNvPr id="366601" name="Text Box 9"/>
          <p:cNvSpPr txBox="1">
            <a:spLocks noChangeArrowheads="1"/>
          </p:cNvSpPr>
          <p:nvPr/>
        </p:nvSpPr>
        <p:spPr bwMode="auto">
          <a:xfrm>
            <a:off x="4030663" y="2819400"/>
            <a:ext cx="4318000" cy="792163"/>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Şarkı söylemeyi müzik aleti çalmayı sever.</a:t>
            </a:r>
            <a:endParaRPr lang="en-US" altLang="ar-IQ" sz="2000">
              <a:latin typeface="Georgia" pitchFamily="18" charset="0"/>
              <a:cs typeface="Times New Roman" pitchFamily="18" charset="0"/>
            </a:endParaRPr>
          </a:p>
        </p:txBody>
      </p:sp>
      <p:sp>
        <p:nvSpPr>
          <p:cNvPr id="366602" name="Text Box 10"/>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Çoğu zaman ya bir şarkı söylüyordur ya da bir melodi mırıldanıyordur.</a:t>
            </a:r>
            <a:r>
              <a:rPr lang="en-US" altLang="ar-IQ" sz="2000">
                <a:latin typeface="Georgia" pitchFamily="18" charset="0"/>
                <a:cs typeface="Times New Roman" pitchFamily="18" charset="0"/>
              </a:rPr>
              <a:t> </a:t>
            </a:r>
          </a:p>
        </p:txBody>
      </p:sp>
      <p:pic>
        <p:nvPicPr>
          <p:cNvPr id="366604" name="Picture 12" descr="g041186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ltGray">
          <a:xfrm>
            <a:off x="609600" y="990600"/>
            <a:ext cx="1790700" cy="2495550"/>
          </a:xfrm>
          <a:prstGeom prst="rect">
            <a:avLst/>
          </a:prstGeom>
          <a:noFill/>
          <a:extLst>
            <a:ext uri="{909E8E84-426E-40DD-AFC4-6F175D3DCCD1}">
              <a14:hiddenFill xmlns:a14="http://schemas.microsoft.com/office/drawing/2010/main">
                <a:solidFill>
                  <a:srgbClr val="FFFFFF"/>
                </a:solidFill>
              </a14:hiddenFill>
            </a:ext>
          </a:extLst>
        </p:spPr>
      </p:pic>
      <p:sp>
        <p:nvSpPr>
          <p:cNvPr id="366605" name="Rectangle 13"/>
          <p:cNvSpPr>
            <a:spLocks noChangeArrowheads="1"/>
          </p:cNvSpPr>
          <p:nvPr/>
        </p:nvSpPr>
        <p:spPr bwMode="auto">
          <a:xfrm>
            <a:off x="152400" y="3581400"/>
            <a:ext cx="3603625" cy="3200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6606" name="Text Box 14"/>
          <p:cNvSpPr txBox="1">
            <a:spLocks noChangeArrowheads="1"/>
          </p:cNvSpPr>
          <p:nvPr/>
        </p:nvSpPr>
        <p:spPr bwMode="auto">
          <a:xfrm>
            <a:off x="152400" y="3975100"/>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1400" b="1">
                <a:latin typeface="Georgia" pitchFamily="18" charset="0"/>
              </a:rPr>
              <a:t>Ses tonu kalitesine duyarlılık.</a:t>
            </a:r>
            <a:endParaRPr lang="tr-TR" altLang="ar-IQ" sz="1400">
              <a:latin typeface="Georgia" pitchFamily="18" charset="0"/>
            </a:endParaRPr>
          </a:p>
        </p:txBody>
      </p:sp>
      <p:sp>
        <p:nvSpPr>
          <p:cNvPr id="366607" name="Text Box 15"/>
          <p:cNvSpPr txBox="1">
            <a:spLocks noChangeArrowheads="1"/>
          </p:cNvSpPr>
          <p:nvPr/>
        </p:nvSpPr>
        <p:spPr bwMode="auto">
          <a:xfrm>
            <a:off x="152400" y="4386263"/>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Güfte yazma, beste yapma</a:t>
            </a:r>
          </a:p>
        </p:txBody>
      </p:sp>
      <p:sp>
        <p:nvSpPr>
          <p:cNvPr id="366608" name="Text Box 16"/>
          <p:cNvSpPr txBox="1">
            <a:spLocks noChangeArrowheads="1"/>
          </p:cNvSpPr>
          <p:nvPr/>
        </p:nvSpPr>
        <p:spPr bwMode="auto">
          <a:xfrm>
            <a:off x="161925" y="4800600"/>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Seslere duyarlılık  </a:t>
            </a:r>
          </a:p>
        </p:txBody>
      </p:sp>
      <p:sp>
        <p:nvSpPr>
          <p:cNvPr id="366609" name="Text Box 17"/>
          <p:cNvSpPr txBox="1">
            <a:spLocks noChangeArrowheads="1"/>
          </p:cNvSpPr>
          <p:nvPr/>
        </p:nvSpPr>
        <p:spPr bwMode="auto">
          <a:xfrm>
            <a:off x="152400" y="5218113"/>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Ritim, nota, ahenke karşı duyarlılık </a:t>
            </a:r>
          </a:p>
        </p:txBody>
      </p:sp>
      <p:sp>
        <p:nvSpPr>
          <p:cNvPr id="366610" name="Text Box 18"/>
          <p:cNvSpPr txBox="1">
            <a:spLocks noChangeArrowheads="1"/>
          </p:cNvSpPr>
          <p:nvPr/>
        </p:nvSpPr>
        <p:spPr bwMode="auto">
          <a:xfrm>
            <a:off x="152400" y="5627688"/>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Müzik türlerini ayırdetme</a:t>
            </a:r>
          </a:p>
        </p:txBody>
      </p:sp>
      <p:sp>
        <p:nvSpPr>
          <p:cNvPr id="366611" name="Text Box 19"/>
          <p:cNvSpPr txBox="1">
            <a:spLocks noChangeArrowheads="1"/>
          </p:cNvSpPr>
          <p:nvPr/>
        </p:nvSpPr>
        <p:spPr bwMode="auto">
          <a:xfrm>
            <a:off x="152400" y="6037263"/>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Tempo tutma</a:t>
            </a:r>
          </a:p>
        </p:txBody>
      </p:sp>
      <p:sp>
        <p:nvSpPr>
          <p:cNvPr id="366612" name="Text Box 20"/>
          <p:cNvSpPr txBox="1">
            <a:spLocks noChangeArrowheads="1"/>
          </p:cNvSpPr>
          <p:nvPr/>
        </p:nvSpPr>
        <p:spPr bwMode="auto">
          <a:xfrm>
            <a:off x="152400" y="6477000"/>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Ritimleri yakalama/ tekrar yaratma</a:t>
            </a:r>
          </a:p>
        </p:txBody>
      </p:sp>
      <p:sp>
        <p:nvSpPr>
          <p:cNvPr id="366613" name="Text Box 21"/>
          <p:cNvSpPr txBox="1">
            <a:spLocks noChangeArrowheads="1"/>
          </p:cNvSpPr>
          <p:nvPr/>
        </p:nvSpPr>
        <p:spPr bwMode="auto">
          <a:xfrm>
            <a:off x="152400" y="3581400"/>
            <a:ext cx="35718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sz="1400"/>
              <a:t>Özellikleri:</a:t>
            </a:r>
          </a:p>
        </p:txBody>
      </p:sp>
      <p:sp>
        <p:nvSpPr>
          <p:cNvPr id="366614" name="Rectangle 22"/>
          <p:cNvSpPr>
            <a:spLocks noGrp="1" noChangeArrowheads="1"/>
          </p:cNvSpPr>
          <p:nvPr>
            <p:ph type="title" idx="4294967295"/>
          </p:nvPr>
        </p:nvSpPr>
        <p:spPr>
          <a:xfrm>
            <a:off x="1336675" y="630238"/>
            <a:ext cx="7772400" cy="1143000"/>
          </a:xfrm>
        </p:spPr>
        <p:txBody>
          <a:bodyPr/>
          <a:lstStyle/>
          <a:p>
            <a:r>
              <a:rPr lang="tr-TR" altLang="ar-IQ" b="1">
                <a:solidFill>
                  <a:schemeClr val="bg2"/>
                </a:solidFill>
              </a:rPr>
              <a:t>müziksel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6594"/>
                                        </p:tgtEl>
                                        <p:attrNameLst>
                                          <p:attrName>style.visibility</p:attrName>
                                        </p:attrNameLst>
                                      </p:cBhvr>
                                      <p:to>
                                        <p:strVal val="visible"/>
                                      </p:to>
                                    </p:set>
                                    <p:animEffect transition="in" filter="barn(outVertical)">
                                      <p:cBhvr>
                                        <p:cTn id="7" dur="500"/>
                                        <p:tgtEl>
                                          <p:spTgt spid="366594"/>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6598"/>
                                        </p:tgtEl>
                                        <p:attrNameLst>
                                          <p:attrName>style.visibility</p:attrName>
                                        </p:attrNameLst>
                                      </p:cBhvr>
                                      <p:to>
                                        <p:strVal val="visible"/>
                                      </p:to>
                                    </p:set>
                                    <p:animEffect transition="in" filter="barn(outVertical)">
                                      <p:cBhvr>
                                        <p:cTn id="11" dur="500"/>
                                        <p:tgtEl>
                                          <p:spTgt spid="366598"/>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66599"/>
                                        </p:tgtEl>
                                        <p:attrNameLst>
                                          <p:attrName>style.visibility</p:attrName>
                                        </p:attrNameLst>
                                      </p:cBhvr>
                                      <p:to>
                                        <p:strVal val="visible"/>
                                      </p:to>
                                    </p:set>
                                    <p:animEffect transition="in" filter="barn(outVertical)">
                                      <p:cBhvr>
                                        <p:cTn id="15" dur="500"/>
                                        <p:tgtEl>
                                          <p:spTgt spid="366599"/>
                                        </p:tgtEl>
                                      </p:cBhvr>
                                    </p:animEffect>
                                  </p:childTnLst>
                                </p:cTn>
                              </p:par>
                            </p:childTnLst>
                          </p:cTn>
                        </p:par>
                        <p:par>
                          <p:cTn id="16" fill="hold" nodeType="afterGroup">
                            <p:stCondLst>
                              <p:cond delay="1500"/>
                            </p:stCondLst>
                            <p:childTnLst>
                              <p:par>
                                <p:cTn id="17" presetID="19" presetClass="entr" presetSubtype="10" fill="hold" nodeType="afterEffect">
                                  <p:stCondLst>
                                    <p:cond delay="0"/>
                                  </p:stCondLst>
                                  <p:childTnLst>
                                    <p:set>
                                      <p:cBhvr>
                                        <p:cTn id="18" dur="1" fill="hold">
                                          <p:stCondLst>
                                            <p:cond delay="0"/>
                                          </p:stCondLst>
                                        </p:cTn>
                                        <p:tgtEl>
                                          <p:spTgt spid="366604"/>
                                        </p:tgtEl>
                                        <p:attrNameLst>
                                          <p:attrName>style.visibility</p:attrName>
                                        </p:attrNameLst>
                                      </p:cBhvr>
                                      <p:to>
                                        <p:strVal val="visible"/>
                                      </p:to>
                                    </p:set>
                                    <p:anim calcmode="lin" valueType="num">
                                      <p:cBhvr>
                                        <p:cTn id="19" dur="5000" fill="hold"/>
                                        <p:tgtEl>
                                          <p:spTgt spid="366604"/>
                                        </p:tgtEl>
                                        <p:attrNameLst>
                                          <p:attrName>ppt_w</p:attrName>
                                        </p:attrNameLst>
                                      </p:cBhvr>
                                      <p:tavLst>
                                        <p:tav tm="0" fmla="#ppt_w*sin(2.5*pi*$)">
                                          <p:val>
                                            <p:fltVal val="0"/>
                                          </p:val>
                                        </p:tav>
                                        <p:tav tm="100000">
                                          <p:val>
                                            <p:fltVal val="1"/>
                                          </p:val>
                                        </p:tav>
                                      </p:tavLst>
                                    </p:anim>
                                    <p:anim calcmode="lin" valueType="num">
                                      <p:cBhvr>
                                        <p:cTn id="20" dur="5000" fill="hold"/>
                                        <p:tgtEl>
                                          <p:spTgt spid="366604"/>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6500"/>
                            </p:stCondLst>
                            <p:childTnLst>
                              <p:par>
                                <p:cTn id="22" presetID="9" presetClass="entr" presetSubtype="0" fill="hold" grpId="0" nodeType="afterEffect">
                                  <p:stCondLst>
                                    <p:cond delay="0"/>
                                  </p:stCondLst>
                                  <p:childTnLst>
                                    <p:set>
                                      <p:cBhvr>
                                        <p:cTn id="23" dur="1" fill="hold">
                                          <p:stCondLst>
                                            <p:cond delay="0"/>
                                          </p:stCondLst>
                                        </p:cTn>
                                        <p:tgtEl>
                                          <p:spTgt spid="366605"/>
                                        </p:tgtEl>
                                        <p:attrNameLst>
                                          <p:attrName>style.visibility</p:attrName>
                                        </p:attrNameLst>
                                      </p:cBhvr>
                                      <p:to>
                                        <p:strVal val="visible"/>
                                      </p:to>
                                    </p:set>
                                    <p:animEffect transition="in" filter="dissolve">
                                      <p:cBhvr>
                                        <p:cTn id="24" dur="500"/>
                                        <p:tgtEl>
                                          <p:spTgt spid="366605"/>
                                        </p:tgtEl>
                                      </p:cBhvr>
                                    </p:animEffect>
                                  </p:childTnLst>
                                </p:cTn>
                              </p:par>
                            </p:childTnLst>
                          </p:cTn>
                        </p:par>
                        <p:par>
                          <p:cTn id="25" fill="hold" nodeType="afterGroup">
                            <p:stCondLst>
                              <p:cond delay="7000"/>
                            </p:stCondLst>
                            <p:childTnLst>
                              <p:par>
                                <p:cTn id="26" presetID="9" presetClass="entr" presetSubtype="0" fill="hold" grpId="0" nodeType="afterEffect">
                                  <p:stCondLst>
                                    <p:cond delay="0"/>
                                  </p:stCondLst>
                                  <p:childTnLst>
                                    <p:set>
                                      <p:cBhvr>
                                        <p:cTn id="27" dur="1" fill="hold">
                                          <p:stCondLst>
                                            <p:cond delay="0"/>
                                          </p:stCondLst>
                                        </p:cTn>
                                        <p:tgtEl>
                                          <p:spTgt spid="366606"/>
                                        </p:tgtEl>
                                        <p:attrNameLst>
                                          <p:attrName>style.visibility</p:attrName>
                                        </p:attrNameLst>
                                      </p:cBhvr>
                                      <p:to>
                                        <p:strVal val="visible"/>
                                      </p:to>
                                    </p:set>
                                    <p:animEffect transition="in" filter="dissolve">
                                      <p:cBhvr>
                                        <p:cTn id="28" dur="500"/>
                                        <p:tgtEl>
                                          <p:spTgt spid="366606"/>
                                        </p:tgtEl>
                                      </p:cBhvr>
                                    </p:animEffect>
                                  </p:childTnLst>
                                </p:cTn>
                              </p:par>
                            </p:childTnLst>
                          </p:cTn>
                        </p:par>
                        <p:par>
                          <p:cTn id="29" fill="hold" nodeType="afterGroup">
                            <p:stCondLst>
                              <p:cond delay="7500"/>
                            </p:stCondLst>
                            <p:childTnLst>
                              <p:par>
                                <p:cTn id="30" presetID="9" presetClass="entr" presetSubtype="0" fill="hold" grpId="0" nodeType="afterEffect">
                                  <p:stCondLst>
                                    <p:cond delay="0"/>
                                  </p:stCondLst>
                                  <p:childTnLst>
                                    <p:set>
                                      <p:cBhvr>
                                        <p:cTn id="31" dur="1" fill="hold">
                                          <p:stCondLst>
                                            <p:cond delay="0"/>
                                          </p:stCondLst>
                                        </p:cTn>
                                        <p:tgtEl>
                                          <p:spTgt spid="366607"/>
                                        </p:tgtEl>
                                        <p:attrNameLst>
                                          <p:attrName>style.visibility</p:attrName>
                                        </p:attrNameLst>
                                      </p:cBhvr>
                                      <p:to>
                                        <p:strVal val="visible"/>
                                      </p:to>
                                    </p:set>
                                    <p:animEffect transition="in" filter="dissolve">
                                      <p:cBhvr>
                                        <p:cTn id="32" dur="500"/>
                                        <p:tgtEl>
                                          <p:spTgt spid="366607"/>
                                        </p:tgtEl>
                                      </p:cBhvr>
                                    </p:animEffect>
                                  </p:childTnLst>
                                </p:cTn>
                              </p:par>
                            </p:childTnLst>
                          </p:cTn>
                        </p:par>
                        <p:par>
                          <p:cTn id="33" fill="hold" nodeType="afterGroup">
                            <p:stCondLst>
                              <p:cond delay="8000"/>
                            </p:stCondLst>
                            <p:childTnLst>
                              <p:par>
                                <p:cTn id="34" presetID="9" presetClass="entr" presetSubtype="0" fill="hold" grpId="0" nodeType="afterEffect">
                                  <p:stCondLst>
                                    <p:cond delay="0"/>
                                  </p:stCondLst>
                                  <p:childTnLst>
                                    <p:set>
                                      <p:cBhvr>
                                        <p:cTn id="35" dur="1" fill="hold">
                                          <p:stCondLst>
                                            <p:cond delay="0"/>
                                          </p:stCondLst>
                                        </p:cTn>
                                        <p:tgtEl>
                                          <p:spTgt spid="366608"/>
                                        </p:tgtEl>
                                        <p:attrNameLst>
                                          <p:attrName>style.visibility</p:attrName>
                                        </p:attrNameLst>
                                      </p:cBhvr>
                                      <p:to>
                                        <p:strVal val="visible"/>
                                      </p:to>
                                    </p:set>
                                    <p:animEffect transition="in" filter="dissolve">
                                      <p:cBhvr>
                                        <p:cTn id="36" dur="500"/>
                                        <p:tgtEl>
                                          <p:spTgt spid="366608"/>
                                        </p:tgtEl>
                                      </p:cBhvr>
                                    </p:animEffect>
                                  </p:childTnLst>
                                </p:cTn>
                              </p:par>
                            </p:childTnLst>
                          </p:cTn>
                        </p:par>
                        <p:par>
                          <p:cTn id="37" fill="hold" nodeType="afterGroup">
                            <p:stCondLst>
                              <p:cond delay="8500"/>
                            </p:stCondLst>
                            <p:childTnLst>
                              <p:par>
                                <p:cTn id="38" presetID="9" presetClass="entr" presetSubtype="0" fill="hold" grpId="0" nodeType="afterEffect">
                                  <p:stCondLst>
                                    <p:cond delay="0"/>
                                  </p:stCondLst>
                                  <p:childTnLst>
                                    <p:set>
                                      <p:cBhvr>
                                        <p:cTn id="39" dur="1" fill="hold">
                                          <p:stCondLst>
                                            <p:cond delay="0"/>
                                          </p:stCondLst>
                                        </p:cTn>
                                        <p:tgtEl>
                                          <p:spTgt spid="366609"/>
                                        </p:tgtEl>
                                        <p:attrNameLst>
                                          <p:attrName>style.visibility</p:attrName>
                                        </p:attrNameLst>
                                      </p:cBhvr>
                                      <p:to>
                                        <p:strVal val="visible"/>
                                      </p:to>
                                    </p:set>
                                    <p:animEffect transition="in" filter="dissolve">
                                      <p:cBhvr>
                                        <p:cTn id="40" dur="500"/>
                                        <p:tgtEl>
                                          <p:spTgt spid="366609"/>
                                        </p:tgtEl>
                                      </p:cBhvr>
                                    </p:animEffect>
                                  </p:childTnLst>
                                </p:cTn>
                              </p:par>
                            </p:childTnLst>
                          </p:cTn>
                        </p:par>
                        <p:par>
                          <p:cTn id="41" fill="hold" nodeType="afterGroup">
                            <p:stCondLst>
                              <p:cond delay="9000"/>
                            </p:stCondLst>
                            <p:childTnLst>
                              <p:par>
                                <p:cTn id="42" presetID="9" presetClass="entr" presetSubtype="0" fill="hold" grpId="0" nodeType="afterEffect">
                                  <p:stCondLst>
                                    <p:cond delay="0"/>
                                  </p:stCondLst>
                                  <p:childTnLst>
                                    <p:set>
                                      <p:cBhvr>
                                        <p:cTn id="43" dur="1" fill="hold">
                                          <p:stCondLst>
                                            <p:cond delay="0"/>
                                          </p:stCondLst>
                                        </p:cTn>
                                        <p:tgtEl>
                                          <p:spTgt spid="366610"/>
                                        </p:tgtEl>
                                        <p:attrNameLst>
                                          <p:attrName>style.visibility</p:attrName>
                                        </p:attrNameLst>
                                      </p:cBhvr>
                                      <p:to>
                                        <p:strVal val="visible"/>
                                      </p:to>
                                    </p:set>
                                    <p:animEffect transition="in" filter="dissolve">
                                      <p:cBhvr>
                                        <p:cTn id="44" dur="500"/>
                                        <p:tgtEl>
                                          <p:spTgt spid="366610"/>
                                        </p:tgtEl>
                                      </p:cBhvr>
                                    </p:animEffect>
                                  </p:childTnLst>
                                </p:cTn>
                              </p:par>
                            </p:childTnLst>
                          </p:cTn>
                        </p:par>
                        <p:par>
                          <p:cTn id="45" fill="hold" nodeType="afterGroup">
                            <p:stCondLst>
                              <p:cond delay="9500"/>
                            </p:stCondLst>
                            <p:childTnLst>
                              <p:par>
                                <p:cTn id="46" presetID="9" presetClass="entr" presetSubtype="0" fill="hold" grpId="0" nodeType="afterEffect">
                                  <p:stCondLst>
                                    <p:cond delay="0"/>
                                  </p:stCondLst>
                                  <p:childTnLst>
                                    <p:set>
                                      <p:cBhvr>
                                        <p:cTn id="47" dur="1" fill="hold">
                                          <p:stCondLst>
                                            <p:cond delay="0"/>
                                          </p:stCondLst>
                                        </p:cTn>
                                        <p:tgtEl>
                                          <p:spTgt spid="366611"/>
                                        </p:tgtEl>
                                        <p:attrNameLst>
                                          <p:attrName>style.visibility</p:attrName>
                                        </p:attrNameLst>
                                      </p:cBhvr>
                                      <p:to>
                                        <p:strVal val="visible"/>
                                      </p:to>
                                    </p:set>
                                    <p:animEffect transition="in" filter="dissolve">
                                      <p:cBhvr>
                                        <p:cTn id="48" dur="500"/>
                                        <p:tgtEl>
                                          <p:spTgt spid="366611"/>
                                        </p:tgtEl>
                                      </p:cBhvr>
                                    </p:animEffect>
                                  </p:childTnLst>
                                </p:cTn>
                              </p:par>
                            </p:childTnLst>
                          </p:cTn>
                        </p:par>
                        <p:par>
                          <p:cTn id="49" fill="hold" nodeType="afterGroup">
                            <p:stCondLst>
                              <p:cond delay="10000"/>
                            </p:stCondLst>
                            <p:childTnLst>
                              <p:par>
                                <p:cTn id="50" presetID="9" presetClass="entr" presetSubtype="0" fill="hold" grpId="0" nodeType="afterEffect">
                                  <p:stCondLst>
                                    <p:cond delay="0"/>
                                  </p:stCondLst>
                                  <p:childTnLst>
                                    <p:set>
                                      <p:cBhvr>
                                        <p:cTn id="51" dur="1" fill="hold">
                                          <p:stCondLst>
                                            <p:cond delay="0"/>
                                          </p:stCondLst>
                                        </p:cTn>
                                        <p:tgtEl>
                                          <p:spTgt spid="366612"/>
                                        </p:tgtEl>
                                        <p:attrNameLst>
                                          <p:attrName>style.visibility</p:attrName>
                                        </p:attrNameLst>
                                      </p:cBhvr>
                                      <p:to>
                                        <p:strVal val="visible"/>
                                      </p:to>
                                    </p:set>
                                    <p:animEffect transition="in" filter="dissolve">
                                      <p:cBhvr>
                                        <p:cTn id="52" dur="500"/>
                                        <p:tgtEl>
                                          <p:spTgt spid="366612"/>
                                        </p:tgtEl>
                                      </p:cBhvr>
                                    </p:animEffect>
                                  </p:childTnLst>
                                </p:cTn>
                              </p:par>
                            </p:childTnLst>
                          </p:cTn>
                        </p:par>
                        <p:par>
                          <p:cTn id="53" fill="hold" nodeType="afterGroup">
                            <p:stCondLst>
                              <p:cond delay="10500"/>
                            </p:stCondLst>
                            <p:childTnLst>
                              <p:par>
                                <p:cTn id="54" presetID="9" presetClass="entr" presetSubtype="0" fill="hold" grpId="0" nodeType="afterEffect">
                                  <p:stCondLst>
                                    <p:cond delay="0"/>
                                  </p:stCondLst>
                                  <p:childTnLst>
                                    <p:set>
                                      <p:cBhvr>
                                        <p:cTn id="55" dur="1" fill="hold">
                                          <p:stCondLst>
                                            <p:cond delay="0"/>
                                          </p:stCondLst>
                                        </p:cTn>
                                        <p:tgtEl>
                                          <p:spTgt spid="366613"/>
                                        </p:tgtEl>
                                        <p:attrNameLst>
                                          <p:attrName>style.visibility</p:attrName>
                                        </p:attrNameLst>
                                      </p:cBhvr>
                                      <p:to>
                                        <p:strVal val="visible"/>
                                      </p:to>
                                    </p:set>
                                    <p:animEffect transition="in" filter="dissolve">
                                      <p:cBhvr>
                                        <p:cTn id="56" dur="500"/>
                                        <p:tgtEl>
                                          <p:spTgt spid="36661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366601"/>
                                        </p:tgtEl>
                                        <p:attrNameLst>
                                          <p:attrName>style.visibility</p:attrName>
                                        </p:attrNameLst>
                                      </p:cBhvr>
                                      <p:to>
                                        <p:strVal val="visible"/>
                                      </p:to>
                                    </p:set>
                                    <p:animEffect transition="in" filter="barn(outVertical)">
                                      <p:cBhvr>
                                        <p:cTn id="61" dur="500"/>
                                        <p:tgtEl>
                                          <p:spTgt spid="366601"/>
                                        </p:tgtEl>
                                      </p:cBhvr>
                                    </p:animEffect>
                                  </p:childTnLst>
                                </p:cTn>
                              </p:par>
                            </p:childTnLst>
                          </p:cTn>
                        </p:par>
                        <p:par>
                          <p:cTn id="62" fill="hold" nodeType="afterGroup">
                            <p:stCondLst>
                              <p:cond delay="500"/>
                            </p:stCondLst>
                            <p:childTnLst>
                              <p:par>
                                <p:cTn id="63" presetID="16" presetClass="entr" presetSubtype="37" fill="hold" grpId="0" nodeType="afterEffect">
                                  <p:stCondLst>
                                    <p:cond delay="2500"/>
                                  </p:stCondLst>
                                  <p:childTnLst>
                                    <p:set>
                                      <p:cBhvr>
                                        <p:cTn id="64" dur="1" fill="hold">
                                          <p:stCondLst>
                                            <p:cond delay="0"/>
                                          </p:stCondLst>
                                        </p:cTn>
                                        <p:tgtEl>
                                          <p:spTgt spid="366602"/>
                                        </p:tgtEl>
                                        <p:attrNameLst>
                                          <p:attrName>style.visibility</p:attrName>
                                        </p:attrNameLst>
                                      </p:cBhvr>
                                      <p:to>
                                        <p:strVal val="visible"/>
                                      </p:to>
                                    </p:set>
                                    <p:animEffect transition="in" filter="barn(outVertical)">
                                      <p:cBhvr>
                                        <p:cTn id="65" dur="500"/>
                                        <p:tgtEl>
                                          <p:spTgt spid="366602"/>
                                        </p:tgtEl>
                                      </p:cBhvr>
                                    </p:animEffect>
                                  </p:childTnLst>
                                </p:cTn>
                              </p:par>
                            </p:childTnLst>
                          </p:cTn>
                        </p:par>
                        <p:par>
                          <p:cTn id="66" fill="hold" nodeType="afterGroup">
                            <p:stCondLst>
                              <p:cond delay="3500"/>
                            </p:stCondLst>
                            <p:childTnLst>
                              <p:par>
                                <p:cTn id="67" presetID="16" presetClass="entr" presetSubtype="37" fill="hold" grpId="0" nodeType="afterEffect">
                                  <p:stCondLst>
                                    <p:cond delay="2500"/>
                                  </p:stCondLst>
                                  <p:childTnLst>
                                    <p:set>
                                      <p:cBhvr>
                                        <p:cTn id="68" dur="1" fill="hold">
                                          <p:stCondLst>
                                            <p:cond delay="0"/>
                                          </p:stCondLst>
                                        </p:cTn>
                                        <p:tgtEl>
                                          <p:spTgt spid="366595"/>
                                        </p:tgtEl>
                                        <p:attrNameLst>
                                          <p:attrName>style.visibility</p:attrName>
                                        </p:attrNameLst>
                                      </p:cBhvr>
                                      <p:to>
                                        <p:strVal val="visible"/>
                                      </p:to>
                                    </p:set>
                                    <p:animEffect transition="in" filter="barn(outVertical)">
                                      <p:cBhvr>
                                        <p:cTn id="69" dur="500"/>
                                        <p:tgtEl>
                                          <p:spTgt spid="366595"/>
                                        </p:tgtEl>
                                      </p:cBhvr>
                                    </p:animEffect>
                                  </p:childTnLst>
                                </p:cTn>
                              </p:par>
                            </p:childTnLst>
                          </p:cTn>
                        </p:par>
                        <p:par>
                          <p:cTn id="70" fill="hold" nodeType="afterGroup">
                            <p:stCondLst>
                              <p:cond delay="6500"/>
                            </p:stCondLst>
                            <p:childTnLst>
                              <p:par>
                                <p:cTn id="71" presetID="16" presetClass="entr" presetSubtype="37" fill="hold" grpId="0" nodeType="afterEffect">
                                  <p:stCondLst>
                                    <p:cond delay="2500"/>
                                  </p:stCondLst>
                                  <p:childTnLst>
                                    <p:set>
                                      <p:cBhvr>
                                        <p:cTn id="72" dur="1" fill="hold">
                                          <p:stCondLst>
                                            <p:cond delay="0"/>
                                          </p:stCondLst>
                                        </p:cTn>
                                        <p:tgtEl>
                                          <p:spTgt spid="366597"/>
                                        </p:tgtEl>
                                        <p:attrNameLst>
                                          <p:attrName>style.visibility</p:attrName>
                                        </p:attrNameLst>
                                      </p:cBhvr>
                                      <p:to>
                                        <p:strVal val="visible"/>
                                      </p:to>
                                    </p:set>
                                    <p:animEffect transition="in" filter="barn(outVertical)">
                                      <p:cBhvr>
                                        <p:cTn id="73" dur="500"/>
                                        <p:tgtEl>
                                          <p:spTgt spid="366597"/>
                                        </p:tgtEl>
                                      </p:cBhvr>
                                    </p:animEffect>
                                  </p:childTnLst>
                                </p:cTn>
                              </p:par>
                            </p:childTnLst>
                          </p:cTn>
                        </p:par>
                        <p:par>
                          <p:cTn id="74" fill="hold" nodeType="afterGroup">
                            <p:stCondLst>
                              <p:cond delay="9500"/>
                            </p:stCondLst>
                            <p:childTnLst>
                              <p:par>
                                <p:cTn id="75" presetID="16" presetClass="entr" presetSubtype="37" fill="hold" grpId="0" nodeType="afterEffect">
                                  <p:stCondLst>
                                    <p:cond delay="2500"/>
                                  </p:stCondLst>
                                  <p:childTnLst>
                                    <p:set>
                                      <p:cBhvr>
                                        <p:cTn id="76" dur="1" fill="hold">
                                          <p:stCondLst>
                                            <p:cond delay="0"/>
                                          </p:stCondLst>
                                        </p:cTn>
                                        <p:tgtEl>
                                          <p:spTgt spid="366596"/>
                                        </p:tgtEl>
                                        <p:attrNameLst>
                                          <p:attrName>style.visibility</p:attrName>
                                        </p:attrNameLst>
                                      </p:cBhvr>
                                      <p:to>
                                        <p:strVal val="visible"/>
                                      </p:to>
                                    </p:set>
                                    <p:animEffect transition="in" filter="barn(outVertical)">
                                      <p:cBhvr>
                                        <p:cTn id="77" dur="500"/>
                                        <p:tgtEl>
                                          <p:spTgt spid="366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animBg="1"/>
      <p:bldP spid="366595" grpId="0" animBg="1" autoUpdateAnimBg="0"/>
      <p:bldP spid="366596" grpId="0" animBg="1" autoUpdateAnimBg="0"/>
      <p:bldP spid="366597" grpId="0" animBg="1" autoUpdateAnimBg="0"/>
      <p:bldP spid="366598" grpId="0" animBg="1" autoUpdateAnimBg="0"/>
      <p:bldP spid="366599" grpId="0" autoUpdateAnimBg="0"/>
      <p:bldP spid="366601" grpId="0" animBg="1" autoUpdateAnimBg="0"/>
      <p:bldP spid="366602" grpId="0" animBg="1" autoUpdateAnimBg="0"/>
      <p:bldP spid="366605" grpId="0" animBg="1"/>
      <p:bldP spid="366606" grpId="0" animBg="1" autoUpdateAnimBg="0"/>
      <p:bldP spid="366607" grpId="0" animBg="1" autoUpdateAnimBg="0"/>
      <p:bldP spid="366608" grpId="0" animBg="1" autoUpdateAnimBg="0"/>
      <p:bldP spid="366609" grpId="0" animBg="1" autoUpdateAnimBg="0"/>
      <p:bldP spid="366610" grpId="0" animBg="1" autoUpdateAnimBg="0"/>
      <p:bldP spid="366611" grpId="0" animBg="1" autoUpdateAnimBg="0"/>
      <p:bldP spid="366612" grpId="0" animBg="1" autoUpdateAnimBg="0"/>
      <p:bldP spid="36661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1"/>
          </p:nvPr>
        </p:nvSpPr>
        <p:spPr/>
        <p:txBody>
          <a:bodyPr/>
          <a:lstStyle/>
          <a:p>
            <a:r>
              <a:rPr lang="tr-TR" altLang="ar-IQ"/>
              <a:t>Dersimiz.Com</a:t>
            </a:r>
          </a:p>
        </p:txBody>
      </p:sp>
      <p:sp>
        <p:nvSpPr>
          <p:cNvPr id="367618" name="Rectangle 2"/>
          <p:cNvSpPr>
            <a:spLocks noChangeArrowheads="1"/>
          </p:cNvSpPr>
          <p:nvPr/>
        </p:nvSpPr>
        <p:spPr bwMode="auto">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7622" name="Text Box 6"/>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7623" name="Rectangle 7"/>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500" b="1">
                <a:solidFill>
                  <a:schemeClr val="hlink"/>
                </a:solidFill>
              </a:rPr>
              <a:t>Öğrenmenin 8 Yolu: Bedensel</a:t>
            </a:r>
            <a:r>
              <a:rPr lang="tr-TR" altLang="ar-IQ" sz="3600" b="1">
                <a:solidFill>
                  <a:schemeClr val="hlink"/>
                </a:solidFill>
              </a:rPr>
              <a:t> </a:t>
            </a:r>
            <a:r>
              <a:rPr lang="tr-TR" altLang="ar-IQ" sz="2800" b="1">
                <a:solidFill>
                  <a:schemeClr val="hlink"/>
                </a:solidFill>
              </a:rPr>
              <a:t>Düşünen/Öğrenen</a:t>
            </a:r>
            <a:endParaRPr lang="en-US" altLang="ar-IQ" sz="2800"/>
          </a:p>
        </p:txBody>
      </p:sp>
      <p:sp>
        <p:nvSpPr>
          <p:cNvPr id="367626" name="Text Box 10"/>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Beden dilini iyi kullanır.</a:t>
            </a:r>
            <a:r>
              <a:rPr lang="en-US" altLang="ar-IQ" sz="2000">
                <a:latin typeface="Georgia" pitchFamily="18" charset="0"/>
                <a:cs typeface="Times New Roman" pitchFamily="18" charset="0"/>
              </a:rPr>
              <a:t> </a:t>
            </a:r>
          </a:p>
        </p:txBody>
      </p:sp>
      <p:pic>
        <p:nvPicPr>
          <p:cNvPr id="36763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 y="1143000"/>
            <a:ext cx="18923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7631" name="Rectangle 15"/>
          <p:cNvSpPr>
            <a:spLocks noChangeArrowheads="1"/>
          </p:cNvSpPr>
          <p:nvPr/>
        </p:nvSpPr>
        <p:spPr bwMode="auto">
          <a:xfrm>
            <a:off x="38100" y="3505200"/>
            <a:ext cx="4229100" cy="33528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7632" name="Text Box 16"/>
          <p:cNvSpPr txBox="1">
            <a:spLocks noChangeArrowheads="1"/>
          </p:cNvSpPr>
          <p:nvPr/>
        </p:nvSpPr>
        <p:spPr bwMode="auto">
          <a:xfrm>
            <a:off x="114300" y="3581400"/>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sz="1400"/>
              <a:t>Özellikleri:</a:t>
            </a:r>
          </a:p>
        </p:txBody>
      </p:sp>
      <p:sp>
        <p:nvSpPr>
          <p:cNvPr id="367633" name="Text Box 17"/>
          <p:cNvSpPr txBox="1">
            <a:spLocks noChangeArrowheads="1"/>
          </p:cNvSpPr>
          <p:nvPr/>
        </p:nvSpPr>
        <p:spPr bwMode="auto">
          <a:xfrm>
            <a:off x="114300" y="3975100"/>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1400" b="1">
                <a:latin typeface="Georgia" pitchFamily="18" charset="0"/>
              </a:rPr>
              <a:t>Beyin ve beden irtibatı.</a:t>
            </a:r>
            <a:endParaRPr lang="tr-TR" altLang="ar-IQ" sz="1400">
              <a:latin typeface="Georgia" pitchFamily="18" charset="0"/>
            </a:endParaRPr>
          </a:p>
        </p:txBody>
      </p:sp>
      <p:sp>
        <p:nvSpPr>
          <p:cNvPr id="367634" name="Text Box 18"/>
          <p:cNvSpPr txBox="1">
            <a:spLocks noChangeArrowheads="1"/>
          </p:cNvSpPr>
          <p:nvPr/>
        </p:nvSpPr>
        <p:spPr bwMode="auto">
          <a:xfrm>
            <a:off x="114300" y="4386263"/>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Ustaca taklit etme </a:t>
            </a:r>
          </a:p>
        </p:txBody>
      </p:sp>
      <p:sp>
        <p:nvSpPr>
          <p:cNvPr id="367635" name="Text Box 19"/>
          <p:cNvSpPr txBox="1">
            <a:spLocks noChangeArrowheads="1"/>
          </p:cNvSpPr>
          <p:nvPr/>
        </p:nvSpPr>
        <p:spPr bwMode="auto">
          <a:xfrm>
            <a:off x="123825" y="4800600"/>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Koordinasyon, harmoni, kas hareketleri  </a:t>
            </a:r>
          </a:p>
        </p:txBody>
      </p:sp>
      <p:sp>
        <p:nvSpPr>
          <p:cNvPr id="367636" name="Text Box 20"/>
          <p:cNvSpPr txBox="1">
            <a:spLocks noChangeArrowheads="1"/>
          </p:cNvSpPr>
          <p:nvPr/>
        </p:nvSpPr>
        <p:spPr bwMode="auto">
          <a:xfrm>
            <a:off x="114300" y="5218113"/>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Denge</a:t>
            </a:r>
          </a:p>
        </p:txBody>
      </p:sp>
      <p:sp>
        <p:nvSpPr>
          <p:cNvPr id="367637" name="Text Box 21"/>
          <p:cNvSpPr txBox="1">
            <a:spLocks noChangeArrowheads="1"/>
          </p:cNvSpPr>
          <p:nvPr/>
        </p:nvSpPr>
        <p:spPr bwMode="auto">
          <a:xfrm>
            <a:off x="114300" y="5627688"/>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Esneklik .</a:t>
            </a:r>
          </a:p>
        </p:txBody>
      </p:sp>
      <p:sp>
        <p:nvSpPr>
          <p:cNvPr id="367638" name="Text Box 22"/>
          <p:cNvSpPr txBox="1">
            <a:spLocks noChangeArrowheads="1"/>
          </p:cNvSpPr>
          <p:nvPr/>
        </p:nvSpPr>
        <p:spPr bwMode="auto">
          <a:xfrm>
            <a:off x="114300" y="6037263"/>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Güçlü dokunma duyusu</a:t>
            </a:r>
          </a:p>
        </p:txBody>
      </p:sp>
      <p:sp>
        <p:nvSpPr>
          <p:cNvPr id="367639" name="Text Box 23"/>
          <p:cNvSpPr txBox="1">
            <a:spLocks noChangeArrowheads="1"/>
          </p:cNvSpPr>
          <p:nvPr/>
        </p:nvSpPr>
        <p:spPr bwMode="auto">
          <a:xfrm>
            <a:off x="114300" y="6446838"/>
            <a:ext cx="41052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El becerileri.</a:t>
            </a:r>
          </a:p>
        </p:txBody>
      </p:sp>
      <p:sp>
        <p:nvSpPr>
          <p:cNvPr id="367620" name="Text Box 4"/>
          <p:cNvSpPr txBox="1">
            <a:spLocks noChangeArrowheads="1"/>
          </p:cNvSpPr>
          <p:nvPr/>
        </p:nvSpPr>
        <p:spPr bwMode="auto">
          <a:xfrm>
            <a:off x="4030663" y="3700463"/>
            <a:ext cx="4318000" cy="1033462"/>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400" b="1">
                <a:latin typeface="Georgia" pitchFamily="18" charset="0"/>
              </a:rPr>
              <a:t>Duyu organlarıyla </a:t>
            </a:r>
            <a:r>
              <a:rPr lang="tr-TR" altLang="ar-IQ" sz="1600" b="1">
                <a:latin typeface="Georgia" pitchFamily="18" charset="0"/>
              </a:rPr>
              <a:t>dokunarak, tadarak koklayarak... </a:t>
            </a:r>
            <a:r>
              <a:rPr lang="tr-TR" altLang="ar-IQ" sz="2400" b="1">
                <a:latin typeface="Georgia" pitchFamily="18" charset="0"/>
              </a:rPr>
              <a:t>öğrenir.</a:t>
            </a:r>
            <a:endParaRPr lang="en-US" altLang="ar-IQ" sz="2400" b="1">
              <a:latin typeface="Georgia" pitchFamily="18" charset="0"/>
              <a:cs typeface="Times New Roman" pitchFamily="18" charset="0"/>
            </a:endParaRPr>
          </a:p>
        </p:txBody>
      </p:sp>
      <p:sp>
        <p:nvSpPr>
          <p:cNvPr id="367619" name="Text Box 3"/>
          <p:cNvSpPr txBox="1">
            <a:spLocks noChangeArrowheads="1"/>
          </p:cNvSpPr>
          <p:nvPr/>
        </p:nvSpPr>
        <p:spPr bwMode="auto">
          <a:xfrm>
            <a:off x="4030663" y="4953000"/>
            <a:ext cx="4318000" cy="627063"/>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El becerileri iyidir.</a:t>
            </a:r>
          </a:p>
        </p:txBody>
      </p:sp>
      <p:sp>
        <p:nvSpPr>
          <p:cNvPr id="367621" name="Text Box 5"/>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Çok  iyi öğretmen taklidi yapar.</a:t>
            </a:r>
          </a:p>
        </p:txBody>
      </p:sp>
      <p:sp>
        <p:nvSpPr>
          <p:cNvPr id="367625" name="Text Box 9"/>
          <p:cNvSpPr txBox="1">
            <a:spLocks noChangeArrowheads="1"/>
          </p:cNvSpPr>
          <p:nvPr/>
        </p:nvSpPr>
        <p:spPr bwMode="auto">
          <a:xfrm>
            <a:off x="4030663" y="2819400"/>
            <a:ext cx="4318000" cy="685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Sportif etkinlikleri sever </a:t>
            </a:r>
            <a:r>
              <a:rPr lang="en-US" altLang="ar-IQ" sz="2000">
                <a:latin typeface="Georgia" pitchFamily="18" charset="0"/>
                <a:cs typeface="Times New Roman" pitchFamily="18" charset="0"/>
              </a:rPr>
              <a:t> </a:t>
            </a:r>
          </a:p>
        </p:txBody>
      </p:sp>
      <p:sp>
        <p:nvSpPr>
          <p:cNvPr id="367640" name="Rectangle 24"/>
          <p:cNvSpPr>
            <a:spLocks noGrp="1" noChangeArrowheads="1"/>
          </p:cNvSpPr>
          <p:nvPr>
            <p:ph type="title" idx="4294967295"/>
          </p:nvPr>
        </p:nvSpPr>
        <p:spPr>
          <a:xfrm>
            <a:off x="685800" y="846138"/>
            <a:ext cx="7772400" cy="1143000"/>
          </a:xfrm>
        </p:spPr>
        <p:txBody>
          <a:bodyPr/>
          <a:lstStyle/>
          <a:p>
            <a:r>
              <a:rPr lang="tr-TR" altLang="ar-IQ" b="1">
                <a:solidFill>
                  <a:schemeClr val="bg2"/>
                </a:solidFill>
              </a:rPr>
              <a:t>bedensel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7618"/>
                                        </p:tgtEl>
                                        <p:attrNameLst>
                                          <p:attrName>style.visibility</p:attrName>
                                        </p:attrNameLst>
                                      </p:cBhvr>
                                      <p:to>
                                        <p:strVal val="visible"/>
                                      </p:to>
                                    </p:set>
                                    <p:animEffect transition="in" filter="barn(outVertical)">
                                      <p:cBhvr>
                                        <p:cTn id="7" dur="500"/>
                                        <p:tgtEl>
                                          <p:spTgt spid="367618"/>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7622"/>
                                        </p:tgtEl>
                                        <p:attrNameLst>
                                          <p:attrName>style.visibility</p:attrName>
                                        </p:attrNameLst>
                                      </p:cBhvr>
                                      <p:to>
                                        <p:strVal val="visible"/>
                                      </p:to>
                                    </p:set>
                                    <p:animEffect transition="in" filter="barn(outVertical)">
                                      <p:cBhvr>
                                        <p:cTn id="11" dur="500"/>
                                        <p:tgtEl>
                                          <p:spTgt spid="367622"/>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67623"/>
                                        </p:tgtEl>
                                        <p:attrNameLst>
                                          <p:attrName>style.visibility</p:attrName>
                                        </p:attrNameLst>
                                      </p:cBhvr>
                                      <p:to>
                                        <p:strVal val="visible"/>
                                      </p:to>
                                    </p:set>
                                    <p:animEffect transition="in" filter="barn(outVertical)">
                                      <p:cBhvr>
                                        <p:cTn id="15" dur="500"/>
                                        <p:tgtEl>
                                          <p:spTgt spid="367623"/>
                                        </p:tgtEl>
                                      </p:cBhvr>
                                    </p:animEffect>
                                  </p:childTnLst>
                                </p:cTn>
                              </p:par>
                            </p:childTnLst>
                          </p:cTn>
                        </p:par>
                        <p:par>
                          <p:cTn id="16" fill="hold" nodeType="afterGroup">
                            <p:stCondLst>
                              <p:cond delay="1500"/>
                            </p:stCondLst>
                            <p:childTnLst>
                              <p:par>
                                <p:cTn id="17" presetID="2" presetClass="entr" presetSubtype="8" fill="hold" nodeType="afterEffect">
                                  <p:stCondLst>
                                    <p:cond delay="0"/>
                                  </p:stCondLst>
                                  <p:childTnLst>
                                    <p:set>
                                      <p:cBhvr>
                                        <p:cTn id="18" dur="1" fill="hold">
                                          <p:stCondLst>
                                            <p:cond delay="0"/>
                                          </p:stCondLst>
                                        </p:cTn>
                                        <p:tgtEl>
                                          <p:spTgt spid="367630"/>
                                        </p:tgtEl>
                                        <p:attrNameLst>
                                          <p:attrName>style.visibility</p:attrName>
                                        </p:attrNameLst>
                                      </p:cBhvr>
                                      <p:to>
                                        <p:strVal val="visible"/>
                                      </p:to>
                                    </p:set>
                                    <p:anim calcmode="lin" valueType="num">
                                      <p:cBhvr additive="base">
                                        <p:cTn id="19" dur="500" fill="hold"/>
                                        <p:tgtEl>
                                          <p:spTgt spid="367630"/>
                                        </p:tgtEl>
                                        <p:attrNameLst>
                                          <p:attrName>ppt_x</p:attrName>
                                        </p:attrNameLst>
                                      </p:cBhvr>
                                      <p:tavLst>
                                        <p:tav tm="0">
                                          <p:val>
                                            <p:strVal val="0-#ppt_w/2"/>
                                          </p:val>
                                        </p:tav>
                                        <p:tav tm="100000">
                                          <p:val>
                                            <p:strVal val="#ppt_x"/>
                                          </p:val>
                                        </p:tav>
                                      </p:tavLst>
                                    </p:anim>
                                    <p:anim calcmode="lin" valueType="num">
                                      <p:cBhvr additive="base">
                                        <p:cTn id="20" dur="500" fill="hold"/>
                                        <p:tgtEl>
                                          <p:spTgt spid="367630"/>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367631"/>
                                        </p:tgtEl>
                                        <p:attrNameLst>
                                          <p:attrName>style.visibility</p:attrName>
                                        </p:attrNameLst>
                                      </p:cBhvr>
                                      <p:to>
                                        <p:strVal val="visible"/>
                                      </p:to>
                                    </p:set>
                                    <p:animEffect transition="in" filter="dissolve">
                                      <p:cBhvr>
                                        <p:cTn id="24" dur="500"/>
                                        <p:tgtEl>
                                          <p:spTgt spid="367631"/>
                                        </p:tgtEl>
                                      </p:cBhvr>
                                    </p:animEffect>
                                  </p:childTnLst>
                                </p:cTn>
                              </p:par>
                            </p:childTnLst>
                          </p:cTn>
                        </p:par>
                        <p:par>
                          <p:cTn id="25" fill="hold" nodeType="afterGroup">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367632"/>
                                        </p:tgtEl>
                                        <p:attrNameLst>
                                          <p:attrName>style.visibility</p:attrName>
                                        </p:attrNameLst>
                                      </p:cBhvr>
                                      <p:to>
                                        <p:strVal val="visible"/>
                                      </p:to>
                                    </p:set>
                                    <p:animEffect transition="in" filter="dissolve">
                                      <p:cBhvr>
                                        <p:cTn id="28" dur="500"/>
                                        <p:tgtEl>
                                          <p:spTgt spid="367632"/>
                                        </p:tgtEl>
                                      </p:cBhvr>
                                    </p:animEffect>
                                  </p:childTnLst>
                                </p:cTn>
                              </p:par>
                            </p:childTnLst>
                          </p:cTn>
                        </p:par>
                        <p:par>
                          <p:cTn id="29" fill="hold" nodeType="afterGroup">
                            <p:stCondLst>
                              <p:cond delay="3000"/>
                            </p:stCondLst>
                            <p:childTnLst>
                              <p:par>
                                <p:cTn id="30" presetID="9" presetClass="entr" presetSubtype="0" fill="hold" grpId="0" nodeType="afterEffect">
                                  <p:stCondLst>
                                    <p:cond delay="0"/>
                                  </p:stCondLst>
                                  <p:childTnLst>
                                    <p:set>
                                      <p:cBhvr>
                                        <p:cTn id="31" dur="1" fill="hold">
                                          <p:stCondLst>
                                            <p:cond delay="0"/>
                                          </p:stCondLst>
                                        </p:cTn>
                                        <p:tgtEl>
                                          <p:spTgt spid="367633"/>
                                        </p:tgtEl>
                                        <p:attrNameLst>
                                          <p:attrName>style.visibility</p:attrName>
                                        </p:attrNameLst>
                                      </p:cBhvr>
                                      <p:to>
                                        <p:strVal val="visible"/>
                                      </p:to>
                                    </p:set>
                                    <p:animEffect transition="in" filter="dissolve">
                                      <p:cBhvr>
                                        <p:cTn id="32" dur="500"/>
                                        <p:tgtEl>
                                          <p:spTgt spid="367633"/>
                                        </p:tgtEl>
                                      </p:cBhvr>
                                    </p:animEffect>
                                  </p:childTnLst>
                                </p:cTn>
                              </p:par>
                            </p:childTnLst>
                          </p:cTn>
                        </p:par>
                        <p:par>
                          <p:cTn id="33" fill="hold" nodeType="afterGroup">
                            <p:stCondLst>
                              <p:cond delay="3500"/>
                            </p:stCondLst>
                            <p:childTnLst>
                              <p:par>
                                <p:cTn id="34" presetID="9" presetClass="entr" presetSubtype="0" fill="hold" grpId="0" nodeType="afterEffect">
                                  <p:stCondLst>
                                    <p:cond delay="0"/>
                                  </p:stCondLst>
                                  <p:childTnLst>
                                    <p:set>
                                      <p:cBhvr>
                                        <p:cTn id="35" dur="1" fill="hold">
                                          <p:stCondLst>
                                            <p:cond delay="0"/>
                                          </p:stCondLst>
                                        </p:cTn>
                                        <p:tgtEl>
                                          <p:spTgt spid="367634"/>
                                        </p:tgtEl>
                                        <p:attrNameLst>
                                          <p:attrName>style.visibility</p:attrName>
                                        </p:attrNameLst>
                                      </p:cBhvr>
                                      <p:to>
                                        <p:strVal val="visible"/>
                                      </p:to>
                                    </p:set>
                                    <p:animEffect transition="in" filter="dissolve">
                                      <p:cBhvr>
                                        <p:cTn id="36" dur="500"/>
                                        <p:tgtEl>
                                          <p:spTgt spid="367634"/>
                                        </p:tgtEl>
                                      </p:cBhvr>
                                    </p:animEffect>
                                  </p:childTnLst>
                                </p:cTn>
                              </p:par>
                            </p:childTnLst>
                          </p:cTn>
                        </p:par>
                        <p:par>
                          <p:cTn id="37" fill="hold" nodeType="afterGroup">
                            <p:stCondLst>
                              <p:cond delay="4000"/>
                            </p:stCondLst>
                            <p:childTnLst>
                              <p:par>
                                <p:cTn id="38" presetID="9" presetClass="entr" presetSubtype="0" fill="hold" grpId="0" nodeType="afterEffect">
                                  <p:stCondLst>
                                    <p:cond delay="0"/>
                                  </p:stCondLst>
                                  <p:childTnLst>
                                    <p:set>
                                      <p:cBhvr>
                                        <p:cTn id="39" dur="1" fill="hold">
                                          <p:stCondLst>
                                            <p:cond delay="0"/>
                                          </p:stCondLst>
                                        </p:cTn>
                                        <p:tgtEl>
                                          <p:spTgt spid="367635"/>
                                        </p:tgtEl>
                                        <p:attrNameLst>
                                          <p:attrName>style.visibility</p:attrName>
                                        </p:attrNameLst>
                                      </p:cBhvr>
                                      <p:to>
                                        <p:strVal val="visible"/>
                                      </p:to>
                                    </p:set>
                                    <p:animEffect transition="in" filter="dissolve">
                                      <p:cBhvr>
                                        <p:cTn id="40" dur="500"/>
                                        <p:tgtEl>
                                          <p:spTgt spid="367635"/>
                                        </p:tgtEl>
                                      </p:cBhvr>
                                    </p:animEffect>
                                  </p:childTnLst>
                                </p:cTn>
                              </p:par>
                            </p:childTnLst>
                          </p:cTn>
                        </p:par>
                        <p:par>
                          <p:cTn id="41" fill="hold" nodeType="afterGroup">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367636"/>
                                        </p:tgtEl>
                                        <p:attrNameLst>
                                          <p:attrName>style.visibility</p:attrName>
                                        </p:attrNameLst>
                                      </p:cBhvr>
                                      <p:to>
                                        <p:strVal val="visible"/>
                                      </p:to>
                                    </p:set>
                                    <p:animEffect transition="in" filter="dissolve">
                                      <p:cBhvr>
                                        <p:cTn id="44" dur="500"/>
                                        <p:tgtEl>
                                          <p:spTgt spid="367636"/>
                                        </p:tgtEl>
                                      </p:cBhvr>
                                    </p:animEffect>
                                  </p:childTnLst>
                                </p:cTn>
                              </p:par>
                            </p:childTnLst>
                          </p:cTn>
                        </p:par>
                        <p:par>
                          <p:cTn id="45" fill="hold" nodeType="afterGroup">
                            <p:stCondLst>
                              <p:cond delay="5000"/>
                            </p:stCondLst>
                            <p:childTnLst>
                              <p:par>
                                <p:cTn id="46" presetID="9" presetClass="entr" presetSubtype="0" fill="hold" grpId="0" nodeType="afterEffect">
                                  <p:stCondLst>
                                    <p:cond delay="0"/>
                                  </p:stCondLst>
                                  <p:childTnLst>
                                    <p:set>
                                      <p:cBhvr>
                                        <p:cTn id="47" dur="1" fill="hold">
                                          <p:stCondLst>
                                            <p:cond delay="0"/>
                                          </p:stCondLst>
                                        </p:cTn>
                                        <p:tgtEl>
                                          <p:spTgt spid="367637"/>
                                        </p:tgtEl>
                                        <p:attrNameLst>
                                          <p:attrName>style.visibility</p:attrName>
                                        </p:attrNameLst>
                                      </p:cBhvr>
                                      <p:to>
                                        <p:strVal val="visible"/>
                                      </p:to>
                                    </p:set>
                                    <p:animEffect transition="in" filter="dissolve">
                                      <p:cBhvr>
                                        <p:cTn id="48" dur="500"/>
                                        <p:tgtEl>
                                          <p:spTgt spid="367637"/>
                                        </p:tgtEl>
                                      </p:cBhvr>
                                    </p:animEffect>
                                  </p:childTnLst>
                                </p:cTn>
                              </p:par>
                            </p:childTnLst>
                          </p:cTn>
                        </p:par>
                        <p:par>
                          <p:cTn id="49" fill="hold" nodeType="afterGroup">
                            <p:stCondLst>
                              <p:cond delay="5500"/>
                            </p:stCondLst>
                            <p:childTnLst>
                              <p:par>
                                <p:cTn id="50" presetID="9" presetClass="entr" presetSubtype="0" fill="hold" grpId="0" nodeType="afterEffect">
                                  <p:stCondLst>
                                    <p:cond delay="0"/>
                                  </p:stCondLst>
                                  <p:childTnLst>
                                    <p:set>
                                      <p:cBhvr>
                                        <p:cTn id="51" dur="1" fill="hold">
                                          <p:stCondLst>
                                            <p:cond delay="0"/>
                                          </p:stCondLst>
                                        </p:cTn>
                                        <p:tgtEl>
                                          <p:spTgt spid="367638"/>
                                        </p:tgtEl>
                                        <p:attrNameLst>
                                          <p:attrName>style.visibility</p:attrName>
                                        </p:attrNameLst>
                                      </p:cBhvr>
                                      <p:to>
                                        <p:strVal val="visible"/>
                                      </p:to>
                                    </p:set>
                                    <p:animEffect transition="in" filter="dissolve">
                                      <p:cBhvr>
                                        <p:cTn id="52" dur="500"/>
                                        <p:tgtEl>
                                          <p:spTgt spid="367638"/>
                                        </p:tgtEl>
                                      </p:cBhvr>
                                    </p:animEffect>
                                  </p:childTnLst>
                                </p:cTn>
                              </p:par>
                            </p:childTnLst>
                          </p:cTn>
                        </p:par>
                        <p:par>
                          <p:cTn id="53" fill="hold" nodeType="afterGroup">
                            <p:stCondLst>
                              <p:cond delay="6000"/>
                            </p:stCondLst>
                            <p:childTnLst>
                              <p:par>
                                <p:cTn id="54" presetID="9" presetClass="entr" presetSubtype="0" fill="hold" grpId="0" nodeType="afterEffect">
                                  <p:stCondLst>
                                    <p:cond delay="0"/>
                                  </p:stCondLst>
                                  <p:childTnLst>
                                    <p:set>
                                      <p:cBhvr>
                                        <p:cTn id="55" dur="1" fill="hold">
                                          <p:stCondLst>
                                            <p:cond delay="0"/>
                                          </p:stCondLst>
                                        </p:cTn>
                                        <p:tgtEl>
                                          <p:spTgt spid="367639"/>
                                        </p:tgtEl>
                                        <p:attrNameLst>
                                          <p:attrName>style.visibility</p:attrName>
                                        </p:attrNameLst>
                                      </p:cBhvr>
                                      <p:to>
                                        <p:strVal val="visible"/>
                                      </p:to>
                                    </p:set>
                                    <p:animEffect transition="in" filter="dissolve">
                                      <p:cBhvr>
                                        <p:cTn id="56" dur="500"/>
                                        <p:tgtEl>
                                          <p:spTgt spid="367639"/>
                                        </p:tgtEl>
                                      </p:cBhvr>
                                    </p:animEffect>
                                  </p:childTnLst>
                                </p:cTn>
                              </p:par>
                            </p:childTnLst>
                          </p:cTn>
                        </p:par>
                        <p:par>
                          <p:cTn id="57" fill="hold" nodeType="afterGroup">
                            <p:stCondLst>
                              <p:cond delay="6500"/>
                            </p:stCondLst>
                            <p:childTnLst>
                              <p:par>
                                <p:cTn id="58" presetID="16" presetClass="entr" presetSubtype="37" fill="hold" grpId="0" nodeType="afterEffect">
                                  <p:stCondLst>
                                    <p:cond delay="2500"/>
                                  </p:stCondLst>
                                  <p:childTnLst>
                                    <p:set>
                                      <p:cBhvr>
                                        <p:cTn id="59" dur="1" fill="hold">
                                          <p:stCondLst>
                                            <p:cond delay="0"/>
                                          </p:stCondLst>
                                        </p:cTn>
                                        <p:tgtEl>
                                          <p:spTgt spid="367625"/>
                                        </p:tgtEl>
                                        <p:attrNameLst>
                                          <p:attrName>style.visibility</p:attrName>
                                        </p:attrNameLst>
                                      </p:cBhvr>
                                      <p:to>
                                        <p:strVal val="visible"/>
                                      </p:to>
                                    </p:set>
                                    <p:animEffect transition="in" filter="barn(outVertical)">
                                      <p:cBhvr>
                                        <p:cTn id="60" dur="500"/>
                                        <p:tgtEl>
                                          <p:spTgt spid="367625"/>
                                        </p:tgtEl>
                                      </p:cBhvr>
                                    </p:animEffect>
                                  </p:childTnLst>
                                </p:cTn>
                              </p:par>
                            </p:childTnLst>
                          </p:cTn>
                        </p:par>
                        <p:par>
                          <p:cTn id="61" fill="hold" nodeType="afterGroup">
                            <p:stCondLst>
                              <p:cond delay="9500"/>
                            </p:stCondLst>
                            <p:childTnLst>
                              <p:par>
                                <p:cTn id="62" presetID="16" presetClass="entr" presetSubtype="37" fill="hold" grpId="0" nodeType="afterEffect">
                                  <p:stCondLst>
                                    <p:cond delay="2500"/>
                                  </p:stCondLst>
                                  <p:childTnLst>
                                    <p:set>
                                      <p:cBhvr>
                                        <p:cTn id="63" dur="1" fill="hold">
                                          <p:stCondLst>
                                            <p:cond delay="0"/>
                                          </p:stCondLst>
                                        </p:cTn>
                                        <p:tgtEl>
                                          <p:spTgt spid="367626"/>
                                        </p:tgtEl>
                                        <p:attrNameLst>
                                          <p:attrName>style.visibility</p:attrName>
                                        </p:attrNameLst>
                                      </p:cBhvr>
                                      <p:to>
                                        <p:strVal val="visible"/>
                                      </p:to>
                                    </p:set>
                                    <p:animEffect transition="in" filter="barn(outVertical)">
                                      <p:cBhvr>
                                        <p:cTn id="64" dur="500"/>
                                        <p:tgtEl>
                                          <p:spTgt spid="367626"/>
                                        </p:tgtEl>
                                      </p:cBhvr>
                                    </p:animEffect>
                                  </p:childTnLst>
                                </p:cTn>
                              </p:par>
                            </p:childTnLst>
                          </p:cTn>
                        </p:par>
                        <p:par>
                          <p:cTn id="65" fill="hold" nodeType="afterGroup">
                            <p:stCondLst>
                              <p:cond delay="12500"/>
                            </p:stCondLst>
                            <p:childTnLst>
                              <p:par>
                                <p:cTn id="66" presetID="16" presetClass="entr" presetSubtype="37" fill="hold" grpId="0" nodeType="afterEffect">
                                  <p:stCondLst>
                                    <p:cond delay="2500"/>
                                  </p:stCondLst>
                                  <p:childTnLst>
                                    <p:set>
                                      <p:cBhvr>
                                        <p:cTn id="67" dur="1" fill="hold">
                                          <p:stCondLst>
                                            <p:cond delay="0"/>
                                          </p:stCondLst>
                                        </p:cTn>
                                        <p:tgtEl>
                                          <p:spTgt spid="367619"/>
                                        </p:tgtEl>
                                        <p:attrNameLst>
                                          <p:attrName>style.visibility</p:attrName>
                                        </p:attrNameLst>
                                      </p:cBhvr>
                                      <p:to>
                                        <p:strVal val="visible"/>
                                      </p:to>
                                    </p:set>
                                    <p:animEffect transition="in" filter="barn(outVertical)">
                                      <p:cBhvr>
                                        <p:cTn id="68" dur="500"/>
                                        <p:tgtEl>
                                          <p:spTgt spid="367619"/>
                                        </p:tgtEl>
                                      </p:cBhvr>
                                    </p:animEffect>
                                  </p:childTnLst>
                                </p:cTn>
                              </p:par>
                            </p:childTnLst>
                          </p:cTn>
                        </p:par>
                        <p:par>
                          <p:cTn id="69" fill="hold" nodeType="afterGroup">
                            <p:stCondLst>
                              <p:cond delay="15500"/>
                            </p:stCondLst>
                            <p:childTnLst>
                              <p:par>
                                <p:cTn id="70" presetID="16" presetClass="entr" presetSubtype="37" fill="hold" grpId="0" nodeType="afterEffect">
                                  <p:stCondLst>
                                    <p:cond delay="2500"/>
                                  </p:stCondLst>
                                  <p:childTnLst>
                                    <p:set>
                                      <p:cBhvr>
                                        <p:cTn id="71" dur="1" fill="hold">
                                          <p:stCondLst>
                                            <p:cond delay="0"/>
                                          </p:stCondLst>
                                        </p:cTn>
                                        <p:tgtEl>
                                          <p:spTgt spid="367621"/>
                                        </p:tgtEl>
                                        <p:attrNameLst>
                                          <p:attrName>style.visibility</p:attrName>
                                        </p:attrNameLst>
                                      </p:cBhvr>
                                      <p:to>
                                        <p:strVal val="visible"/>
                                      </p:to>
                                    </p:set>
                                    <p:animEffect transition="in" filter="barn(outVertical)">
                                      <p:cBhvr>
                                        <p:cTn id="72" dur="500"/>
                                        <p:tgtEl>
                                          <p:spTgt spid="367621"/>
                                        </p:tgtEl>
                                      </p:cBhvr>
                                    </p:animEffect>
                                  </p:childTnLst>
                                </p:cTn>
                              </p:par>
                            </p:childTnLst>
                          </p:cTn>
                        </p:par>
                        <p:par>
                          <p:cTn id="73" fill="hold" nodeType="afterGroup">
                            <p:stCondLst>
                              <p:cond delay="18500"/>
                            </p:stCondLst>
                            <p:childTnLst>
                              <p:par>
                                <p:cTn id="74" presetID="16" presetClass="entr" presetSubtype="37" fill="hold" grpId="0" nodeType="afterEffect">
                                  <p:stCondLst>
                                    <p:cond delay="2500"/>
                                  </p:stCondLst>
                                  <p:childTnLst>
                                    <p:set>
                                      <p:cBhvr>
                                        <p:cTn id="75" dur="1" fill="hold">
                                          <p:stCondLst>
                                            <p:cond delay="0"/>
                                          </p:stCondLst>
                                        </p:cTn>
                                        <p:tgtEl>
                                          <p:spTgt spid="367620"/>
                                        </p:tgtEl>
                                        <p:attrNameLst>
                                          <p:attrName>style.visibility</p:attrName>
                                        </p:attrNameLst>
                                      </p:cBhvr>
                                      <p:to>
                                        <p:strVal val="visible"/>
                                      </p:to>
                                    </p:set>
                                    <p:animEffect transition="in" filter="barn(outVertical)">
                                      <p:cBhvr>
                                        <p:cTn id="76" dur="500"/>
                                        <p:tgtEl>
                                          <p:spTgt spid="367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8" grpId="0" animBg="1"/>
      <p:bldP spid="367622" grpId="0" animBg="1" autoUpdateAnimBg="0"/>
      <p:bldP spid="367623" grpId="0" autoUpdateAnimBg="0"/>
      <p:bldP spid="367626" grpId="0" animBg="1" autoUpdateAnimBg="0"/>
      <p:bldP spid="367631" grpId="0" animBg="1"/>
      <p:bldP spid="367632" grpId="0" animBg="1" autoUpdateAnimBg="0"/>
      <p:bldP spid="367633" grpId="0" animBg="1" autoUpdateAnimBg="0"/>
      <p:bldP spid="367634" grpId="0" animBg="1" autoUpdateAnimBg="0"/>
      <p:bldP spid="367635" grpId="0" animBg="1" autoUpdateAnimBg="0"/>
      <p:bldP spid="367636" grpId="0" animBg="1" autoUpdateAnimBg="0"/>
      <p:bldP spid="367637" grpId="0" animBg="1" autoUpdateAnimBg="0"/>
      <p:bldP spid="367638" grpId="0" animBg="1" autoUpdateAnimBg="0"/>
      <p:bldP spid="367639" grpId="0" animBg="1" autoUpdateAnimBg="0"/>
      <p:bldP spid="367620" grpId="0" animBg="1" autoUpdateAnimBg="0"/>
      <p:bldP spid="367619" grpId="0" animBg="1" autoUpdateAnimBg="0"/>
      <p:bldP spid="367621" grpId="0" animBg="1" autoUpdateAnimBg="0"/>
      <p:bldP spid="36762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tr-TR" altLang="ar-IQ"/>
              <a:t>Dersimiz.Com</a:t>
            </a:r>
          </a:p>
        </p:txBody>
      </p:sp>
      <p:sp>
        <p:nvSpPr>
          <p:cNvPr id="368642" name="Rectangle 2"/>
          <p:cNvSpPr>
            <a:spLocks noChangeArrowheads="1"/>
          </p:cNvSpPr>
          <p:nvPr/>
        </p:nvSpPr>
        <p:spPr bwMode="ltGray">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8643" name="Text Box 3"/>
          <p:cNvSpPr txBox="1">
            <a:spLocks noChangeArrowheads="1"/>
          </p:cNvSpPr>
          <p:nvPr/>
        </p:nvSpPr>
        <p:spPr bwMode="auto">
          <a:xfrm>
            <a:off x="4030663" y="5105400"/>
            <a:ext cx="4318000" cy="474663"/>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Sınıfın Güzin ablası / “babası”dır.</a:t>
            </a:r>
          </a:p>
        </p:txBody>
      </p:sp>
      <p:sp>
        <p:nvSpPr>
          <p:cNvPr id="368644" name="Text Box 4"/>
          <p:cNvSpPr txBox="1">
            <a:spLocks noChangeArrowheads="1"/>
          </p:cNvSpPr>
          <p:nvPr/>
        </p:nvSpPr>
        <p:spPr bwMode="auto">
          <a:xfrm>
            <a:off x="4030663" y="3594100"/>
            <a:ext cx="4318000" cy="1244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400" b="1">
                <a:latin typeface="Georgia" pitchFamily="18" charset="0"/>
              </a:rPr>
              <a:t>Paylaşarak, işbirliğiyle, karşılaştırarak, ilşkilendirerek öğrenir.</a:t>
            </a:r>
            <a:endParaRPr lang="en-US" altLang="ar-IQ" sz="2400" b="1">
              <a:latin typeface="Georgia" pitchFamily="18" charset="0"/>
              <a:cs typeface="Times New Roman" pitchFamily="18" charset="0"/>
            </a:endParaRPr>
          </a:p>
        </p:txBody>
      </p:sp>
      <p:sp>
        <p:nvSpPr>
          <p:cNvPr id="368645" name="Text Box 5"/>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Sınıfın gevezesidir.</a:t>
            </a:r>
            <a:r>
              <a:rPr lang="en-US" altLang="ar-IQ" sz="2000">
                <a:latin typeface="Georgia" pitchFamily="18" charset="0"/>
              </a:rPr>
              <a:t> </a:t>
            </a:r>
            <a:endParaRPr lang="tr-TR" altLang="ar-IQ" sz="2000">
              <a:latin typeface="Georgia" pitchFamily="18" charset="0"/>
            </a:endParaRPr>
          </a:p>
        </p:txBody>
      </p:sp>
      <p:sp>
        <p:nvSpPr>
          <p:cNvPr id="368646" name="Text Box 6"/>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8647" name="Rectangle 7"/>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solidFill>
                  <a:schemeClr val="hlink"/>
                </a:solidFill>
              </a:rPr>
              <a:t>Öğrenmenin 8 Yolu: Sosyal </a:t>
            </a:r>
            <a:r>
              <a:rPr lang="tr-TR" altLang="ar-IQ" sz="2800" b="1">
                <a:solidFill>
                  <a:schemeClr val="hlink"/>
                </a:solidFill>
              </a:rPr>
              <a:t>Düşünen/Öğrenen</a:t>
            </a:r>
            <a:endParaRPr lang="en-US" altLang="ar-IQ" sz="2800"/>
          </a:p>
        </p:txBody>
      </p:sp>
      <p:sp>
        <p:nvSpPr>
          <p:cNvPr id="368649" name="Text Box 9"/>
          <p:cNvSpPr txBox="1">
            <a:spLocks noChangeArrowheads="1"/>
          </p:cNvSpPr>
          <p:nvPr/>
        </p:nvSpPr>
        <p:spPr bwMode="auto">
          <a:xfrm>
            <a:off x="4030663" y="2819400"/>
            <a:ext cx="4318000" cy="5334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Sosyal etkinliklerin düzenleyicisidir.</a:t>
            </a:r>
            <a:endParaRPr lang="en-US" altLang="ar-IQ" sz="2000">
              <a:latin typeface="Georgia" pitchFamily="18" charset="0"/>
            </a:endParaRPr>
          </a:p>
        </p:txBody>
      </p:sp>
      <p:sp>
        <p:nvSpPr>
          <p:cNvPr id="368650" name="Text Box 10"/>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Çok akadaşı vardır. Bir çok grubun üyesidir.</a:t>
            </a:r>
            <a:r>
              <a:rPr lang="en-US" altLang="ar-IQ" sz="2000">
                <a:latin typeface="Georgia" pitchFamily="18" charset="0"/>
                <a:cs typeface="Times New Roman" pitchFamily="18" charset="0"/>
              </a:rPr>
              <a:t> </a:t>
            </a:r>
            <a:r>
              <a:rPr lang="tr-TR" altLang="ar-IQ" sz="2000">
                <a:latin typeface="Georgia" pitchFamily="18" charset="0"/>
              </a:rPr>
              <a:t>.</a:t>
            </a:r>
            <a:r>
              <a:rPr lang="en-US" altLang="ar-IQ" sz="2000">
                <a:latin typeface="Georgia" pitchFamily="18" charset="0"/>
                <a:cs typeface="Times New Roman" pitchFamily="18" charset="0"/>
              </a:rPr>
              <a:t> </a:t>
            </a:r>
          </a:p>
        </p:txBody>
      </p:sp>
      <p:sp>
        <p:nvSpPr>
          <p:cNvPr id="368654" name="Rectangle 14"/>
          <p:cNvSpPr>
            <a:spLocks noChangeArrowheads="1"/>
          </p:cNvSpPr>
          <p:nvPr/>
        </p:nvSpPr>
        <p:spPr bwMode="auto">
          <a:xfrm>
            <a:off x="19050" y="3810000"/>
            <a:ext cx="3846513" cy="3048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8655" name="Text Box 15"/>
          <p:cNvSpPr txBox="1">
            <a:spLocks noChangeArrowheads="1"/>
          </p:cNvSpPr>
          <p:nvPr/>
        </p:nvSpPr>
        <p:spPr bwMode="auto">
          <a:xfrm>
            <a:off x="95250" y="3810000"/>
            <a:ext cx="37338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sz="1400"/>
              <a:t>Özellikleri:</a:t>
            </a:r>
          </a:p>
        </p:txBody>
      </p:sp>
      <p:sp>
        <p:nvSpPr>
          <p:cNvPr id="368656" name="Text Box 16"/>
          <p:cNvSpPr txBox="1">
            <a:spLocks noChangeArrowheads="1"/>
          </p:cNvSpPr>
          <p:nvPr/>
        </p:nvSpPr>
        <p:spPr bwMode="auto">
          <a:xfrm>
            <a:off x="95250" y="4508500"/>
            <a:ext cx="37338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1400" b="1">
                <a:latin typeface="Georgia" pitchFamily="18" charset="0"/>
              </a:rPr>
              <a:t>Sinerji: meydana getirme/sürdürme.</a:t>
            </a:r>
            <a:endParaRPr lang="tr-TR" altLang="ar-IQ" sz="1400">
              <a:latin typeface="Georgia" pitchFamily="18" charset="0"/>
            </a:endParaRPr>
          </a:p>
        </p:txBody>
      </p:sp>
      <p:sp>
        <p:nvSpPr>
          <p:cNvPr id="368657" name="Text Box 17"/>
          <p:cNvSpPr txBox="1">
            <a:spLocks noChangeArrowheads="1"/>
          </p:cNvSpPr>
          <p:nvPr/>
        </p:nvSpPr>
        <p:spPr bwMode="auto">
          <a:xfrm>
            <a:off x="95250" y="4919663"/>
            <a:ext cx="379095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Başkalarının bakış açısıyla bakabilme</a:t>
            </a:r>
          </a:p>
        </p:txBody>
      </p:sp>
      <p:sp>
        <p:nvSpPr>
          <p:cNvPr id="368658" name="Text Box 18"/>
          <p:cNvSpPr txBox="1">
            <a:spLocks noChangeArrowheads="1"/>
          </p:cNvSpPr>
          <p:nvPr/>
        </p:nvSpPr>
        <p:spPr bwMode="auto">
          <a:xfrm>
            <a:off x="104775" y="5321300"/>
            <a:ext cx="37338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Grup içinde başarılı ilişkiler kurma .  </a:t>
            </a:r>
          </a:p>
        </p:txBody>
      </p:sp>
      <p:sp>
        <p:nvSpPr>
          <p:cNvPr id="368659" name="Text Box 19"/>
          <p:cNvSpPr txBox="1">
            <a:spLocks noChangeArrowheads="1"/>
          </p:cNvSpPr>
          <p:nvPr/>
        </p:nvSpPr>
        <p:spPr bwMode="auto">
          <a:xfrm>
            <a:off x="95250" y="5751513"/>
            <a:ext cx="37338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İnsanlar arasındaki farklılıkları fark </a:t>
            </a:r>
          </a:p>
        </p:txBody>
      </p:sp>
      <p:sp>
        <p:nvSpPr>
          <p:cNvPr id="368660" name="Text Box 20"/>
          <p:cNvSpPr txBox="1">
            <a:spLocks noChangeArrowheads="1"/>
          </p:cNvSpPr>
          <p:nvPr/>
        </p:nvSpPr>
        <p:spPr bwMode="auto">
          <a:xfrm>
            <a:off x="95250" y="6194425"/>
            <a:ext cx="3733800" cy="517525"/>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Diğer insanların ihtiyaç ve beklentilerini farketme.</a:t>
            </a:r>
          </a:p>
        </p:txBody>
      </p:sp>
      <p:pic>
        <p:nvPicPr>
          <p:cNvPr id="368661" name="Picture 21" descr="bd0699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355725"/>
            <a:ext cx="3124200" cy="2225675"/>
          </a:xfrm>
          <a:prstGeom prst="rect">
            <a:avLst/>
          </a:prstGeom>
          <a:noFill/>
          <a:extLst>
            <a:ext uri="{909E8E84-426E-40DD-AFC4-6F175D3DCCD1}">
              <a14:hiddenFill xmlns:a14="http://schemas.microsoft.com/office/drawing/2010/main">
                <a:solidFill>
                  <a:srgbClr val="FFFFFF"/>
                </a:solidFill>
              </a14:hiddenFill>
            </a:ext>
          </a:extLst>
        </p:spPr>
      </p:pic>
      <p:sp>
        <p:nvSpPr>
          <p:cNvPr id="368662" name="Rectangle 22"/>
          <p:cNvSpPr>
            <a:spLocks noGrp="1" noChangeArrowheads="1"/>
          </p:cNvSpPr>
          <p:nvPr>
            <p:ph type="title" idx="4294967295"/>
          </p:nvPr>
        </p:nvSpPr>
        <p:spPr>
          <a:xfrm>
            <a:off x="684213" y="692150"/>
            <a:ext cx="7772400" cy="1143000"/>
          </a:xfrm>
        </p:spPr>
        <p:txBody>
          <a:bodyPr/>
          <a:lstStyle/>
          <a:p>
            <a:r>
              <a:rPr lang="tr-TR" altLang="ar-IQ" b="1">
                <a:solidFill>
                  <a:schemeClr val="bg2"/>
                </a:solidFill>
              </a:rPr>
              <a:t>sosyal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8642"/>
                                        </p:tgtEl>
                                        <p:attrNameLst>
                                          <p:attrName>style.visibility</p:attrName>
                                        </p:attrNameLst>
                                      </p:cBhvr>
                                      <p:to>
                                        <p:strVal val="visible"/>
                                      </p:to>
                                    </p:set>
                                    <p:animEffect transition="in" filter="barn(outVertical)">
                                      <p:cBhvr>
                                        <p:cTn id="7" dur="500"/>
                                        <p:tgtEl>
                                          <p:spTgt spid="368642"/>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8646"/>
                                        </p:tgtEl>
                                        <p:attrNameLst>
                                          <p:attrName>style.visibility</p:attrName>
                                        </p:attrNameLst>
                                      </p:cBhvr>
                                      <p:to>
                                        <p:strVal val="visible"/>
                                      </p:to>
                                    </p:set>
                                    <p:animEffect transition="in" filter="barn(outVertical)">
                                      <p:cBhvr>
                                        <p:cTn id="11" dur="500"/>
                                        <p:tgtEl>
                                          <p:spTgt spid="368646"/>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68647"/>
                                        </p:tgtEl>
                                        <p:attrNameLst>
                                          <p:attrName>style.visibility</p:attrName>
                                        </p:attrNameLst>
                                      </p:cBhvr>
                                      <p:to>
                                        <p:strVal val="visible"/>
                                      </p:to>
                                    </p:set>
                                    <p:animEffect transition="in" filter="barn(outVertical)">
                                      <p:cBhvr>
                                        <p:cTn id="15" dur="500"/>
                                        <p:tgtEl>
                                          <p:spTgt spid="368647"/>
                                        </p:tgtEl>
                                      </p:cBhvr>
                                    </p:animEffect>
                                  </p:childTnLst>
                                </p:cTn>
                              </p:par>
                            </p:childTnLst>
                          </p:cTn>
                        </p:par>
                        <p:par>
                          <p:cTn id="16" fill="hold" nodeType="afterGroup">
                            <p:stCondLst>
                              <p:cond delay="1500"/>
                            </p:stCondLst>
                            <p:childTnLst>
                              <p:par>
                                <p:cTn id="17" presetID="24" presetClass="entr" presetSubtype="0" fill="hold" nodeType="afterEffect">
                                  <p:stCondLst>
                                    <p:cond delay="0"/>
                                  </p:stCondLst>
                                  <p:childTnLst>
                                    <p:set>
                                      <p:cBhvr>
                                        <p:cTn id="18" dur="1" fill="hold">
                                          <p:stCondLst>
                                            <p:cond delay="499"/>
                                          </p:stCondLst>
                                        </p:cTn>
                                        <p:tgtEl>
                                          <p:spTgt spid="368661"/>
                                        </p:tgtEl>
                                        <p:attrNameLst>
                                          <p:attrName>style.visibility</p:attrName>
                                        </p:attrNameLst>
                                      </p:cBhvr>
                                      <p:to>
                                        <p:strVal val="visible"/>
                                      </p:to>
                                    </p:set>
                                    <p:anim to="" calcmode="lin" valueType="num">
                                      <p:cBhvr>
                                        <p:cTn id="19" dur="1" fill="hold"/>
                                        <p:tgtEl>
                                          <p:spTgt spid="368661"/>
                                        </p:tgtEl>
                                        <p:attrNameLst>
                                          <p:attrName/>
                                        </p:attrNameLst>
                                      </p:cBhvr>
                                    </p:anim>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68654"/>
                                        </p:tgtEl>
                                        <p:attrNameLst>
                                          <p:attrName>style.visibility</p:attrName>
                                        </p:attrNameLst>
                                      </p:cBhvr>
                                      <p:to>
                                        <p:strVal val="visible"/>
                                      </p:to>
                                    </p:set>
                                    <p:animEffect transition="in" filter="dissolve">
                                      <p:cBhvr>
                                        <p:cTn id="23" dur="500"/>
                                        <p:tgtEl>
                                          <p:spTgt spid="368654"/>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68655"/>
                                        </p:tgtEl>
                                        <p:attrNameLst>
                                          <p:attrName>style.visibility</p:attrName>
                                        </p:attrNameLst>
                                      </p:cBhvr>
                                      <p:to>
                                        <p:strVal val="visible"/>
                                      </p:to>
                                    </p:set>
                                    <p:animEffect transition="in" filter="dissolve">
                                      <p:cBhvr>
                                        <p:cTn id="27" dur="500"/>
                                        <p:tgtEl>
                                          <p:spTgt spid="368655"/>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68656"/>
                                        </p:tgtEl>
                                        <p:attrNameLst>
                                          <p:attrName>style.visibility</p:attrName>
                                        </p:attrNameLst>
                                      </p:cBhvr>
                                      <p:to>
                                        <p:strVal val="visible"/>
                                      </p:to>
                                    </p:set>
                                    <p:animEffect transition="in" filter="dissolve">
                                      <p:cBhvr>
                                        <p:cTn id="31" dur="500"/>
                                        <p:tgtEl>
                                          <p:spTgt spid="368656"/>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68657"/>
                                        </p:tgtEl>
                                        <p:attrNameLst>
                                          <p:attrName>style.visibility</p:attrName>
                                        </p:attrNameLst>
                                      </p:cBhvr>
                                      <p:to>
                                        <p:strVal val="visible"/>
                                      </p:to>
                                    </p:set>
                                    <p:animEffect transition="in" filter="dissolve">
                                      <p:cBhvr>
                                        <p:cTn id="35" dur="500"/>
                                        <p:tgtEl>
                                          <p:spTgt spid="368657"/>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68658"/>
                                        </p:tgtEl>
                                        <p:attrNameLst>
                                          <p:attrName>style.visibility</p:attrName>
                                        </p:attrNameLst>
                                      </p:cBhvr>
                                      <p:to>
                                        <p:strVal val="visible"/>
                                      </p:to>
                                    </p:set>
                                    <p:animEffect transition="in" filter="dissolve">
                                      <p:cBhvr>
                                        <p:cTn id="39" dur="500"/>
                                        <p:tgtEl>
                                          <p:spTgt spid="368658"/>
                                        </p:tgtEl>
                                      </p:cBhvr>
                                    </p:animEffect>
                                  </p:childTnLst>
                                </p:cTn>
                              </p:par>
                            </p:childTnLst>
                          </p:cTn>
                        </p:par>
                        <p:par>
                          <p:cTn id="40" fill="hold" nodeType="afterGroup">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68659"/>
                                        </p:tgtEl>
                                        <p:attrNameLst>
                                          <p:attrName>style.visibility</p:attrName>
                                        </p:attrNameLst>
                                      </p:cBhvr>
                                      <p:to>
                                        <p:strVal val="visible"/>
                                      </p:to>
                                    </p:set>
                                    <p:animEffect transition="in" filter="dissolve">
                                      <p:cBhvr>
                                        <p:cTn id="43" dur="500"/>
                                        <p:tgtEl>
                                          <p:spTgt spid="368659"/>
                                        </p:tgtEl>
                                      </p:cBhvr>
                                    </p:animEffect>
                                  </p:childTnLst>
                                </p:cTn>
                              </p:par>
                            </p:childTnLst>
                          </p:cTn>
                        </p:par>
                        <p:par>
                          <p:cTn id="44" fill="hold" nodeType="afterGroup">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68660"/>
                                        </p:tgtEl>
                                        <p:attrNameLst>
                                          <p:attrName>style.visibility</p:attrName>
                                        </p:attrNameLst>
                                      </p:cBhvr>
                                      <p:to>
                                        <p:strVal val="visible"/>
                                      </p:to>
                                    </p:set>
                                    <p:animEffect transition="in" filter="dissolve">
                                      <p:cBhvr>
                                        <p:cTn id="47" dur="500"/>
                                        <p:tgtEl>
                                          <p:spTgt spid="36866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368650"/>
                                        </p:tgtEl>
                                        <p:attrNameLst>
                                          <p:attrName>style.visibility</p:attrName>
                                        </p:attrNameLst>
                                      </p:cBhvr>
                                      <p:to>
                                        <p:strVal val="visible"/>
                                      </p:to>
                                    </p:set>
                                    <p:animEffect transition="in" filter="barn(outVertical)">
                                      <p:cBhvr>
                                        <p:cTn id="52" dur="500"/>
                                        <p:tgtEl>
                                          <p:spTgt spid="368650"/>
                                        </p:tgtEl>
                                      </p:cBhvr>
                                    </p:animEffect>
                                  </p:childTnLst>
                                </p:cTn>
                              </p:par>
                            </p:childTnLst>
                          </p:cTn>
                        </p:par>
                        <p:par>
                          <p:cTn id="53" fill="hold" nodeType="afterGroup">
                            <p:stCondLst>
                              <p:cond delay="500"/>
                            </p:stCondLst>
                            <p:childTnLst>
                              <p:par>
                                <p:cTn id="54" presetID="16" presetClass="entr" presetSubtype="37" fill="hold" grpId="0" nodeType="afterEffect">
                                  <p:stCondLst>
                                    <p:cond delay="2500"/>
                                  </p:stCondLst>
                                  <p:childTnLst>
                                    <p:set>
                                      <p:cBhvr>
                                        <p:cTn id="55" dur="1" fill="hold">
                                          <p:stCondLst>
                                            <p:cond delay="0"/>
                                          </p:stCondLst>
                                        </p:cTn>
                                        <p:tgtEl>
                                          <p:spTgt spid="368649"/>
                                        </p:tgtEl>
                                        <p:attrNameLst>
                                          <p:attrName>style.visibility</p:attrName>
                                        </p:attrNameLst>
                                      </p:cBhvr>
                                      <p:to>
                                        <p:strVal val="visible"/>
                                      </p:to>
                                    </p:set>
                                    <p:animEffect transition="in" filter="barn(outVertical)">
                                      <p:cBhvr>
                                        <p:cTn id="56" dur="500"/>
                                        <p:tgtEl>
                                          <p:spTgt spid="368649"/>
                                        </p:tgtEl>
                                      </p:cBhvr>
                                    </p:animEffect>
                                  </p:childTnLst>
                                </p:cTn>
                              </p:par>
                            </p:childTnLst>
                          </p:cTn>
                        </p:par>
                        <p:par>
                          <p:cTn id="57" fill="hold" nodeType="afterGroup">
                            <p:stCondLst>
                              <p:cond delay="3500"/>
                            </p:stCondLst>
                            <p:childTnLst>
                              <p:par>
                                <p:cTn id="58" presetID="16" presetClass="entr" presetSubtype="37" fill="hold" grpId="0" nodeType="afterEffect">
                                  <p:stCondLst>
                                    <p:cond delay="2500"/>
                                  </p:stCondLst>
                                  <p:childTnLst>
                                    <p:set>
                                      <p:cBhvr>
                                        <p:cTn id="59" dur="1" fill="hold">
                                          <p:stCondLst>
                                            <p:cond delay="0"/>
                                          </p:stCondLst>
                                        </p:cTn>
                                        <p:tgtEl>
                                          <p:spTgt spid="368644"/>
                                        </p:tgtEl>
                                        <p:attrNameLst>
                                          <p:attrName>style.visibility</p:attrName>
                                        </p:attrNameLst>
                                      </p:cBhvr>
                                      <p:to>
                                        <p:strVal val="visible"/>
                                      </p:to>
                                    </p:set>
                                    <p:animEffect transition="in" filter="barn(outVertical)">
                                      <p:cBhvr>
                                        <p:cTn id="60" dur="500"/>
                                        <p:tgtEl>
                                          <p:spTgt spid="368644"/>
                                        </p:tgtEl>
                                      </p:cBhvr>
                                    </p:animEffect>
                                  </p:childTnLst>
                                </p:cTn>
                              </p:par>
                            </p:childTnLst>
                          </p:cTn>
                        </p:par>
                        <p:par>
                          <p:cTn id="61" fill="hold" nodeType="afterGroup">
                            <p:stCondLst>
                              <p:cond delay="6500"/>
                            </p:stCondLst>
                            <p:childTnLst>
                              <p:par>
                                <p:cTn id="62" presetID="16" presetClass="entr" presetSubtype="37" fill="hold" grpId="0" nodeType="afterEffect">
                                  <p:stCondLst>
                                    <p:cond delay="2500"/>
                                  </p:stCondLst>
                                  <p:childTnLst>
                                    <p:set>
                                      <p:cBhvr>
                                        <p:cTn id="63" dur="1" fill="hold">
                                          <p:stCondLst>
                                            <p:cond delay="0"/>
                                          </p:stCondLst>
                                        </p:cTn>
                                        <p:tgtEl>
                                          <p:spTgt spid="368643"/>
                                        </p:tgtEl>
                                        <p:attrNameLst>
                                          <p:attrName>style.visibility</p:attrName>
                                        </p:attrNameLst>
                                      </p:cBhvr>
                                      <p:to>
                                        <p:strVal val="visible"/>
                                      </p:to>
                                    </p:set>
                                    <p:animEffect transition="in" filter="barn(outVertical)">
                                      <p:cBhvr>
                                        <p:cTn id="64" dur="500"/>
                                        <p:tgtEl>
                                          <p:spTgt spid="368643"/>
                                        </p:tgtEl>
                                      </p:cBhvr>
                                    </p:animEffect>
                                  </p:childTnLst>
                                </p:cTn>
                              </p:par>
                            </p:childTnLst>
                          </p:cTn>
                        </p:par>
                        <p:par>
                          <p:cTn id="65" fill="hold" nodeType="afterGroup">
                            <p:stCondLst>
                              <p:cond delay="9500"/>
                            </p:stCondLst>
                            <p:childTnLst>
                              <p:par>
                                <p:cTn id="66" presetID="16" presetClass="entr" presetSubtype="37" fill="hold" grpId="0" nodeType="afterEffect">
                                  <p:stCondLst>
                                    <p:cond delay="2500"/>
                                  </p:stCondLst>
                                  <p:childTnLst>
                                    <p:set>
                                      <p:cBhvr>
                                        <p:cTn id="67" dur="1" fill="hold">
                                          <p:stCondLst>
                                            <p:cond delay="0"/>
                                          </p:stCondLst>
                                        </p:cTn>
                                        <p:tgtEl>
                                          <p:spTgt spid="368645"/>
                                        </p:tgtEl>
                                        <p:attrNameLst>
                                          <p:attrName>style.visibility</p:attrName>
                                        </p:attrNameLst>
                                      </p:cBhvr>
                                      <p:to>
                                        <p:strVal val="visible"/>
                                      </p:to>
                                    </p:set>
                                    <p:animEffect transition="in" filter="barn(outVertical)">
                                      <p:cBhvr>
                                        <p:cTn id="68" dur="500"/>
                                        <p:tgtEl>
                                          <p:spTgt spid="368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2" grpId="0" animBg="1"/>
      <p:bldP spid="368643" grpId="0" animBg="1" autoUpdateAnimBg="0"/>
      <p:bldP spid="368644" grpId="0" animBg="1" autoUpdateAnimBg="0"/>
      <p:bldP spid="368645" grpId="0" animBg="1" autoUpdateAnimBg="0"/>
      <p:bldP spid="368646" grpId="0" animBg="1" autoUpdateAnimBg="0"/>
      <p:bldP spid="368647" grpId="0" autoUpdateAnimBg="0"/>
      <p:bldP spid="368649" grpId="0" animBg="1" autoUpdateAnimBg="0"/>
      <p:bldP spid="368650" grpId="0" animBg="1" autoUpdateAnimBg="0"/>
      <p:bldP spid="368654" grpId="0" animBg="1"/>
      <p:bldP spid="368655" grpId="0" animBg="1" autoUpdateAnimBg="0"/>
      <p:bldP spid="368656" grpId="0" animBg="1" autoUpdateAnimBg="0"/>
      <p:bldP spid="368657" grpId="0" animBg="1" autoUpdateAnimBg="0"/>
      <p:bldP spid="368658" grpId="0" animBg="1" autoUpdateAnimBg="0"/>
      <p:bldP spid="368659" grpId="0" animBg="1" autoUpdateAnimBg="0"/>
      <p:bldP spid="36866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1"/>
          </p:nvPr>
        </p:nvSpPr>
        <p:spPr/>
        <p:txBody>
          <a:bodyPr/>
          <a:lstStyle/>
          <a:p>
            <a:r>
              <a:rPr lang="tr-TR" altLang="ar-IQ"/>
              <a:t>Dersimiz.Com</a:t>
            </a:r>
          </a:p>
        </p:txBody>
      </p:sp>
      <p:sp>
        <p:nvSpPr>
          <p:cNvPr id="369666" name="Rectangle 2"/>
          <p:cNvSpPr>
            <a:spLocks noChangeArrowheads="1"/>
          </p:cNvSpPr>
          <p:nvPr/>
        </p:nvSpPr>
        <p:spPr bwMode="ltGray">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9667" name="Text Box 3"/>
          <p:cNvSpPr txBox="1">
            <a:spLocks noChangeArrowheads="1"/>
          </p:cNvSpPr>
          <p:nvPr/>
        </p:nvSpPr>
        <p:spPr bwMode="auto">
          <a:xfrm>
            <a:off x="4030663" y="5054600"/>
            <a:ext cx="4318000" cy="774700"/>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Kendini tanımada iç dünyası üzerine yoğunlaşmada ustadır.</a:t>
            </a:r>
          </a:p>
        </p:txBody>
      </p:sp>
      <p:sp>
        <p:nvSpPr>
          <p:cNvPr id="369668" name="Text Box 4"/>
          <p:cNvSpPr txBox="1">
            <a:spLocks noChangeArrowheads="1"/>
          </p:cNvSpPr>
          <p:nvPr/>
        </p:nvSpPr>
        <p:spPr bwMode="auto">
          <a:xfrm>
            <a:off x="4030663" y="3581400"/>
            <a:ext cx="4318000" cy="12954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cs typeface="Times New Roman" pitchFamily="18" charset="0"/>
              </a:rPr>
              <a:t> </a:t>
            </a:r>
            <a:r>
              <a:rPr lang="tr-TR" altLang="ar-IQ" sz="2400" b="1">
                <a:latin typeface="Georgia" pitchFamily="18" charset="0"/>
              </a:rPr>
              <a:t>Kendi başına, bireysel projelerle, kendi hızında öğrenir.</a:t>
            </a:r>
            <a:endParaRPr lang="en-US" altLang="ar-IQ" sz="2400" b="1">
              <a:latin typeface="Georgia" pitchFamily="18" charset="0"/>
              <a:cs typeface="Times New Roman" pitchFamily="18" charset="0"/>
            </a:endParaRPr>
          </a:p>
        </p:txBody>
      </p:sp>
      <p:sp>
        <p:nvSpPr>
          <p:cNvPr id="369669" name="Text Box 5"/>
          <p:cNvSpPr txBox="1">
            <a:spLocks noChangeArrowheads="1"/>
          </p:cNvSpPr>
          <p:nvPr/>
        </p:nvSpPr>
        <p:spPr bwMode="auto">
          <a:xfrm>
            <a:off x="4030663" y="6032500"/>
            <a:ext cx="4318000" cy="495300"/>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Sınıfın mütefekkiridir.</a:t>
            </a:r>
            <a:r>
              <a:rPr lang="en-US" altLang="ar-IQ" sz="2000">
                <a:latin typeface="Georgia" pitchFamily="18" charset="0"/>
              </a:rPr>
              <a:t> </a:t>
            </a:r>
            <a:endParaRPr lang="tr-TR" altLang="ar-IQ" sz="2000">
              <a:latin typeface="Georgia" pitchFamily="18" charset="0"/>
            </a:endParaRPr>
          </a:p>
        </p:txBody>
      </p:sp>
      <p:sp>
        <p:nvSpPr>
          <p:cNvPr id="369670" name="Text Box 6"/>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9671" name="Rectangle 7"/>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solidFill>
                  <a:schemeClr val="hlink"/>
                </a:solidFill>
              </a:rPr>
              <a:t>Öğrenmenin 8 Yolu: İçsel </a:t>
            </a:r>
            <a:r>
              <a:rPr lang="tr-TR" altLang="ar-IQ" sz="2800" b="1">
                <a:solidFill>
                  <a:schemeClr val="hlink"/>
                </a:solidFill>
              </a:rPr>
              <a:t>Düşünen/Öğrenen</a:t>
            </a:r>
            <a:endParaRPr lang="en-US" altLang="ar-IQ" sz="2800"/>
          </a:p>
        </p:txBody>
      </p:sp>
      <p:sp>
        <p:nvSpPr>
          <p:cNvPr id="369673" name="Text Box 9"/>
          <p:cNvSpPr txBox="1">
            <a:spLocks noChangeArrowheads="1"/>
          </p:cNvSpPr>
          <p:nvPr/>
        </p:nvSpPr>
        <p:spPr bwMode="auto">
          <a:xfrm>
            <a:off x="4030663" y="2590800"/>
            <a:ext cx="4318000" cy="7620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Yalnızdır; kendi özel ilgileri peşindedir.</a:t>
            </a:r>
            <a:r>
              <a:rPr lang="en-US" altLang="ar-IQ" sz="2000">
                <a:latin typeface="Georgia" pitchFamily="18" charset="0"/>
                <a:cs typeface="Times New Roman" pitchFamily="18" charset="0"/>
              </a:rPr>
              <a:t> </a:t>
            </a:r>
          </a:p>
        </p:txBody>
      </p:sp>
      <p:sp>
        <p:nvSpPr>
          <p:cNvPr id="369674" name="Text Box 10"/>
          <p:cNvSpPr txBox="1">
            <a:spLocks noChangeArrowheads="1"/>
          </p:cNvSpPr>
          <p:nvPr/>
        </p:nvSpPr>
        <p:spPr bwMode="auto">
          <a:xfrm>
            <a:off x="4030663" y="1870075"/>
            <a:ext cx="4318000" cy="56832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a:lstStyle/>
          <a:p>
            <a:pPr algn="ctr">
              <a:spcBef>
                <a:spcPct val="50000"/>
              </a:spcBef>
            </a:pPr>
            <a:r>
              <a:rPr lang="tr-TR" altLang="ar-IQ" sz="2000">
                <a:latin typeface="Georgia" pitchFamily="18" charset="0"/>
              </a:rPr>
              <a:t>İçgüdüleriyle hareket eder. </a:t>
            </a:r>
            <a:r>
              <a:rPr lang="en-US" altLang="ar-IQ" sz="2000">
                <a:latin typeface="Georgia" pitchFamily="18" charset="0"/>
                <a:cs typeface="Times New Roman" pitchFamily="18" charset="0"/>
              </a:rPr>
              <a:t> </a:t>
            </a:r>
          </a:p>
        </p:txBody>
      </p:sp>
      <p:sp>
        <p:nvSpPr>
          <p:cNvPr id="369676" name="Rectangle 12"/>
          <p:cNvSpPr>
            <a:spLocks noChangeArrowheads="1"/>
          </p:cNvSpPr>
          <p:nvPr/>
        </p:nvSpPr>
        <p:spPr bwMode="auto">
          <a:xfrm>
            <a:off x="76200" y="3429000"/>
            <a:ext cx="3689350" cy="3429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9677" name="Text Box 13"/>
          <p:cNvSpPr txBox="1">
            <a:spLocks noChangeArrowheads="1"/>
          </p:cNvSpPr>
          <p:nvPr/>
        </p:nvSpPr>
        <p:spPr bwMode="auto">
          <a:xfrm>
            <a:off x="152400" y="3581400"/>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sz="1400"/>
              <a:t>Özellikleri:</a:t>
            </a:r>
          </a:p>
        </p:txBody>
      </p:sp>
      <p:sp>
        <p:nvSpPr>
          <p:cNvPr id="369678" name="Text Box 14"/>
          <p:cNvSpPr txBox="1">
            <a:spLocks noChangeArrowheads="1"/>
          </p:cNvSpPr>
          <p:nvPr/>
        </p:nvSpPr>
        <p:spPr bwMode="auto">
          <a:xfrm>
            <a:off x="152400" y="3971925"/>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1400" b="1">
                <a:latin typeface="Georgia" pitchFamily="18" charset="0"/>
              </a:rPr>
              <a:t>Odaklaşma, yoğunlaşma</a:t>
            </a:r>
            <a:endParaRPr lang="tr-TR" altLang="ar-IQ" sz="1400">
              <a:latin typeface="Georgia" pitchFamily="18" charset="0"/>
            </a:endParaRPr>
          </a:p>
        </p:txBody>
      </p:sp>
      <p:sp>
        <p:nvSpPr>
          <p:cNvPr id="369679" name="Text Box 15"/>
          <p:cNvSpPr txBox="1">
            <a:spLocks noChangeArrowheads="1"/>
          </p:cNvSpPr>
          <p:nvPr/>
        </p:nvSpPr>
        <p:spPr bwMode="auto">
          <a:xfrm>
            <a:off x="152400" y="4383088"/>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Düşünmeyi düşünme. </a:t>
            </a:r>
          </a:p>
        </p:txBody>
      </p:sp>
      <p:sp>
        <p:nvSpPr>
          <p:cNvPr id="369680" name="Text Box 16"/>
          <p:cNvSpPr txBox="1">
            <a:spLocks noChangeArrowheads="1"/>
          </p:cNvSpPr>
          <p:nvPr/>
        </p:nvSpPr>
        <p:spPr bwMode="auto">
          <a:xfrm>
            <a:off x="161925" y="4797425"/>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Yüksek düzeyde (ilişkisel) düşünme.  </a:t>
            </a:r>
          </a:p>
        </p:txBody>
      </p:sp>
      <p:sp>
        <p:nvSpPr>
          <p:cNvPr id="369681" name="Text Box 17"/>
          <p:cNvSpPr txBox="1">
            <a:spLocks noChangeArrowheads="1"/>
          </p:cNvSpPr>
          <p:nvPr/>
        </p:nvSpPr>
        <p:spPr bwMode="auto">
          <a:xfrm>
            <a:off x="152400" y="5214938"/>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Düşünceli / duyarlı.</a:t>
            </a:r>
          </a:p>
        </p:txBody>
      </p:sp>
      <p:sp>
        <p:nvSpPr>
          <p:cNvPr id="369682" name="Text Box 18"/>
          <p:cNvSpPr txBox="1">
            <a:spLocks noChangeArrowheads="1"/>
          </p:cNvSpPr>
          <p:nvPr/>
        </p:nvSpPr>
        <p:spPr bwMode="auto">
          <a:xfrm>
            <a:off x="152400" y="5624513"/>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Hislerdeki değişimi farketmek/ifade</a:t>
            </a:r>
          </a:p>
        </p:txBody>
      </p:sp>
      <p:sp>
        <p:nvSpPr>
          <p:cNvPr id="369683" name="Text Box 19"/>
          <p:cNvSpPr txBox="1">
            <a:spLocks noChangeArrowheads="1"/>
          </p:cNvSpPr>
          <p:nvPr/>
        </p:nvSpPr>
        <p:spPr bwMode="auto">
          <a:xfrm>
            <a:off x="152400" y="6056313"/>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Kendi kendini motive/disiplinli</a:t>
            </a:r>
          </a:p>
        </p:txBody>
      </p:sp>
      <p:sp>
        <p:nvSpPr>
          <p:cNvPr id="369684" name="Text Box 20"/>
          <p:cNvSpPr txBox="1">
            <a:spLocks noChangeArrowheads="1"/>
          </p:cNvSpPr>
          <p:nvPr/>
        </p:nvSpPr>
        <p:spPr bwMode="auto">
          <a:xfrm>
            <a:off x="152400" y="6443663"/>
            <a:ext cx="3581400"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Sağlıklı benlik algısı.</a:t>
            </a:r>
          </a:p>
        </p:txBody>
      </p:sp>
      <p:pic>
        <p:nvPicPr>
          <p:cNvPr id="369685" name="Picture 21" descr="bd0621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438275"/>
            <a:ext cx="2438400" cy="1838325"/>
          </a:xfrm>
          <a:prstGeom prst="rect">
            <a:avLst/>
          </a:prstGeom>
          <a:noFill/>
          <a:extLst>
            <a:ext uri="{909E8E84-426E-40DD-AFC4-6F175D3DCCD1}">
              <a14:hiddenFill xmlns:a14="http://schemas.microsoft.com/office/drawing/2010/main">
                <a:solidFill>
                  <a:srgbClr val="FFFFFF"/>
                </a:solidFill>
              </a14:hiddenFill>
            </a:ext>
          </a:extLst>
        </p:spPr>
      </p:pic>
      <p:sp>
        <p:nvSpPr>
          <p:cNvPr id="369686" name="Rectangle 22"/>
          <p:cNvSpPr>
            <a:spLocks noGrp="1" noChangeArrowheads="1"/>
          </p:cNvSpPr>
          <p:nvPr>
            <p:ph type="title" idx="4294967295"/>
          </p:nvPr>
        </p:nvSpPr>
        <p:spPr>
          <a:xfrm>
            <a:off x="684213" y="765175"/>
            <a:ext cx="7772400" cy="1143000"/>
          </a:xfrm>
        </p:spPr>
        <p:txBody>
          <a:bodyPr/>
          <a:lstStyle/>
          <a:p>
            <a:r>
              <a:rPr lang="tr-TR" altLang="ar-IQ" b="1">
                <a:solidFill>
                  <a:schemeClr val="bg2"/>
                </a:solidFill>
              </a:rPr>
              <a:t>içsel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9666"/>
                                        </p:tgtEl>
                                        <p:attrNameLst>
                                          <p:attrName>style.visibility</p:attrName>
                                        </p:attrNameLst>
                                      </p:cBhvr>
                                      <p:to>
                                        <p:strVal val="visible"/>
                                      </p:to>
                                    </p:set>
                                    <p:animEffect transition="in" filter="barn(outVertical)">
                                      <p:cBhvr>
                                        <p:cTn id="7" dur="500"/>
                                        <p:tgtEl>
                                          <p:spTgt spid="369666"/>
                                        </p:tgtEl>
                                      </p:cBhvr>
                                    </p:animEffect>
                                  </p:childTnLst>
                                </p:cTn>
                              </p:par>
                            </p:childTnLst>
                          </p:cTn>
                        </p:par>
                        <p:par>
                          <p:cTn id="8" fill="hold" nodeType="afterGroup">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69670"/>
                                        </p:tgtEl>
                                        <p:attrNameLst>
                                          <p:attrName>style.visibility</p:attrName>
                                        </p:attrNameLst>
                                      </p:cBhvr>
                                      <p:to>
                                        <p:strVal val="visible"/>
                                      </p:to>
                                    </p:set>
                                    <p:animEffect transition="in" filter="barn(outVertical)">
                                      <p:cBhvr>
                                        <p:cTn id="11" dur="500"/>
                                        <p:tgtEl>
                                          <p:spTgt spid="369670"/>
                                        </p:tgtEl>
                                      </p:cBhvr>
                                    </p:animEffect>
                                  </p:childTnLst>
                                </p:cTn>
                              </p:par>
                            </p:childTnLst>
                          </p:cTn>
                        </p:par>
                        <p:par>
                          <p:cTn id="12" fill="hold" nodeType="afterGroup">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69671"/>
                                        </p:tgtEl>
                                        <p:attrNameLst>
                                          <p:attrName>style.visibility</p:attrName>
                                        </p:attrNameLst>
                                      </p:cBhvr>
                                      <p:to>
                                        <p:strVal val="visible"/>
                                      </p:to>
                                    </p:set>
                                    <p:animEffect transition="in" filter="barn(outVertical)">
                                      <p:cBhvr>
                                        <p:cTn id="15" dur="500"/>
                                        <p:tgtEl>
                                          <p:spTgt spid="369671"/>
                                        </p:tgtEl>
                                      </p:cBhvr>
                                    </p:animEffect>
                                  </p:childTnLst>
                                </p:cTn>
                              </p:par>
                            </p:childTnLst>
                          </p:cTn>
                        </p:par>
                        <p:par>
                          <p:cTn id="16" fill="hold" nodeType="afterGroup">
                            <p:stCondLst>
                              <p:cond delay="1500"/>
                            </p:stCondLst>
                            <p:childTnLst>
                              <p:par>
                                <p:cTn id="17" presetID="2" presetClass="entr" presetSubtype="8" fill="hold" nodeType="afterEffect">
                                  <p:stCondLst>
                                    <p:cond delay="0"/>
                                  </p:stCondLst>
                                  <p:childTnLst>
                                    <p:set>
                                      <p:cBhvr>
                                        <p:cTn id="18" dur="1" fill="hold">
                                          <p:stCondLst>
                                            <p:cond delay="0"/>
                                          </p:stCondLst>
                                        </p:cTn>
                                        <p:tgtEl>
                                          <p:spTgt spid="369685"/>
                                        </p:tgtEl>
                                        <p:attrNameLst>
                                          <p:attrName>style.visibility</p:attrName>
                                        </p:attrNameLst>
                                      </p:cBhvr>
                                      <p:to>
                                        <p:strVal val="visible"/>
                                      </p:to>
                                    </p:set>
                                    <p:anim calcmode="lin" valueType="num">
                                      <p:cBhvr additive="base">
                                        <p:cTn id="19" dur="500" fill="hold"/>
                                        <p:tgtEl>
                                          <p:spTgt spid="369685"/>
                                        </p:tgtEl>
                                        <p:attrNameLst>
                                          <p:attrName>ppt_x</p:attrName>
                                        </p:attrNameLst>
                                      </p:cBhvr>
                                      <p:tavLst>
                                        <p:tav tm="0">
                                          <p:val>
                                            <p:strVal val="0-#ppt_w/2"/>
                                          </p:val>
                                        </p:tav>
                                        <p:tav tm="100000">
                                          <p:val>
                                            <p:strVal val="#ppt_x"/>
                                          </p:val>
                                        </p:tav>
                                      </p:tavLst>
                                    </p:anim>
                                    <p:anim calcmode="lin" valueType="num">
                                      <p:cBhvr additive="base">
                                        <p:cTn id="20" dur="500" fill="hold"/>
                                        <p:tgtEl>
                                          <p:spTgt spid="369685"/>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369676"/>
                                        </p:tgtEl>
                                        <p:attrNameLst>
                                          <p:attrName>style.visibility</p:attrName>
                                        </p:attrNameLst>
                                      </p:cBhvr>
                                      <p:to>
                                        <p:strVal val="visible"/>
                                      </p:to>
                                    </p:set>
                                    <p:animEffect transition="in" filter="dissolve">
                                      <p:cBhvr>
                                        <p:cTn id="24" dur="500"/>
                                        <p:tgtEl>
                                          <p:spTgt spid="369676"/>
                                        </p:tgtEl>
                                      </p:cBhvr>
                                    </p:animEffect>
                                  </p:childTnLst>
                                </p:cTn>
                              </p:par>
                            </p:childTnLst>
                          </p:cTn>
                        </p:par>
                        <p:par>
                          <p:cTn id="25" fill="hold" nodeType="afterGroup">
                            <p:stCondLst>
                              <p:cond delay="2500"/>
                            </p:stCondLst>
                            <p:childTnLst>
                              <p:par>
                                <p:cTn id="26" presetID="9" presetClass="entr" presetSubtype="0" fill="hold" grpId="0" nodeType="afterEffect">
                                  <p:stCondLst>
                                    <p:cond delay="0"/>
                                  </p:stCondLst>
                                  <p:childTnLst>
                                    <p:set>
                                      <p:cBhvr>
                                        <p:cTn id="27" dur="1" fill="hold">
                                          <p:stCondLst>
                                            <p:cond delay="0"/>
                                          </p:stCondLst>
                                        </p:cTn>
                                        <p:tgtEl>
                                          <p:spTgt spid="369677"/>
                                        </p:tgtEl>
                                        <p:attrNameLst>
                                          <p:attrName>style.visibility</p:attrName>
                                        </p:attrNameLst>
                                      </p:cBhvr>
                                      <p:to>
                                        <p:strVal val="visible"/>
                                      </p:to>
                                    </p:set>
                                    <p:animEffect transition="in" filter="dissolve">
                                      <p:cBhvr>
                                        <p:cTn id="28" dur="500"/>
                                        <p:tgtEl>
                                          <p:spTgt spid="369677"/>
                                        </p:tgtEl>
                                      </p:cBhvr>
                                    </p:animEffect>
                                  </p:childTnLst>
                                </p:cTn>
                              </p:par>
                            </p:childTnLst>
                          </p:cTn>
                        </p:par>
                        <p:par>
                          <p:cTn id="29" fill="hold" nodeType="afterGroup">
                            <p:stCondLst>
                              <p:cond delay="3000"/>
                            </p:stCondLst>
                            <p:childTnLst>
                              <p:par>
                                <p:cTn id="30" presetID="9" presetClass="entr" presetSubtype="0" fill="hold" grpId="0" nodeType="afterEffect">
                                  <p:stCondLst>
                                    <p:cond delay="0"/>
                                  </p:stCondLst>
                                  <p:childTnLst>
                                    <p:set>
                                      <p:cBhvr>
                                        <p:cTn id="31" dur="1" fill="hold">
                                          <p:stCondLst>
                                            <p:cond delay="0"/>
                                          </p:stCondLst>
                                        </p:cTn>
                                        <p:tgtEl>
                                          <p:spTgt spid="369678"/>
                                        </p:tgtEl>
                                        <p:attrNameLst>
                                          <p:attrName>style.visibility</p:attrName>
                                        </p:attrNameLst>
                                      </p:cBhvr>
                                      <p:to>
                                        <p:strVal val="visible"/>
                                      </p:to>
                                    </p:set>
                                    <p:animEffect transition="in" filter="dissolve">
                                      <p:cBhvr>
                                        <p:cTn id="32" dur="500"/>
                                        <p:tgtEl>
                                          <p:spTgt spid="369678"/>
                                        </p:tgtEl>
                                      </p:cBhvr>
                                    </p:animEffect>
                                  </p:childTnLst>
                                </p:cTn>
                              </p:par>
                            </p:childTnLst>
                          </p:cTn>
                        </p:par>
                        <p:par>
                          <p:cTn id="33" fill="hold" nodeType="afterGroup">
                            <p:stCondLst>
                              <p:cond delay="3500"/>
                            </p:stCondLst>
                            <p:childTnLst>
                              <p:par>
                                <p:cTn id="34" presetID="9" presetClass="entr" presetSubtype="0" fill="hold" grpId="0" nodeType="afterEffect">
                                  <p:stCondLst>
                                    <p:cond delay="0"/>
                                  </p:stCondLst>
                                  <p:childTnLst>
                                    <p:set>
                                      <p:cBhvr>
                                        <p:cTn id="35" dur="1" fill="hold">
                                          <p:stCondLst>
                                            <p:cond delay="0"/>
                                          </p:stCondLst>
                                        </p:cTn>
                                        <p:tgtEl>
                                          <p:spTgt spid="369679"/>
                                        </p:tgtEl>
                                        <p:attrNameLst>
                                          <p:attrName>style.visibility</p:attrName>
                                        </p:attrNameLst>
                                      </p:cBhvr>
                                      <p:to>
                                        <p:strVal val="visible"/>
                                      </p:to>
                                    </p:set>
                                    <p:animEffect transition="in" filter="dissolve">
                                      <p:cBhvr>
                                        <p:cTn id="36" dur="500"/>
                                        <p:tgtEl>
                                          <p:spTgt spid="369679"/>
                                        </p:tgtEl>
                                      </p:cBhvr>
                                    </p:animEffect>
                                  </p:childTnLst>
                                </p:cTn>
                              </p:par>
                            </p:childTnLst>
                          </p:cTn>
                        </p:par>
                        <p:par>
                          <p:cTn id="37" fill="hold" nodeType="afterGroup">
                            <p:stCondLst>
                              <p:cond delay="4000"/>
                            </p:stCondLst>
                            <p:childTnLst>
                              <p:par>
                                <p:cTn id="38" presetID="9" presetClass="entr" presetSubtype="0" fill="hold" grpId="0" nodeType="afterEffect">
                                  <p:stCondLst>
                                    <p:cond delay="0"/>
                                  </p:stCondLst>
                                  <p:childTnLst>
                                    <p:set>
                                      <p:cBhvr>
                                        <p:cTn id="39" dur="1" fill="hold">
                                          <p:stCondLst>
                                            <p:cond delay="0"/>
                                          </p:stCondLst>
                                        </p:cTn>
                                        <p:tgtEl>
                                          <p:spTgt spid="369680"/>
                                        </p:tgtEl>
                                        <p:attrNameLst>
                                          <p:attrName>style.visibility</p:attrName>
                                        </p:attrNameLst>
                                      </p:cBhvr>
                                      <p:to>
                                        <p:strVal val="visible"/>
                                      </p:to>
                                    </p:set>
                                    <p:animEffect transition="in" filter="dissolve">
                                      <p:cBhvr>
                                        <p:cTn id="40" dur="500"/>
                                        <p:tgtEl>
                                          <p:spTgt spid="369680"/>
                                        </p:tgtEl>
                                      </p:cBhvr>
                                    </p:animEffect>
                                  </p:childTnLst>
                                </p:cTn>
                              </p:par>
                            </p:childTnLst>
                          </p:cTn>
                        </p:par>
                        <p:par>
                          <p:cTn id="41" fill="hold" nodeType="afterGroup">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369681"/>
                                        </p:tgtEl>
                                        <p:attrNameLst>
                                          <p:attrName>style.visibility</p:attrName>
                                        </p:attrNameLst>
                                      </p:cBhvr>
                                      <p:to>
                                        <p:strVal val="visible"/>
                                      </p:to>
                                    </p:set>
                                    <p:animEffect transition="in" filter="dissolve">
                                      <p:cBhvr>
                                        <p:cTn id="44" dur="500"/>
                                        <p:tgtEl>
                                          <p:spTgt spid="369681"/>
                                        </p:tgtEl>
                                      </p:cBhvr>
                                    </p:animEffect>
                                  </p:childTnLst>
                                </p:cTn>
                              </p:par>
                            </p:childTnLst>
                          </p:cTn>
                        </p:par>
                        <p:par>
                          <p:cTn id="45" fill="hold" nodeType="afterGroup">
                            <p:stCondLst>
                              <p:cond delay="5000"/>
                            </p:stCondLst>
                            <p:childTnLst>
                              <p:par>
                                <p:cTn id="46" presetID="9" presetClass="entr" presetSubtype="0" fill="hold" grpId="0" nodeType="afterEffect">
                                  <p:stCondLst>
                                    <p:cond delay="0"/>
                                  </p:stCondLst>
                                  <p:childTnLst>
                                    <p:set>
                                      <p:cBhvr>
                                        <p:cTn id="47" dur="1" fill="hold">
                                          <p:stCondLst>
                                            <p:cond delay="0"/>
                                          </p:stCondLst>
                                        </p:cTn>
                                        <p:tgtEl>
                                          <p:spTgt spid="369682"/>
                                        </p:tgtEl>
                                        <p:attrNameLst>
                                          <p:attrName>style.visibility</p:attrName>
                                        </p:attrNameLst>
                                      </p:cBhvr>
                                      <p:to>
                                        <p:strVal val="visible"/>
                                      </p:to>
                                    </p:set>
                                    <p:animEffect transition="in" filter="dissolve">
                                      <p:cBhvr>
                                        <p:cTn id="48" dur="500"/>
                                        <p:tgtEl>
                                          <p:spTgt spid="369682"/>
                                        </p:tgtEl>
                                      </p:cBhvr>
                                    </p:animEffect>
                                  </p:childTnLst>
                                </p:cTn>
                              </p:par>
                            </p:childTnLst>
                          </p:cTn>
                        </p:par>
                        <p:par>
                          <p:cTn id="49" fill="hold" nodeType="afterGroup">
                            <p:stCondLst>
                              <p:cond delay="5500"/>
                            </p:stCondLst>
                            <p:childTnLst>
                              <p:par>
                                <p:cTn id="50" presetID="9" presetClass="entr" presetSubtype="0" fill="hold" grpId="0" nodeType="afterEffect">
                                  <p:stCondLst>
                                    <p:cond delay="0"/>
                                  </p:stCondLst>
                                  <p:childTnLst>
                                    <p:set>
                                      <p:cBhvr>
                                        <p:cTn id="51" dur="1" fill="hold">
                                          <p:stCondLst>
                                            <p:cond delay="0"/>
                                          </p:stCondLst>
                                        </p:cTn>
                                        <p:tgtEl>
                                          <p:spTgt spid="369683"/>
                                        </p:tgtEl>
                                        <p:attrNameLst>
                                          <p:attrName>style.visibility</p:attrName>
                                        </p:attrNameLst>
                                      </p:cBhvr>
                                      <p:to>
                                        <p:strVal val="visible"/>
                                      </p:to>
                                    </p:set>
                                    <p:animEffect transition="in" filter="dissolve">
                                      <p:cBhvr>
                                        <p:cTn id="52" dur="500"/>
                                        <p:tgtEl>
                                          <p:spTgt spid="369683"/>
                                        </p:tgtEl>
                                      </p:cBhvr>
                                    </p:animEffect>
                                  </p:childTnLst>
                                </p:cTn>
                              </p:par>
                            </p:childTnLst>
                          </p:cTn>
                        </p:par>
                        <p:par>
                          <p:cTn id="53" fill="hold" nodeType="afterGroup">
                            <p:stCondLst>
                              <p:cond delay="6000"/>
                            </p:stCondLst>
                            <p:childTnLst>
                              <p:par>
                                <p:cTn id="54" presetID="9" presetClass="entr" presetSubtype="0" fill="hold" grpId="0" nodeType="afterEffect">
                                  <p:stCondLst>
                                    <p:cond delay="0"/>
                                  </p:stCondLst>
                                  <p:childTnLst>
                                    <p:set>
                                      <p:cBhvr>
                                        <p:cTn id="55" dur="1" fill="hold">
                                          <p:stCondLst>
                                            <p:cond delay="0"/>
                                          </p:stCondLst>
                                        </p:cTn>
                                        <p:tgtEl>
                                          <p:spTgt spid="369684"/>
                                        </p:tgtEl>
                                        <p:attrNameLst>
                                          <p:attrName>style.visibility</p:attrName>
                                        </p:attrNameLst>
                                      </p:cBhvr>
                                      <p:to>
                                        <p:strVal val="visible"/>
                                      </p:to>
                                    </p:set>
                                    <p:animEffect transition="in" filter="dissolve">
                                      <p:cBhvr>
                                        <p:cTn id="56" dur="500"/>
                                        <p:tgtEl>
                                          <p:spTgt spid="36968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369674"/>
                                        </p:tgtEl>
                                        <p:attrNameLst>
                                          <p:attrName>style.visibility</p:attrName>
                                        </p:attrNameLst>
                                      </p:cBhvr>
                                      <p:to>
                                        <p:strVal val="visible"/>
                                      </p:to>
                                    </p:set>
                                    <p:animEffect transition="in" filter="barn(outVertical)">
                                      <p:cBhvr>
                                        <p:cTn id="61" dur="500"/>
                                        <p:tgtEl>
                                          <p:spTgt spid="369674"/>
                                        </p:tgtEl>
                                      </p:cBhvr>
                                    </p:animEffect>
                                  </p:childTnLst>
                                </p:cTn>
                              </p:par>
                            </p:childTnLst>
                          </p:cTn>
                        </p:par>
                        <p:par>
                          <p:cTn id="62" fill="hold" nodeType="afterGroup">
                            <p:stCondLst>
                              <p:cond delay="500"/>
                            </p:stCondLst>
                            <p:childTnLst>
                              <p:par>
                                <p:cTn id="63" presetID="16" presetClass="entr" presetSubtype="37" fill="hold" grpId="0" nodeType="afterEffect">
                                  <p:stCondLst>
                                    <p:cond delay="2500"/>
                                  </p:stCondLst>
                                  <p:childTnLst>
                                    <p:set>
                                      <p:cBhvr>
                                        <p:cTn id="64" dur="1" fill="hold">
                                          <p:stCondLst>
                                            <p:cond delay="0"/>
                                          </p:stCondLst>
                                        </p:cTn>
                                        <p:tgtEl>
                                          <p:spTgt spid="369673"/>
                                        </p:tgtEl>
                                        <p:attrNameLst>
                                          <p:attrName>style.visibility</p:attrName>
                                        </p:attrNameLst>
                                      </p:cBhvr>
                                      <p:to>
                                        <p:strVal val="visible"/>
                                      </p:to>
                                    </p:set>
                                    <p:animEffect transition="in" filter="barn(outVertical)">
                                      <p:cBhvr>
                                        <p:cTn id="65" dur="500"/>
                                        <p:tgtEl>
                                          <p:spTgt spid="369673"/>
                                        </p:tgtEl>
                                      </p:cBhvr>
                                    </p:animEffect>
                                  </p:childTnLst>
                                </p:cTn>
                              </p:par>
                            </p:childTnLst>
                          </p:cTn>
                        </p:par>
                        <p:par>
                          <p:cTn id="66" fill="hold" nodeType="afterGroup">
                            <p:stCondLst>
                              <p:cond delay="3500"/>
                            </p:stCondLst>
                            <p:childTnLst>
                              <p:par>
                                <p:cTn id="67" presetID="16" presetClass="entr" presetSubtype="37" fill="hold" grpId="0" nodeType="afterEffect">
                                  <p:stCondLst>
                                    <p:cond delay="2500"/>
                                  </p:stCondLst>
                                  <p:childTnLst>
                                    <p:set>
                                      <p:cBhvr>
                                        <p:cTn id="68" dur="1" fill="hold">
                                          <p:stCondLst>
                                            <p:cond delay="0"/>
                                          </p:stCondLst>
                                        </p:cTn>
                                        <p:tgtEl>
                                          <p:spTgt spid="369668"/>
                                        </p:tgtEl>
                                        <p:attrNameLst>
                                          <p:attrName>style.visibility</p:attrName>
                                        </p:attrNameLst>
                                      </p:cBhvr>
                                      <p:to>
                                        <p:strVal val="visible"/>
                                      </p:to>
                                    </p:set>
                                    <p:animEffect transition="in" filter="barn(outVertical)">
                                      <p:cBhvr>
                                        <p:cTn id="69" dur="500"/>
                                        <p:tgtEl>
                                          <p:spTgt spid="369668"/>
                                        </p:tgtEl>
                                      </p:cBhvr>
                                    </p:animEffect>
                                  </p:childTnLst>
                                </p:cTn>
                              </p:par>
                            </p:childTnLst>
                          </p:cTn>
                        </p:par>
                        <p:par>
                          <p:cTn id="70" fill="hold" nodeType="afterGroup">
                            <p:stCondLst>
                              <p:cond delay="6500"/>
                            </p:stCondLst>
                            <p:childTnLst>
                              <p:par>
                                <p:cTn id="71" presetID="16" presetClass="entr" presetSubtype="37" fill="hold" grpId="0" nodeType="afterEffect">
                                  <p:stCondLst>
                                    <p:cond delay="2500"/>
                                  </p:stCondLst>
                                  <p:childTnLst>
                                    <p:set>
                                      <p:cBhvr>
                                        <p:cTn id="72" dur="1" fill="hold">
                                          <p:stCondLst>
                                            <p:cond delay="0"/>
                                          </p:stCondLst>
                                        </p:cTn>
                                        <p:tgtEl>
                                          <p:spTgt spid="369667"/>
                                        </p:tgtEl>
                                        <p:attrNameLst>
                                          <p:attrName>style.visibility</p:attrName>
                                        </p:attrNameLst>
                                      </p:cBhvr>
                                      <p:to>
                                        <p:strVal val="visible"/>
                                      </p:to>
                                    </p:set>
                                    <p:animEffect transition="in" filter="barn(outVertical)">
                                      <p:cBhvr>
                                        <p:cTn id="73" dur="500"/>
                                        <p:tgtEl>
                                          <p:spTgt spid="369667"/>
                                        </p:tgtEl>
                                      </p:cBhvr>
                                    </p:animEffect>
                                  </p:childTnLst>
                                </p:cTn>
                              </p:par>
                            </p:childTnLst>
                          </p:cTn>
                        </p:par>
                        <p:par>
                          <p:cTn id="74" fill="hold" nodeType="afterGroup">
                            <p:stCondLst>
                              <p:cond delay="9500"/>
                            </p:stCondLst>
                            <p:childTnLst>
                              <p:par>
                                <p:cTn id="75" presetID="16" presetClass="entr" presetSubtype="37" fill="hold" grpId="0" nodeType="afterEffect">
                                  <p:stCondLst>
                                    <p:cond delay="2500"/>
                                  </p:stCondLst>
                                  <p:childTnLst>
                                    <p:set>
                                      <p:cBhvr>
                                        <p:cTn id="76" dur="1" fill="hold">
                                          <p:stCondLst>
                                            <p:cond delay="0"/>
                                          </p:stCondLst>
                                        </p:cTn>
                                        <p:tgtEl>
                                          <p:spTgt spid="369669"/>
                                        </p:tgtEl>
                                        <p:attrNameLst>
                                          <p:attrName>style.visibility</p:attrName>
                                        </p:attrNameLst>
                                      </p:cBhvr>
                                      <p:to>
                                        <p:strVal val="visible"/>
                                      </p:to>
                                    </p:set>
                                    <p:animEffect transition="in" filter="barn(outVertical)">
                                      <p:cBhvr>
                                        <p:cTn id="77" dur="500"/>
                                        <p:tgtEl>
                                          <p:spTgt spid="369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6" grpId="0" animBg="1"/>
      <p:bldP spid="369667" grpId="0" animBg="1" autoUpdateAnimBg="0"/>
      <p:bldP spid="369668" grpId="0" animBg="1" autoUpdateAnimBg="0"/>
      <p:bldP spid="369669" grpId="0" animBg="1" autoUpdateAnimBg="0"/>
      <p:bldP spid="369670" grpId="0" animBg="1" autoUpdateAnimBg="0"/>
      <p:bldP spid="369671" grpId="0" autoUpdateAnimBg="0"/>
      <p:bldP spid="369673" grpId="0" animBg="1" autoUpdateAnimBg="0"/>
      <p:bldP spid="369674" grpId="0" animBg="1" autoUpdateAnimBg="0"/>
      <p:bldP spid="369676" grpId="0" animBg="1"/>
      <p:bldP spid="369677" grpId="0" animBg="1" autoUpdateAnimBg="0"/>
      <p:bldP spid="369678" grpId="0" animBg="1" autoUpdateAnimBg="0"/>
      <p:bldP spid="369679" grpId="0" animBg="1" autoUpdateAnimBg="0"/>
      <p:bldP spid="369680" grpId="0" animBg="1" autoUpdateAnimBg="0"/>
      <p:bldP spid="369681" grpId="0" animBg="1" autoUpdateAnimBg="0"/>
      <p:bldP spid="369682" grpId="0" animBg="1" autoUpdateAnimBg="0"/>
      <p:bldP spid="369683" grpId="0" animBg="1" autoUpdateAnimBg="0"/>
      <p:bldP spid="369684"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Footer Placeholder 2"/>
          <p:cNvSpPr>
            <a:spLocks noGrp="1"/>
          </p:cNvSpPr>
          <p:nvPr>
            <p:ph type="ftr" sz="quarter" idx="11"/>
          </p:nvPr>
        </p:nvSpPr>
        <p:spPr/>
        <p:txBody>
          <a:bodyPr/>
          <a:lstStyle/>
          <a:p>
            <a:r>
              <a:rPr lang="tr-TR" altLang="ar-IQ"/>
              <a:t>Dersimiz.Com</a:t>
            </a:r>
          </a:p>
        </p:txBody>
      </p:sp>
      <p:sp>
        <p:nvSpPr>
          <p:cNvPr id="363522" name="Rectangle 2"/>
          <p:cNvSpPr>
            <a:spLocks noChangeArrowheads="1"/>
          </p:cNvSpPr>
          <p:nvPr/>
        </p:nvSpPr>
        <p:spPr bwMode="ltGray">
          <a:xfrm>
            <a:off x="0" y="12700"/>
            <a:ext cx="9217025" cy="6858000"/>
          </a:xfrm>
          <a:prstGeom prst="rect">
            <a:avLst/>
          </a:prstGeom>
          <a:gradFill rotWithShape="0">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3523" name="Text Box 3"/>
          <p:cNvSpPr txBox="1">
            <a:spLocks noChangeArrowheads="1"/>
          </p:cNvSpPr>
          <p:nvPr/>
        </p:nvSpPr>
        <p:spPr bwMode="auto">
          <a:xfrm>
            <a:off x="4030663" y="4787900"/>
            <a:ext cx="4318000" cy="792163"/>
          </a:xfrm>
          <a:prstGeom prst="rect">
            <a:avLst/>
          </a:prstGeom>
          <a:solidFill>
            <a:srgbClr val="FF9933"/>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Sınıfın meteoroloji uzmanıdır.</a:t>
            </a:r>
          </a:p>
        </p:txBody>
      </p:sp>
      <p:sp>
        <p:nvSpPr>
          <p:cNvPr id="363524" name="Text Box 4"/>
          <p:cNvSpPr txBox="1">
            <a:spLocks noChangeArrowheads="1"/>
          </p:cNvSpPr>
          <p:nvPr/>
        </p:nvSpPr>
        <p:spPr bwMode="auto">
          <a:xfrm>
            <a:off x="4030663" y="3767138"/>
            <a:ext cx="4318000" cy="792162"/>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altLang="ar-IQ" sz="2000">
                <a:latin typeface="Georgia" pitchFamily="18" charset="0"/>
                <a:cs typeface="Times New Roman" pitchFamily="18" charset="0"/>
              </a:rPr>
              <a:t> </a:t>
            </a:r>
            <a:r>
              <a:rPr lang="tr-TR" altLang="ar-IQ" sz="2400" b="1">
                <a:latin typeface="Georgia" pitchFamily="18" charset="0"/>
              </a:rPr>
              <a:t>Araştırarak, inceleyerek, gözlem yaparak öğrenir.</a:t>
            </a:r>
            <a:endParaRPr lang="en-US" altLang="ar-IQ" sz="2400" b="1">
              <a:latin typeface="Georgia" pitchFamily="18" charset="0"/>
              <a:cs typeface="Times New Roman" pitchFamily="18" charset="0"/>
            </a:endParaRPr>
          </a:p>
        </p:txBody>
      </p:sp>
      <p:sp>
        <p:nvSpPr>
          <p:cNvPr id="363525" name="Text Box 5"/>
          <p:cNvSpPr txBox="1">
            <a:spLocks noChangeArrowheads="1"/>
          </p:cNvSpPr>
          <p:nvPr/>
        </p:nvSpPr>
        <p:spPr bwMode="auto">
          <a:xfrm>
            <a:off x="4030663" y="5799138"/>
            <a:ext cx="4318000" cy="79216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Okulun bahçesindeki kedilerin sorumlusudur.</a:t>
            </a:r>
          </a:p>
        </p:txBody>
      </p:sp>
      <p:sp>
        <p:nvSpPr>
          <p:cNvPr id="363526" name="Text Box 6"/>
          <p:cNvSpPr txBox="1">
            <a:spLocks noChangeArrowheads="1"/>
          </p:cNvSpPr>
          <p:nvPr/>
        </p:nvSpPr>
        <p:spPr bwMode="auto">
          <a:xfrm>
            <a:off x="152400" y="517525"/>
            <a:ext cx="8839200" cy="701675"/>
          </a:xfrm>
          <a:prstGeom prst="rect">
            <a:avLst/>
          </a:prstGeom>
          <a:gradFill rotWithShape="0">
            <a:gsLst>
              <a:gs pos="0">
                <a:srgbClr val="FFFFFF"/>
              </a:gs>
              <a:gs pos="100000">
                <a:srgbClr val="FF66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endParaRPr lang="en-US" altLang="ar-IQ" sz="4000">
              <a:solidFill>
                <a:schemeClr val="tx1"/>
              </a:solidFill>
              <a:latin typeface="Times New Roman" pitchFamily="18" charset="0"/>
            </a:endParaRPr>
          </a:p>
        </p:txBody>
      </p:sp>
      <p:sp>
        <p:nvSpPr>
          <p:cNvPr id="363529" name="Text Box 9"/>
          <p:cNvSpPr txBox="1">
            <a:spLocks noChangeArrowheads="1"/>
          </p:cNvSpPr>
          <p:nvPr/>
        </p:nvSpPr>
        <p:spPr bwMode="auto">
          <a:xfrm>
            <a:off x="4030663" y="2819400"/>
            <a:ext cx="4318000" cy="792163"/>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Konuşmasında  bol bol doğal hayattan örnekler vardır </a:t>
            </a:r>
            <a:r>
              <a:rPr lang="en-US" altLang="ar-IQ" sz="2000">
                <a:latin typeface="Georgia" pitchFamily="18" charset="0"/>
                <a:cs typeface="Times New Roman" pitchFamily="18" charset="0"/>
              </a:rPr>
              <a:t> </a:t>
            </a:r>
          </a:p>
        </p:txBody>
      </p:sp>
      <p:sp>
        <p:nvSpPr>
          <p:cNvPr id="363530" name="Text Box 10"/>
          <p:cNvSpPr txBox="1">
            <a:spLocks noChangeArrowheads="1"/>
          </p:cNvSpPr>
          <p:nvPr/>
        </p:nvSpPr>
        <p:spPr bwMode="auto">
          <a:xfrm>
            <a:off x="4030663" y="1870075"/>
            <a:ext cx="4318000" cy="792163"/>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90800"/>
          <a:lstStyle/>
          <a:p>
            <a:pPr algn="ctr">
              <a:spcBef>
                <a:spcPct val="50000"/>
              </a:spcBef>
            </a:pPr>
            <a:r>
              <a:rPr lang="tr-TR" altLang="ar-IQ" sz="2000">
                <a:latin typeface="Georgia" pitchFamily="18" charset="0"/>
              </a:rPr>
              <a:t>Doğa ile ilgili koleksiyonu vardır</a:t>
            </a:r>
            <a:r>
              <a:rPr lang="en-US" altLang="ar-IQ" sz="2000">
                <a:latin typeface="Georgia" pitchFamily="18" charset="0"/>
                <a:cs typeface="Times New Roman" pitchFamily="18" charset="0"/>
              </a:rPr>
              <a:t> </a:t>
            </a:r>
          </a:p>
        </p:txBody>
      </p:sp>
      <p:pic>
        <p:nvPicPr>
          <p:cNvPr id="363532"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638" y="304800"/>
            <a:ext cx="2036762"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3533" name="Rectangle 13"/>
          <p:cNvSpPr>
            <a:spLocks noChangeArrowheads="1"/>
          </p:cNvSpPr>
          <p:nvPr/>
        </p:nvSpPr>
        <p:spPr bwMode="auto">
          <a:xfrm>
            <a:off x="211138" y="3429000"/>
            <a:ext cx="3522662" cy="33528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63534" name="Text Box 14"/>
          <p:cNvSpPr txBox="1">
            <a:spLocks noChangeArrowheads="1"/>
          </p:cNvSpPr>
          <p:nvPr/>
        </p:nvSpPr>
        <p:spPr bwMode="auto">
          <a:xfrm>
            <a:off x="287338" y="3505200"/>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sz="1400"/>
              <a:t>Özellikleri:</a:t>
            </a:r>
          </a:p>
        </p:txBody>
      </p:sp>
      <p:sp>
        <p:nvSpPr>
          <p:cNvPr id="363535" name="Text Box 15"/>
          <p:cNvSpPr txBox="1">
            <a:spLocks noChangeArrowheads="1"/>
          </p:cNvSpPr>
          <p:nvPr/>
        </p:nvSpPr>
        <p:spPr bwMode="auto">
          <a:xfrm>
            <a:off x="287338" y="3898900"/>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tr-TR" altLang="ar-IQ" sz="1400" b="1">
                <a:latin typeface="Georgia" pitchFamily="18" charset="0"/>
              </a:rPr>
              <a:t>Araştırme, inceleme; gezi - gözlem.</a:t>
            </a:r>
            <a:endParaRPr lang="tr-TR" altLang="ar-IQ" sz="1400">
              <a:latin typeface="Georgia" pitchFamily="18" charset="0"/>
            </a:endParaRPr>
          </a:p>
        </p:txBody>
      </p:sp>
      <p:sp>
        <p:nvSpPr>
          <p:cNvPr id="363536" name="Text Box 16"/>
          <p:cNvSpPr txBox="1">
            <a:spLocks noChangeArrowheads="1"/>
          </p:cNvSpPr>
          <p:nvPr/>
        </p:nvSpPr>
        <p:spPr bwMode="auto">
          <a:xfrm>
            <a:off x="287338" y="4310063"/>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Hayvanlara ilgi. </a:t>
            </a:r>
          </a:p>
        </p:txBody>
      </p:sp>
      <p:sp>
        <p:nvSpPr>
          <p:cNvPr id="363537" name="Text Box 17"/>
          <p:cNvSpPr txBox="1">
            <a:spLocks noChangeArrowheads="1"/>
          </p:cNvSpPr>
          <p:nvPr/>
        </p:nvSpPr>
        <p:spPr bwMode="auto">
          <a:xfrm>
            <a:off x="296863" y="4724400"/>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Toprakla oynama.  </a:t>
            </a:r>
          </a:p>
        </p:txBody>
      </p:sp>
      <p:sp>
        <p:nvSpPr>
          <p:cNvPr id="363538" name="Text Box 18"/>
          <p:cNvSpPr txBox="1">
            <a:spLocks noChangeArrowheads="1"/>
          </p:cNvSpPr>
          <p:nvPr/>
        </p:nvSpPr>
        <p:spPr bwMode="auto">
          <a:xfrm>
            <a:off x="287338" y="5141913"/>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Bitki yetiştirme.</a:t>
            </a:r>
          </a:p>
        </p:txBody>
      </p:sp>
      <p:sp>
        <p:nvSpPr>
          <p:cNvPr id="363539" name="Text Box 19"/>
          <p:cNvSpPr txBox="1">
            <a:spLocks noChangeArrowheads="1"/>
          </p:cNvSpPr>
          <p:nvPr/>
        </p:nvSpPr>
        <p:spPr bwMode="auto">
          <a:xfrm>
            <a:off x="287338" y="5551488"/>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Çevre bilinci .</a:t>
            </a:r>
          </a:p>
        </p:txBody>
      </p:sp>
      <p:sp>
        <p:nvSpPr>
          <p:cNvPr id="363540" name="Text Box 20"/>
          <p:cNvSpPr txBox="1">
            <a:spLocks noChangeArrowheads="1"/>
          </p:cNvSpPr>
          <p:nvPr/>
        </p:nvSpPr>
        <p:spPr bwMode="auto">
          <a:xfrm>
            <a:off x="287338" y="5961063"/>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Mevsim ve iklim olaylarına ilgi</a:t>
            </a:r>
          </a:p>
        </p:txBody>
      </p:sp>
      <p:sp>
        <p:nvSpPr>
          <p:cNvPr id="363541" name="Text Box 21"/>
          <p:cNvSpPr txBox="1">
            <a:spLocks noChangeArrowheads="1"/>
          </p:cNvSpPr>
          <p:nvPr/>
        </p:nvSpPr>
        <p:spPr bwMode="auto">
          <a:xfrm>
            <a:off x="287338" y="6370638"/>
            <a:ext cx="3419475" cy="304800"/>
          </a:xfrm>
          <a:prstGeom prst="rect">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kumimoji="1" lang="tr-TR" altLang="ar-IQ" sz="1400" b="1">
                <a:latin typeface="Georgia" pitchFamily="18" charset="0"/>
              </a:rPr>
              <a:t>Keşfetme.</a:t>
            </a:r>
          </a:p>
        </p:txBody>
      </p:sp>
      <p:sp>
        <p:nvSpPr>
          <p:cNvPr id="363527" name="Rectangle 7"/>
          <p:cNvSpPr>
            <a:spLocks noChangeArrowheads="1"/>
          </p:cNvSpPr>
          <p:nvPr/>
        </p:nvSpPr>
        <p:spPr bwMode="auto">
          <a:xfrm>
            <a:off x="152400" y="266700"/>
            <a:ext cx="8839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solidFill>
                  <a:schemeClr val="hlink"/>
                </a:solidFill>
              </a:rPr>
              <a:t>Öğrenmenin 8 Yolu: Doğacı </a:t>
            </a:r>
            <a:r>
              <a:rPr lang="tr-TR" altLang="ar-IQ" sz="2800" b="1">
                <a:solidFill>
                  <a:schemeClr val="hlink"/>
                </a:solidFill>
              </a:rPr>
              <a:t>Düşünen/Öğrenen</a:t>
            </a:r>
            <a:endParaRPr lang="en-US" altLang="ar-IQ" sz="2800"/>
          </a:p>
        </p:txBody>
      </p:sp>
      <p:sp>
        <p:nvSpPr>
          <p:cNvPr id="363542" name="Rectangle 22"/>
          <p:cNvSpPr>
            <a:spLocks noGrp="1" noChangeArrowheads="1"/>
          </p:cNvSpPr>
          <p:nvPr>
            <p:ph type="title" idx="4294967295"/>
          </p:nvPr>
        </p:nvSpPr>
        <p:spPr>
          <a:xfrm>
            <a:off x="755650" y="836613"/>
            <a:ext cx="7772400" cy="1143000"/>
          </a:xfrm>
        </p:spPr>
        <p:txBody>
          <a:bodyPr/>
          <a:lstStyle/>
          <a:p>
            <a:r>
              <a:rPr lang="tr-TR" altLang="ar-IQ" b="1">
                <a:solidFill>
                  <a:schemeClr val="bg2"/>
                </a:solidFill>
              </a:rPr>
              <a:t>doğa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63522"/>
                                        </p:tgtEl>
                                        <p:attrNameLst>
                                          <p:attrName>style.visibility</p:attrName>
                                        </p:attrNameLst>
                                      </p:cBhvr>
                                      <p:to>
                                        <p:strVal val="visible"/>
                                      </p:to>
                                    </p:set>
                                    <p:anim to="" calcmode="lin" valueType="num">
                                      <p:cBhvr>
                                        <p:cTn id="7" dur="1" fill="hold"/>
                                        <p:tgtEl>
                                          <p:spTgt spid="363522"/>
                                        </p:tgtEl>
                                        <p:attrNameLst>
                                          <p:attrName/>
                                        </p:attrNameLst>
                                      </p:cBhvr>
                                    </p:anim>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63527"/>
                                        </p:tgtEl>
                                        <p:attrNameLst>
                                          <p:attrName>style.visibility</p:attrName>
                                        </p:attrNameLst>
                                      </p:cBhvr>
                                      <p:to>
                                        <p:strVal val="visible"/>
                                      </p:to>
                                    </p:set>
                                    <p:anim calcmode="lin" valueType="num">
                                      <p:cBhvr additive="base">
                                        <p:cTn id="11" dur="500" fill="hold"/>
                                        <p:tgtEl>
                                          <p:spTgt spid="363527"/>
                                        </p:tgtEl>
                                        <p:attrNameLst>
                                          <p:attrName>ppt_x</p:attrName>
                                        </p:attrNameLst>
                                      </p:cBhvr>
                                      <p:tavLst>
                                        <p:tav tm="0">
                                          <p:val>
                                            <p:strVal val="0-#ppt_w/2"/>
                                          </p:val>
                                        </p:tav>
                                        <p:tav tm="100000">
                                          <p:val>
                                            <p:strVal val="#ppt_x"/>
                                          </p:val>
                                        </p:tav>
                                      </p:tavLst>
                                    </p:anim>
                                    <p:anim calcmode="lin" valueType="num">
                                      <p:cBhvr additive="base">
                                        <p:cTn id="12" dur="500" fill="hold"/>
                                        <p:tgtEl>
                                          <p:spTgt spid="363527"/>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63542"/>
                                        </p:tgtEl>
                                        <p:attrNameLst>
                                          <p:attrName>style.visibility</p:attrName>
                                        </p:attrNameLst>
                                      </p:cBhvr>
                                      <p:to>
                                        <p:strVal val="visible"/>
                                      </p:to>
                                    </p:set>
                                    <p:anim calcmode="lin" valueType="num">
                                      <p:cBhvr additive="base">
                                        <p:cTn id="16" dur="500" fill="hold"/>
                                        <p:tgtEl>
                                          <p:spTgt spid="363542"/>
                                        </p:tgtEl>
                                        <p:attrNameLst>
                                          <p:attrName>ppt_x</p:attrName>
                                        </p:attrNameLst>
                                      </p:cBhvr>
                                      <p:tavLst>
                                        <p:tav tm="0">
                                          <p:val>
                                            <p:strVal val="0-#ppt_w/2"/>
                                          </p:val>
                                        </p:tav>
                                        <p:tav tm="100000">
                                          <p:val>
                                            <p:strVal val="#ppt_x"/>
                                          </p:val>
                                        </p:tav>
                                      </p:tavLst>
                                    </p:anim>
                                    <p:anim calcmode="lin" valueType="num">
                                      <p:cBhvr additive="base">
                                        <p:cTn id="17" dur="500" fill="hold"/>
                                        <p:tgtEl>
                                          <p:spTgt spid="363542"/>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363532"/>
                                        </p:tgtEl>
                                        <p:attrNameLst>
                                          <p:attrName>style.visibility</p:attrName>
                                        </p:attrNameLst>
                                      </p:cBhvr>
                                      <p:to>
                                        <p:strVal val="visible"/>
                                      </p:to>
                                    </p:set>
                                    <p:anim calcmode="lin" valueType="num">
                                      <p:cBhvr additive="base">
                                        <p:cTn id="21" dur="500" fill="hold"/>
                                        <p:tgtEl>
                                          <p:spTgt spid="363532"/>
                                        </p:tgtEl>
                                        <p:attrNameLst>
                                          <p:attrName>ppt_x</p:attrName>
                                        </p:attrNameLst>
                                      </p:cBhvr>
                                      <p:tavLst>
                                        <p:tav tm="0">
                                          <p:val>
                                            <p:strVal val="0-#ppt_w/2"/>
                                          </p:val>
                                        </p:tav>
                                        <p:tav tm="100000">
                                          <p:val>
                                            <p:strVal val="#ppt_x"/>
                                          </p:val>
                                        </p:tav>
                                      </p:tavLst>
                                    </p:anim>
                                    <p:anim calcmode="lin" valueType="num">
                                      <p:cBhvr additive="base">
                                        <p:cTn id="22" dur="500" fill="hold"/>
                                        <p:tgtEl>
                                          <p:spTgt spid="363532"/>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63533"/>
                                        </p:tgtEl>
                                        <p:attrNameLst>
                                          <p:attrName>style.visibility</p:attrName>
                                        </p:attrNameLst>
                                      </p:cBhvr>
                                      <p:to>
                                        <p:strVal val="visible"/>
                                      </p:to>
                                    </p:set>
                                    <p:animEffect transition="in" filter="dissolve">
                                      <p:cBhvr>
                                        <p:cTn id="26" dur="500"/>
                                        <p:tgtEl>
                                          <p:spTgt spid="363533"/>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63534"/>
                                        </p:tgtEl>
                                        <p:attrNameLst>
                                          <p:attrName>style.visibility</p:attrName>
                                        </p:attrNameLst>
                                      </p:cBhvr>
                                      <p:to>
                                        <p:strVal val="visible"/>
                                      </p:to>
                                    </p:set>
                                    <p:animEffect transition="in" filter="dissolve">
                                      <p:cBhvr>
                                        <p:cTn id="30" dur="500"/>
                                        <p:tgtEl>
                                          <p:spTgt spid="363534"/>
                                        </p:tgtEl>
                                      </p:cBhvr>
                                    </p:animEffect>
                                  </p:childTnLst>
                                </p:cTn>
                              </p:par>
                            </p:childTnLst>
                          </p:cTn>
                        </p:par>
                        <p:par>
                          <p:cTn id="31" fill="hold" nodeType="afterGroup">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63535"/>
                                        </p:tgtEl>
                                        <p:attrNameLst>
                                          <p:attrName>style.visibility</p:attrName>
                                        </p:attrNameLst>
                                      </p:cBhvr>
                                      <p:to>
                                        <p:strVal val="visible"/>
                                      </p:to>
                                    </p:set>
                                    <p:animEffect transition="in" filter="dissolve">
                                      <p:cBhvr>
                                        <p:cTn id="34" dur="500"/>
                                        <p:tgtEl>
                                          <p:spTgt spid="363535"/>
                                        </p:tgtEl>
                                      </p:cBhvr>
                                    </p:animEffect>
                                  </p:childTnLst>
                                </p:cTn>
                              </p:par>
                            </p:childTnLst>
                          </p:cTn>
                        </p:par>
                        <p:par>
                          <p:cTn id="35" fill="hold" nodeType="afterGroup">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363536"/>
                                        </p:tgtEl>
                                        <p:attrNameLst>
                                          <p:attrName>style.visibility</p:attrName>
                                        </p:attrNameLst>
                                      </p:cBhvr>
                                      <p:to>
                                        <p:strVal val="visible"/>
                                      </p:to>
                                    </p:set>
                                    <p:animEffect transition="in" filter="dissolve">
                                      <p:cBhvr>
                                        <p:cTn id="38" dur="500"/>
                                        <p:tgtEl>
                                          <p:spTgt spid="363536"/>
                                        </p:tgtEl>
                                      </p:cBhvr>
                                    </p:animEffect>
                                  </p:childTnLst>
                                </p:cTn>
                              </p:par>
                            </p:childTnLst>
                          </p:cTn>
                        </p:par>
                        <p:par>
                          <p:cTn id="39" fill="hold" nodeType="afterGroup">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363537"/>
                                        </p:tgtEl>
                                        <p:attrNameLst>
                                          <p:attrName>style.visibility</p:attrName>
                                        </p:attrNameLst>
                                      </p:cBhvr>
                                      <p:to>
                                        <p:strVal val="visible"/>
                                      </p:to>
                                    </p:set>
                                    <p:animEffect transition="in" filter="dissolve">
                                      <p:cBhvr>
                                        <p:cTn id="42" dur="500"/>
                                        <p:tgtEl>
                                          <p:spTgt spid="363537"/>
                                        </p:tgtEl>
                                      </p:cBhvr>
                                    </p:animEffect>
                                  </p:childTnLst>
                                </p:cTn>
                              </p:par>
                            </p:childTnLst>
                          </p:cTn>
                        </p:par>
                        <p:par>
                          <p:cTn id="43" fill="hold" nodeType="afterGroup">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363538"/>
                                        </p:tgtEl>
                                        <p:attrNameLst>
                                          <p:attrName>style.visibility</p:attrName>
                                        </p:attrNameLst>
                                      </p:cBhvr>
                                      <p:to>
                                        <p:strVal val="visible"/>
                                      </p:to>
                                    </p:set>
                                    <p:animEffect transition="in" filter="dissolve">
                                      <p:cBhvr>
                                        <p:cTn id="46" dur="500"/>
                                        <p:tgtEl>
                                          <p:spTgt spid="363538"/>
                                        </p:tgtEl>
                                      </p:cBhvr>
                                    </p:animEffect>
                                  </p:childTnLst>
                                </p:cTn>
                              </p:par>
                            </p:childTnLst>
                          </p:cTn>
                        </p:par>
                        <p:par>
                          <p:cTn id="47" fill="hold" nodeType="afterGroup">
                            <p:stCondLst>
                              <p:cond delay="5000"/>
                            </p:stCondLst>
                            <p:childTnLst>
                              <p:par>
                                <p:cTn id="48" presetID="9" presetClass="entr" presetSubtype="0" fill="hold" grpId="0" nodeType="afterEffect">
                                  <p:stCondLst>
                                    <p:cond delay="0"/>
                                  </p:stCondLst>
                                  <p:childTnLst>
                                    <p:set>
                                      <p:cBhvr>
                                        <p:cTn id="49" dur="1" fill="hold">
                                          <p:stCondLst>
                                            <p:cond delay="0"/>
                                          </p:stCondLst>
                                        </p:cTn>
                                        <p:tgtEl>
                                          <p:spTgt spid="363539"/>
                                        </p:tgtEl>
                                        <p:attrNameLst>
                                          <p:attrName>style.visibility</p:attrName>
                                        </p:attrNameLst>
                                      </p:cBhvr>
                                      <p:to>
                                        <p:strVal val="visible"/>
                                      </p:to>
                                    </p:set>
                                    <p:animEffect transition="in" filter="dissolve">
                                      <p:cBhvr>
                                        <p:cTn id="50" dur="500"/>
                                        <p:tgtEl>
                                          <p:spTgt spid="363539"/>
                                        </p:tgtEl>
                                      </p:cBhvr>
                                    </p:animEffect>
                                  </p:childTnLst>
                                </p:cTn>
                              </p:par>
                            </p:childTnLst>
                          </p:cTn>
                        </p:par>
                        <p:par>
                          <p:cTn id="51" fill="hold" nodeType="afterGroup">
                            <p:stCondLst>
                              <p:cond delay="5500"/>
                            </p:stCondLst>
                            <p:childTnLst>
                              <p:par>
                                <p:cTn id="52" presetID="9" presetClass="entr" presetSubtype="0" fill="hold" grpId="0" nodeType="afterEffect">
                                  <p:stCondLst>
                                    <p:cond delay="0"/>
                                  </p:stCondLst>
                                  <p:childTnLst>
                                    <p:set>
                                      <p:cBhvr>
                                        <p:cTn id="53" dur="1" fill="hold">
                                          <p:stCondLst>
                                            <p:cond delay="0"/>
                                          </p:stCondLst>
                                        </p:cTn>
                                        <p:tgtEl>
                                          <p:spTgt spid="363540"/>
                                        </p:tgtEl>
                                        <p:attrNameLst>
                                          <p:attrName>style.visibility</p:attrName>
                                        </p:attrNameLst>
                                      </p:cBhvr>
                                      <p:to>
                                        <p:strVal val="visible"/>
                                      </p:to>
                                    </p:set>
                                    <p:animEffect transition="in" filter="dissolve">
                                      <p:cBhvr>
                                        <p:cTn id="54" dur="500"/>
                                        <p:tgtEl>
                                          <p:spTgt spid="363540"/>
                                        </p:tgtEl>
                                      </p:cBhvr>
                                    </p:animEffect>
                                  </p:childTnLst>
                                </p:cTn>
                              </p:par>
                            </p:childTnLst>
                          </p:cTn>
                        </p:par>
                        <p:par>
                          <p:cTn id="55" fill="hold" nodeType="afterGroup">
                            <p:stCondLst>
                              <p:cond delay="6000"/>
                            </p:stCondLst>
                            <p:childTnLst>
                              <p:par>
                                <p:cTn id="56" presetID="9" presetClass="entr" presetSubtype="0" fill="hold" grpId="0" nodeType="afterEffect">
                                  <p:stCondLst>
                                    <p:cond delay="0"/>
                                  </p:stCondLst>
                                  <p:childTnLst>
                                    <p:set>
                                      <p:cBhvr>
                                        <p:cTn id="57" dur="1" fill="hold">
                                          <p:stCondLst>
                                            <p:cond delay="0"/>
                                          </p:stCondLst>
                                        </p:cTn>
                                        <p:tgtEl>
                                          <p:spTgt spid="363541"/>
                                        </p:tgtEl>
                                        <p:attrNameLst>
                                          <p:attrName>style.visibility</p:attrName>
                                        </p:attrNameLst>
                                      </p:cBhvr>
                                      <p:to>
                                        <p:strVal val="visible"/>
                                      </p:to>
                                    </p:set>
                                    <p:animEffect transition="in" filter="dissolve">
                                      <p:cBhvr>
                                        <p:cTn id="58" dur="500"/>
                                        <p:tgtEl>
                                          <p:spTgt spid="363541"/>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363523"/>
                                        </p:tgtEl>
                                        <p:attrNameLst>
                                          <p:attrName>style.visibility</p:attrName>
                                        </p:attrNameLst>
                                      </p:cBhvr>
                                      <p:to>
                                        <p:strVal val="visible"/>
                                      </p:to>
                                    </p:set>
                                    <p:anim calcmode="lin" valueType="num">
                                      <p:cBhvr additive="base">
                                        <p:cTn id="63" dur="500" fill="hold"/>
                                        <p:tgtEl>
                                          <p:spTgt spid="363523"/>
                                        </p:tgtEl>
                                        <p:attrNameLst>
                                          <p:attrName>ppt_x</p:attrName>
                                        </p:attrNameLst>
                                      </p:cBhvr>
                                      <p:tavLst>
                                        <p:tav tm="0">
                                          <p:val>
                                            <p:strVal val="0-#ppt_w/2"/>
                                          </p:val>
                                        </p:tav>
                                        <p:tav tm="100000">
                                          <p:val>
                                            <p:strVal val="#ppt_x"/>
                                          </p:val>
                                        </p:tav>
                                      </p:tavLst>
                                    </p:anim>
                                    <p:anim calcmode="lin" valueType="num">
                                      <p:cBhvr additive="base">
                                        <p:cTn id="64" dur="500" fill="hold"/>
                                        <p:tgtEl>
                                          <p:spTgt spid="363523"/>
                                        </p:tgtEl>
                                        <p:attrNameLst>
                                          <p:attrName>ppt_y</p:attrName>
                                        </p:attrNameLst>
                                      </p:cBhvr>
                                      <p:tavLst>
                                        <p:tav tm="0">
                                          <p:val>
                                            <p:strVal val="#ppt_y"/>
                                          </p:val>
                                        </p:tav>
                                        <p:tav tm="100000">
                                          <p:val>
                                            <p:strVal val="#ppt_y"/>
                                          </p:val>
                                        </p:tav>
                                      </p:tavLst>
                                    </p:anim>
                                  </p:childTnLst>
                                </p:cTn>
                              </p:par>
                            </p:childTnLst>
                          </p:cTn>
                        </p:par>
                        <p:par>
                          <p:cTn id="65" fill="hold" nodeType="afterGroup">
                            <p:stCondLst>
                              <p:cond delay="500"/>
                            </p:stCondLst>
                            <p:childTnLst>
                              <p:par>
                                <p:cTn id="66" presetID="2" presetClass="entr" presetSubtype="8" fill="hold" grpId="0" nodeType="afterEffect">
                                  <p:stCondLst>
                                    <p:cond delay="0"/>
                                  </p:stCondLst>
                                  <p:childTnLst>
                                    <p:set>
                                      <p:cBhvr>
                                        <p:cTn id="67" dur="1" fill="hold">
                                          <p:stCondLst>
                                            <p:cond delay="0"/>
                                          </p:stCondLst>
                                        </p:cTn>
                                        <p:tgtEl>
                                          <p:spTgt spid="363524"/>
                                        </p:tgtEl>
                                        <p:attrNameLst>
                                          <p:attrName>style.visibility</p:attrName>
                                        </p:attrNameLst>
                                      </p:cBhvr>
                                      <p:to>
                                        <p:strVal val="visible"/>
                                      </p:to>
                                    </p:set>
                                    <p:anim calcmode="lin" valueType="num">
                                      <p:cBhvr additive="base">
                                        <p:cTn id="68" dur="500" fill="hold"/>
                                        <p:tgtEl>
                                          <p:spTgt spid="363524"/>
                                        </p:tgtEl>
                                        <p:attrNameLst>
                                          <p:attrName>ppt_x</p:attrName>
                                        </p:attrNameLst>
                                      </p:cBhvr>
                                      <p:tavLst>
                                        <p:tav tm="0">
                                          <p:val>
                                            <p:strVal val="0-#ppt_w/2"/>
                                          </p:val>
                                        </p:tav>
                                        <p:tav tm="100000">
                                          <p:val>
                                            <p:strVal val="#ppt_x"/>
                                          </p:val>
                                        </p:tav>
                                      </p:tavLst>
                                    </p:anim>
                                    <p:anim calcmode="lin" valueType="num">
                                      <p:cBhvr additive="base">
                                        <p:cTn id="69" dur="500" fill="hold"/>
                                        <p:tgtEl>
                                          <p:spTgt spid="363524"/>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1000"/>
                            </p:stCondLst>
                            <p:childTnLst>
                              <p:par>
                                <p:cTn id="71" presetID="2" presetClass="entr" presetSubtype="8" fill="hold" grpId="0" nodeType="afterEffect">
                                  <p:stCondLst>
                                    <p:cond delay="0"/>
                                  </p:stCondLst>
                                  <p:childTnLst>
                                    <p:set>
                                      <p:cBhvr>
                                        <p:cTn id="72" dur="1" fill="hold">
                                          <p:stCondLst>
                                            <p:cond delay="0"/>
                                          </p:stCondLst>
                                        </p:cTn>
                                        <p:tgtEl>
                                          <p:spTgt spid="363525"/>
                                        </p:tgtEl>
                                        <p:attrNameLst>
                                          <p:attrName>style.visibility</p:attrName>
                                        </p:attrNameLst>
                                      </p:cBhvr>
                                      <p:to>
                                        <p:strVal val="visible"/>
                                      </p:to>
                                    </p:set>
                                    <p:anim calcmode="lin" valueType="num">
                                      <p:cBhvr additive="base">
                                        <p:cTn id="73" dur="500" fill="hold"/>
                                        <p:tgtEl>
                                          <p:spTgt spid="363525"/>
                                        </p:tgtEl>
                                        <p:attrNameLst>
                                          <p:attrName>ppt_x</p:attrName>
                                        </p:attrNameLst>
                                      </p:cBhvr>
                                      <p:tavLst>
                                        <p:tav tm="0">
                                          <p:val>
                                            <p:strVal val="0-#ppt_w/2"/>
                                          </p:val>
                                        </p:tav>
                                        <p:tav tm="100000">
                                          <p:val>
                                            <p:strVal val="#ppt_x"/>
                                          </p:val>
                                        </p:tav>
                                      </p:tavLst>
                                    </p:anim>
                                    <p:anim calcmode="lin" valueType="num">
                                      <p:cBhvr additive="base">
                                        <p:cTn id="74" dur="500" fill="hold"/>
                                        <p:tgtEl>
                                          <p:spTgt spid="363525"/>
                                        </p:tgtEl>
                                        <p:attrNameLst>
                                          <p:attrName>ppt_y</p:attrName>
                                        </p:attrNameLst>
                                      </p:cBhvr>
                                      <p:tavLst>
                                        <p:tav tm="0">
                                          <p:val>
                                            <p:strVal val="#ppt_y"/>
                                          </p:val>
                                        </p:tav>
                                        <p:tav tm="100000">
                                          <p:val>
                                            <p:strVal val="#ppt_y"/>
                                          </p:val>
                                        </p:tav>
                                      </p:tavLst>
                                    </p:anim>
                                  </p:childTnLst>
                                </p:cTn>
                              </p:par>
                            </p:childTnLst>
                          </p:cTn>
                        </p:par>
                        <p:par>
                          <p:cTn id="75" fill="hold" nodeType="afterGroup">
                            <p:stCondLst>
                              <p:cond delay="1500"/>
                            </p:stCondLst>
                            <p:childTnLst>
                              <p:par>
                                <p:cTn id="76" presetID="2" presetClass="entr" presetSubtype="8" fill="hold" grpId="0" nodeType="afterEffect">
                                  <p:stCondLst>
                                    <p:cond delay="0"/>
                                  </p:stCondLst>
                                  <p:childTnLst>
                                    <p:set>
                                      <p:cBhvr>
                                        <p:cTn id="77" dur="1" fill="hold">
                                          <p:stCondLst>
                                            <p:cond delay="0"/>
                                          </p:stCondLst>
                                        </p:cTn>
                                        <p:tgtEl>
                                          <p:spTgt spid="363526"/>
                                        </p:tgtEl>
                                        <p:attrNameLst>
                                          <p:attrName>style.visibility</p:attrName>
                                        </p:attrNameLst>
                                      </p:cBhvr>
                                      <p:to>
                                        <p:strVal val="visible"/>
                                      </p:to>
                                    </p:set>
                                    <p:anim calcmode="lin" valueType="num">
                                      <p:cBhvr additive="base">
                                        <p:cTn id="78" dur="500" fill="hold"/>
                                        <p:tgtEl>
                                          <p:spTgt spid="363526"/>
                                        </p:tgtEl>
                                        <p:attrNameLst>
                                          <p:attrName>ppt_x</p:attrName>
                                        </p:attrNameLst>
                                      </p:cBhvr>
                                      <p:tavLst>
                                        <p:tav tm="0">
                                          <p:val>
                                            <p:strVal val="0-#ppt_w/2"/>
                                          </p:val>
                                        </p:tav>
                                        <p:tav tm="100000">
                                          <p:val>
                                            <p:strVal val="#ppt_x"/>
                                          </p:val>
                                        </p:tav>
                                      </p:tavLst>
                                    </p:anim>
                                    <p:anim calcmode="lin" valueType="num">
                                      <p:cBhvr additive="base">
                                        <p:cTn id="79" dur="500" fill="hold"/>
                                        <p:tgtEl>
                                          <p:spTgt spid="363526"/>
                                        </p:tgtEl>
                                        <p:attrNameLst>
                                          <p:attrName>ppt_y</p:attrName>
                                        </p:attrNameLst>
                                      </p:cBhvr>
                                      <p:tavLst>
                                        <p:tav tm="0">
                                          <p:val>
                                            <p:strVal val="#ppt_y"/>
                                          </p:val>
                                        </p:tav>
                                        <p:tav tm="100000">
                                          <p:val>
                                            <p:strVal val="#ppt_y"/>
                                          </p:val>
                                        </p:tav>
                                      </p:tavLst>
                                    </p:anim>
                                  </p:childTnLst>
                                </p:cTn>
                              </p:par>
                            </p:childTnLst>
                          </p:cTn>
                        </p:par>
                        <p:par>
                          <p:cTn id="80" fill="hold" nodeType="afterGroup">
                            <p:stCondLst>
                              <p:cond delay="2000"/>
                            </p:stCondLst>
                            <p:childTnLst>
                              <p:par>
                                <p:cTn id="81" presetID="2" presetClass="entr" presetSubtype="8" fill="hold" grpId="0" nodeType="afterEffect">
                                  <p:stCondLst>
                                    <p:cond delay="0"/>
                                  </p:stCondLst>
                                  <p:childTnLst>
                                    <p:set>
                                      <p:cBhvr>
                                        <p:cTn id="82" dur="1" fill="hold">
                                          <p:stCondLst>
                                            <p:cond delay="0"/>
                                          </p:stCondLst>
                                        </p:cTn>
                                        <p:tgtEl>
                                          <p:spTgt spid="363529"/>
                                        </p:tgtEl>
                                        <p:attrNameLst>
                                          <p:attrName>style.visibility</p:attrName>
                                        </p:attrNameLst>
                                      </p:cBhvr>
                                      <p:to>
                                        <p:strVal val="visible"/>
                                      </p:to>
                                    </p:set>
                                    <p:anim calcmode="lin" valueType="num">
                                      <p:cBhvr additive="base">
                                        <p:cTn id="83" dur="500" fill="hold"/>
                                        <p:tgtEl>
                                          <p:spTgt spid="363529"/>
                                        </p:tgtEl>
                                        <p:attrNameLst>
                                          <p:attrName>ppt_x</p:attrName>
                                        </p:attrNameLst>
                                      </p:cBhvr>
                                      <p:tavLst>
                                        <p:tav tm="0">
                                          <p:val>
                                            <p:strVal val="0-#ppt_w/2"/>
                                          </p:val>
                                        </p:tav>
                                        <p:tav tm="100000">
                                          <p:val>
                                            <p:strVal val="#ppt_x"/>
                                          </p:val>
                                        </p:tav>
                                      </p:tavLst>
                                    </p:anim>
                                    <p:anim calcmode="lin" valueType="num">
                                      <p:cBhvr additive="base">
                                        <p:cTn id="84" dur="500" fill="hold"/>
                                        <p:tgtEl>
                                          <p:spTgt spid="363529"/>
                                        </p:tgtEl>
                                        <p:attrNameLst>
                                          <p:attrName>ppt_y</p:attrName>
                                        </p:attrNameLst>
                                      </p:cBhvr>
                                      <p:tavLst>
                                        <p:tav tm="0">
                                          <p:val>
                                            <p:strVal val="#ppt_y"/>
                                          </p:val>
                                        </p:tav>
                                        <p:tav tm="100000">
                                          <p:val>
                                            <p:strVal val="#ppt_y"/>
                                          </p:val>
                                        </p:tav>
                                      </p:tavLst>
                                    </p:anim>
                                  </p:childTnLst>
                                </p:cTn>
                              </p:par>
                            </p:childTnLst>
                          </p:cTn>
                        </p:par>
                        <p:par>
                          <p:cTn id="85" fill="hold" nodeType="afterGroup">
                            <p:stCondLst>
                              <p:cond delay="2500"/>
                            </p:stCondLst>
                            <p:childTnLst>
                              <p:par>
                                <p:cTn id="86" presetID="2" presetClass="entr" presetSubtype="8" fill="hold" grpId="0" nodeType="afterEffect">
                                  <p:stCondLst>
                                    <p:cond delay="0"/>
                                  </p:stCondLst>
                                  <p:childTnLst>
                                    <p:set>
                                      <p:cBhvr>
                                        <p:cTn id="87" dur="1" fill="hold">
                                          <p:stCondLst>
                                            <p:cond delay="0"/>
                                          </p:stCondLst>
                                        </p:cTn>
                                        <p:tgtEl>
                                          <p:spTgt spid="363530"/>
                                        </p:tgtEl>
                                        <p:attrNameLst>
                                          <p:attrName>style.visibility</p:attrName>
                                        </p:attrNameLst>
                                      </p:cBhvr>
                                      <p:to>
                                        <p:strVal val="visible"/>
                                      </p:to>
                                    </p:set>
                                    <p:anim calcmode="lin" valueType="num">
                                      <p:cBhvr additive="base">
                                        <p:cTn id="88" dur="500" fill="hold"/>
                                        <p:tgtEl>
                                          <p:spTgt spid="363530"/>
                                        </p:tgtEl>
                                        <p:attrNameLst>
                                          <p:attrName>ppt_x</p:attrName>
                                        </p:attrNameLst>
                                      </p:cBhvr>
                                      <p:tavLst>
                                        <p:tav tm="0">
                                          <p:val>
                                            <p:strVal val="0-#ppt_w/2"/>
                                          </p:val>
                                        </p:tav>
                                        <p:tav tm="100000">
                                          <p:val>
                                            <p:strVal val="#ppt_x"/>
                                          </p:val>
                                        </p:tav>
                                      </p:tavLst>
                                    </p:anim>
                                    <p:anim calcmode="lin" valueType="num">
                                      <p:cBhvr additive="base">
                                        <p:cTn id="89" dur="500" fill="hold"/>
                                        <p:tgtEl>
                                          <p:spTgt spid="363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animBg="1"/>
      <p:bldP spid="363523" grpId="0" animBg="1" autoUpdateAnimBg="0"/>
      <p:bldP spid="363524" grpId="0" animBg="1" autoUpdateAnimBg="0"/>
      <p:bldP spid="363525" grpId="0" animBg="1" autoUpdateAnimBg="0"/>
      <p:bldP spid="363526" grpId="0" animBg="1" autoUpdateAnimBg="0"/>
      <p:bldP spid="363529" grpId="0" animBg="1" autoUpdateAnimBg="0"/>
      <p:bldP spid="363530" grpId="0" animBg="1" autoUpdateAnimBg="0"/>
      <p:bldP spid="363533" grpId="0" animBg="1"/>
      <p:bldP spid="363534" grpId="0" animBg="1" autoUpdateAnimBg="0"/>
      <p:bldP spid="363535" grpId="0" animBg="1" autoUpdateAnimBg="0"/>
      <p:bldP spid="363536" grpId="0" animBg="1" autoUpdateAnimBg="0"/>
      <p:bldP spid="363537" grpId="0" animBg="1" autoUpdateAnimBg="0"/>
      <p:bldP spid="363538" grpId="0" animBg="1" autoUpdateAnimBg="0"/>
      <p:bldP spid="363539" grpId="0" animBg="1" autoUpdateAnimBg="0"/>
      <p:bldP spid="363540" grpId="0" animBg="1" autoUpdateAnimBg="0"/>
      <p:bldP spid="363541" grpId="0" animBg="1" autoUpdateAnimBg="0"/>
      <p:bldP spid="363527" grpId="0" autoUpdateAnimBg="0"/>
      <p:bldP spid="36354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r>
              <a:rPr lang="tr-TR" altLang="ar-IQ"/>
              <a:t>Dersimiz.Com</a:t>
            </a:r>
          </a:p>
        </p:txBody>
      </p:sp>
      <p:sp>
        <p:nvSpPr>
          <p:cNvPr id="370692" name="Rectangle 4"/>
          <p:cNvSpPr>
            <a:spLocks noChangeArrowheads="1"/>
          </p:cNvSpPr>
          <p:nvPr/>
        </p:nvSpPr>
        <p:spPr bwMode="ltGray">
          <a:xfrm>
            <a:off x="0" y="0"/>
            <a:ext cx="9144000" cy="6858000"/>
          </a:xfrm>
          <a:prstGeom prst="rect">
            <a:avLst/>
          </a:prstGeom>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70694" name="Rectangle 6"/>
          <p:cNvSpPr>
            <a:spLocks noGrp="1" noChangeArrowheads="1"/>
          </p:cNvSpPr>
          <p:nvPr>
            <p:ph type="title"/>
          </p:nvPr>
        </p:nvSpPr>
        <p:spPr>
          <a:xfrm>
            <a:off x="685800" y="533400"/>
            <a:ext cx="7772400" cy="1143000"/>
          </a:xfrm>
          <a:noFill/>
          <a:ln/>
        </p:spPr>
        <p:txBody>
          <a:bodyPr/>
          <a:lstStyle/>
          <a:p>
            <a:r>
              <a:rPr kumimoji="0" lang="tr-TR" altLang="ar-IQ" sz="3600" b="1">
                <a:solidFill>
                  <a:schemeClr val="tx1"/>
                </a:solidFill>
                <a:latin typeface="Arial" pitchFamily="34" charset="0"/>
                <a:cs typeface="Times New Roman" pitchFamily="18" charset="0"/>
              </a:rPr>
              <a:t>Problemlere Nasıl Yaklaşıyorum?</a:t>
            </a:r>
            <a:endParaRPr kumimoji="0" lang="en-US" altLang="ar-IQ" sz="3600" b="1">
              <a:solidFill>
                <a:schemeClr val="tx1"/>
              </a:solidFill>
              <a:latin typeface="Arial" pitchFamily="34" charset="0"/>
              <a:cs typeface="Times New Roman" pitchFamily="18" charset="0"/>
            </a:endParaRPr>
          </a:p>
        </p:txBody>
      </p:sp>
      <p:sp>
        <p:nvSpPr>
          <p:cNvPr id="370695" name="Text Box 7"/>
          <p:cNvSpPr txBox="1">
            <a:spLocks noChangeArrowheads="1"/>
          </p:cNvSpPr>
          <p:nvPr/>
        </p:nvSpPr>
        <p:spPr bwMode="auto">
          <a:xfrm>
            <a:off x="457200" y="1828800"/>
            <a:ext cx="8305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itchFamily="2" charset="2"/>
              <a:buChar char="["/>
            </a:pPr>
            <a:r>
              <a:rPr lang="tr-TR" altLang="ar-IQ" sz="2800">
                <a:solidFill>
                  <a:schemeClr val="tx1"/>
                </a:solidFill>
              </a:rPr>
              <a:t>Kendi problem çözme yöntemimizi analiz edelim.</a:t>
            </a:r>
          </a:p>
          <a:p>
            <a:pPr>
              <a:spcBef>
                <a:spcPct val="50000"/>
              </a:spcBef>
              <a:buFont typeface="Wingdings" pitchFamily="2" charset="2"/>
              <a:buChar char="["/>
            </a:pPr>
            <a:r>
              <a:rPr lang="tr-TR" altLang="ar-IQ" sz="2800">
                <a:solidFill>
                  <a:schemeClr val="tx1"/>
                </a:solidFill>
              </a:rPr>
              <a:t>Başkaları hangi değişik yöntemleri kullanıyor? </a:t>
            </a:r>
            <a:endParaRPr lang="en-US" altLang="ar-IQ" sz="2800">
              <a:solidFill>
                <a:schemeClr val="tx1"/>
              </a:solidFill>
            </a:endParaRPr>
          </a:p>
        </p:txBody>
      </p:sp>
      <p:sp>
        <p:nvSpPr>
          <p:cNvPr id="370696" name="Text Box 8"/>
          <p:cNvSpPr txBox="1">
            <a:spLocks noChangeArrowheads="1"/>
          </p:cNvSpPr>
          <p:nvPr/>
        </p:nvSpPr>
        <p:spPr bwMode="auto">
          <a:xfrm>
            <a:off x="1752600" y="3352800"/>
            <a:ext cx="72390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tr-TR" altLang="ar-IQ" sz="2000"/>
              <a:t>Probleme nasıl yaklaşıyorsunuz?</a:t>
            </a:r>
          </a:p>
          <a:p>
            <a:pPr>
              <a:spcBef>
                <a:spcPct val="20000"/>
              </a:spcBef>
            </a:pPr>
            <a:r>
              <a:rPr lang="tr-TR" altLang="ar-IQ" sz="2000"/>
              <a:t>Hangi yöntemler işinize yarıyor/yaramıyor?</a:t>
            </a:r>
          </a:p>
          <a:p>
            <a:pPr>
              <a:spcBef>
                <a:spcPct val="20000"/>
              </a:spcBef>
            </a:pPr>
            <a:r>
              <a:rPr lang="tr-TR" altLang="ar-IQ" sz="2000"/>
              <a:t>Kullandığınız yöntem işe yaramadığında ne alıyorsunuz?</a:t>
            </a:r>
          </a:p>
          <a:p>
            <a:pPr>
              <a:spcBef>
                <a:spcPct val="20000"/>
              </a:spcBef>
            </a:pPr>
            <a:r>
              <a:rPr lang="tr-TR" altLang="ar-IQ" sz="2000"/>
              <a:t>Problem hakkında ne hissediyorsunuz?</a:t>
            </a:r>
          </a:p>
          <a:p>
            <a:pPr>
              <a:spcBef>
                <a:spcPct val="20000"/>
              </a:spcBef>
            </a:pPr>
            <a:r>
              <a:rPr lang="tr-TR" altLang="ar-IQ" sz="2000"/>
              <a:t>Çözmekten kaçındığınız veya sevmediğiniz problemler var mı?</a:t>
            </a:r>
          </a:p>
          <a:p>
            <a:pPr>
              <a:spcBef>
                <a:spcPct val="20000"/>
              </a:spcBef>
            </a:pPr>
            <a:r>
              <a:rPr lang="tr-TR" altLang="ar-IQ" sz="2000"/>
              <a:t>Hangi tür problemde kendinize daha çok güveniyorsunuz?</a:t>
            </a:r>
          </a:p>
          <a:p>
            <a:pPr>
              <a:spcBef>
                <a:spcPct val="20000"/>
              </a:spcBef>
            </a:pPr>
            <a:r>
              <a:rPr lang="tr-TR" altLang="ar-IQ" sz="2000"/>
              <a:t>Hangi tür problemler size daha kolay geliyor?</a:t>
            </a:r>
          </a:p>
          <a:p>
            <a:pPr>
              <a:spcBef>
                <a:spcPct val="20000"/>
              </a:spcBef>
            </a:pPr>
            <a:r>
              <a:rPr lang="tr-TR" altLang="ar-IQ" sz="2000"/>
              <a:t>Hangi tür problemler size daha zor geliyor?</a:t>
            </a:r>
            <a:endParaRPr lang="en-US" altLang="ar-IQ" sz="200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70692"/>
                                        </p:tgtEl>
                                        <p:attrNameLst>
                                          <p:attrName>style.visibility</p:attrName>
                                        </p:attrNameLst>
                                      </p:cBhvr>
                                      <p:to>
                                        <p:strVal val="visible"/>
                                      </p:to>
                                    </p:set>
                                    <p:animEffect transition="in" filter="randombar(horizontal)">
                                      <p:cBhvr>
                                        <p:cTn id="7" dur="500"/>
                                        <p:tgtEl>
                                          <p:spTgt spid="370692"/>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0694"/>
                                        </p:tgtEl>
                                        <p:attrNameLst>
                                          <p:attrName>style.visibility</p:attrName>
                                        </p:attrNameLst>
                                      </p:cBhvr>
                                      <p:to>
                                        <p:strVal val="visible"/>
                                      </p:to>
                                    </p:set>
                                    <p:animEffect transition="in" filter="randombar(horizontal)">
                                      <p:cBhvr>
                                        <p:cTn id="11" dur="500"/>
                                        <p:tgtEl>
                                          <p:spTgt spid="3706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370695"/>
                                        </p:tgtEl>
                                        <p:attrNameLst>
                                          <p:attrName>style.visibility</p:attrName>
                                        </p:attrNameLst>
                                      </p:cBhvr>
                                      <p:to>
                                        <p:strVal val="visible"/>
                                      </p:to>
                                    </p:set>
                                    <p:anim calcmode="lin" valueType="num">
                                      <p:cBhvr additive="base">
                                        <p:cTn id="16" dur="500" fill="hold"/>
                                        <p:tgtEl>
                                          <p:spTgt spid="370695"/>
                                        </p:tgtEl>
                                        <p:attrNameLst>
                                          <p:attrName>ppt_x</p:attrName>
                                        </p:attrNameLst>
                                      </p:cBhvr>
                                      <p:tavLst>
                                        <p:tav tm="0">
                                          <p:val>
                                            <p:strVal val="0-#ppt_w/2"/>
                                          </p:val>
                                        </p:tav>
                                        <p:tav tm="100000">
                                          <p:val>
                                            <p:strVal val="#ppt_x"/>
                                          </p:val>
                                        </p:tav>
                                      </p:tavLst>
                                    </p:anim>
                                    <p:anim calcmode="lin" valueType="num">
                                      <p:cBhvr additive="base">
                                        <p:cTn id="17" dur="500" fill="hold"/>
                                        <p:tgtEl>
                                          <p:spTgt spid="370695"/>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wd">
                                    <p:tmPct val="100000"/>
                                  </p:iterate>
                                  <p:childTnLst>
                                    <p:set>
                                      <p:cBhvr>
                                        <p:cTn id="21" dur="1" fill="hold">
                                          <p:stCondLst>
                                            <p:cond delay="0"/>
                                          </p:stCondLst>
                                        </p:cTn>
                                        <p:tgtEl>
                                          <p:spTgt spid="370696"/>
                                        </p:tgtEl>
                                        <p:attrNameLst>
                                          <p:attrName>style.visibility</p:attrName>
                                        </p:attrNameLst>
                                      </p:cBhvr>
                                      <p:to>
                                        <p:strVal val="visible"/>
                                      </p:to>
                                    </p:set>
                                    <p:animEffect transition="in" filter="wipe(up)">
                                      <p:cBhvr>
                                        <p:cTn id="22" dur="300"/>
                                        <p:tgtEl>
                                          <p:spTgt spid="370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2" grpId="0" animBg="1"/>
      <p:bldP spid="370694" grpId="0" autoUpdateAnimBg="0"/>
      <p:bldP spid="370695" grpId="0" autoUpdateAnimBg="0"/>
      <p:bldP spid="37069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p:txBody>
          <a:bodyPr/>
          <a:lstStyle/>
          <a:p>
            <a:r>
              <a:rPr lang="tr-TR" altLang="ar-IQ"/>
              <a:t>Dersimiz.Com</a:t>
            </a:r>
          </a:p>
        </p:txBody>
      </p:sp>
      <p:sp>
        <p:nvSpPr>
          <p:cNvPr id="371714" name="Rectangle 2" descr="Water droplets"/>
          <p:cNvSpPr>
            <a:spLocks noChangeArrowheads="1"/>
          </p:cNvSpPr>
          <p:nvPr/>
        </p:nvSpPr>
        <p:spPr bwMode="auto">
          <a:xfrm>
            <a:off x="1066800" y="1600200"/>
            <a:ext cx="6858000" cy="50292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71715" name="Rectangle 3"/>
          <p:cNvSpPr>
            <a:spLocks noGrp="1" noChangeArrowheads="1"/>
          </p:cNvSpPr>
          <p:nvPr>
            <p:ph type="title"/>
          </p:nvPr>
        </p:nvSpPr>
        <p:spPr>
          <a:xfrm>
            <a:off x="685800" y="381000"/>
            <a:ext cx="7772400" cy="1143000"/>
          </a:xfrm>
          <a:noFill/>
          <a:ln/>
        </p:spPr>
        <p:txBody>
          <a:bodyPr/>
          <a:lstStyle/>
          <a:p>
            <a:r>
              <a:rPr kumimoji="0" lang="tr-TR" altLang="ar-IQ" sz="3600" b="1">
                <a:solidFill>
                  <a:schemeClr val="hlink"/>
                </a:solidFill>
                <a:latin typeface="Arial" pitchFamily="34" charset="0"/>
                <a:cs typeface="Times New Roman" pitchFamily="18" charset="0"/>
              </a:rPr>
              <a:t>Problemlere Nasıl Yaklaşıyorum?</a:t>
            </a:r>
            <a:endParaRPr kumimoji="0" lang="en-US" altLang="ar-IQ" sz="3600" b="1">
              <a:solidFill>
                <a:schemeClr val="hlink"/>
              </a:solidFill>
              <a:latin typeface="Arial" pitchFamily="34" charset="0"/>
              <a:cs typeface="Times New Roman" pitchFamily="18" charset="0"/>
            </a:endParaRPr>
          </a:p>
        </p:txBody>
      </p:sp>
      <p:sp>
        <p:nvSpPr>
          <p:cNvPr id="371718" name="Text Box 6"/>
          <p:cNvSpPr txBox="1">
            <a:spLocks noChangeArrowheads="1"/>
          </p:cNvSpPr>
          <p:nvPr/>
        </p:nvSpPr>
        <p:spPr bwMode="auto">
          <a:xfrm>
            <a:off x="1066800" y="2286000"/>
            <a:ext cx="6934200"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a:t>	</a:t>
            </a:r>
            <a:r>
              <a:rPr lang="tr-TR" altLang="ar-IQ">
                <a:solidFill>
                  <a:schemeClr val="hlink"/>
                </a:solidFill>
              </a:rPr>
              <a:t>Biri kadın diğeri erkek iki kişi yanyana vücut ağırlıklarını sağ ayaklarını vermiş şekilde ayakta  duruyor. İkisi aynı anda yürümeye başlıyor. Ancak, kadın erkeğin attığı her iki adım için üç adım atıyor. Adam kaç adım attıktan sonra tekrar ikisi de sağ adımlarını aynı anda atmış olacaklar? </a:t>
            </a:r>
            <a:endParaRPr lang="en-US" altLang="ar-IQ">
              <a:solidFill>
                <a:schemeClr val="hlink"/>
              </a:solidFill>
            </a:endParaRPr>
          </a:p>
        </p:txBody>
      </p:sp>
      <p:sp>
        <p:nvSpPr>
          <p:cNvPr id="371719" name="Text Box 7"/>
          <p:cNvSpPr txBox="1">
            <a:spLocks noChangeArrowheads="1"/>
          </p:cNvSpPr>
          <p:nvPr/>
        </p:nvSpPr>
        <p:spPr bwMode="auto">
          <a:xfrm>
            <a:off x="2819400" y="1676400"/>
            <a:ext cx="34290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IQ"/>
              <a:t>Kaç Adımda?</a:t>
            </a:r>
            <a:endParaRPr lang="en-US" altLang="ar-IQ"/>
          </a:p>
        </p:txBody>
      </p:sp>
      <p:sp>
        <p:nvSpPr>
          <p:cNvPr id="371720" name="Rectangle 8"/>
          <p:cNvSpPr>
            <a:spLocks noChangeArrowheads="1"/>
          </p:cNvSpPr>
          <p:nvPr/>
        </p:nvSpPr>
        <p:spPr bwMode="auto">
          <a:xfrm>
            <a:off x="8382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latin typeface="Arial" pitchFamily="34" charset="0"/>
                <a:cs typeface="Times New Roman" pitchFamily="18" charset="0"/>
              </a:rPr>
              <a:t>Problemlere Nasıl Yaklaşıyorum?</a:t>
            </a:r>
            <a:endParaRPr lang="en-US" altLang="ar-IQ" sz="3600" b="1">
              <a:latin typeface="Arial" pitchFamily="34" charset="0"/>
              <a:cs typeface="Times New Roman" pitchFamily="18"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71714"/>
                                        </p:tgtEl>
                                        <p:attrNameLst>
                                          <p:attrName>style.visibility</p:attrName>
                                        </p:attrNameLst>
                                      </p:cBhvr>
                                      <p:to>
                                        <p:strVal val="visible"/>
                                      </p:to>
                                    </p:set>
                                    <p:animEffect transition="in" filter="randombar(horizontal)">
                                      <p:cBhvr>
                                        <p:cTn id="7" dur="500"/>
                                        <p:tgtEl>
                                          <p:spTgt spid="371714"/>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1715"/>
                                        </p:tgtEl>
                                        <p:attrNameLst>
                                          <p:attrName>style.visibility</p:attrName>
                                        </p:attrNameLst>
                                      </p:cBhvr>
                                      <p:to>
                                        <p:strVal val="visible"/>
                                      </p:to>
                                    </p:set>
                                    <p:animEffect transition="in" filter="randombar(horizontal)">
                                      <p:cBhvr>
                                        <p:cTn id="11" dur="500"/>
                                        <p:tgtEl>
                                          <p:spTgt spid="371715"/>
                                        </p:tgtEl>
                                      </p:cBhvr>
                                    </p:animEffect>
                                  </p:childTnLst>
                                </p:cTn>
                              </p:par>
                            </p:childTnLst>
                          </p:cTn>
                        </p:par>
                        <p:par>
                          <p:cTn id="12" fill="hold" nodeType="afterGroup">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71720"/>
                                        </p:tgtEl>
                                        <p:attrNameLst>
                                          <p:attrName>style.visibility</p:attrName>
                                        </p:attrNameLst>
                                      </p:cBhvr>
                                      <p:to>
                                        <p:strVal val="visible"/>
                                      </p:to>
                                    </p:set>
                                    <p:animEffect transition="in" filter="randombar(horizontal)">
                                      <p:cBhvr>
                                        <p:cTn id="15" dur="500"/>
                                        <p:tgtEl>
                                          <p:spTgt spid="3717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371719"/>
                                        </p:tgtEl>
                                        <p:attrNameLst>
                                          <p:attrName>style.visibility</p:attrName>
                                        </p:attrNameLst>
                                      </p:cBhvr>
                                      <p:to>
                                        <p:strVal val="visible"/>
                                      </p:to>
                                    </p:set>
                                    <p:anim calcmode="lin" valueType="num">
                                      <p:cBhvr additive="base">
                                        <p:cTn id="20" dur="500" fill="hold"/>
                                        <p:tgtEl>
                                          <p:spTgt spid="371719"/>
                                        </p:tgtEl>
                                        <p:attrNameLst>
                                          <p:attrName>ppt_x</p:attrName>
                                        </p:attrNameLst>
                                      </p:cBhvr>
                                      <p:tavLst>
                                        <p:tav tm="0">
                                          <p:val>
                                            <p:strVal val="0-#ppt_w/2"/>
                                          </p:val>
                                        </p:tav>
                                        <p:tav tm="100000">
                                          <p:val>
                                            <p:strVal val="#ppt_x"/>
                                          </p:val>
                                        </p:tav>
                                      </p:tavLst>
                                    </p:anim>
                                    <p:anim calcmode="lin" valueType="num">
                                      <p:cBhvr additive="base">
                                        <p:cTn id="21" dur="500" fill="hold"/>
                                        <p:tgtEl>
                                          <p:spTgt spid="371719"/>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iterate type="wd">
                                    <p:tmPct val="100000"/>
                                  </p:iterate>
                                  <p:childTnLst>
                                    <p:set>
                                      <p:cBhvr>
                                        <p:cTn id="25" dur="1" fill="hold">
                                          <p:stCondLst>
                                            <p:cond delay="0"/>
                                          </p:stCondLst>
                                        </p:cTn>
                                        <p:tgtEl>
                                          <p:spTgt spid="371718"/>
                                        </p:tgtEl>
                                        <p:attrNameLst>
                                          <p:attrName>style.visibility</p:attrName>
                                        </p:attrNameLst>
                                      </p:cBhvr>
                                      <p:to>
                                        <p:strVal val="visible"/>
                                      </p:to>
                                    </p:set>
                                    <p:animEffect transition="in" filter="dissolve">
                                      <p:cBhvr>
                                        <p:cTn id="26" dur="300"/>
                                        <p:tgtEl>
                                          <p:spTgt spid="371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4" grpId="0" animBg="1"/>
      <p:bldP spid="371715" grpId="0" autoUpdateAnimBg="0"/>
      <p:bldP spid="371718" grpId="0" autoUpdateAnimBg="0"/>
      <p:bldP spid="371719" grpId="0" autoUpdateAnimBg="0"/>
      <p:bldP spid="37172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p:txBody>
          <a:bodyPr/>
          <a:lstStyle/>
          <a:p>
            <a:r>
              <a:rPr lang="tr-TR" altLang="ar-IQ"/>
              <a:t>Dersimiz.Com</a:t>
            </a:r>
          </a:p>
        </p:txBody>
      </p:sp>
      <p:sp>
        <p:nvSpPr>
          <p:cNvPr id="379906" name="Rectangle 2"/>
          <p:cNvSpPr>
            <a:spLocks noChangeArrowheads="1"/>
          </p:cNvSpPr>
          <p:nvPr/>
        </p:nvSpPr>
        <p:spPr bwMode="ltGray">
          <a:xfrm>
            <a:off x="1066800" y="1600200"/>
            <a:ext cx="7010400" cy="4800600"/>
          </a:xfrm>
          <a:prstGeom prst="rect">
            <a:avLst/>
          </a:prstGeom>
          <a:gradFill rotWithShape="0">
            <a:gsLst>
              <a:gs pos="0">
                <a:srgbClr val="FF9900"/>
              </a:gs>
              <a:gs pos="50000">
                <a:schemeClr val="bg1"/>
              </a:gs>
              <a:gs pos="100000">
                <a:srgbClr val="FF99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79907" name="Rectangle 3"/>
          <p:cNvSpPr>
            <a:spLocks noGrp="1" noChangeArrowheads="1"/>
          </p:cNvSpPr>
          <p:nvPr>
            <p:ph type="title"/>
          </p:nvPr>
        </p:nvSpPr>
        <p:spPr>
          <a:xfrm>
            <a:off x="685800" y="381000"/>
            <a:ext cx="7772400" cy="1143000"/>
          </a:xfrm>
          <a:noFill/>
          <a:ln/>
        </p:spPr>
        <p:txBody>
          <a:bodyPr/>
          <a:lstStyle/>
          <a:p>
            <a:r>
              <a:rPr kumimoji="0" lang="tr-TR" altLang="ar-IQ" sz="3600" b="1">
                <a:solidFill>
                  <a:schemeClr val="tx1"/>
                </a:solidFill>
                <a:latin typeface="Arial" pitchFamily="34" charset="0"/>
                <a:cs typeface="Times New Roman" pitchFamily="18" charset="0"/>
              </a:rPr>
              <a:t>Problemlere Nasıl Yaklaşıyorum?</a:t>
            </a:r>
            <a:endParaRPr kumimoji="0" lang="en-US" altLang="ar-IQ" sz="3600" b="1">
              <a:solidFill>
                <a:schemeClr val="tx1"/>
              </a:solidFill>
              <a:latin typeface="Arial" pitchFamily="34" charset="0"/>
              <a:cs typeface="Times New Roman" pitchFamily="18" charset="0"/>
            </a:endParaRPr>
          </a:p>
        </p:txBody>
      </p:sp>
      <p:sp>
        <p:nvSpPr>
          <p:cNvPr id="379910" name="Text Box 6"/>
          <p:cNvSpPr txBox="1">
            <a:spLocks noChangeArrowheads="1"/>
          </p:cNvSpPr>
          <p:nvPr/>
        </p:nvSpPr>
        <p:spPr bwMode="auto">
          <a:xfrm>
            <a:off x="990600" y="1828800"/>
            <a:ext cx="7239000" cy="166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IQ"/>
              <a:t>GÖRSEL</a:t>
            </a:r>
          </a:p>
          <a:p>
            <a:pPr>
              <a:spcBef>
                <a:spcPct val="0"/>
              </a:spcBef>
              <a:buClr>
                <a:schemeClr val="tx1"/>
              </a:buClr>
              <a:buSzTx/>
              <a:buFont typeface="Wingdings" pitchFamily="2" charset="2"/>
              <a:buChar char="["/>
            </a:pPr>
            <a:r>
              <a:rPr lang="tr-TR" altLang="ar-IQ" sz="2400" b="1">
                <a:solidFill>
                  <a:schemeClr val="tx1"/>
                </a:solidFill>
                <a:latin typeface="Georgia" pitchFamily="18" charset="0"/>
              </a:rPr>
              <a:t> Yürüyen iki kişiyi gözünde canlandırma</a:t>
            </a:r>
            <a:endParaRPr lang="tr-TR" altLang="ar-IQ" sz="2400">
              <a:solidFill>
                <a:schemeClr val="tx1"/>
              </a:solidFill>
              <a:latin typeface="Georgia" pitchFamily="18" charset="0"/>
            </a:endParaRPr>
          </a:p>
          <a:p>
            <a:pPr>
              <a:spcBef>
                <a:spcPct val="0"/>
              </a:spcBef>
              <a:buClr>
                <a:schemeClr val="tx1"/>
              </a:buClr>
              <a:buSzTx/>
              <a:buFont typeface="Wingdings" pitchFamily="2" charset="2"/>
              <a:buChar char="["/>
            </a:pPr>
            <a:r>
              <a:rPr lang="tr-TR" altLang="ar-IQ" sz="2400" b="1">
                <a:solidFill>
                  <a:schemeClr val="tx1"/>
                </a:solidFill>
                <a:latin typeface="Georgia" pitchFamily="18" charset="0"/>
              </a:rPr>
              <a:t> Yerdeki  ayak izlerini gözünde </a:t>
            </a:r>
            <a:r>
              <a:rPr lang="tr-TR" altLang="ar-IQ" sz="2000" b="1">
                <a:solidFill>
                  <a:schemeClr val="tx1"/>
                </a:solidFill>
                <a:latin typeface="Georgia" pitchFamily="18" charset="0"/>
              </a:rPr>
              <a:t>canlandırma.</a:t>
            </a:r>
            <a:r>
              <a:rPr lang="tr-TR" altLang="ar-IQ" sz="2400" b="1">
                <a:solidFill>
                  <a:schemeClr val="tx1"/>
                </a:solidFill>
                <a:latin typeface="Georgia" pitchFamily="18" charset="0"/>
                <a:cs typeface="Arial" pitchFamily="34" charset="0"/>
              </a:rPr>
              <a:t> </a:t>
            </a:r>
            <a:endParaRPr lang="tr-TR" altLang="ar-IQ" sz="2400" b="1">
              <a:solidFill>
                <a:schemeClr val="tx1"/>
              </a:solidFill>
              <a:latin typeface="Georgia" pitchFamily="18" charset="0"/>
            </a:endParaRPr>
          </a:p>
          <a:p>
            <a:pPr>
              <a:spcBef>
                <a:spcPct val="0"/>
              </a:spcBef>
              <a:buClr>
                <a:schemeClr val="tx1"/>
              </a:buClr>
              <a:buSzTx/>
              <a:buFont typeface="Wingdings" pitchFamily="2" charset="2"/>
              <a:buChar char="["/>
            </a:pPr>
            <a:r>
              <a:rPr lang="tr-TR" altLang="ar-IQ" sz="2400" b="1">
                <a:solidFill>
                  <a:schemeClr val="tx1"/>
                </a:solidFill>
                <a:latin typeface="Georgia" pitchFamily="18" charset="0"/>
              </a:rPr>
              <a:t> Diyagram çizmek </a:t>
            </a:r>
            <a:endParaRPr lang="en-US" altLang="ar-IQ"/>
          </a:p>
        </p:txBody>
      </p:sp>
      <p:sp>
        <p:nvSpPr>
          <p:cNvPr id="379911" name="Text Box 7"/>
          <p:cNvSpPr txBox="1">
            <a:spLocks noChangeArrowheads="1"/>
          </p:cNvSpPr>
          <p:nvPr/>
        </p:nvSpPr>
        <p:spPr bwMode="auto">
          <a:xfrm>
            <a:off x="2057400" y="3810000"/>
            <a:ext cx="5105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IQ"/>
              <a:t>BEDENSEL</a:t>
            </a:r>
          </a:p>
          <a:p>
            <a:pPr>
              <a:spcBef>
                <a:spcPct val="0"/>
              </a:spcBef>
              <a:buClr>
                <a:schemeClr val="tx1"/>
              </a:buClr>
              <a:buSzTx/>
              <a:buFont typeface="Wingdings" pitchFamily="2" charset="2"/>
              <a:buChar char="["/>
            </a:pPr>
            <a:r>
              <a:rPr lang="tr-TR" altLang="ar-IQ" sz="2400" b="1">
                <a:solidFill>
                  <a:schemeClr val="tx1"/>
                </a:solidFill>
                <a:latin typeface="Georgia" pitchFamily="18" charset="0"/>
              </a:rPr>
              <a:t> Parmaklarını kullanmak</a:t>
            </a:r>
            <a:endParaRPr lang="tr-TR" altLang="ar-IQ" sz="2400">
              <a:solidFill>
                <a:schemeClr val="tx1"/>
              </a:solidFill>
              <a:latin typeface="Georgia" pitchFamily="18" charset="0"/>
            </a:endParaRPr>
          </a:p>
          <a:p>
            <a:pPr>
              <a:spcBef>
                <a:spcPct val="0"/>
              </a:spcBef>
              <a:buClr>
                <a:schemeClr val="tx1"/>
              </a:buClr>
              <a:buSzTx/>
              <a:buFont typeface="Wingdings" pitchFamily="2" charset="2"/>
              <a:buChar char="["/>
            </a:pPr>
            <a:r>
              <a:rPr lang="tr-TR" altLang="ar-IQ" sz="2400" b="1">
                <a:solidFill>
                  <a:schemeClr val="tx1"/>
                </a:solidFill>
                <a:latin typeface="Georgia" pitchFamily="18" charset="0"/>
              </a:rPr>
              <a:t> Yanına bir arkadaşını almak;</a:t>
            </a:r>
          </a:p>
        </p:txBody>
      </p:sp>
      <p:sp>
        <p:nvSpPr>
          <p:cNvPr id="379912" name="Text Box 8"/>
          <p:cNvSpPr txBox="1">
            <a:spLocks noChangeArrowheads="1"/>
          </p:cNvSpPr>
          <p:nvPr/>
        </p:nvSpPr>
        <p:spPr bwMode="auto">
          <a:xfrm>
            <a:off x="1905000" y="5607050"/>
            <a:ext cx="27432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a:t>Matematiksel</a:t>
            </a:r>
            <a:endParaRPr lang="en-US" altLang="ar-IQ"/>
          </a:p>
        </p:txBody>
      </p:sp>
      <p:sp>
        <p:nvSpPr>
          <p:cNvPr id="379913" name="Text Box 9"/>
          <p:cNvSpPr txBox="1">
            <a:spLocks noChangeArrowheads="1"/>
          </p:cNvSpPr>
          <p:nvPr/>
        </p:nvSpPr>
        <p:spPr bwMode="auto">
          <a:xfrm>
            <a:off x="5486400" y="5302250"/>
            <a:ext cx="16764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a:t>Sözel</a:t>
            </a:r>
            <a:endParaRPr lang="en-US" altLang="ar-IQ"/>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79906"/>
                                        </p:tgtEl>
                                        <p:attrNameLst>
                                          <p:attrName>style.visibility</p:attrName>
                                        </p:attrNameLst>
                                      </p:cBhvr>
                                      <p:to>
                                        <p:strVal val="visible"/>
                                      </p:to>
                                    </p:set>
                                    <p:animEffect transition="in" filter="barn(inHorizontal)">
                                      <p:cBhvr>
                                        <p:cTn id="7" dur="500"/>
                                        <p:tgtEl>
                                          <p:spTgt spid="379906"/>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9907"/>
                                        </p:tgtEl>
                                        <p:attrNameLst>
                                          <p:attrName>style.visibility</p:attrName>
                                        </p:attrNameLst>
                                      </p:cBhvr>
                                      <p:to>
                                        <p:strVal val="visible"/>
                                      </p:to>
                                    </p:set>
                                    <p:animEffect transition="in" filter="randombar(horizontal)">
                                      <p:cBhvr>
                                        <p:cTn id="11" dur="500"/>
                                        <p:tgtEl>
                                          <p:spTgt spid="37990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iterate type="wd">
                                    <p:tmPct val="100000"/>
                                  </p:iterate>
                                  <p:childTnLst>
                                    <p:set>
                                      <p:cBhvr>
                                        <p:cTn id="15" dur="1" fill="hold">
                                          <p:stCondLst>
                                            <p:cond delay="0"/>
                                          </p:stCondLst>
                                        </p:cTn>
                                        <p:tgtEl>
                                          <p:spTgt spid="379910"/>
                                        </p:tgtEl>
                                        <p:attrNameLst>
                                          <p:attrName>style.visibility</p:attrName>
                                        </p:attrNameLst>
                                      </p:cBhvr>
                                      <p:to>
                                        <p:strVal val="visible"/>
                                      </p:to>
                                    </p:set>
                                    <p:animEffect transition="in" filter="wipe(down)">
                                      <p:cBhvr>
                                        <p:cTn id="16" dur="300"/>
                                        <p:tgtEl>
                                          <p:spTgt spid="3799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iterate type="wd">
                                    <p:tmPct val="100000"/>
                                  </p:iterate>
                                  <p:childTnLst>
                                    <p:set>
                                      <p:cBhvr>
                                        <p:cTn id="20" dur="1" fill="hold">
                                          <p:stCondLst>
                                            <p:cond delay="0"/>
                                          </p:stCondLst>
                                        </p:cTn>
                                        <p:tgtEl>
                                          <p:spTgt spid="379911"/>
                                        </p:tgtEl>
                                        <p:attrNameLst>
                                          <p:attrName>style.visibility</p:attrName>
                                        </p:attrNameLst>
                                      </p:cBhvr>
                                      <p:to>
                                        <p:strVal val="visible"/>
                                      </p:to>
                                    </p:set>
                                    <p:animEffect transition="in" filter="wipe(up)">
                                      <p:cBhvr>
                                        <p:cTn id="21" dur="300"/>
                                        <p:tgtEl>
                                          <p:spTgt spid="37991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79913"/>
                                        </p:tgtEl>
                                        <p:attrNameLst>
                                          <p:attrName>style.visibility</p:attrName>
                                        </p:attrNameLst>
                                      </p:cBhvr>
                                      <p:to>
                                        <p:strVal val="visible"/>
                                      </p:to>
                                    </p:set>
                                    <p:animEffect transition="in" filter="dissolve">
                                      <p:cBhvr>
                                        <p:cTn id="26" dur="500"/>
                                        <p:tgtEl>
                                          <p:spTgt spid="3799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79912"/>
                                        </p:tgtEl>
                                        <p:attrNameLst>
                                          <p:attrName>style.visibility</p:attrName>
                                        </p:attrNameLst>
                                      </p:cBhvr>
                                      <p:to>
                                        <p:strVal val="visible"/>
                                      </p:to>
                                    </p:set>
                                    <p:animEffect transition="in" filter="dissolve">
                                      <p:cBhvr>
                                        <p:cTn id="31" dur="500"/>
                                        <p:tgtEl>
                                          <p:spTgt spid="379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6" grpId="0" animBg="1"/>
      <p:bldP spid="379907" grpId="0" autoUpdateAnimBg="0"/>
      <p:bldP spid="379910" grpId="0" autoUpdateAnimBg="0"/>
      <p:bldP spid="379911" grpId="0" autoUpdateAnimBg="0"/>
      <p:bldP spid="379912" grpId="0" autoUpdateAnimBg="0"/>
      <p:bldP spid="37991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p:txBody>
          <a:bodyPr/>
          <a:lstStyle/>
          <a:p>
            <a:r>
              <a:rPr lang="tr-TR" altLang="ar-IQ"/>
              <a:t>Dersimiz.Com</a:t>
            </a:r>
          </a:p>
        </p:txBody>
      </p:sp>
      <p:sp>
        <p:nvSpPr>
          <p:cNvPr id="382978" name="Rectangle 2" descr="Water droplets"/>
          <p:cNvSpPr>
            <a:spLocks noChangeArrowheads="1"/>
          </p:cNvSpPr>
          <p:nvPr/>
        </p:nvSpPr>
        <p:spPr bwMode="auto">
          <a:xfrm>
            <a:off x="1371600" y="1828800"/>
            <a:ext cx="6324600" cy="4419600"/>
          </a:xfrm>
          <a:prstGeom prst="rect">
            <a:avLst/>
          </a:prstGeom>
          <a:blipFill dpi="0" rotWithShape="0">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382979" name="Rectangle 3"/>
          <p:cNvSpPr>
            <a:spLocks noGrp="1" noChangeArrowheads="1"/>
          </p:cNvSpPr>
          <p:nvPr>
            <p:ph type="title"/>
          </p:nvPr>
        </p:nvSpPr>
        <p:spPr>
          <a:xfrm>
            <a:off x="685800" y="381000"/>
            <a:ext cx="7772400" cy="1143000"/>
          </a:xfrm>
          <a:noFill/>
          <a:ln/>
        </p:spPr>
        <p:txBody>
          <a:bodyPr/>
          <a:lstStyle/>
          <a:p>
            <a:r>
              <a:rPr kumimoji="0" lang="tr-TR" altLang="ar-IQ" sz="3600" b="1">
                <a:solidFill>
                  <a:schemeClr val="hlink"/>
                </a:solidFill>
                <a:latin typeface="Arial" pitchFamily="34" charset="0"/>
                <a:cs typeface="Times New Roman" pitchFamily="18" charset="0"/>
              </a:rPr>
              <a:t>Problemlere Nasıl Yaklaşıyorum?</a:t>
            </a:r>
            <a:endParaRPr kumimoji="0" lang="tr-TR" altLang="ar-IQ" sz="3600" b="1">
              <a:solidFill>
                <a:schemeClr val="hlink"/>
              </a:solidFill>
              <a:latin typeface="Arial" pitchFamily="34" charset="0"/>
            </a:endParaRPr>
          </a:p>
        </p:txBody>
      </p:sp>
      <p:sp>
        <p:nvSpPr>
          <p:cNvPr id="382980" name="Text Box 4"/>
          <p:cNvSpPr txBox="1">
            <a:spLocks noChangeArrowheads="1"/>
          </p:cNvSpPr>
          <p:nvPr/>
        </p:nvSpPr>
        <p:spPr bwMode="auto">
          <a:xfrm>
            <a:off x="1828800" y="2944813"/>
            <a:ext cx="5486400" cy="269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Tx/>
              <a:buFont typeface="Wingdings" pitchFamily="2" charset="2"/>
              <a:buChar char="F"/>
            </a:pPr>
            <a:r>
              <a:rPr lang="tr-TR" altLang="ar-IQ">
                <a:solidFill>
                  <a:schemeClr val="tx1"/>
                </a:solidFill>
              </a:rPr>
              <a:t> </a:t>
            </a:r>
            <a:r>
              <a:rPr lang="tr-TR" altLang="ar-IQ">
                <a:solidFill>
                  <a:schemeClr val="hlink"/>
                </a:solidFill>
                <a:cs typeface="Arial" pitchFamily="34" charset="0"/>
              </a:rPr>
              <a:t>A</a:t>
            </a:r>
            <a:r>
              <a:rPr lang="tr-TR" altLang="ar-IQ">
                <a:solidFill>
                  <a:schemeClr val="hlink"/>
                </a:solidFill>
              </a:rPr>
              <a:t>:</a:t>
            </a:r>
            <a:r>
              <a:rPr lang="tr-TR" altLang="ar-IQ">
                <a:solidFill>
                  <a:schemeClr val="hlink"/>
                </a:solidFill>
                <a:cs typeface="Arial" pitchFamily="34" charset="0"/>
              </a:rPr>
              <a:t> "B </a:t>
            </a:r>
            <a:r>
              <a:rPr lang="tr-TR" altLang="ar-IQ">
                <a:solidFill>
                  <a:schemeClr val="hlink"/>
                </a:solidFill>
              </a:rPr>
              <a:t>yaptı</a:t>
            </a:r>
            <a:r>
              <a:rPr lang="tr-TR" altLang="ar-IQ">
                <a:solidFill>
                  <a:schemeClr val="hlink"/>
                </a:solidFill>
                <a:cs typeface="Arial" pitchFamily="34" charset="0"/>
              </a:rPr>
              <a:t>." </a:t>
            </a:r>
            <a:endParaRPr lang="en-US" altLang="ar-IQ">
              <a:solidFill>
                <a:schemeClr val="hlink"/>
              </a:solidFill>
            </a:endParaRPr>
          </a:p>
          <a:p>
            <a:pPr>
              <a:spcBef>
                <a:spcPct val="50000"/>
              </a:spcBef>
              <a:buClr>
                <a:srgbClr val="FF0000"/>
              </a:buClr>
              <a:buSzTx/>
              <a:buFont typeface="Wingdings" pitchFamily="2" charset="2"/>
              <a:buChar char="F"/>
            </a:pPr>
            <a:r>
              <a:rPr lang="tr-TR" altLang="ar-IQ">
                <a:solidFill>
                  <a:schemeClr val="hlink"/>
                </a:solidFill>
              </a:rPr>
              <a:t> </a:t>
            </a:r>
            <a:r>
              <a:rPr lang="tr-TR" altLang="ar-IQ">
                <a:solidFill>
                  <a:schemeClr val="hlink"/>
                </a:solidFill>
                <a:cs typeface="Arial" pitchFamily="34" charset="0"/>
              </a:rPr>
              <a:t>B</a:t>
            </a:r>
            <a:r>
              <a:rPr lang="tr-TR" altLang="ar-IQ">
                <a:solidFill>
                  <a:schemeClr val="hlink"/>
                </a:solidFill>
              </a:rPr>
              <a:t>:</a:t>
            </a:r>
            <a:r>
              <a:rPr lang="tr-TR" altLang="ar-IQ">
                <a:solidFill>
                  <a:schemeClr val="hlink"/>
                </a:solidFill>
                <a:cs typeface="Arial" pitchFamily="34" charset="0"/>
              </a:rPr>
              <a:t> "D </a:t>
            </a:r>
            <a:r>
              <a:rPr lang="tr-TR" altLang="ar-IQ">
                <a:solidFill>
                  <a:schemeClr val="hlink"/>
                </a:solidFill>
              </a:rPr>
              <a:t>yaptı</a:t>
            </a:r>
            <a:r>
              <a:rPr lang="tr-TR" altLang="ar-IQ">
                <a:solidFill>
                  <a:schemeClr val="hlink"/>
                </a:solidFill>
                <a:cs typeface="Arial" pitchFamily="34" charset="0"/>
              </a:rPr>
              <a:t>." </a:t>
            </a:r>
            <a:endParaRPr lang="en-US" altLang="ar-IQ">
              <a:solidFill>
                <a:schemeClr val="hlink"/>
              </a:solidFill>
            </a:endParaRPr>
          </a:p>
          <a:p>
            <a:pPr>
              <a:spcBef>
                <a:spcPct val="50000"/>
              </a:spcBef>
              <a:buClr>
                <a:srgbClr val="FF0000"/>
              </a:buClr>
              <a:buSzTx/>
              <a:buFont typeface="Wingdings" pitchFamily="2" charset="2"/>
              <a:buChar char="F"/>
            </a:pPr>
            <a:r>
              <a:rPr lang="tr-TR" altLang="ar-IQ">
                <a:solidFill>
                  <a:schemeClr val="hlink"/>
                </a:solidFill>
              </a:rPr>
              <a:t> </a:t>
            </a:r>
            <a:r>
              <a:rPr lang="tr-TR" altLang="ar-IQ">
                <a:solidFill>
                  <a:schemeClr val="hlink"/>
                </a:solidFill>
                <a:cs typeface="Arial" pitchFamily="34" charset="0"/>
              </a:rPr>
              <a:t>C</a:t>
            </a:r>
            <a:r>
              <a:rPr lang="tr-TR" altLang="ar-IQ">
                <a:solidFill>
                  <a:schemeClr val="hlink"/>
                </a:solidFill>
              </a:rPr>
              <a:t>:</a:t>
            </a:r>
            <a:r>
              <a:rPr lang="tr-TR" altLang="ar-IQ">
                <a:solidFill>
                  <a:schemeClr val="hlink"/>
                </a:solidFill>
                <a:cs typeface="Arial" pitchFamily="34" charset="0"/>
              </a:rPr>
              <a:t> “</a:t>
            </a:r>
            <a:r>
              <a:rPr lang="tr-TR" altLang="ar-IQ">
                <a:solidFill>
                  <a:schemeClr val="hlink"/>
                </a:solidFill>
              </a:rPr>
              <a:t>Ben yapmadım.</a:t>
            </a:r>
            <a:r>
              <a:rPr lang="tr-TR" altLang="ar-IQ">
                <a:solidFill>
                  <a:schemeClr val="hlink"/>
                </a:solidFill>
                <a:cs typeface="Arial" pitchFamily="34" charset="0"/>
              </a:rPr>
              <a:t>" </a:t>
            </a:r>
            <a:endParaRPr lang="en-US" altLang="ar-IQ">
              <a:solidFill>
                <a:schemeClr val="hlink"/>
              </a:solidFill>
            </a:endParaRPr>
          </a:p>
          <a:p>
            <a:pPr>
              <a:spcBef>
                <a:spcPct val="50000"/>
              </a:spcBef>
              <a:buClr>
                <a:srgbClr val="FF0000"/>
              </a:buClr>
              <a:buSzTx/>
              <a:buFont typeface="Wingdings" pitchFamily="2" charset="2"/>
              <a:buChar char="F"/>
            </a:pPr>
            <a:r>
              <a:rPr lang="tr-TR" altLang="ar-IQ">
                <a:solidFill>
                  <a:schemeClr val="hlink"/>
                </a:solidFill>
              </a:rPr>
              <a:t> </a:t>
            </a:r>
            <a:r>
              <a:rPr lang="tr-TR" altLang="ar-IQ">
                <a:solidFill>
                  <a:schemeClr val="hlink"/>
                </a:solidFill>
                <a:cs typeface="Arial" pitchFamily="34" charset="0"/>
              </a:rPr>
              <a:t>D</a:t>
            </a:r>
            <a:r>
              <a:rPr lang="tr-TR" altLang="ar-IQ">
                <a:solidFill>
                  <a:schemeClr val="hlink"/>
                </a:solidFill>
              </a:rPr>
              <a:t>:</a:t>
            </a:r>
            <a:r>
              <a:rPr lang="tr-TR" altLang="ar-IQ">
                <a:solidFill>
                  <a:schemeClr val="hlink"/>
                </a:solidFill>
                <a:cs typeface="Arial" pitchFamily="34" charset="0"/>
              </a:rPr>
              <a:t> "B </a:t>
            </a:r>
            <a:r>
              <a:rPr lang="tr-TR" altLang="ar-IQ">
                <a:solidFill>
                  <a:schemeClr val="hlink"/>
                </a:solidFill>
              </a:rPr>
              <a:t>yalan söylüyor.</a:t>
            </a:r>
            <a:r>
              <a:rPr lang="tr-TR" altLang="ar-IQ">
                <a:solidFill>
                  <a:schemeClr val="hlink"/>
                </a:solidFill>
                <a:cs typeface="Arial" pitchFamily="34" charset="0"/>
              </a:rPr>
              <a:t>" </a:t>
            </a:r>
            <a:endParaRPr lang="en-US" altLang="ar-IQ">
              <a:solidFill>
                <a:schemeClr val="hlink"/>
              </a:solidFill>
              <a:cs typeface="Arial" pitchFamily="34" charset="0"/>
            </a:endParaRPr>
          </a:p>
        </p:txBody>
      </p:sp>
      <p:sp>
        <p:nvSpPr>
          <p:cNvPr id="382981" name="Text Box 5"/>
          <p:cNvSpPr txBox="1">
            <a:spLocks noChangeArrowheads="1"/>
          </p:cNvSpPr>
          <p:nvPr/>
        </p:nvSpPr>
        <p:spPr bwMode="auto">
          <a:xfrm>
            <a:off x="2819400" y="1949450"/>
            <a:ext cx="34290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ar-IQ"/>
              <a:t>Kim Yaptı?</a:t>
            </a:r>
            <a:endParaRPr lang="en-US" altLang="ar-IQ"/>
          </a:p>
        </p:txBody>
      </p:sp>
      <p:sp>
        <p:nvSpPr>
          <p:cNvPr id="382982" name="Rectangle 6"/>
          <p:cNvSpPr>
            <a:spLocks noChangeArrowheads="1"/>
          </p:cNvSpPr>
          <p:nvPr/>
        </p:nvSpPr>
        <p:spPr bwMode="auto">
          <a:xfrm>
            <a:off x="8382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algn="l" rtl="0" eaLnBrk="0" fontAlgn="base" hangingPunct="0">
              <a:spcBef>
                <a:spcPct val="0"/>
              </a:spcBef>
              <a:spcAft>
                <a:spcPct val="0"/>
              </a:spcAft>
              <a:defRPr sz="2400">
                <a:solidFill>
                  <a:schemeClr val="tx1"/>
                </a:solidFill>
                <a:latin typeface="Times New Roman" pitchFamily="18" charset="0"/>
              </a:defRPr>
            </a:lvl6pPr>
            <a:lvl7pPr marL="914400" algn="l" rtl="0" eaLnBrk="0" fontAlgn="base" hangingPunct="0">
              <a:spcBef>
                <a:spcPct val="0"/>
              </a:spcBef>
              <a:spcAft>
                <a:spcPct val="0"/>
              </a:spcAft>
              <a:defRPr sz="2400">
                <a:solidFill>
                  <a:schemeClr val="tx1"/>
                </a:solidFill>
                <a:latin typeface="Times New Roman" pitchFamily="18" charset="0"/>
              </a:defRPr>
            </a:lvl7pPr>
            <a:lvl8pPr marL="1371600" algn="l" rtl="0" eaLnBrk="0" fontAlgn="base" hangingPunct="0">
              <a:spcBef>
                <a:spcPct val="0"/>
              </a:spcBef>
              <a:spcAft>
                <a:spcPct val="0"/>
              </a:spcAft>
              <a:defRPr sz="2400">
                <a:solidFill>
                  <a:schemeClr val="tx1"/>
                </a:solidFill>
                <a:latin typeface="Times New Roman" pitchFamily="18" charset="0"/>
              </a:defRPr>
            </a:lvl8pPr>
            <a:lvl9pPr marL="1828800" algn="l" rtl="0" eaLnBrk="0" fontAlgn="base" hangingPunct="0">
              <a:spcBef>
                <a:spcPct val="0"/>
              </a:spcBef>
              <a:spcAft>
                <a:spcPct val="0"/>
              </a:spcAft>
              <a:defRPr sz="2400">
                <a:solidFill>
                  <a:schemeClr val="tx1"/>
                </a:solidFill>
                <a:latin typeface="Times New Roman" pitchFamily="18" charset="0"/>
              </a:defRPr>
            </a:lvl9pPr>
          </a:lstStyle>
          <a:p>
            <a:pPr algn="ctr">
              <a:buClrTx/>
              <a:buSzTx/>
              <a:buFontTx/>
              <a:buNone/>
            </a:pPr>
            <a:r>
              <a:rPr lang="tr-TR" altLang="ar-IQ" sz="3600" b="1">
                <a:latin typeface="Arial" pitchFamily="34" charset="0"/>
                <a:cs typeface="Times New Roman" pitchFamily="18" charset="0"/>
              </a:rPr>
              <a:t>Problemlere Nasıl Yaklaşıyorum?</a:t>
            </a:r>
            <a:endParaRPr lang="en-US" altLang="ar-IQ" sz="3600" b="1">
              <a:latin typeface="Arial" pitchFamily="34" charset="0"/>
              <a:cs typeface="Times New Roman" pitchFamily="18"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randombar(horizontal)">
                                      <p:cBhvr>
                                        <p:cTn id="7" dur="500"/>
                                        <p:tgtEl>
                                          <p:spTgt spid="382978"/>
                                        </p:tgtEl>
                                      </p:cBhvr>
                                    </p:animEffect>
                                  </p:childTnLst>
                                </p:cTn>
                              </p:par>
                            </p:childTnLst>
                          </p:cTn>
                        </p:par>
                        <p:par>
                          <p:cTn id="8" fill="hold" nodeType="afterGroup">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2979"/>
                                        </p:tgtEl>
                                        <p:attrNameLst>
                                          <p:attrName>style.visibility</p:attrName>
                                        </p:attrNameLst>
                                      </p:cBhvr>
                                      <p:to>
                                        <p:strVal val="visible"/>
                                      </p:to>
                                    </p:set>
                                    <p:animEffect transition="in" filter="randombar(horizontal)">
                                      <p:cBhvr>
                                        <p:cTn id="11" dur="500"/>
                                        <p:tgtEl>
                                          <p:spTgt spid="382979"/>
                                        </p:tgtEl>
                                      </p:cBhvr>
                                    </p:animEffect>
                                  </p:childTnLst>
                                </p:cTn>
                              </p:par>
                            </p:childTnLst>
                          </p:cTn>
                        </p:par>
                        <p:par>
                          <p:cTn id="12" fill="hold" nodeType="afterGroup">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82982"/>
                                        </p:tgtEl>
                                        <p:attrNameLst>
                                          <p:attrName>style.visibility</p:attrName>
                                        </p:attrNameLst>
                                      </p:cBhvr>
                                      <p:to>
                                        <p:strVal val="visible"/>
                                      </p:to>
                                    </p:set>
                                    <p:animEffect transition="in" filter="randombar(horizontal)">
                                      <p:cBhvr>
                                        <p:cTn id="15" dur="500"/>
                                        <p:tgtEl>
                                          <p:spTgt spid="38298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382981"/>
                                        </p:tgtEl>
                                        <p:attrNameLst>
                                          <p:attrName>style.visibility</p:attrName>
                                        </p:attrNameLst>
                                      </p:cBhvr>
                                      <p:to>
                                        <p:strVal val="visible"/>
                                      </p:to>
                                    </p:set>
                                    <p:anim calcmode="lin" valueType="num">
                                      <p:cBhvr additive="base">
                                        <p:cTn id="20" dur="500" fill="hold"/>
                                        <p:tgtEl>
                                          <p:spTgt spid="382981"/>
                                        </p:tgtEl>
                                        <p:attrNameLst>
                                          <p:attrName>ppt_x</p:attrName>
                                        </p:attrNameLst>
                                      </p:cBhvr>
                                      <p:tavLst>
                                        <p:tav tm="0">
                                          <p:val>
                                            <p:strVal val="0-#ppt_w/2"/>
                                          </p:val>
                                        </p:tav>
                                        <p:tav tm="100000">
                                          <p:val>
                                            <p:strVal val="#ppt_x"/>
                                          </p:val>
                                        </p:tav>
                                      </p:tavLst>
                                    </p:anim>
                                    <p:anim calcmode="lin" valueType="num">
                                      <p:cBhvr additive="base">
                                        <p:cTn id="21" dur="500" fill="hold"/>
                                        <p:tgtEl>
                                          <p:spTgt spid="382981"/>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iterate type="wd">
                                    <p:tmPct val="100000"/>
                                  </p:iterate>
                                  <p:childTnLst>
                                    <p:set>
                                      <p:cBhvr>
                                        <p:cTn id="25" dur="1" fill="hold">
                                          <p:stCondLst>
                                            <p:cond delay="0"/>
                                          </p:stCondLst>
                                        </p:cTn>
                                        <p:tgtEl>
                                          <p:spTgt spid="382980"/>
                                        </p:tgtEl>
                                        <p:attrNameLst>
                                          <p:attrName>style.visibility</p:attrName>
                                        </p:attrNameLst>
                                      </p:cBhvr>
                                      <p:to>
                                        <p:strVal val="visible"/>
                                      </p:to>
                                    </p:set>
                                    <p:animEffect transition="in" filter="dissolve">
                                      <p:cBhvr>
                                        <p:cTn id="26" dur="300"/>
                                        <p:tgtEl>
                                          <p:spTgt spid="382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animBg="1"/>
      <p:bldP spid="382979" grpId="0" autoUpdateAnimBg="0"/>
      <p:bldP spid="382980" grpId="0" autoUpdateAnimBg="0"/>
      <p:bldP spid="382981" grpId="0" autoUpdateAnimBg="0"/>
      <p:bldP spid="38298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tr-TR" altLang="ar-IQ"/>
              <a:t>Dersimiz.Com</a:t>
            </a:r>
          </a:p>
        </p:txBody>
      </p:sp>
      <p:sp>
        <p:nvSpPr>
          <p:cNvPr id="435202" name="Rectangle 2"/>
          <p:cNvSpPr>
            <a:spLocks noChangeArrowheads="1"/>
          </p:cNvSpPr>
          <p:nvPr/>
        </p:nvSpPr>
        <p:spPr bwMode="grayWhite">
          <a:xfrm>
            <a:off x="0" y="0"/>
            <a:ext cx="9296400" cy="6858000"/>
          </a:xfrm>
          <a:prstGeom prst="rect">
            <a:avLst/>
          </a:prstGeom>
          <a:gradFill rotWithShape="0">
            <a:gsLst>
              <a:gs pos="0">
                <a:schemeClr val="bg1"/>
              </a:gs>
              <a:gs pos="100000">
                <a:srgbClr val="CC00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35203" name="AutoShape 3"/>
          <p:cNvSpPr>
            <a:spLocks noChangeArrowheads="1"/>
          </p:cNvSpPr>
          <p:nvPr/>
        </p:nvSpPr>
        <p:spPr bwMode="auto">
          <a:xfrm>
            <a:off x="2438400" y="457200"/>
            <a:ext cx="5867400" cy="5181600"/>
          </a:xfrm>
          <a:prstGeom prst="wedgeRoundRectCallout">
            <a:avLst>
              <a:gd name="adj1" fmla="val -73972"/>
              <a:gd name="adj2" fmla="val 8579"/>
              <a:gd name="adj3" fmla="val 16667"/>
            </a:avLst>
          </a:prstGeom>
          <a:solidFill>
            <a:srgbClr val="33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2400">
                <a:solidFill>
                  <a:srgbClr val="C2081E"/>
                </a:solidFill>
                <a:latin typeface="Comic Sans MS" pitchFamily="66" charset="0"/>
              </a:rPr>
              <a:t>Geleneksel yapıdaki eğitim sistemimize göre öğrencilerimiz de temel sorun </a:t>
            </a:r>
            <a:r>
              <a:rPr lang="tr-TR" altLang="ar-IQ" sz="2800" b="1">
                <a:solidFill>
                  <a:srgbClr val="C2081E"/>
                </a:solidFill>
                <a:latin typeface="Comic Sans MS" pitchFamily="66" charset="0"/>
              </a:rPr>
              <a:t>öğrenme özürlü</a:t>
            </a:r>
            <a:r>
              <a:rPr lang="tr-TR" altLang="ar-IQ" sz="2400">
                <a:solidFill>
                  <a:srgbClr val="C2081E"/>
                </a:solidFill>
                <a:latin typeface="Comic Sans MS" pitchFamily="66" charset="0"/>
              </a:rPr>
              <a:t> olmalarıdır.</a:t>
            </a:r>
          </a:p>
          <a:p>
            <a:pPr algn="ctr"/>
            <a:endParaRPr lang="tr-TR" altLang="ar-IQ" sz="2400">
              <a:solidFill>
                <a:srgbClr val="C2081E"/>
              </a:solidFill>
              <a:latin typeface="Comic Sans MS" pitchFamily="66" charset="0"/>
            </a:endParaRPr>
          </a:p>
          <a:p>
            <a:pPr algn="ctr"/>
            <a:r>
              <a:rPr lang="tr-TR" altLang="ar-IQ" sz="1800">
                <a:solidFill>
                  <a:srgbClr val="1115B5"/>
                </a:solidFill>
                <a:latin typeface="Comic Sans MS" pitchFamily="66" charset="0"/>
              </a:rPr>
              <a:t>Peki buna birde madalyonun öbür yüzünden bakarak yorum yapsak.</a:t>
            </a:r>
          </a:p>
          <a:p>
            <a:pPr algn="ctr"/>
            <a:r>
              <a:rPr lang="tr-TR" altLang="ar-IQ" sz="3200" b="1">
                <a:solidFill>
                  <a:srgbClr val="1115B5"/>
                </a:solidFill>
                <a:latin typeface="Comic Sans MS" pitchFamily="66" charset="0"/>
              </a:rPr>
              <a:t>Acaba biz öğretme özürlü olamaz mıyız?</a:t>
            </a:r>
          </a:p>
          <a:p>
            <a:pPr algn="ctr"/>
            <a:endParaRPr lang="tr-TR" altLang="ar-IQ" sz="2000" b="1">
              <a:solidFill>
                <a:srgbClr val="1115B5"/>
              </a:solidFill>
              <a:latin typeface="Comic Sans MS" pitchFamily="66" charset="0"/>
            </a:endParaRPr>
          </a:p>
          <a:p>
            <a:pPr algn="ctr"/>
            <a:r>
              <a:rPr lang="tr-TR" altLang="ar-IQ" sz="2000">
                <a:solidFill>
                  <a:srgbClr val="1115B5"/>
                </a:solidFill>
                <a:latin typeface="Comic Sans MS" pitchFamily="66" charset="0"/>
              </a:rPr>
              <a:t>Bu konuda hiç kendimizde hata yok mu? Bizler sütten çıkmış ak kaşık mıyız?</a:t>
            </a:r>
          </a:p>
        </p:txBody>
      </p:sp>
      <p:pic>
        <p:nvPicPr>
          <p:cNvPr id="435207" name="Picture 7" descr="j007872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52600"/>
            <a:ext cx="3124200" cy="4002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5202"/>
                                        </p:tgtEl>
                                        <p:attrNameLst>
                                          <p:attrName>style.visibility</p:attrName>
                                        </p:attrNameLst>
                                      </p:cBhvr>
                                      <p:to>
                                        <p:strVal val="visible"/>
                                      </p:to>
                                    </p:set>
                                    <p:anim calcmode="lin" valueType="num">
                                      <p:cBhvr additive="base">
                                        <p:cTn id="7" dur="500" fill="hold"/>
                                        <p:tgtEl>
                                          <p:spTgt spid="435202"/>
                                        </p:tgtEl>
                                        <p:attrNameLst>
                                          <p:attrName>ppt_x</p:attrName>
                                        </p:attrNameLst>
                                      </p:cBhvr>
                                      <p:tavLst>
                                        <p:tav tm="0">
                                          <p:val>
                                            <p:strVal val="0-#ppt_w/2"/>
                                          </p:val>
                                        </p:tav>
                                        <p:tav tm="100000">
                                          <p:val>
                                            <p:strVal val="#ppt_x"/>
                                          </p:val>
                                        </p:tav>
                                      </p:tavLst>
                                    </p:anim>
                                    <p:anim calcmode="lin" valueType="num">
                                      <p:cBhvr additive="base">
                                        <p:cTn id="8" dur="500" fill="hold"/>
                                        <p:tgtEl>
                                          <p:spTgt spid="43520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4" presetClass="entr" presetSubtype="0" fill="hold" nodeType="afterEffect">
                                  <p:stCondLst>
                                    <p:cond delay="0"/>
                                  </p:stCondLst>
                                  <p:childTnLst>
                                    <p:set>
                                      <p:cBhvr>
                                        <p:cTn id="11" dur="1" fill="hold">
                                          <p:stCondLst>
                                            <p:cond delay="499"/>
                                          </p:stCondLst>
                                        </p:cTn>
                                        <p:tgtEl>
                                          <p:spTgt spid="435207"/>
                                        </p:tgtEl>
                                        <p:attrNameLst>
                                          <p:attrName>style.visibility</p:attrName>
                                        </p:attrNameLst>
                                      </p:cBhvr>
                                      <p:to>
                                        <p:strVal val="visible"/>
                                      </p:to>
                                    </p:set>
                                    <p:anim to="" calcmode="lin" valueType="num">
                                      <p:cBhvr>
                                        <p:cTn id="12" dur="1" fill="hold"/>
                                        <p:tgtEl>
                                          <p:spTgt spid="435207"/>
                                        </p:tgtEl>
                                        <p:attrNameLst>
                                          <p:attrName/>
                                        </p:attrNameLst>
                                      </p:cBhvr>
                                    </p:anim>
                                  </p:childTnLst>
                                </p:cTn>
                              </p:par>
                            </p:childTnLst>
                          </p:cTn>
                        </p:par>
                        <p:par>
                          <p:cTn id="13" fill="hold" nodeType="afterGroup">
                            <p:stCondLst>
                              <p:cond delay="1000"/>
                            </p:stCondLst>
                            <p:childTnLst>
                              <p:par>
                                <p:cTn id="14" presetID="3" presetClass="entr" presetSubtype="10" fill="hold" grpId="0" nodeType="afterEffect">
                                  <p:stCondLst>
                                    <p:cond delay="0"/>
                                  </p:stCondLst>
                                  <p:iterate type="wd">
                                    <p:tmPct val="100000"/>
                                  </p:iterate>
                                  <p:childTnLst>
                                    <p:set>
                                      <p:cBhvr>
                                        <p:cTn id="15" dur="1" fill="hold">
                                          <p:stCondLst>
                                            <p:cond delay="0"/>
                                          </p:stCondLst>
                                        </p:cTn>
                                        <p:tgtEl>
                                          <p:spTgt spid="435203"/>
                                        </p:tgtEl>
                                        <p:attrNameLst>
                                          <p:attrName>style.visibility</p:attrName>
                                        </p:attrNameLst>
                                      </p:cBhvr>
                                      <p:to>
                                        <p:strVal val="visible"/>
                                      </p:to>
                                    </p:set>
                                    <p:animEffect transition="in" filter="blinds(horizontal)">
                                      <p:cBhvr>
                                        <p:cTn id="16" dur="300"/>
                                        <p:tgtEl>
                                          <p:spTgt spid="435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animBg="1"/>
      <p:bldP spid="435203"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tr-TR" altLang="ar-IQ"/>
              <a:t>Dersimiz.Com</a:t>
            </a:r>
          </a:p>
        </p:txBody>
      </p:sp>
      <p:sp>
        <p:nvSpPr>
          <p:cNvPr id="432134" name="Rectangle 6"/>
          <p:cNvSpPr>
            <a:spLocks noGrp="1" noChangeArrowheads="1"/>
          </p:cNvSpPr>
          <p:nvPr>
            <p:ph type="title"/>
          </p:nvPr>
        </p:nvSpPr>
        <p:spPr>
          <a:xfrm>
            <a:off x="685800" y="533400"/>
            <a:ext cx="7848600" cy="1143000"/>
          </a:xfrm>
          <a:solidFill>
            <a:srgbClr val="FF7C80"/>
          </a:solidFill>
          <a:ln/>
        </p:spPr>
        <p:txBody>
          <a:bodyPr/>
          <a:lstStyle/>
          <a:p>
            <a:r>
              <a:rPr lang="tr-TR" altLang="ar-IQ" sz="3600" b="1">
                <a:solidFill>
                  <a:schemeClr val="tx1"/>
                </a:solidFill>
                <a:latin typeface="Century Gothic" pitchFamily="34" charset="0"/>
              </a:rPr>
              <a:t>Çoklu Zeka Alanlarını Nasıl Belirleyebilirim?</a:t>
            </a:r>
          </a:p>
        </p:txBody>
      </p:sp>
      <p:sp>
        <p:nvSpPr>
          <p:cNvPr id="432135" name="AutoShape 7"/>
          <p:cNvSpPr>
            <a:spLocks noChangeArrowheads="1"/>
          </p:cNvSpPr>
          <p:nvPr/>
        </p:nvSpPr>
        <p:spPr bwMode="auto">
          <a:xfrm>
            <a:off x="685800" y="1981200"/>
            <a:ext cx="2590800" cy="2438400"/>
          </a:xfrm>
          <a:prstGeom prst="downArrowCallout">
            <a:avLst>
              <a:gd name="adj1" fmla="val 26563"/>
              <a:gd name="adj2" fmla="val 26563"/>
              <a:gd name="adj3" fmla="val 16667"/>
              <a:gd name="adj4" fmla="val 66667"/>
            </a:avLst>
          </a:prstGeom>
          <a:solidFill>
            <a:srgbClr val="FE4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ar-IQ" sz="2400">
                <a:solidFill>
                  <a:schemeClr val="bg1"/>
                </a:solidFill>
                <a:latin typeface="Comic Sans MS" pitchFamily="66" charset="0"/>
              </a:rPr>
              <a:t>Eğitimcilerin </a:t>
            </a:r>
          </a:p>
          <a:p>
            <a:pPr algn="ctr"/>
            <a:r>
              <a:rPr lang="tr-TR" altLang="ar-IQ" sz="2400">
                <a:solidFill>
                  <a:schemeClr val="bg1"/>
                </a:solidFill>
                <a:latin typeface="Comic Sans MS" pitchFamily="66" charset="0"/>
              </a:rPr>
              <a:t>Zeka Alanlarını </a:t>
            </a:r>
          </a:p>
          <a:p>
            <a:pPr algn="ctr"/>
            <a:r>
              <a:rPr lang="tr-TR" altLang="ar-IQ" sz="2400">
                <a:solidFill>
                  <a:schemeClr val="bg1"/>
                </a:solidFill>
                <a:latin typeface="Comic Sans MS" pitchFamily="66" charset="0"/>
              </a:rPr>
              <a:t>Belirleyelim.</a:t>
            </a:r>
          </a:p>
        </p:txBody>
      </p:sp>
      <p:sp>
        <p:nvSpPr>
          <p:cNvPr id="432136" name="AutoShape 8"/>
          <p:cNvSpPr>
            <a:spLocks noChangeArrowheads="1"/>
          </p:cNvSpPr>
          <p:nvPr/>
        </p:nvSpPr>
        <p:spPr bwMode="auto">
          <a:xfrm>
            <a:off x="228600" y="4419600"/>
            <a:ext cx="4114800" cy="2133600"/>
          </a:xfrm>
          <a:prstGeom prst="wave">
            <a:avLst>
              <a:gd name="adj1" fmla="val 13005"/>
              <a:gd name="adj2" fmla="val 0"/>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ar-IQ" sz="2000">
                <a:solidFill>
                  <a:schemeClr val="hlink"/>
                </a:solidFill>
                <a:latin typeface="Comic Sans MS" pitchFamily="66" charset="0"/>
              </a:rPr>
              <a:t>Bununla ilgili bir test uygulanabilir </a:t>
            </a:r>
          </a:p>
          <a:p>
            <a:pPr algn="ctr"/>
            <a:r>
              <a:rPr lang="tr-TR" altLang="ar-IQ" sz="2000">
                <a:solidFill>
                  <a:schemeClr val="hlink"/>
                </a:solidFill>
                <a:latin typeface="Comic Sans MS" pitchFamily="66" charset="0"/>
              </a:rPr>
              <a:t>ve bu zamanla güncelleştirilebilir.</a:t>
            </a:r>
          </a:p>
        </p:txBody>
      </p:sp>
      <p:sp>
        <p:nvSpPr>
          <p:cNvPr id="432137" name="AutoShape 9"/>
          <p:cNvSpPr>
            <a:spLocks noChangeArrowheads="1"/>
          </p:cNvSpPr>
          <p:nvPr/>
        </p:nvSpPr>
        <p:spPr bwMode="auto">
          <a:xfrm>
            <a:off x="4724400" y="1752600"/>
            <a:ext cx="4419600" cy="4953000"/>
          </a:xfrm>
          <a:prstGeom prst="verticalScroll">
            <a:avLst>
              <a:gd name="adj" fmla="val 12500"/>
            </a:avLst>
          </a:prstGeom>
          <a:gradFill rotWithShape="0">
            <a:gsLst>
              <a:gs pos="0">
                <a:srgbClr val="13AFA8"/>
              </a:gs>
              <a:gs pos="100000">
                <a:srgbClr val="13AFA8">
                  <a:gamma/>
                  <a:shade val="50196"/>
                  <a:invGamma/>
                </a:srgbClr>
              </a:gs>
            </a:gsLst>
            <a:path path="rect">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ar-IQ" sz="2400" b="1">
                <a:solidFill>
                  <a:srgbClr val="FA3F0C"/>
                </a:solidFill>
                <a:latin typeface="Comic Sans MS" pitchFamily="66" charset="0"/>
              </a:rPr>
              <a:t>Peki Öğrencilerimizin </a:t>
            </a:r>
          </a:p>
          <a:p>
            <a:pPr algn="ctr"/>
            <a:r>
              <a:rPr lang="tr-TR" altLang="ar-IQ" sz="2400" b="1">
                <a:solidFill>
                  <a:srgbClr val="FA3F0C"/>
                </a:solidFill>
                <a:latin typeface="Comic Sans MS" pitchFamily="66" charset="0"/>
              </a:rPr>
              <a:t>Zeka Alanlarını </a:t>
            </a:r>
          </a:p>
          <a:p>
            <a:pPr algn="ctr"/>
            <a:r>
              <a:rPr lang="tr-TR" altLang="ar-IQ" sz="2400" b="1">
                <a:solidFill>
                  <a:srgbClr val="FA3F0C"/>
                </a:solidFill>
                <a:latin typeface="Comic Sans MS" pitchFamily="66" charset="0"/>
              </a:rPr>
              <a:t>nasıl belirleyelim ?</a:t>
            </a:r>
          </a:p>
          <a:p>
            <a:pPr algn="ctr"/>
            <a:endParaRPr lang="tr-TR" altLang="ar-IQ" sz="2000">
              <a:latin typeface="Comic Sans MS" pitchFamily="66" charset="0"/>
            </a:endParaRPr>
          </a:p>
          <a:p>
            <a:pPr algn="ctr"/>
            <a:r>
              <a:rPr lang="tr-TR" altLang="ar-IQ" sz="2000">
                <a:latin typeface="Comic Sans MS" pitchFamily="66" charset="0"/>
              </a:rPr>
              <a:t>A- Öğretmen Gözlemleri</a:t>
            </a:r>
          </a:p>
          <a:p>
            <a:pPr algn="ctr"/>
            <a:r>
              <a:rPr lang="tr-TR" altLang="ar-IQ" sz="2000">
                <a:latin typeface="Comic Sans MS" pitchFamily="66" charset="0"/>
              </a:rPr>
              <a:t> B</a:t>
            </a:r>
            <a:r>
              <a:rPr lang="tr-TR" altLang="ar-IQ" sz="1800">
                <a:latin typeface="Comic Sans MS" pitchFamily="66" charset="0"/>
              </a:rPr>
              <a:t>- Belge Toplama </a:t>
            </a:r>
            <a:r>
              <a:rPr lang="tr-TR" altLang="ar-IQ" sz="1400">
                <a:latin typeface="Comic Sans MS" pitchFamily="66" charset="0"/>
              </a:rPr>
              <a:t>( Portfolyo)</a:t>
            </a:r>
          </a:p>
          <a:p>
            <a:pPr algn="ctr"/>
            <a:r>
              <a:rPr lang="tr-TR" altLang="ar-IQ" sz="2000">
                <a:latin typeface="Comic Sans MS" pitchFamily="66" charset="0"/>
              </a:rPr>
              <a:t>C- Rehberlik Gözlemler </a:t>
            </a:r>
          </a:p>
          <a:p>
            <a:pPr algn="ctr"/>
            <a:r>
              <a:rPr lang="tr-TR" altLang="ar-IQ" sz="2000">
                <a:latin typeface="Comic Sans MS" pitchFamily="66" charset="0"/>
              </a:rPr>
              <a:t>D- Velilerle Görüşme    </a:t>
            </a:r>
          </a:p>
          <a:p>
            <a:pPr algn="ctr"/>
            <a:r>
              <a:rPr lang="tr-TR" altLang="ar-IQ" sz="2000">
                <a:latin typeface="Comic Sans MS" pitchFamily="66" charset="0"/>
              </a:rPr>
              <a:t>E- Öğrencilere sormak </a:t>
            </a:r>
          </a:p>
          <a:p>
            <a:pPr algn="ctr"/>
            <a:r>
              <a:rPr lang="tr-TR" altLang="ar-IQ" sz="2000">
                <a:latin typeface="Comic Sans MS" pitchFamily="66" charset="0"/>
              </a:rPr>
              <a:t>F- İstasyon Çalışması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432134"/>
                                        </p:tgtEl>
                                        <p:attrNameLst>
                                          <p:attrName>style.visibility</p:attrName>
                                        </p:attrNameLst>
                                      </p:cBhvr>
                                      <p:to>
                                        <p:strVal val="visible"/>
                                      </p:to>
                                    </p:set>
                                    <p:animEffect transition="in" filter="checkerboard(down)">
                                      <p:cBhvr>
                                        <p:cTn id="7" dur="500"/>
                                        <p:tgtEl>
                                          <p:spTgt spid="432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4"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tr-TR" altLang="ar-IQ"/>
              <a:t>Dersimiz.Com</a:t>
            </a:r>
          </a:p>
        </p:txBody>
      </p:sp>
      <p:pic>
        <p:nvPicPr>
          <p:cNvPr id="434183" name="Picture 7" descr="bd0014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4343400"/>
            <a:ext cx="2286000" cy="2268538"/>
          </a:xfrm>
          <a:prstGeom prst="rect">
            <a:avLst/>
          </a:prstGeom>
          <a:noFill/>
          <a:extLst>
            <a:ext uri="{909E8E84-426E-40DD-AFC4-6F175D3DCCD1}">
              <a14:hiddenFill xmlns:a14="http://schemas.microsoft.com/office/drawing/2010/main">
                <a:solidFill>
                  <a:srgbClr val="FFFFFF"/>
                </a:solidFill>
              </a14:hiddenFill>
            </a:ext>
          </a:extLst>
        </p:spPr>
      </p:pic>
      <p:sp>
        <p:nvSpPr>
          <p:cNvPr id="434182" name="AutoShape 6"/>
          <p:cNvSpPr>
            <a:spLocks noChangeArrowheads="1"/>
          </p:cNvSpPr>
          <p:nvPr/>
        </p:nvSpPr>
        <p:spPr bwMode="auto">
          <a:xfrm>
            <a:off x="533400" y="838200"/>
            <a:ext cx="3657600" cy="3733800"/>
          </a:xfrm>
          <a:prstGeom prst="cloudCallout">
            <a:avLst>
              <a:gd name="adj1" fmla="val 88065"/>
              <a:gd name="adj2" fmla="val 59310"/>
            </a:avLst>
          </a:prstGeom>
          <a:solidFill>
            <a:srgbClr val="FE4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2400">
                <a:latin typeface="Comic Sans MS" pitchFamily="66" charset="0"/>
              </a:rPr>
              <a:t>Şimdide Çoklu Zeka’nın sınıf içi uygulamalarında bazı teknik destekler.</a:t>
            </a:r>
            <a:endParaRPr lang="tr-TR" altLang="ar-IQ" sz="2400" u="sng">
              <a:latin typeface="Comic Sans MS" pitchFamily="66"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iterate type="wd">
                                    <p:tmAbs val="300"/>
                                  </p:iterate>
                                  <p:childTnLst>
                                    <p:set>
                                      <p:cBhvr>
                                        <p:cTn id="6" dur="1" fill="hold">
                                          <p:stCondLst>
                                            <p:cond delay="299"/>
                                          </p:stCondLst>
                                        </p:cTn>
                                        <p:tgtEl>
                                          <p:spTgt spid="434182"/>
                                        </p:tgtEl>
                                        <p:attrNameLst>
                                          <p:attrName>style.visibility</p:attrName>
                                        </p:attrNameLst>
                                      </p:cBhvr>
                                      <p:to>
                                        <p:strVal val="visible"/>
                                      </p:to>
                                    </p:set>
                                    <p:anim to="" calcmode="lin" valueType="num">
                                      <p:cBhvr>
                                        <p:cTn id="7" dur="1" fill="hold"/>
                                        <p:tgtEl>
                                          <p:spTgt spid="43418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tr-TR" altLang="ar-IQ"/>
              <a:t>Dersimiz.Com</a:t>
            </a:r>
          </a:p>
        </p:txBody>
      </p:sp>
      <p:sp>
        <p:nvSpPr>
          <p:cNvPr id="438274" name="AutoShape 2"/>
          <p:cNvSpPr>
            <a:spLocks noChangeArrowheads="1"/>
          </p:cNvSpPr>
          <p:nvPr/>
        </p:nvSpPr>
        <p:spPr bwMode="auto">
          <a:xfrm>
            <a:off x="457200" y="1676400"/>
            <a:ext cx="2514600" cy="22098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ar-IQ" sz="1600">
              <a:latin typeface="Comic Sans MS" pitchFamily="66" charset="0"/>
            </a:endParaRPr>
          </a:p>
          <a:p>
            <a:pPr algn="ctr"/>
            <a:r>
              <a:rPr lang="tr-TR" altLang="ar-IQ" sz="1600">
                <a:latin typeface="Comic Sans MS" pitchFamily="66" charset="0"/>
              </a:rPr>
              <a:t>Paylaşılarak çoğalan </a:t>
            </a:r>
          </a:p>
          <a:p>
            <a:pPr algn="ctr"/>
            <a:r>
              <a:rPr lang="tr-TR" altLang="ar-IQ" sz="1600">
                <a:latin typeface="Comic Sans MS" pitchFamily="66" charset="0"/>
              </a:rPr>
              <a:t>bir şey varsa o da </a:t>
            </a:r>
          </a:p>
          <a:p>
            <a:pPr algn="ctr"/>
            <a:r>
              <a:rPr lang="tr-TR" altLang="ar-IQ" sz="1800">
                <a:latin typeface="Comic Sans MS" pitchFamily="66" charset="0"/>
              </a:rPr>
              <a:t>Bilgidir.</a:t>
            </a:r>
          </a:p>
          <a:p>
            <a:pPr algn="ctr"/>
            <a:r>
              <a:rPr lang="tr-TR" altLang="ar-IQ" sz="1800" b="1">
                <a:latin typeface="Comic Sans MS" pitchFamily="66" charset="0"/>
              </a:rPr>
              <a:t>Sevgiyle </a:t>
            </a:r>
          </a:p>
          <a:p>
            <a:pPr algn="ctr"/>
            <a:r>
              <a:rPr lang="tr-TR" altLang="ar-IQ" sz="1800" b="1">
                <a:latin typeface="Comic Sans MS" pitchFamily="66" charset="0"/>
              </a:rPr>
              <a:t>Kalın...</a:t>
            </a:r>
          </a:p>
        </p:txBody>
      </p:sp>
      <p:pic>
        <p:nvPicPr>
          <p:cNvPr id="438314" name="Picture 42" descr="http://www.elma.net.tr/resimler/tweety.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400800" y="4437063"/>
            <a:ext cx="2438400" cy="217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8276" name="AutoShape 4"/>
          <p:cNvSpPr>
            <a:spLocks noChangeArrowheads="1"/>
          </p:cNvSpPr>
          <p:nvPr/>
        </p:nvSpPr>
        <p:spPr bwMode="auto">
          <a:xfrm>
            <a:off x="2743200" y="1295400"/>
            <a:ext cx="3657600" cy="3733800"/>
          </a:xfrm>
          <a:prstGeom prst="cloudCallout">
            <a:avLst>
              <a:gd name="adj1" fmla="val 61500"/>
              <a:gd name="adj2" fmla="val 57014"/>
            </a:avLst>
          </a:prstGeom>
          <a:solidFill>
            <a:srgbClr val="FE4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1800">
                <a:latin typeface="Comic Sans MS" pitchFamily="66" charset="0"/>
              </a:rPr>
              <a:t>Paylaşıma açık olup </a:t>
            </a:r>
          </a:p>
          <a:p>
            <a:pPr algn="ctr"/>
            <a:r>
              <a:rPr lang="tr-TR" altLang="ar-IQ" sz="1800">
                <a:latin typeface="Comic Sans MS" pitchFamily="66" charset="0"/>
              </a:rPr>
              <a:t>zaman ayırdığınız </a:t>
            </a:r>
          </a:p>
          <a:p>
            <a:pPr algn="ctr"/>
            <a:r>
              <a:rPr lang="tr-TR" altLang="ar-IQ" sz="1800">
                <a:latin typeface="Comic Sans MS" pitchFamily="66" charset="0"/>
              </a:rPr>
              <a:t>İçin </a:t>
            </a:r>
          </a:p>
          <a:p>
            <a:pPr algn="ctr"/>
            <a:r>
              <a:rPr lang="tr-TR" altLang="ar-IQ" sz="2000" b="1">
                <a:latin typeface="Comic Sans MS" pitchFamily="66" charset="0"/>
              </a:rPr>
              <a:t>Çok Teşekkürler.</a:t>
            </a:r>
          </a:p>
          <a:p>
            <a:pPr algn="ctr"/>
            <a:endParaRPr lang="tr-TR" altLang="ar-IQ" sz="1000" b="1">
              <a:latin typeface="Comic Sans MS" pitchFamily="66" charset="0"/>
            </a:endParaRPr>
          </a:p>
          <a:p>
            <a:pPr algn="ctr"/>
            <a:r>
              <a:rPr lang="tr-TR" altLang="ar-IQ" sz="1800" u="sng">
                <a:latin typeface="Comic Sans MS" pitchFamily="66" charset="0"/>
              </a:rPr>
              <a:t>En Güzel Yarınlarda </a:t>
            </a:r>
          </a:p>
          <a:p>
            <a:pPr algn="ctr"/>
            <a:r>
              <a:rPr lang="tr-TR" altLang="ar-IQ" sz="1800" u="sng">
                <a:latin typeface="Comic Sans MS" pitchFamily="66" charset="0"/>
              </a:rPr>
              <a:t>Buluşmak Dileğiyle...</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38274"/>
                                        </p:tgtEl>
                                        <p:attrNameLst>
                                          <p:attrName>style.visibility</p:attrName>
                                        </p:attrNameLst>
                                      </p:cBhvr>
                                      <p:to>
                                        <p:strVal val="visible"/>
                                      </p:to>
                                    </p:set>
                                    <p:anim calcmode="lin" valueType="num">
                                      <p:cBhvr additive="base">
                                        <p:cTn id="7" dur="500" fill="hold"/>
                                        <p:tgtEl>
                                          <p:spTgt spid="438274"/>
                                        </p:tgtEl>
                                        <p:attrNameLst>
                                          <p:attrName>ppt_x</p:attrName>
                                        </p:attrNameLst>
                                      </p:cBhvr>
                                      <p:tavLst>
                                        <p:tav tm="0">
                                          <p:val>
                                            <p:strVal val="0-#ppt_w/2"/>
                                          </p:val>
                                        </p:tav>
                                        <p:tav tm="100000">
                                          <p:val>
                                            <p:strVal val="#ppt_x"/>
                                          </p:val>
                                        </p:tav>
                                      </p:tavLst>
                                    </p:anim>
                                    <p:anim calcmode="lin" valueType="num">
                                      <p:cBhvr additive="base">
                                        <p:cTn id="8" dur="500" fill="hold"/>
                                        <p:tgtEl>
                                          <p:spTgt spid="43827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4" presetClass="entr" presetSubtype="0" fill="hold" grpId="0" nodeType="afterEffect">
                                  <p:stCondLst>
                                    <p:cond delay="0"/>
                                  </p:stCondLst>
                                  <p:iterate type="wd">
                                    <p:tmAbs val="300"/>
                                  </p:iterate>
                                  <p:childTnLst>
                                    <p:set>
                                      <p:cBhvr>
                                        <p:cTn id="11" dur="1" fill="hold">
                                          <p:stCondLst>
                                            <p:cond delay="299"/>
                                          </p:stCondLst>
                                        </p:cTn>
                                        <p:tgtEl>
                                          <p:spTgt spid="438276"/>
                                        </p:tgtEl>
                                        <p:attrNameLst>
                                          <p:attrName>style.visibility</p:attrName>
                                        </p:attrNameLst>
                                      </p:cBhvr>
                                      <p:to>
                                        <p:strVal val="visible"/>
                                      </p:to>
                                    </p:set>
                                    <p:anim to="" calcmode="lin" valueType="num">
                                      <p:cBhvr>
                                        <p:cTn id="12" dur="1" fill="hold"/>
                                        <p:tgtEl>
                                          <p:spTgt spid="43827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4" grpId="0" animBg="1" autoUpdateAnimBg="0"/>
      <p:bldP spid="438276"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tr-TR" altLang="ar-IQ"/>
              <a:t>Dersimiz.Com</a:t>
            </a:r>
          </a:p>
        </p:txBody>
      </p:sp>
      <p:sp>
        <p:nvSpPr>
          <p:cNvPr id="436226" name="Rectangle 2"/>
          <p:cNvSpPr>
            <a:spLocks noChangeArrowheads="1"/>
          </p:cNvSpPr>
          <p:nvPr/>
        </p:nvSpPr>
        <p:spPr bwMode="grayWhite">
          <a:xfrm>
            <a:off x="0" y="0"/>
            <a:ext cx="9296400" cy="6858000"/>
          </a:xfrm>
          <a:prstGeom prst="rect">
            <a:avLst/>
          </a:prstGeom>
          <a:gradFill rotWithShape="0">
            <a:gsLst>
              <a:gs pos="0">
                <a:schemeClr val="bg1"/>
              </a:gs>
              <a:gs pos="100000">
                <a:srgbClr val="CC00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436231" name="AutoShape 7"/>
          <p:cNvSpPr>
            <a:spLocks noChangeArrowheads="1"/>
          </p:cNvSpPr>
          <p:nvPr/>
        </p:nvSpPr>
        <p:spPr bwMode="auto">
          <a:xfrm>
            <a:off x="2286000" y="304800"/>
            <a:ext cx="6019800" cy="4038600"/>
          </a:xfrm>
          <a:prstGeom prst="cloudCallout">
            <a:avLst>
              <a:gd name="adj1" fmla="val -71227"/>
              <a:gd name="adj2" fmla="val 35181"/>
            </a:avLst>
          </a:prstGeom>
          <a:solidFill>
            <a:srgbClr val="FE4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2000">
                <a:latin typeface="Comic Sans MS" pitchFamily="66" charset="0"/>
              </a:rPr>
              <a:t>Sözel pedagojiye göre; </a:t>
            </a:r>
            <a:r>
              <a:rPr lang="tr-TR" altLang="ar-IQ" sz="2400" b="1">
                <a:latin typeface="Comic Sans MS" pitchFamily="66" charset="0"/>
              </a:rPr>
              <a:t>öğretmenlerin bir çoğu</a:t>
            </a:r>
            <a:r>
              <a:rPr lang="tr-TR" altLang="ar-IQ" sz="2000">
                <a:latin typeface="Comic Sans MS" pitchFamily="66" charset="0"/>
              </a:rPr>
              <a:t> öğrenciyi bir </a:t>
            </a:r>
            <a:r>
              <a:rPr lang="tr-TR" altLang="ar-IQ" sz="2400" b="1">
                <a:latin typeface="Comic Sans MS" pitchFamily="66" charset="0"/>
              </a:rPr>
              <a:t>sünger </a:t>
            </a:r>
            <a:r>
              <a:rPr lang="tr-TR" altLang="ar-IQ" sz="2000">
                <a:latin typeface="Comic Sans MS" pitchFamily="66" charset="0"/>
              </a:rPr>
              <a:t>gibi görmekte ve verilen bütün bilgilerin istenildiği gibi alınmasını istemektedir.</a:t>
            </a:r>
          </a:p>
          <a:p>
            <a:pPr algn="ctr"/>
            <a:r>
              <a:rPr lang="tr-TR" altLang="ar-IQ" sz="2000" b="1">
                <a:latin typeface="Comic Sans MS" pitchFamily="66" charset="0"/>
              </a:rPr>
              <a:t>Bilgilerin öğrenciler için önemi olup olmadığı önemli değildir.</a:t>
            </a:r>
          </a:p>
        </p:txBody>
      </p:sp>
      <p:pic>
        <p:nvPicPr>
          <p:cNvPr id="436232" name="Picture 8" descr="j00788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886200"/>
            <a:ext cx="2705100" cy="2447925"/>
          </a:xfrm>
          <a:prstGeom prst="rect">
            <a:avLst/>
          </a:prstGeom>
          <a:noFill/>
          <a:extLst>
            <a:ext uri="{909E8E84-426E-40DD-AFC4-6F175D3DCCD1}">
              <a14:hiddenFill xmlns:a14="http://schemas.microsoft.com/office/drawing/2010/main">
                <a:solidFill>
                  <a:srgbClr val="FFFFFF"/>
                </a:solidFill>
              </a14:hiddenFill>
            </a:ext>
          </a:extLst>
        </p:spPr>
      </p:pic>
      <p:sp>
        <p:nvSpPr>
          <p:cNvPr id="436233" name="AutoShape 9"/>
          <p:cNvSpPr>
            <a:spLocks noChangeArrowheads="1"/>
          </p:cNvSpPr>
          <p:nvPr/>
        </p:nvSpPr>
        <p:spPr bwMode="auto">
          <a:xfrm>
            <a:off x="2971800" y="5257800"/>
            <a:ext cx="2819400" cy="990600"/>
          </a:xfrm>
          <a:prstGeom prst="wedgeRoundRectCallout">
            <a:avLst>
              <a:gd name="adj1" fmla="val -127310"/>
              <a:gd name="adj2" fmla="val -133972"/>
              <a:gd name="adj3" fmla="val 16667"/>
            </a:avLst>
          </a:prstGeom>
          <a:solidFill>
            <a:srgbClr val="FE4C1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ar-IQ" sz="1800">
                <a:latin typeface="Comic Sans MS" pitchFamily="66" charset="0"/>
              </a:rPr>
              <a:t>İnanmıyorum araştırma sonuçlarına bakar mısınız.</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6226"/>
                                        </p:tgtEl>
                                        <p:attrNameLst>
                                          <p:attrName>style.visibility</p:attrName>
                                        </p:attrNameLst>
                                      </p:cBhvr>
                                      <p:to>
                                        <p:strVal val="visible"/>
                                      </p:to>
                                    </p:set>
                                    <p:anim calcmode="lin" valueType="num">
                                      <p:cBhvr additive="base">
                                        <p:cTn id="7" dur="500" fill="hold"/>
                                        <p:tgtEl>
                                          <p:spTgt spid="436226"/>
                                        </p:tgtEl>
                                        <p:attrNameLst>
                                          <p:attrName>ppt_x</p:attrName>
                                        </p:attrNameLst>
                                      </p:cBhvr>
                                      <p:tavLst>
                                        <p:tav tm="0">
                                          <p:val>
                                            <p:strVal val="0-#ppt_w/2"/>
                                          </p:val>
                                        </p:tav>
                                        <p:tav tm="100000">
                                          <p:val>
                                            <p:strVal val="#ppt_x"/>
                                          </p:val>
                                        </p:tav>
                                      </p:tavLst>
                                    </p:anim>
                                    <p:anim calcmode="lin" valueType="num">
                                      <p:cBhvr additive="base">
                                        <p:cTn id="8" dur="500" fill="hold"/>
                                        <p:tgtEl>
                                          <p:spTgt spid="4362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4" presetClass="entr" presetSubtype="0" fill="hold" nodeType="afterEffect">
                                  <p:stCondLst>
                                    <p:cond delay="0"/>
                                  </p:stCondLst>
                                  <p:childTnLst>
                                    <p:set>
                                      <p:cBhvr>
                                        <p:cTn id="11" dur="1" fill="hold">
                                          <p:stCondLst>
                                            <p:cond delay="499"/>
                                          </p:stCondLst>
                                        </p:cTn>
                                        <p:tgtEl>
                                          <p:spTgt spid="436232"/>
                                        </p:tgtEl>
                                        <p:attrNameLst>
                                          <p:attrName>style.visibility</p:attrName>
                                        </p:attrNameLst>
                                      </p:cBhvr>
                                      <p:to>
                                        <p:strVal val="visible"/>
                                      </p:to>
                                    </p:set>
                                    <p:anim to="" calcmode="lin" valueType="num">
                                      <p:cBhvr>
                                        <p:cTn id="12" dur="1" fill="hold"/>
                                        <p:tgtEl>
                                          <p:spTgt spid="436232"/>
                                        </p:tgtEl>
                                        <p:attrNameLst>
                                          <p:attrName/>
                                        </p:attrNameLst>
                                      </p:cBhvr>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436233"/>
                                        </p:tgtEl>
                                        <p:attrNameLst>
                                          <p:attrName>style.visibility</p:attrName>
                                        </p:attrNameLst>
                                      </p:cBhvr>
                                      <p:to>
                                        <p:strVal val="visible"/>
                                      </p:to>
                                    </p:set>
                                    <p:anim calcmode="lin" valueType="num">
                                      <p:cBhvr additive="base">
                                        <p:cTn id="16" dur="500" fill="hold"/>
                                        <p:tgtEl>
                                          <p:spTgt spid="436233"/>
                                        </p:tgtEl>
                                        <p:attrNameLst>
                                          <p:attrName>ppt_x</p:attrName>
                                        </p:attrNameLst>
                                      </p:cBhvr>
                                      <p:tavLst>
                                        <p:tav tm="0">
                                          <p:val>
                                            <p:strVal val="0-#ppt_w/2"/>
                                          </p:val>
                                        </p:tav>
                                        <p:tav tm="100000">
                                          <p:val>
                                            <p:strVal val="#ppt_x"/>
                                          </p:val>
                                        </p:tav>
                                      </p:tavLst>
                                    </p:anim>
                                    <p:anim calcmode="lin" valueType="num">
                                      <p:cBhvr additive="base">
                                        <p:cTn id="17" dur="500" fill="hold"/>
                                        <p:tgtEl>
                                          <p:spTgt spid="436233"/>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4" presetClass="entr" presetSubtype="0" fill="hold" grpId="0" nodeType="afterEffect">
                                  <p:stCondLst>
                                    <p:cond delay="0"/>
                                  </p:stCondLst>
                                  <p:childTnLst>
                                    <p:set>
                                      <p:cBhvr>
                                        <p:cTn id="20" dur="1" fill="hold">
                                          <p:stCondLst>
                                            <p:cond delay="499"/>
                                          </p:stCondLst>
                                        </p:cTn>
                                        <p:tgtEl>
                                          <p:spTgt spid="436231"/>
                                        </p:tgtEl>
                                        <p:attrNameLst>
                                          <p:attrName>style.visibility</p:attrName>
                                        </p:attrNameLst>
                                      </p:cBhvr>
                                      <p:to>
                                        <p:strVal val="visible"/>
                                      </p:to>
                                    </p:set>
                                    <p:anim to="" calcmode="lin" valueType="num">
                                      <p:cBhvr>
                                        <p:cTn id="21" dur="1" fill="hold"/>
                                        <p:tgtEl>
                                          <p:spTgt spid="4362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nimBg="1"/>
      <p:bldP spid="436231" grpId="0" animBg="1" autoUpdateAnimBg="0"/>
      <p:bldP spid="436233"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tr-TR" altLang="ar-IQ"/>
              <a:t>Dersimiz.Com</a:t>
            </a:r>
          </a:p>
        </p:txBody>
      </p:sp>
      <p:sp>
        <p:nvSpPr>
          <p:cNvPr id="13319" name="Text Box 7"/>
          <p:cNvSpPr txBox="1">
            <a:spLocks noChangeArrowheads="1"/>
          </p:cNvSpPr>
          <p:nvPr/>
        </p:nvSpPr>
        <p:spPr bwMode="auto">
          <a:xfrm>
            <a:off x="1600200" y="838200"/>
            <a:ext cx="5791200" cy="579438"/>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tr-TR" altLang="ar-IQ" sz="3200" b="1">
                <a:solidFill>
                  <a:schemeClr val="hlink"/>
                </a:solidFill>
              </a:rPr>
              <a:t>  ÖĞRENME VE ÖĞRETME</a:t>
            </a:r>
            <a:endParaRPr lang="tr-TR" altLang="ar-IQ" sz="3200">
              <a:solidFill>
                <a:schemeClr val="hlink"/>
              </a:solidFill>
              <a:latin typeface="Times New Roman" pitchFamily="18" charset="0"/>
            </a:endParaRPr>
          </a:p>
        </p:txBody>
      </p:sp>
      <p:sp>
        <p:nvSpPr>
          <p:cNvPr id="13326" name="Text Box 14"/>
          <p:cNvSpPr txBox="1">
            <a:spLocks noChangeArrowheads="1"/>
          </p:cNvSpPr>
          <p:nvPr/>
        </p:nvSpPr>
        <p:spPr bwMode="auto">
          <a:xfrm>
            <a:off x="3124200" y="1371600"/>
            <a:ext cx="2667000"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Aft>
                <a:spcPts val="600"/>
              </a:spcAft>
              <a:buClrTx/>
              <a:buSzTx/>
              <a:buFontTx/>
              <a:buNone/>
            </a:pPr>
            <a:r>
              <a:rPr lang="tr-TR" altLang="ar-IQ" sz="3200" b="1" i="1">
                <a:solidFill>
                  <a:srgbClr val="66FF66"/>
                </a:solidFill>
                <a:latin typeface="Times New Roman" pitchFamily="18" charset="0"/>
              </a:rPr>
              <a:t>Yeni bilgiler;</a:t>
            </a:r>
            <a:endParaRPr lang="tr-TR" altLang="ar-IQ" sz="3200" b="1">
              <a:solidFill>
                <a:schemeClr val="tx1"/>
              </a:solidFill>
              <a:latin typeface="Times New Roman" pitchFamily="18" charset="0"/>
            </a:endParaRPr>
          </a:p>
        </p:txBody>
      </p:sp>
      <p:sp>
        <p:nvSpPr>
          <p:cNvPr id="13328" name="Text Box 16"/>
          <p:cNvSpPr txBox="1">
            <a:spLocks noChangeArrowheads="1"/>
          </p:cNvSpPr>
          <p:nvPr/>
        </p:nvSpPr>
        <p:spPr bwMode="auto">
          <a:xfrm>
            <a:off x="1219200" y="2209800"/>
            <a:ext cx="6934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buClr>
                <a:schemeClr val="tx1"/>
              </a:buClr>
              <a:buSzTx/>
              <a:buFont typeface="Wingdings" pitchFamily="2" charset="2"/>
              <a:buChar char="["/>
            </a:pPr>
            <a:r>
              <a:rPr lang="tr-TR" altLang="ar-IQ" sz="3200" b="1">
                <a:solidFill>
                  <a:srgbClr val="FFFF00"/>
                </a:solidFill>
                <a:latin typeface="Times New Roman" pitchFamily="18" charset="0"/>
              </a:rPr>
              <a:t>Öğrenmenin parmak izi kadar kişiye özgü bir</a:t>
            </a:r>
            <a:r>
              <a:rPr lang="tr-TR" altLang="ar-IQ" sz="3200" b="1">
                <a:solidFill>
                  <a:schemeClr val="tx1"/>
                </a:solidFill>
                <a:latin typeface="Times New Roman" pitchFamily="18" charset="0"/>
              </a:rPr>
              <a:t> </a:t>
            </a:r>
            <a:r>
              <a:rPr lang="tr-TR" altLang="ar-IQ" sz="3200" b="1">
                <a:solidFill>
                  <a:srgbClr val="FFFF00"/>
                </a:solidFill>
                <a:latin typeface="Times New Roman" pitchFamily="18" charset="0"/>
              </a:rPr>
              <a:t>olgu</a:t>
            </a:r>
            <a:r>
              <a:rPr lang="tr-TR" altLang="ar-IQ" sz="3200" b="1">
                <a:solidFill>
                  <a:schemeClr val="tx1"/>
                </a:solidFill>
                <a:latin typeface="Times New Roman" pitchFamily="18" charset="0"/>
              </a:rPr>
              <a:t> </a:t>
            </a:r>
            <a:r>
              <a:rPr lang="tr-TR" altLang="ar-IQ" sz="3200" b="1">
                <a:solidFill>
                  <a:srgbClr val="FFFF00"/>
                </a:solidFill>
                <a:latin typeface="Times New Roman" pitchFamily="18" charset="0"/>
              </a:rPr>
              <a:t>olduğu</a:t>
            </a:r>
            <a:r>
              <a:rPr lang="tr-TR" altLang="ar-IQ" sz="3200" b="1">
                <a:solidFill>
                  <a:srgbClr val="D3CE00"/>
                </a:solidFill>
                <a:latin typeface="Times New Roman" pitchFamily="18" charset="0"/>
              </a:rPr>
              <a:t>nu</a:t>
            </a:r>
            <a:r>
              <a:rPr lang="tr-TR" altLang="ar-IQ" sz="3200" b="1">
                <a:solidFill>
                  <a:schemeClr val="tx1"/>
                </a:solidFill>
                <a:latin typeface="Times New Roman" pitchFamily="18" charset="0"/>
              </a:rPr>
              <a:t>, </a:t>
            </a:r>
          </a:p>
        </p:txBody>
      </p:sp>
      <p:sp>
        <p:nvSpPr>
          <p:cNvPr id="13329" name="Text Box 17"/>
          <p:cNvSpPr txBox="1">
            <a:spLocks noChangeArrowheads="1"/>
          </p:cNvSpPr>
          <p:nvPr/>
        </p:nvSpPr>
        <p:spPr bwMode="auto">
          <a:xfrm>
            <a:off x="1219200" y="3429000"/>
            <a:ext cx="731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buClr>
                <a:srgbClr val="FFFF00"/>
              </a:buClr>
              <a:buSzTx/>
              <a:buFont typeface="Wingdings" pitchFamily="2" charset="2"/>
              <a:buChar char="["/>
            </a:pPr>
            <a:r>
              <a:rPr lang="tr-TR" altLang="ar-IQ" sz="3200" b="1">
                <a:solidFill>
                  <a:srgbClr val="C2081E"/>
                </a:solidFill>
                <a:latin typeface="Times New Roman" pitchFamily="18" charset="0"/>
              </a:rPr>
              <a:t>Herkesin öğrenme tür, hız ve kapasitesinin farklı olduğunu,</a:t>
            </a:r>
            <a:r>
              <a:rPr lang="tr-TR" altLang="ar-IQ" sz="3200" b="1">
                <a:solidFill>
                  <a:schemeClr val="tx1"/>
                </a:solidFill>
                <a:latin typeface="Times New Roman" pitchFamily="18" charset="0"/>
              </a:rPr>
              <a:t> </a:t>
            </a:r>
            <a:endParaRPr lang="tr-TR" altLang="ar-IQ" sz="4400" b="1" i="1">
              <a:solidFill>
                <a:srgbClr val="66FF66"/>
              </a:solidFill>
            </a:endParaRPr>
          </a:p>
        </p:txBody>
      </p:sp>
      <p:sp>
        <p:nvSpPr>
          <p:cNvPr id="13330" name="Text Box 18"/>
          <p:cNvSpPr txBox="1">
            <a:spLocks noChangeArrowheads="1"/>
          </p:cNvSpPr>
          <p:nvPr/>
        </p:nvSpPr>
        <p:spPr bwMode="auto">
          <a:xfrm>
            <a:off x="0" y="5227638"/>
            <a:ext cx="91440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Aft>
                <a:spcPts val="600"/>
              </a:spcAft>
              <a:buClrTx/>
              <a:buSzTx/>
              <a:buFontTx/>
              <a:buNone/>
            </a:pPr>
            <a:endParaRPr lang="en-US" altLang="ar-IQ" sz="3200" b="1">
              <a:solidFill>
                <a:schemeClr val="tx1"/>
              </a:solidFill>
              <a:latin typeface="Times New Roman" pitchFamily="18" charset="0"/>
            </a:endParaRPr>
          </a:p>
        </p:txBody>
      </p:sp>
      <p:sp>
        <p:nvSpPr>
          <p:cNvPr id="13331" name="Text Box 19"/>
          <p:cNvSpPr txBox="1">
            <a:spLocks noChangeArrowheads="1"/>
          </p:cNvSpPr>
          <p:nvPr/>
        </p:nvSpPr>
        <p:spPr bwMode="auto">
          <a:xfrm>
            <a:off x="1219200" y="4724400"/>
            <a:ext cx="7162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buClr>
                <a:srgbClr val="FFFF00"/>
              </a:buClr>
              <a:buSzTx/>
              <a:buFont typeface="Wingdings" pitchFamily="2" charset="2"/>
              <a:buChar char="["/>
            </a:pPr>
            <a:r>
              <a:rPr lang="tr-TR" altLang="ar-IQ" sz="3200" b="1">
                <a:solidFill>
                  <a:schemeClr val="tx1"/>
                </a:solidFill>
                <a:latin typeface="Times New Roman" pitchFamily="18" charset="0"/>
              </a:rPr>
              <a:t>Uygun öğrenme olanağı sağlandığında öğrenemeyecek birey olmadığını </a:t>
            </a:r>
            <a:r>
              <a:rPr lang="tr-TR" altLang="ar-IQ" sz="3200" b="1" i="1">
                <a:solidFill>
                  <a:srgbClr val="66FF66"/>
                </a:solidFill>
                <a:latin typeface="Times New Roman" pitchFamily="18" charset="0"/>
              </a:rPr>
              <a:t>ortaya koymaktadır.</a:t>
            </a:r>
            <a:endParaRPr lang="tr-TR" altLang="ar-IQ" sz="4400" b="1" i="1">
              <a:solidFill>
                <a:srgbClr val="66FF66"/>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26"/>
                                        </p:tgtEl>
                                        <p:attrNameLst>
                                          <p:attrName>style.visibility</p:attrName>
                                        </p:attrNameLst>
                                      </p:cBhvr>
                                      <p:to>
                                        <p:strVal val="visible"/>
                                      </p:to>
                                    </p:set>
                                    <p:animEffect transition="in" filter="slide(fromBottom)">
                                      <p:cBhvr>
                                        <p:cTn id="7" dur="500"/>
                                        <p:tgtEl>
                                          <p:spTgt spid="133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328"/>
                                        </p:tgtEl>
                                        <p:attrNameLst>
                                          <p:attrName>style.visibility</p:attrName>
                                        </p:attrNameLst>
                                      </p:cBhvr>
                                      <p:to>
                                        <p:strVal val="visible"/>
                                      </p:to>
                                    </p:set>
                                    <p:animEffect transition="in" filter="slide(fromBottom)">
                                      <p:cBhvr>
                                        <p:cTn id="12" dur="500"/>
                                        <p:tgtEl>
                                          <p:spTgt spid="133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329"/>
                                        </p:tgtEl>
                                        <p:attrNameLst>
                                          <p:attrName>style.visibility</p:attrName>
                                        </p:attrNameLst>
                                      </p:cBhvr>
                                      <p:to>
                                        <p:strVal val="visible"/>
                                      </p:to>
                                    </p:set>
                                    <p:animEffect transition="in" filter="slide(fromBottom)">
                                      <p:cBhvr>
                                        <p:cTn id="17" dur="500"/>
                                        <p:tgtEl>
                                          <p:spTgt spid="133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331"/>
                                        </p:tgtEl>
                                        <p:attrNameLst>
                                          <p:attrName>style.visibility</p:attrName>
                                        </p:attrNameLst>
                                      </p:cBhvr>
                                      <p:to>
                                        <p:strVal val="visible"/>
                                      </p:to>
                                    </p:set>
                                    <p:animEffect transition="in" filter="slide(fromBottom)">
                                      <p:cBhvr>
                                        <p:cTn id="22" dur="500"/>
                                        <p:tgtEl>
                                          <p:spTgt spid="133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nodePh="1">
                                  <p:stCondLst>
                                    <p:cond delay="0"/>
                                  </p:stCondLst>
                                  <p:endCondLst>
                                    <p:cond evt="begin" delay="0">
                                      <p:tn val="25"/>
                                    </p:cond>
                                  </p:endCondLst>
                                  <p:childTnLst>
                                    <p:set>
                                      <p:cBhvr>
                                        <p:cTn id="26" dur="1" fill="hold">
                                          <p:stCondLst>
                                            <p:cond delay="0"/>
                                          </p:stCondLst>
                                        </p:cTn>
                                        <p:tgtEl>
                                          <p:spTgt spid="13330"/>
                                        </p:tgtEl>
                                        <p:attrNameLst>
                                          <p:attrName>style.visibility</p:attrName>
                                        </p:attrNameLst>
                                      </p:cBhvr>
                                      <p:to>
                                        <p:strVal val="visible"/>
                                      </p:to>
                                    </p:set>
                                    <p:animEffect transition="in" filter="slide(fromBottom)">
                                      <p:cBhvr>
                                        <p:cTn id="27" dur="500"/>
                                        <p:tgtEl>
                                          <p:spTgt spid="13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6" grpId="0" autoUpdateAnimBg="0"/>
      <p:bldP spid="13328" grpId="0" autoUpdateAnimBg="0"/>
      <p:bldP spid="13329" grpId="0" autoUpdateAnimBg="0"/>
      <p:bldP spid="13330" grpId="0" autoUpdateAnimBg="0"/>
      <p:bldP spid="1333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tr-TR" altLang="ar-IQ"/>
              <a:t>Dersimiz.Com</a:t>
            </a:r>
          </a:p>
        </p:txBody>
      </p:sp>
      <p:sp>
        <p:nvSpPr>
          <p:cNvPr id="7179" name="Rectangle 11"/>
          <p:cNvSpPr>
            <a:spLocks noChangeArrowheads="1"/>
          </p:cNvSpPr>
          <p:nvPr/>
        </p:nvSpPr>
        <p:spPr bwMode="grayWhite">
          <a:xfrm>
            <a:off x="0" y="0"/>
            <a:ext cx="9296400" cy="6858000"/>
          </a:xfrm>
          <a:prstGeom prst="rect">
            <a:avLst/>
          </a:prstGeom>
          <a:gradFill rotWithShape="0">
            <a:gsLst>
              <a:gs pos="0">
                <a:schemeClr val="bg1"/>
              </a:gs>
              <a:gs pos="100000">
                <a:srgbClr val="CC00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7180" name="Text Box 12"/>
          <p:cNvSpPr txBox="1">
            <a:spLocks noChangeArrowheads="1"/>
          </p:cNvSpPr>
          <p:nvPr/>
        </p:nvSpPr>
        <p:spPr bwMode="auto">
          <a:xfrm>
            <a:off x="1828800" y="457200"/>
            <a:ext cx="5791200"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ar-IQ">
                <a:solidFill>
                  <a:schemeClr val="tx1"/>
                </a:solidFill>
              </a:rPr>
              <a:t>Neler Üzerine Konuşacağız?</a:t>
            </a:r>
            <a:endParaRPr lang="en-US" altLang="ar-IQ">
              <a:solidFill>
                <a:schemeClr val="tx1"/>
              </a:solidFill>
            </a:endParaRPr>
          </a:p>
        </p:txBody>
      </p:sp>
      <p:sp>
        <p:nvSpPr>
          <p:cNvPr id="7181" name="Text Box 13"/>
          <p:cNvSpPr txBox="1">
            <a:spLocks noChangeArrowheads="1"/>
          </p:cNvSpPr>
          <p:nvPr/>
        </p:nvSpPr>
        <p:spPr bwMode="auto">
          <a:xfrm>
            <a:off x="838200" y="1082675"/>
            <a:ext cx="7620000" cy="334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itchFamily="18" charset="0"/>
              </a:defRPr>
            </a:lvl1pPr>
            <a:lvl2pPr marL="914400" indent="-457200">
              <a:spcBef>
                <a:spcPct val="0"/>
              </a:spcBef>
              <a:defRPr sz="2400">
                <a:solidFill>
                  <a:schemeClr val="tx1"/>
                </a:solidFill>
                <a:latin typeface="Times New Roman" pitchFamily="18" charset="0"/>
              </a:defRPr>
            </a:lvl2pPr>
            <a:lvl3pPr marL="1371600" indent="-457200">
              <a:spcBef>
                <a:spcPct val="0"/>
              </a:spcBef>
              <a:defRPr sz="2400">
                <a:solidFill>
                  <a:schemeClr val="tx1"/>
                </a:solidFill>
                <a:latin typeface="Times New Roman" pitchFamily="18" charset="0"/>
              </a:defRPr>
            </a:lvl3pPr>
            <a:lvl4pPr marL="1828800" indent="-457200">
              <a:spcBef>
                <a:spcPct val="0"/>
              </a:spcBef>
              <a:defRPr sz="2400">
                <a:solidFill>
                  <a:schemeClr val="tx1"/>
                </a:solidFill>
                <a:latin typeface="Times New Roman" pitchFamily="18" charset="0"/>
              </a:defRPr>
            </a:lvl4pPr>
            <a:lvl5pPr marL="2286000" indent="-457200">
              <a:spcBef>
                <a:spcPct val="0"/>
              </a:spcBef>
              <a:defRPr sz="2400">
                <a:solidFill>
                  <a:schemeClr val="tx1"/>
                </a:solidFill>
                <a:latin typeface="Times New Roman" pitchFamily="18" charset="0"/>
              </a:defRPr>
            </a:lvl5pPr>
            <a:lvl6pPr marL="2743200" indent="-457200" algn="l" rtl="0" eaLnBrk="0" fontAlgn="base" hangingPunct="0">
              <a:spcBef>
                <a:spcPct val="0"/>
              </a:spcBef>
              <a:spcAft>
                <a:spcPct val="0"/>
              </a:spcAft>
              <a:defRPr sz="2400">
                <a:solidFill>
                  <a:schemeClr val="tx1"/>
                </a:solidFill>
                <a:latin typeface="Times New Roman" pitchFamily="18" charset="0"/>
              </a:defRPr>
            </a:lvl6pPr>
            <a:lvl7pPr marL="3200400" indent="-457200" algn="l" rtl="0" eaLnBrk="0" fontAlgn="base" hangingPunct="0">
              <a:spcBef>
                <a:spcPct val="0"/>
              </a:spcBef>
              <a:spcAft>
                <a:spcPct val="0"/>
              </a:spcAft>
              <a:defRPr sz="2400">
                <a:solidFill>
                  <a:schemeClr val="tx1"/>
                </a:solidFill>
                <a:latin typeface="Times New Roman" pitchFamily="18" charset="0"/>
              </a:defRPr>
            </a:lvl7pPr>
            <a:lvl8pPr marL="3657600" indent="-457200" algn="l" rtl="0" eaLnBrk="0" fontAlgn="base" hangingPunct="0">
              <a:spcBef>
                <a:spcPct val="0"/>
              </a:spcBef>
              <a:spcAft>
                <a:spcPct val="0"/>
              </a:spcAft>
              <a:defRPr sz="2400">
                <a:solidFill>
                  <a:schemeClr val="tx1"/>
                </a:solidFill>
                <a:latin typeface="Times New Roman" pitchFamily="18" charset="0"/>
              </a:defRPr>
            </a:lvl8pPr>
            <a:lvl9pPr marL="4114800" indent="-457200" algn="l" rtl="0" eaLnBrk="0" fontAlgn="base" hangingPunct="0">
              <a:spcBef>
                <a:spcPct val="0"/>
              </a:spcBef>
              <a:spcAft>
                <a:spcPct val="0"/>
              </a:spcAft>
              <a:defRPr sz="2400">
                <a:solidFill>
                  <a:schemeClr val="tx1"/>
                </a:solidFill>
                <a:latin typeface="Times New Roman" pitchFamily="18" charset="0"/>
              </a:defRPr>
            </a:lvl9pPr>
          </a:lstStyle>
          <a:p>
            <a:pPr>
              <a:spcBef>
                <a:spcPct val="15000"/>
              </a:spcBef>
              <a:buClr>
                <a:schemeClr val="bg2"/>
              </a:buClr>
              <a:buSzTx/>
              <a:buFont typeface="Wingdings" pitchFamily="2" charset="2"/>
              <a:buAutoNum type="arabicPeriod"/>
            </a:pPr>
            <a:r>
              <a:rPr lang="tr-TR" altLang="ar-IQ" b="1">
                <a:latin typeface="Arial" pitchFamily="34" charset="0"/>
                <a:cs typeface="Times New Roman" pitchFamily="18" charset="0"/>
              </a:rPr>
              <a:t>En İyi Nasıl Öğrenirim (Uygulama)</a:t>
            </a:r>
          </a:p>
          <a:p>
            <a:pPr>
              <a:spcBef>
                <a:spcPct val="15000"/>
              </a:spcBef>
              <a:buClr>
                <a:schemeClr val="bg2"/>
              </a:buClr>
              <a:buSzTx/>
              <a:buFont typeface="Wingdings" pitchFamily="2" charset="2"/>
              <a:buAutoNum type="arabicPeriod"/>
            </a:pPr>
            <a:r>
              <a:rPr lang="tr-TR" altLang="ar-IQ" b="1">
                <a:latin typeface="Arial" pitchFamily="34" charset="0"/>
                <a:cs typeface="Times New Roman" pitchFamily="18" charset="0"/>
              </a:rPr>
              <a:t>Hangi tür düşünen öğrencilere “öğrenmeyi öğrenme”lerinde nasıl yardımcı olabilirim?</a:t>
            </a:r>
          </a:p>
          <a:p>
            <a:pPr>
              <a:spcBef>
                <a:spcPct val="15000"/>
              </a:spcBef>
              <a:buClr>
                <a:schemeClr val="bg2"/>
              </a:buClr>
              <a:buSzTx/>
              <a:buFont typeface="Wingdings" pitchFamily="2" charset="2"/>
              <a:buAutoNum type="arabicPeriod"/>
            </a:pPr>
            <a:r>
              <a:rPr lang="tr-TR" altLang="ar-IQ" b="1">
                <a:latin typeface="Arial" pitchFamily="34" charset="0"/>
                <a:cs typeface="Times New Roman" pitchFamily="18" charset="0"/>
              </a:rPr>
              <a:t>Çoklu Zeka ve Özellikleri</a:t>
            </a:r>
          </a:p>
          <a:p>
            <a:pPr>
              <a:spcBef>
                <a:spcPct val="15000"/>
              </a:spcBef>
              <a:buClr>
                <a:schemeClr val="bg2"/>
              </a:buClr>
              <a:buSzTx/>
              <a:buFont typeface="Wingdings" pitchFamily="2" charset="2"/>
              <a:buAutoNum type="arabicPeriod"/>
            </a:pPr>
            <a:r>
              <a:rPr lang="tr-TR" altLang="ar-IQ" b="1">
                <a:latin typeface="Arial" pitchFamily="34" charset="0"/>
                <a:cs typeface="Times New Roman" pitchFamily="18" charset="0"/>
              </a:rPr>
              <a:t>Problemlere Nasıl yaklaşıyorum? (Uygulama)</a:t>
            </a:r>
          </a:p>
          <a:p>
            <a:pPr>
              <a:spcBef>
                <a:spcPct val="15000"/>
              </a:spcBef>
              <a:buClr>
                <a:schemeClr val="bg2"/>
              </a:buClr>
              <a:buSzTx/>
              <a:buFont typeface="Wingdings" pitchFamily="2" charset="2"/>
              <a:buAutoNum type="arabicPeriod"/>
            </a:pPr>
            <a:r>
              <a:rPr lang="tr-TR" altLang="ar-IQ" b="1">
                <a:latin typeface="Arial" pitchFamily="34" charset="0"/>
              </a:rPr>
              <a:t>Çoklu Zeka Alanlarını nasıl belirlerim?</a:t>
            </a:r>
          </a:p>
          <a:p>
            <a:pPr>
              <a:spcBef>
                <a:spcPct val="15000"/>
              </a:spcBef>
              <a:buClr>
                <a:schemeClr val="bg2"/>
              </a:buClr>
              <a:buSzTx/>
              <a:buFont typeface="Wingdings" pitchFamily="2" charset="2"/>
              <a:buAutoNum type="arabicPeriod"/>
            </a:pPr>
            <a:r>
              <a:rPr lang="tr-TR" altLang="ar-IQ" b="1">
                <a:latin typeface="Arial" pitchFamily="34" charset="0"/>
              </a:rPr>
              <a:t>Çoklu Zekanın Sınıf içi uygulamaları.</a:t>
            </a:r>
          </a:p>
          <a:p>
            <a:pPr>
              <a:spcBef>
                <a:spcPct val="15000"/>
              </a:spcBef>
              <a:buClr>
                <a:schemeClr val="bg2"/>
              </a:buClr>
              <a:buSzTx/>
            </a:pPr>
            <a:endParaRPr lang="en-US" altLang="ar-IQ" b="1">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barn(outVertical)">
                                      <p:cBhvr>
                                        <p:cTn id="7" dur="500"/>
                                        <p:tgtEl>
                                          <p:spTgt spid="7179"/>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180"/>
                                        </p:tgtEl>
                                        <p:attrNameLst>
                                          <p:attrName>style.visibility</p:attrName>
                                        </p:attrNameLst>
                                      </p:cBhvr>
                                      <p:to>
                                        <p:strVal val="visible"/>
                                      </p:to>
                                    </p:set>
                                    <p:animEffect transition="in" filter="checkerboard(across)">
                                      <p:cBhvr>
                                        <p:cTn id="11" dur="500"/>
                                        <p:tgtEl>
                                          <p:spTgt spid="7180"/>
                                        </p:tgtEl>
                                      </p:cBhvr>
                                    </p:animEffect>
                                  </p:childTnLst>
                                </p:cTn>
                              </p:par>
                            </p:childTnLst>
                          </p:cTn>
                        </p:par>
                        <p:par>
                          <p:cTn id="12" fill="hold" nodeType="afterGroup">
                            <p:stCondLst>
                              <p:cond delay="1000"/>
                            </p:stCondLst>
                            <p:childTnLst>
                              <p:par>
                                <p:cTn id="13" presetID="3" presetClass="entr" presetSubtype="10" fill="hold" grpId="0" nodeType="afterEffect">
                                  <p:stCondLst>
                                    <p:cond delay="2000"/>
                                  </p:stCondLst>
                                  <p:iterate type="wd">
                                    <p:tmPct val="100000"/>
                                  </p:iterate>
                                  <p:childTnLst>
                                    <p:set>
                                      <p:cBhvr>
                                        <p:cTn id="14" dur="1" fill="hold">
                                          <p:stCondLst>
                                            <p:cond delay="0"/>
                                          </p:stCondLst>
                                        </p:cTn>
                                        <p:tgtEl>
                                          <p:spTgt spid="7181"/>
                                        </p:tgtEl>
                                        <p:attrNameLst>
                                          <p:attrName>style.visibility</p:attrName>
                                        </p:attrNameLst>
                                      </p:cBhvr>
                                      <p:to>
                                        <p:strVal val="visible"/>
                                      </p:to>
                                    </p:set>
                                    <p:animEffect transition="in" filter="blinds(horizontal)">
                                      <p:cBhvr>
                                        <p:cTn id="15" dur="3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0" grpId="0" autoUpdateAnimBg="0"/>
      <p:bldP spid="718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tr-TR" altLang="ar-IQ"/>
              <a:t>Dersimiz.Com</a:t>
            </a:r>
          </a:p>
        </p:txBody>
      </p:sp>
      <p:sp>
        <p:nvSpPr>
          <p:cNvPr id="78853" name="Text Box 5"/>
          <p:cNvSpPr txBox="1">
            <a:spLocks noChangeArrowheads="1"/>
          </p:cNvSpPr>
          <p:nvPr/>
        </p:nvSpPr>
        <p:spPr bwMode="auto">
          <a:xfrm>
            <a:off x="1524000" y="838200"/>
            <a:ext cx="7086600" cy="592138"/>
          </a:xfrm>
          <a:prstGeom prst="rect">
            <a:avLst/>
          </a:prstGeom>
          <a:solidFill>
            <a:srgbClr val="99CCFF"/>
          </a:solidFill>
          <a:ln w="12700">
            <a:solidFill>
              <a:srgbClr val="33CCCC"/>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SzTx/>
            </a:pPr>
            <a:r>
              <a:rPr lang="tr-TR" altLang="ar-IQ" sz="3200" b="1">
                <a:solidFill>
                  <a:schemeClr val="hlink"/>
                </a:solidFill>
              </a:rPr>
              <a:t>ÖĞRETMENİN YENİ KONUMU</a:t>
            </a:r>
            <a:r>
              <a:rPr lang="tr-TR" altLang="ar-IQ" sz="2400">
                <a:solidFill>
                  <a:schemeClr val="tx1"/>
                </a:solidFill>
                <a:latin typeface="Bulmer BT"/>
              </a:rPr>
              <a:t> </a:t>
            </a:r>
          </a:p>
        </p:txBody>
      </p:sp>
      <p:sp>
        <p:nvSpPr>
          <p:cNvPr id="78854" name="Text Box 6"/>
          <p:cNvSpPr txBox="1">
            <a:spLocks noChangeArrowheads="1"/>
          </p:cNvSpPr>
          <p:nvPr/>
        </p:nvSpPr>
        <p:spPr bwMode="auto">
          <a:xfrm>
            <a:off x="762000" y="3124200"/>
            <a:ext cx="2743200" cy="1066800"/>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
                <a:srgbClr val="66FF66"/>
              </a:buClr>
              <a:buSzTx/>
              <a:buFont typeface="Webdings" pitchFamily="18" charset="2"/>
              <a:buNone/>
            </a:pPr>
            <a:r>
              <a:rPr lang="tr-TR" altLang="ar-IQ" sz="3200" b="1">
                <a:solidFill>
                  <a:srgbClr val="993366"/>
                </a:solidFill>
                <a:latin typeface="Times New Roman" pitchFamily="18" charset="0"/>
              </a:rPr>
              <a:t>BİLGİ AKTARAN</a:t>
            </a:r>
          </a:p>
        </p:txBody>
      </p:sp>
      <p:sp>
        <p:nvSpPr>
          <p:cNvPr id="78855" name="Text Box 7"/>
          <p:cNvSpPr txBox="1">
            <a:spLocks noChangeArrowheads="1"/>
          </p:cNvSpPr>
          <p:nvPr/>
        </p:nvSpPr>
        <p:spPr bwMode="auto">
          <a:xfrm>
            <a:off x="5410200" y="3124200"/>
            <a:ext cx="3505200" cy="1066800"/>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
                <a:srgbClr val="66FF66"/>
              </a:buClr>
              <a:buSzTx/>
              <a:buFont typeface="Webdings" pitchFamily="18" charset="2"/>
              <a:buNone/>
            </a:pPr>
            <a:r>
              <a:rPr lang="tr-TR" altLang="ar-IQ" sz="3200" b="1">
                <a:solidFill>
                  <a:srgbClr val="993366"/>
                </a:solidFill>
                <a:latin typeface="Times New Roman" pitchFamily="18" charset="0"/>
              </a:rPr>
              <a:t>ÖĞRETİRKEN ÖĞRENEN</a:t>
            </a:r>
          </a:p>
        </p:txBody>
      </p:sp>
      <p:sp>
        <p:nvSpPr>
          <p:cNvPr id="78860" name="AutoShape 12"/>
          <p:cNvSpPr>
            <a:spLocks noChangeArrowheads="1"/>
          </p:cNvSpPr>
          <p:nvPr/>
        </p:nvSpPr>
        <p:spPr bwMode="auto">
          <a:xfrm>
            <a:off x="3657600" y="3429000"/>
            <a:ext cx="1676400" cy="609600"/>
          </a:xfrm>
          <a:prstGeom prst="rightArrow">
            <a:avLst>
              <a:gd name="adj1" fmla="val 50000"/>
              <a:gd name="adj2" fmla="val 68750"/>
            </a:avLst>
          </a:prstGeom>
          <a:solidFill>
            <a:srgbClr val="FF9900"/>
          </a:solidFill>
          <a:ln w="12700">
            <a:solidFill>
              <a:srgbClr val="FF66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8853"/>
                                        </p:tgtEl>
                                        <p:attrNameLst>
                                          <p:attrName>style.visibility</p:attrName>
                                        </p:attrNameLst>
                                      </p:cBhvr>
                                      <p:to>
                                        <p:strVal val="visible"/>
                                      </p:to>
                                    </p:set>
                                    <p:anim to="" calcmode="lin" valueType="num">
                                      <p:cBhvr>
                                        <p:cTn id="7" dur="1" fill="hold"/>
                                        <p:tgtEl>
                                          <p:spTgt spid="7885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8854"/>
                                        </p:tgtEl>
                                        <p:attrNameLst>
                                          <p:attrName>style.visibility</p:attrName>
                                        </p:attrNameLst>
                                      </p:cBhvr>
                                      <p:to>
                                        <p:strVal val="visible"/>
                                      </p:to>
                                    </p:set>
                                    <p:anim to="" calcmode="lin" valueType="num">
                                      <p:cBhvr>
                                        <p:cTn id="12" dur="1" fill="hold"/>
                                        <p:tgtEl>
                                          <p:spTgt spid="78854"/>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8860"/>
                                        </p:tgtEl>
                                        <p:attrNameLst>
                                          <p:attrName>style.visibility</p:attrName>
                                        </p:attrNameLst>
                                      </p:cBhvr>
                                      <p:to>
                                        <p:strVal val="visible"/>
                                      </p:to>
                                    </p:set>
                                    <p:animEffect transition="in" filter="box(out)">
                                      <p:cBhvr>
                                        <p:cTn id="17" dur="500"/>
                                        <p:tgtEl>
                                          <p:spTgt spid="788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78855"/>
                                        </p:tgtEl>
                                        <p:attrNameLst>
                                          <p:attrName>style.visibility</p:attrName>
                                        </p:attrNameLst>
                                      </p:cBhvr>
                                      <p:to>
                                        <p:strVal val="visible"/>
                                      </p:to>
                                    </p:set>
                                    <p:anim to="" calcmode="lin" valueType="num">
                                      <p:cBhvr>
                                        <p:cTn id="22" dur="1" fill="hold"/>
                                        <p:tgtEl>
                                          <p:spTgt spid="788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animBg="1" autoUpdateAnimBg="0"/>
      <p:bldP spid="78854" grpId="0" animBg="1" autoUpdateAnimBg="0"/>
      <p:bldP spid="78855" grpId="0" animBg="1" autoUpdateAnimBg="0"/>
      <p:bldP spid="788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tr-TR" altLang="ar-IQ"/>
              <a:t>Dersimiz.Com</a:t>
            </a:r>
          </a:p>
        </p:txBody>
      </p:sp>
      <p:sp>
        <p:nvSpPr>
          <p:cNvPr id="234498" name="Text Box 2"/>
          <p:cNvSpPr txBox="1">
            <a:spLocks noChangeArrowheads="1"/>
          </p:cNvSpPr>
          <p:nvPr/>
        </p:nvSpPr>
        <p:spPr bwMode="auto">
          <a:xfrm>
            <a:off x="2286000" y="3581400"/>
            <a:ext cx="4800600" cy="592138"/>
          </a:xfrm>
          <a:prstGeom prst="rect">
            <a:avLst/>
          </a:prstGeom>
          <a:solidFill>
            <a:srgbClr val="99CCFF"/>
          </a:solidFill>
          <a:ln w="12700">
            <a:solidFill>
              <a:srgbClr val="33CCCC"/>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SzTx/>
            </a:pPr>
            <a:r>
              <a:rPr lang="tr-TR" altLang="ar-IQ" sz="3200" b="1">
                <a:solidFill>
                  <a:schemeClr val="hlink"/>
                </a:solidFill>
              </a:rPr>
              <a:t>Beynin iki yarısı</a:t>
            </a:r>
            <a:r>
              <a:rPr lang="tr-TR" altLang="ar-IQ" sz="2400">
                <a:solidFill>
                  <a:schemeClr val="tx1"/>
                </a:solidFill>
                <a:latin typeface="Bulmer BT"/>
              </a:rPr>
              <a:t> </a:t>
            </a:r>
          </a:p>
        </p:txBody>
      </p:sp>
      <p:sp>
        <p:nvSpPr>
          <p:cNvPr id="234502" name="Rectangle 6"/>
          <p:cNvSpPr>
            <a:spLocks noChangeArrowheads="1"/>
          </p:cNvSpPr>
          <p:nvPr/>
        </p:nvSpPr>
        <p:spPr bwMode="auto">
          <a:xfrm>
            <a:off x="762000" y="990600"/>
            <a:ext cx="838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SzTx/>
              <a:buFont typeface="Wingdings" pitchFamily="2" charset="2"/>
              <a:buChar char="Ä"/>
            </a:pPr>
            <a:r>
              <a:rPr lang="tr-TR" altLang="ar-IQ" sz="3200" b="1">
                <a:solidFill>
                  <a:srgbClr val="FFFF00"/>
                </a:solidFill>
                <a:latin typeface="Times New Roman" pitchFamily="18" charset="0"/>
              </a:rPr>
              <a:t> Beynin sağ (sol) tarafı dumura uğradığında vücudun sol (sağ) tarafı; felç olmaktadır.</a:t>
            </a:r>
          </a:p>
        </p:txBody>
      </p:sp>
      <p:sp>
        <p:nvSpPr>
          <p:cNvPr id="234503" name="Rectangle 7"/>
          <p:cNvSpPr>
            <a:spLocks noChangeArrowheads="1"/>
          </p:cNvSpPr>
          <p:nvPr/>
        </p:nvSpPr>
        <p:spPr bwMode="auto">
          <a:xfrm>
            <a:off x="685800" y="22098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SzTx/>
              <a:buFont typeface="Wingdings" pitchFamily="2" charset="2"/>
              <a:buChar char="Ä"/>
            </a:pPr>
            <a:r>
              <a:rPr lang="tr-TR" altLang="ar-IQ" sz="3200" b="1">
                <a:solidFill>
                  <a:schemeClr val="tx1"/>
                </a:solidFill>
                <a:latin typeface="Times New Roman" pitchFamily="18" charset="0"/>
              </a:rPr>
              <a:t> Beynin hangi kısmı hangi tür zihinsel etkinlikleri yönetmektedir? </a:t>
            </a:r>
          </a:p>
        </p:txBody>
      </p:sp>
      <p:sp>
        <p:nvSpPr>
          <p:cNvPr id="234505" name="Text Box 9"/>
          <p:cNvSpPr txBox="1">
            <a:spLocks noChangeArrowheads="1"/>
          </p:cNvSpPr>
          <p:nvPr/>
        </p:nvSpPr>
        <p:spPr bwMode="auto">
          <a:xfrm flipH="1">
            <a:off x="4738688" y="4191000"/>
            <a:ext cx="2362200" cy="2282825"/>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Hayal gücü</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Renk</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Müzik</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Ahenk</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El Becerileri</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ve benzerleri</a:t>
            </a:r>
            <a:endParaRPr lang="tr-TR" altLang="ar-IQ" sz="3200" b="1">
              <a:solidFill>
                <a:srgbClr val="993366"/>
              </a:solidFill>
              <a:latin typeface="Times New Roman" pitchFamily="18" charset="0"/>
            </a:endParaRPr>
          </a:p>
        </p:txBody>
      </p:sp>
      <p:sp>
        <p:nvSpPr>
          <p:cNvPr id="234506" name="Text Box 10"/>
          <p:cNvSpPr txBox="1">
            <a:spLocks noChangeArrowheads="1"/>
          </p:cNvSpPr>
          <p:nvPr/>
        </p:nvSpPr>
        <p:spPr bwMode="auto">
          <a:xfrm>
            <a:off x="1371600" y="304800"/>
            <a:ext cx="5791200" cy="579438"/>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tr-TR" altLang="ar-IQ" sz="3200" b="1">
                <a:solidFill>
                  <a:schemeClr val="hlink"/>
                </a:solidFill>
              </a:rPr>
              <a:t>  BEYNİMİZ VE ÖĞRENME</a:t>
            </a:r>
            <a:endParaRPr lang="tr-TR" altLang="ar-IQ" sz="3200">
              <a:solidFill>
                <a:schemeClr val="hlink"/>
              </a:solidFill>
              <a:latin typeface="Times New Roman" pitchFamily="18" charset="0"/>
            </a:endParaRPr>
          </a:p>
        </p:txBody>
      </p:sp>
      <p:sp>
        <p:nvSpPr>
          <p:cNvPr id="234507" name="Text Box 11"/>
          <p:cNvSpPr txBox="1">
            <a:spLocks noChangeArrowheads="1"/>
          </p:cNvSpPr>
          <p:nvPr/>
        </p:nvSpPr>
        <p:spPr bwMode="auto">
          <a:xfrm flipH="1">
            <a:off x="2286000" y="4191000"/>
            <a:ext cx="2362200" cy="2282825"/>
          </a:xfrm>
          <a:prstGeom prst="rect">
            <a:avLst/>
          </a:prstGeom>
          <a:solidFill>
            <a:srgbClr val="FF66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Matematik</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Dil</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Mantık</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Analiz</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Yazmak</a:t>
            </a:r>
          </a:p>
          <a:p>
            <a:pPr algn="ctr">
              <a:spcBef>
                <a:spcPct val="0"/>
              </a:spcBef>
              <a:buClr>
                <a:srgbClr val="66FF66"/>
              </a:buClr>
              <a:buSzTx/>
              <a:buFont typeface="Webdings" pitchFamily="18" charset="2"/>
              <a:buNone/>
            </a:pPr>
            <a:r>
              <a:rPr lang="tr-TR" altLang="ar-IQ" sz="2400" b="1">
                <a:solidFill>
                  <a:srgbClr val="993366"/>
                </a:solidFill>
                <a:latin typeface="Times New Roman" pitchFamily="18" charset="0"/>
              </a:rPr>
              <a:t>ve benzerleri</a:t>
            </a:r>
            <a:endParaRPr lang="tr-TR" altLang="ar-IQ" sz="3200" b="1">
              <a:solidFill>
                <a:srgbClr val="993366"/>
              </a:solidFill>
              <a:latin typeface="Times New Roman" pitchFamily="18"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4506"/>
                                        </p:tgtEl>
                                        <p:attrNameLst>
                                          <p:attrName>style.visibility</p:attrName>
                                        </p:attrNameLst>
                                      </p:cBhvr>
                                      <p:to>
                                        <p:strVal val="visible"/>
                                      </p:to>
                                    </p:set>
                                    <p:animEffect transition="in" filter="box(out)">
                                      <p:cBhvr>
                                        <p:cTn id="7" dur="500"/>
                                        <p:tgtEl>
                                          <p:spTgt spid="234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234502"/>
                                        </p:tgtEl>
                                        <p:attrNameLst>
                                          <p:attrName>style.visibility</p:attrName>
                                        </p:attrNameLst>
                                      </p:cBhvr>
                                      <p:to>
                                        <p:strVal val="visible"/>
                                      </p:to>
                                    </p:set>
                                    <p:animEffect transition="in" filter="randombar(vertical)">
                                      <p:cBhvr>
                                        <p:cTn id="12" dur="500"/>
                                        <p:tgtEl>
                                          <p:spTgt spid="2345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34503"/>
                                        </p:tgtEl>
                                        <p:attrNameLst>
                                          <p:attrName>style.visibility</p:attrName>
                                        </p:attrNameLst>
                                      </p:cBhvr>
                                      <p:to>
                                        <p:strVal val="visible"/>
                                      </p:to>
                                    </p:set>
                                    <p:animEffect transition="in" filter="randombar(horizontal)">
                                      <p:cBhvr>
                                        <p:cTn id="17" dur="500"/>
                                        <p:tgtEl>
                                          <p:spTgt spid="2345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34498"/>
                                        </p:tgtEl>
                                        <p:attrNameLst>
                                          <p:attrName>style.visibility</p:attrName>
                                        </p:attrNameLst>
                                      </p:cBhvr>
                                      <p:to>
                                        <p:strVal val="visible"/>
                                      </p:to>
                                    </p:set>
                                    <p:animEffect transition="in" filter="box(out)">
                                      <p:cBhvr>
                                        <p:cTn id="22" dur="500"/>
                                        <p:tgtEl>
                                          <p:spTgt spid="2344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34505"/>
                                        </p:tgtEl>
                                        <p:attrNameLst>
                                          <p:attrName>style.visibility</p:attrName>
                                        </p:attrNameLst>
                                      </p:cBhvr>
                                      <p:to>
                                        <p:strVal val="visible"/>
                                      </p:to>
                                    </p:set>
                                    <p:animEffect transition="in" filter="box(in)">
                                      <p:cBhvr>
                                        <p:cTn id="27" dur="500"/>
                                        <p:tgtEl>
                                          <p:spTgt spid="23450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34507"/>
                                        </p:tgtEl>
                                        <p:attrNameLst>
                                          <p:attrName>style.visibility</p:attrName>
                                        </p:attrNameLst>
                                      </p:cBhvr>
                                      <p:to>
                                        <p:strVal val="visible"/>
                                      </p:to>
                                    </p:set>
                                    <p:animEffect transition="in" filter="box(in)">
                                      <p:cBhvr>
                                        <p:cTn id="32" dur="500"/>
                                        <p:tgtEl>
                                          <p:spTgt spid="234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animBg="1" autoUpdateAnimBg="0"/>
      <p:bldP spid="234502" grpId="0" autoUpdateAnimBg="0"/>
      <p:bldP spid="234503" grpId="0" autoUpdateAnimBg="0"/>
      <p:bldP spid="234505" grpId="0" animBg="1" autoUpdateAnimBg="0"/>
      <p:bldP spid="234506" grpId="0" animBg="1" autoUpdateAnimBg="0"/>
      <p:bldP spid="23450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tr-TR" altLang="ar-IQ"/>
              <a:t>Dersimiz.Com</a:t>
            </a:r>
          </a:p>
        </p:txBody>
      </p:sp>
      <p:sp>
        <p:nvSpPr>
          <p:cNvPr id="274434" name="Rectangle 2"/>
          <p:cNvSpPr>
            <a:spLocks noGrp="1" noChangeArrowheads="1"/>
          </p:cNvSpPr>
          <p:nvPr>
            <p:ph type="title"/>
          </p:nvPr>
        </p:nvSpPr>
        <p:spPr>
          <a:xfrm>
            <a:off x="685800" y="533400"/>
            <a:ext cx="7848600" cy="1143000"/>
          </a:xfrm>
          <a:solidFill>
            <a:srgbClr val="FF7C80"/>
          </a:solidFill>
        </p:spPr>
        <p:txBody>
          <a:bodyPr/>
          <a:lstStyle/>
          <a:p>
            <a:pPr algn="l"/>
            <a:r>
              <a:rPr lang="tr-TR" altLang="ar-IQ" sz="3600" b="1">
                <a:solidFill>
                  <a:schemeClr val="tx1"/>
                </a:solidFill>
                <a:latin typeface="Century Gothic" pitchFamily="34" charset="0"/>
              </a:rPr>
              <a:t>En İyi Nasıl Öğrenirim?</a:t>
            </a:r>
            <a:endParaRPr lang="en-US" altLang="ar-IQ" sz="3600" b="1">
              <a:solidFill>
                <a:schemeClr val="tx1"/>
              </a:solidFill>
              <a:latin typeface="Century Gothic" pitchFamily="34" charset="0"/>
            </a:endParaRPr>
          </a:p>
        </p:txBody>
      </p:sp>
      <p:sp>
        <p:nvSpPr>
          <p:cNvPr id="274471" name="Text Box 39"/>
          <p:cNvSpPr txBox="1">
            <a:spLocks noChangeArrowheads="1"/>
          </p:cNvSpPr>
          <p:nvPr/>
        </p:nvSpPr>
        <p:spPr bwMode="auto">
          <a:xfrm flipH="1">
            <a:off x="698500" y="2362200"/>
            <a:ext cx="2362200" cy="4191000"/>
          </a:xfrm>
          <a:prstGeom prst="rect">
            <a:avLst/>
          </a:prstGeom>
          <a:solidFill>
            <a:schemeClr val="accent2"/>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8000" tIns="108000" rIns="108000" bIns="108000"/>
          <a:lstStyle/>
          <a:p>
            <a:pPr algn="r">
              <a:lnSpc>
                <a:spcPct val="85000"/>
              </a:lnSpc>
              <a:spcBef>
                <a:spcPct val="0"/>
              </a:spcBef>
              <a:buClr>
                <a:srgbClr val="66FF66"/>
              </a:buClr>
              <a:buSzTx/>
              <a:buFont typeface="Webdings" pitchFamily="18" charset="2"/>
              <a:buNone/>
            </a:pPr>
            <a:r>
              <a:rPr lang="tr-TR" altLang="ar-IQ" sz="2400" b="1">
                <a:solidFill>
                  <a:srgbClr val="993366"/>
                </a:solidFill>
                <a:latin typeface="Times New Roman" pitchFamily="18" charset="0"/>
              </a:rPr>
              <a:t>     </a:t>
            </a:r>
            <a:r>
              <a:rPr lang="tr-TR" altLang="ar-IQ" sz="2400" b="1">
                <a:latin typeface="Times New Roman" pitchFamily="18" charset="0"/>
              </a:rPr>
              <a:t>1-)  </a:t>
            </a:r>
            <a:r>
              <a:rPr lang="tr-TR" altLang="ar-IQ" sz="2400">
                <a:cs typeface="Times New Roman" pitchFamily="18" charset="0"/>
              </a:rPr>
              <a:t>Yıllardır görmediğiniz eski bir arkadaşınıza rastladınız. Akşama onu yemeğe davet ettiniz. Arkadaşınızın altında arabası var. Evinizi nasıl tarif edersiniz?</a:t>
            </a:r>
          </a:p>
          <a:p>
            <a:pPr algn="r">
              <a:lnSpc>
                <a:spcPct val="85000"/>
              </a:lnSpc>
              <a:spcBef>
                <a:spcPct val="0"/>
              </a:spcBef>
              <a:buClr>
                <a:srgbClr val="66FF66"/>
              </a:buClr>
              <a:buSzTx/>
              <a:buFont typeface="Webdings" pitchFamily="18" charset="2"/>
              <a:buNone/>
            </a:pPr>
            <a:endParaRPr lang="tr-TR" altLang="ar-IQ" sz="2400">
              <a:solidFill>
                <a:schemeClr val="tx1"/>
              </a:solidFill>
              <a:latin typeface="Century Gothic" pitchFamily="34" charset="0"/>
              <a:cs typeface="Times New Roman" pitchFamily="18" charset="0"/>
            </a:endParaRPr>
          </a:p>
        </p:txBody>
      </p:sp>
      <p:sp>
        <p:nvSpPr>
          <p:cNvPr id="274472" name="Text Box 40"/>
          <p:cNvSpPr txBox="1">
            <a:spLocks noChangeArrowheads="1"/>
          </p:cNvSpPr>
          <p:nvPr/>
        </p:nvSpPr>
        <p:spPr bwMode="auto">
          <a:xfrm>
            <a:off x="3454400" y="4787900"/>
            <a:ext cx="4318000" cy="792163"/>
          </a:xfrm>
          <a:prstGeom prst="rect">
            <a:avLst/>
          </a:prstGeom>
          <a:solidFill>
            <a:srgbClr val="336699"/>
          </a:solidFill>
          <a:ln w="9525">
            <a:solidFill>
              <a:srgbClr val="33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c. Kağıt üzerine cadde ve sokak isimlerini yazarım</a:t>
            </a:r>
            <a:r>
              <a:rPr lang="tr-TR" altLang="ar-IQ" sz="1800">
                <a:solidFill>
                  <a:schemeClr val="tx1"/>
                </a:solidFill>
              </a:rPr>
              <a:t>.</a:t>
            </a:r>
            <a:r>
              <a:rPr lang="tr-TR" altLang="ar-IQ" sz="1800">
                <a:solidFill>
                  <a:schemeClr val="tx1"/>
                </a:solidFill>
                <a:cs typeface="Times New Roman" pitchFamily="18" charset="0"/>
              </a:rPr>
              <a:t> (Harita çizmeden)</a:t>
            </a:r>
          </a:p>
        </p:txBody>
      </p:sp>
      <p:sp>
        <p:nvSpPr>
          <p:cNvPr id="274473" name="Text Box 41"/>
          <p:cNvSpPr txBox="1">
            <a:spLocks noChangeArrowheads="1"/>
          </p:cNvSpPr>
          <p:nvPr/>
        </p:nvSpPr>
        <p:spPr bwMode="auto">
          <a:xfrm>
            <a:off x="3454400" y="3767138"/>
            <a:ext cx="4318000" cy="79216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b. Adresi </a:t>
            </a:r>
            <a:r>
              <a:rPr lang="tr-TR" altLang="ar-IQ" sz="1800">
                <a:solidFill>
                  <a:schemeClr val="tx1"/>
                </a:solidFill>
              </a:rPr>
              <a:t>sözlü olarak </a:t>
            </a:r>
            <a:r>
              <a:rPr lang="tr-TR" altLang="ar-IQ" sz="1800">
                <a:solidFill>
                  <a:schemeClr val="tx1"/>
                </a:solidFill>
                <a:cs typeface="Times New Roman" pitchFamily="18" charset="0"/>
              </a:rPr>
              <a:t>tarif ederim</a:t>
            </a:r>
            <a:r>
              <a:rPr lang="tr-TR" altLang="ar-IQ" sz="1800">
                <a:solidFill>
                  <a:schemeClr val="tx1"/>
                </a:solidFill>
              </a:rPr>
              <a:t>.</a:t>
            </a:r>
          </a:p>
        </p:txBody>
      </p:sp>
      <p:sp>
        <p:nvSpPr>
          <p:cNvPr id="274475" name="Text Box 43"/>
          <p:cNvSpPr txBox="1">
            <a:spLocks noChangeArrowheads="1"/>
          </p:cNvSpPr>
          <p:nvPr/>
        </p:nvSpPr>
        <p:spPr bwMode="auto">
          <a:xfrm>
            <a:off x="3454400" y="5799138"/>
            <a:ext cx="4318000" cy="7921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solidFill>
                  <a:schemeClr val="tx1"/>
                </a:solidFill>
                <a:cs typeface="Times New Roman" pitchFamily="18" charset="0"/>
              </a:rPr>
              <a:t>d. Bir yerden beni aramasını ister; ve onu oradan alırım.	</a:t>
            </a:r>
            <a:endParaRPr lang="tr-TR" altLang="ar-IQ" sz="1800" b="1">
              <a:solidFill>
                <a:schemeClr val="tx1"/>
              </a:solidFill>
              <a:cs typeface="Times New Roman" pitchFamily="18" charset="0"/>
            </a:endParaRPr>
          </a:p>
          <a:p>
            <a:pPr algn="just">
              <a:spcBef>
                <a:spcPct val="50000"/>
              </a:spcBef>
            </a:pPr>
            <a:r>
              <a:rPr lang="tr-TR" altLang="ar-IQ" sz="1800">
                <a:solidFill>
                  <a:schemeClr val="tx1"/>
                </a:solidFill>
                <a:cs typeface="Times New Roman" pitchFamily="18" charset="0"/>
              </a:rPr>
              <a:t> </a:t>
            </a:r>
          </a:p>
        </p:txBody>
      </p:sp>
      <p:sp>
        <p:nvSpPr>
          <p:cNvPr id="274476" name="Text Box 44"/>
          <p:cNvSpPr txBox="1">
            <a:spLocks noChangeArrowheads="1"/>
          </p:cNvSpPr>
          <p:nvPr/>
        </p:nvSpPr>
        <p:spPr bwMode="auto">
          <a:xfrm>
            <a:off x="3454400" y="2789238"/>
            <a:ext cx="4318000" cy="792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50000"/>
              </a:spcBef>
            </a:pPr>
            <a:r>
              <a:rPr lang="tr-TR" altLang="ar-IQ" sz="1800">
                <a:cs typeface="Times New Roman" pitchFamily="18" charset="0"/>
              </a:rPr>
              <a:t>a. Kağıt üzerine bir </a:t>
            </a:r>
            <a:r>
              <a:rPr lang="tr-TR" altLang="ar-IQ" sz="1800"/>
              <a:t>kroki </a:t>
            </a:r>
            <a:r>
              <a:rPr lang="tr-TR" altLang="ar-IQ" sz="1800">
                <a:cs typeface="Times New Roman" pitchFamily="18" charset="0"/>
              </a:rPr>
              <a:t>çizer</a:t>
            </a:r>
            <a:r>
              <a:rPr lang="tr-TR" altLang="ar-IQ" sz="1800"/>
              <a:t>ek adresimi veririm.</a:t>
            </a:r>
          </a:p>
        </p:txBody>
      </p:sp>
      <p:pic>
        <p:nvPicPr>
          <p:cNvPr id="274481" name="Picture 49" descr="g01062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4388" y="685800"/>
            <a:ext cx="2487612"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1000"/>
                                  </p:stCondLst>
                                  <p:childTnLst>
                                    <p:set>
                                      <p:cBhvr>
                                        <p:cTn id="6" dur="1" fill="hold">
                                          <p:stCondLst>
                                            <p:cond delay="0"/>
                                          </p:stCondLst>
                                        </p:cTn>
                                        <p:tgtEl>
                                          <p:spTgt spid="274434"/>
                                        </p:tgtEl>
                                        <p:attrNameLst>
                                          <p:attrName>style.visibility</p:attrName>
                                        </p:attrNameLst>
                                      </p:cBhvr>
                                      <p:to>
                                        <p:strVal val="visible"/>
                                      </p:to>
                                    </p:set>
                                    <p:animEffect transition="in" filter="checkerboard(down)">
                                      <p:cBhvr>
                                        <p:cTn id="7" dur="500"/>
                                        <p:tgtEl>
                                          <p:spTgt spid="274434"/>
                                        </p:tgtEl>
                                      </p:cBhvr>
                                    </p:animEffect>
                                  </p:childTnLst>
                                </p:cTn>
                              </p:par>
                            </p:childTnLst>
                          </p:cTn>
                        </p:par>
                        <p:par>
                          <p:cTn id="8" fill="hold" nodeType="afterGroup">
                            <p:stCondLst>
                              <p:cond delay="1500"/>
                            </p:stCondLst>
                            <p:childTnLst>
                              <p:par>
                                <p:cTn id="9" presetID="24" presetClass="entr" presetSubtype="0" fill="hold" grpId="0" nodeType="afterEffect">
                                  <p:stCondLst>
                                    <p:cond delay="1000"/>
                                  </p:stCondLst>
                                  <p:childTnLst>
                                    <p:set>
                                      <p:cBhvr>
                                        <p:cTn id="10" dur="1" fill="hold">
                                          <p:stCondLst>
                                            <p:cond delay="499"/>
                                          </p:stCondLst>
                                        </p:cTn>
                                        <p:tgtEl>
                                          <p:spTgt spid="274471"/>
                                        </p:tgtEl>
                                        <p:attrNameLst>
                                          <p:attrName>style.visibility</p:attrName>
                                        </p:attrNameLst>
                                      </p:cBhvr>
                                      <p:to>
                                        <p:strVal val="visible"/>
                                      </p:to>
                                    </p:set>
                                    <p:anim to="" calcmode="lin" valueType="num">
                                      <p:cBhvr>
                                        <p:cTn id="11" dur="1" fill="hold"/>
                                        <p:tgtEl>
                                          <p:spTgt spid="274471"/>
                                        </p:tgtEl>
                                        <p:attrNameLst>
                                          <p:attrName/>
                                        </p:attrNameLst>
                                      </p:cBhvr>
                                    </p:anim>
                                  </p:childTnLst>
                                </p:cTn>
                              </p:par>
                            </p:childTnLst>
                          </p:cTn>
                        </p:par>
                        <p:par>
                          <p:cTn id="12" fill="hold" nodeType="afterGroup">
                            <p:stCondLst>
                              <p:cond delay="3000"/>
                            </p:stCondLst>
                            <p:childTnLst>
                              <p:par>
                                <p:cTn id="13" presetID="5" presetClass="entr" presetSubtype="5" fill="hold" grpId="0" nodeType="afterEffect">
                                  <p:stCondLst>
                                    <p:cond delay="3000"/>
                                  </p:stCondLst>
                                  <p:childTnLst>
                                    <p:set>
                                      <p:cBhvr>
                                        <p:cTn id="14" dur="1" fill="hold">
                                          <p:stCondLst>
                                            <p:cond delay="0"/>
                                          </p:stCondLst>
                                        </p:cTn>
                                        <p:tgtEl>
                                          <p:spTgt spid="274476"/>
                                        </p:tgtEl>
                                        <p:attrNameLst>
                                          <p:attrName>style.visibility</p:attrName>
                                        </p:attrNameLst>
                                      </p:cBhvr>
                                      <p:to>
                                        <p:strVal val="visible"/>
                                      </p:to>
                                    </p:set>
                                    <p:animEffect transition="in" filter="checkerboard(down)">
                                      <p:cBhvr>
                                        <p:cTn id="15" dur="500"/>
                                        <p:tgtEl>
                                          <p:spTgt spid="274476"/>
                                        </p:tgtEl>
                                      </p:cBhvr>
                                    </p:animEffect>
                                  </p:childTnLst>
                                </p:cTn>
                              </p:par>
                            </p:childTnLst>
                          </p:cTn>
                        </p:par>
                        <p:par>
                          <p:cTn id="16" fill="hold" nodeType="afterGroup">
                            <p:stCondLst>
                              <p:cond delay="6500"/>
                            </p:stCondLst>
                            <p:childTnLst>
                              <p:par>
                                <p:cTn id="17" presetID="5" presetClass="entr" presetSubtype="5" fill="hold" grpId="0" nodeType="afterEffect">
                                  <p:stCondLst>
                                    <p:cond delay="2500"/>
                                  </p:stCondLst>
                                  <p:childTnLst>
                                    <p:set>
                                      <p:cBhvr>
                                        <p:cTn id="18" dur="1" fill="hold">
                                          <p:stCondLst>
                                            <p:cond delay="0"/>
                                          </p:stCondLst>
                                        </p:cTn>
                                        <p:tgtEl>
                                          <p:spTgt spid="274473"/>
                                        </p:tgtEl>
                                        <p:attrNameLst>
                                          <p:attrName>style.visibility</p:attrName>
                                        </p:attrNameLst>
                                      </p:cBhvr>
                                      <p:to>
                                        <p:strVal val="visible"/>
                                      </p:to>
                                    </p:set>
                                    <p:animEffect transition="in" filter="checkerboard(down)">
                                      <p:cBhvr>
                                        <p:cTn id="19" dur="500"/>
                                        <p:tgtEl>
                                          <p:spTgt spid="274473"/>
                                        </p:tgtEl>
                                      </p:cBhvr>
                                    </p:animEffect>
                                  </p:childTnLst>
                                </p:cTn>
                              </p:par>
                            </p:childTnLst>
                          </p:cTn>
                        </p:par>
                        <p:par>
                          <p:cTn id="20" fill="hold" nodeType="afterGroup">
                            <p:stCondLst>
                              <p:cond delay="9500"/>
                            </p:stCondLst>
                            <p:childTnLst>
                              <p:par>
                                <p:cTn id="21" presetID="5" presetClass="entr" presetSubtype="5" fill="hold" grpId="0" nodeType="afterEffect">
                                  <p:stCondLst>
                                    <p:cond delay="2500"/>
                                  </p:stCondLst>
                                  <p:childTnLst>
                                    <p:set>
                                      <p:cBhvr>
                                        <p:cTn id="22" dur="1" fill="hold">
                                          <p:stCondLst>
                                            <p:cond delay="0"/>
                                          </p:stCondLst>
                                        </p:cTn>
                                        <p:tgtEl>
                                          <p:spTgt spid="274472"/>
                                        </p:tgtEl>
                                        <p:attrNameLst>
                                          <p:attrName>style.visibility</p:attrName>
                                        </p:attrNameLst>
                                      </p:cBhvr>
                                      <p:to>
                                        <p:strVal val="visible"/>
                                      </p:to>
                                    </p:set>
                                    <p:animEffect transition="in" filter="checkerboard(down)">
                                      <p:cBhvr>
                                        <p:cTn id="23" dur="500"/>
                                        <p:tgtEl>
                                          <p:spTgt spid="274472"/>
                                        </p:tgtEl>
                                      </p:cBhvr>
                                    </p:animEffect>
                                  </p:childTnLst>
                                </p:cTn>
                              </p:par>
                            </p:childTnLst>
                          </p:cTn>
                        </p:par>
                        <p:par>
                          <p:cTn id="24" fill="hold" nodeType="afterGroup">
                            <p:stCondLst>
                              <p:cond delay="12500"/>
                            </p:stCondLst>
                            <p:childTnLst>
                              <p:par>
                                <p:cTn id="25" presetID="5" presetClass="entr" presetSubtype="5" fill="hold" grpId="0" nodeType="afterEffect">
                                  <p:stCondLst>
                                    <p:cond delay="2500"/>
                                  </p:stCondLst>
                                  <p:childTnLst>
                                    <p:set>
                                      <p:cBhvr>
                                        <p:cTn id="26" dur="1" fill="hold">
                                          <p:stCondLst>
                                            <p:cond delay="0"/>
                                          </p:stCondLst>
                                        </p:cTn>
                                        <p:tgtEl>
                                          <p:spTgt spid="274475"/>
                                        </p:tgtEl>
                                        <p:attrNameLst>
                                          <p:attrName>style.visibility</p:attrName>
                                        </p:attrNameLst>
                                      </p:cBhvr>
                                      <p:to>
                                        <p:strVal val="visible"/>
                                      </p:to>
                                    </p:set>
                                    <p:animEffect transition="in" filter="checkerboard(down)">
                                      <p:cBhvr>
                                        <p:cTn id="27" dur="500"/>
                                        <p:tgtEl>
                                          <p:spTgt spid="274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animBg="1" autoUpdateAnimBg="0"/>
      <p:bldP spid="274471" grpId="0" animBg="1" autoUpdateAnimBg="0"/>
      <p:bldP spid="274472" grpId="0" animBg="1" autoUpdateAnimBg="0"/>
      <p:bldP spid="274473" grpId="0" animBg="1" autoUpdateAnimBg="0"/>
      <p:bldP spid="274475" grpId="0" animBg="1" autoUpdateAnimBg="0"/>
      <p:bldP spid="274476" grpId="0" animBg="1" autoUpdateAnimBg="0"/>
    </p:bldLst>
  </p:timing>
</p:sld>
</file>

<file path=ppt/theme/theme1.xml><?xml version="1.0" encoding="utf-8"?>
<a:theme xmlns:a="http://schemas.openxmlformats.org/drawingml/2006/main" name="Çağdaş">
  <a:themeElements>
    <a:clrScheme name="Çağdaş 4">
      <a:dk1>
        <a:srgbClr val="000000"/>
      </a:dk1>
      <a:lt1>
        <a:srgbClr val="FFFFFF"/>
      </a:lt1>
      <a:dk2>
        <a:srgbClr val="0033CC"/>
      </a:dk2>
      <a:lt2>
        <a:srgbClr val="CBCBCB"/>
      </a:lt2>
      <a:accent1>
        <a:srgbClr val="009999"/>
      </a:accent1>
      <a:accent2>
        <a:srgbClr val="FF9933"/>
      </a:accent2>
      <a:accent3>
        <a:srgbClr val="AAADE2"/>
      </a:accent3>
      <a:accent4>
        <a:srgbClr val="DADADA"/>
      </a:accent4>
      <a:accent5>
        <a:srgbClr val="AACACA"/>
      </a:accent5>
      <a:accent6>
        <a:srgbClr val="E78A2D"/>
      </a:accent6>
      <a:hlink>
        <a:srgbClr val="330099"/>
      </a:hlink>
      <a:folHlink>
        <a:srgbClr val="CBCBCB"/>
      </a:folHlink>
    </a:clrScheme>
    <a:fontScheme name="Çağdaş">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E4C1C"/>
        </a:solidFill>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ts val="600"/>
          </a:spcBef>
          <a:spcAft>
            <a:spcPct val="0"/>
          </a:spcAft>
          <a:buClr>
            <a:schemeClr val="accent2"/>
          </a:buClr>
          <a:buSzPct val="120000"/>
          <a:buFont typeface="Wingdings" pitchFamily="2" charset="2"/>
          <a:buNone/>
          <a:tabLst/>
          <a:defRPr kumimoji="0" lang="tr-TR" altLang="ar-IQ" sz="31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rgbClr val="FE4C1C"/>
        </a:solidFill>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ts val="600"/>
          </a:spcBef>
          <a:spcAft>
            <a:spcPct val="0"/>
          </a:spcAft>
          <a:buClr>
            <a:schemeClr val="accent2"/>
          </a:buClr>
          <a:buSzPct val="120000"/>
          <a:buFont typeface="Wingdings" pitchFamily="2" charset="2"/>
          <a:buNone/>
          <a:tabLst/>
          <a:defRPr kumimoji="0" lang="tr-TR" altLang="ar-IQ" sz="31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Çağdaş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Çağdaş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Çağdaş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Çağdaş 4">
        <a:dk1>
          <a:srgbClr val="000000"/>
        </a:dk1>
        <a:lt1>
          <a:srgbClr val="FFFFFF"/>
        </a:lt1>
        <a:dk2>
          <a:srgbClr val="0033CC"/>
        </a:dk2>
        <a:lt2>
          <a:srgbClr val="CBCBCB"/>
        </a:lt2>
        <a:accent1>
          <a:srgbClr val="009999"/>
        </a:accent1>
        <a:accent2>
          <a:srgbClr val="FF9933"/>
        </a:accent2>
        <a:accent3>
          <a:srgbClr val="AAAD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7115</TotalTime>
  <Words>1468</Words>
  <Application>Microsoft Office PowerPoint</Application>
  <PresentationFormat>On-screen Show (4:3)</PresentationFormat>
  <Paragraphs>304</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Times New Roman</vt:lpstr>
      <vt:lpstr>Arial</vt:lpstr>
      <vt:lpstr>Wingdings</vt:lpstr>
      <vt:lpstr>Comic Sans MS</vt:lpstr>
      <vt:lpstr>Bulmer BT</vt:lpstr>
      <vt:lpstr>Webdings</vt:lpstr>
      <vt:lpstr>Century Gothic</vt:lpstr>
      <vt:lpstr>Georgia</vt:lpstr>
      <vt:lpstr>Çağdaş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 İyi Nasıl Öğrenirim?</vt:lpstr>
      <vt:lpstr>En İyi Nasıl Öğrenirim?</vt:lpstr>
      <vt:lpstr>En İyi Nasıl Öğrenirim?</vt:lpstr>
      <vt:lpstr>En İyi Nasıl Öğrenirim?</vt:lpstr>
      <vt:lpstr>En İyi Nasıl Öğrenirim?</vt:lpstr>
      <vt:lpstr>En İyi Nasıl Öğrenirim?</vt:lpstr>
      <vt:lpstr>En İyi Nasıl Öğrenirim?</vt:lpstr>
      <vt:lpstr>PowerPoint Presentation</vt:lpstr>
      <vt:lpstr>PowerPoint Presentation</vt:lpstr>
      <vt:lpstr>sözel</vt:lpstr>
      <vt:lpstr>matematiksel</vt:lpstr>
      <vt:lpstr>Görsel uzaysal</vt:lpstr>
      <vt:lpstr>müziksel</vt:lpstr>
      <vt:lpstr>bedensel</vt:lpstr>
      <vt:lpstr>sosyal</vt:lpstr>
      <vt:lpstr>içsel</vt:lpstr>
      <vt:lpstr>doğa</vt:lpstr>
      <vt:lpstr>Problemlere Nasıl Yaklaşıyorum?</vt:lpstr>
      <vt:lpstr>Problemlere Nasıl Yaklaşıyorum?</vt:lpstr>
      <vt:lpstr>Problemlere Nasıl Yaklaşıyorum?</vt:lpstr>
      <vt:lpstr>Problemlere Nasıl Yaklaşıyorum?</vt:lpstr>
      <vt:lpstr>Çoklu Zeka Alanlarını Nasıl Belirleyebilirim?</vt:lpstr>
      <vt:lpstr>PowerPoint Presentation</vt:lpstr>
      <vt:lpstr>PowerPoint Presentation</vt:lpstr>
    </vt:vector>
  </TitlesOfParts>
  <Company>aby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Öğrenmeyi Öğrenme ve Öğretme</dc:title>
  <dc:subject>Öğrenme ve Öğretme</dc:subject>
  <dc:creator>Doç. Dr. Yüksel ÖZDEN</dc:creator>
  <cp:keywords>öğrenme, öğrenme, çoklu zeka, sağ-sol beyin</cp:keywords>
  <cp:lastModifiedBy>imation</cp:lastModifiedBy>
  <cp:revision>164</cp:revision>
  <cp:lastPrinted>2000-06-10T11:26:20Z</cp:lastPrinted>
  <dcterms:created xsi:type="dcterms:W3CDTF">2000-01-21T13:06:22Z</dcterms:created>
  <dcterms:modified xsi:type="dcterms:W3CDTF">2017-12-08T20:12:44Z</dcterms:modified>
</cp:coreProperties>
</file>