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110" d="100"/>
          <a:sy n="110" d="100"/>
        </p:scale>
        <p:origin x="-2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12/5/2021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ÇEVİRİYE gİrİş – İkİncİ sınıf</a:t>
            </a:r>
            <a:endParaRPr lang="ar-IQ" dirty="0"/>
          </a:p>
        </p:txBody>
      </p:sp>
    </p:spTree>
    <p:extLst>
      <p:ext uri="{BB962C8B-B14F-4D97-AF65-F5344CB8AC3E}">
        <p14:creationId xmlns:p14="http://schemas.microsoft.com/office/powerpoint/2010/main" val="1739892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457200"/>
            <a:ext cx="7520940" cy="4419600"/>
          </a:xfrm>
        </p:spPr>
        <p:txBody>
          <a:bodyPr>
            <a:normAutofit lnSpcReduction="10000"/>
          </a:bodyPr>
          <a:lstStyle/>
          <a:p>
            <a:pPr algn="l" rtl="0">
              <a:spcAft>
                <a:spcPts val="0"/>
              </a:spcAft>
            </a:pPr>
            <a:r>
              <a:rPr lang="tr-TR" sz="2400" dirty="0">
                <a:latin typeface="Times New Roman"/>
                <a:ea typeface="SimSun"/>
              </a:rPr>
              <a:t>Aşağıdaki  karışık sıralanmış kelimelerle cümleler yapınız sonradan cümleleri çeviriniz.</a:t>
            </a:r>
            <a:endParaRPr lang="en-US" sz="2400" dirty="0">
              <a:latin typeface="Times New Roman"/>
              <a:ea typeface="SimSun"/>
            </a:endParaRPr>
          </a:p>
          <a:p>
            <a:pPr algn="l" rtl="0">
              <a:spcAft>
                <a:spcPts val="0"/>
              </a:spcAft>
            </a:pPr>
            <a:r>
              <a:rPr lang="tr-TR" sz="2400" dirty="0" smtClean="0">
                <a:latin typeface="Times New Roman"/>
                <a:ea typeface="SimSun"/>
              </a:rPr>
              <a:t>1- </a:t>
            </a:r>
            <a:r>
              <a:rPr lang="tr-TR" sz="2400" dirty="0">
                <a:latin typeface="Times New Roman"/>
                <a:ea typeface="SimSun"/>
              </a:rPr>
              <a:t>ileri – gidiyor – geri – ne – arabamız – ne  </a:t>
            </a:r>
            <a:endParaRPr lang="en-US" sz="2400" dirty="0">
              <a:latin typeface="Times New Roman"/>
              <a:ea typeface="SimSun"/>
            </a:endParaRPr>
          </a:p>
          <a:p>
            <a:pPr algn="l" rtl="0">
              <a:spcAft>
                <a:spcPts val="0"/>
              </a:spcAft>
            </a:pPr>
            <a:r>
              <a:rPr lang="tr-TR" sz="2400" dirty="0">
                <a:latin typeface="Times New Roman"/>
                <a:ea typeface="SimSun"/>
              </a:rPr>
              <a:t> 2- doğrudan – butun – Türküye’nin – şehirlerine – vardır – İstanbul’dan – seferleri – otobüs   </a:t>
            </a:r>
            <a:endParaRPr lang="en-US" sz="2400" dirty="0">
              <a:latin typeface="Times New Roman"/>
              <a:ea typeface="SimSun"/>
            </a:endParaRPr>
          </a:p>
          <a:p>
            <a:pPr algn="l" rtl="0">
              <a:spcAft>
                <a:spcPts val="0"/>
              </a:spcAft>
            </a:pPr>
            <a:r>
              <a:rPr lang="tr-TR" sz="2400" dirty="0">
                <a:latin typeface="Times New Roman"/>
                <a:ea typeface="SimSun"/>
              </a:rPr>
              <a:t> 3- için- gece – gündüz – onlar - uğraştı .</a:t>
            </a:r>
            <a:endParaRPr lang="en-US" sz="2400" dirty="0">
              <a:latin typeface="Times New Roman"/>
              <a:ea typeface="SimSun"/>
            </a:endParaRPr>
          </a:p>
          <a:p>
            <a:pPr algn="l" rtl="0">
              <a:spcAft>
                <a:spcPts val="0"/>
              </a:spcAft>
            </a:pPr>
            <a:r>
              <a:rPr lang="tr-TR" sz="2400" dirty="0">
                <a:latin typeface="Times New Roman"/>
                <a:ea typeface="SimSun"/>
              </a:rPr>
              <a:t> 4- hazırladı – pastalar – içecekler – misafirleri – kekler - için</a:t>
            </a:r>
            <a:endParaRPr lang="en-US" sz="2400" dirty="0">
              <a:latin typeface="Times New Roman"/>
              <a:ea typeface="SimSun"/>
            </a:endParaRPr>
          </a:p>
          <a:p>
            <a:pPr algn="l" rtl="0">
              <a:spcAft>
                <a:spcPts val="0"/>
              </a:spcAft>
            </a:pPr>
            <a:r>
              <a:rPr lang="tr-TR" sz="2400" dirty="0">
                <a:latin typeface="Times New Roman"/>
                <a:ea typeface="SimSun"/>
              </a:rPr>
              <a:t> 5- litrelik – da – düşmüş – beş – benzin – bidonumuz - yedek</a:t>
            </a:r>
            <a:endParaRPr lang="en-US" sz="2400" dirty="0">
              <a:latin typeface="Times New Roman"/>
              <a:ea typeface="SimSun"/>
            </a:endParaRPr>
          </a:p>
          <a:p>
            <a:pPr algn="l"/>
            <a:r>
              <a:rPr lang="tr-TR" sz="2400" dirty="0">
                <a:latin typeface="Times New Roman"/>
                <a:ea typeface="SimSun"/>
              </a:rPr>
              <a:t> 6- numarası – kalmadı – üzgünüm – daha – büyük</a:t>
            </a:r>
            <a:endParaRPr lang="ar-IQ" sz="2400" dirty="0"/>
          </a:p>
        </p:txBody>
      </p:sp>
    </p:spTree>
    <p:extLst>
      <p:ext uri="{BB962C8B-B14F-4D97-AF65-F5344CB8AC3E}">
        <p14:creationId xmlns:p14="http://schemas.microsoft.com/office/powerpoint/2010/main" val="19628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4724400"/>
          </a:xfrm>
        </p:spPr>
        <p:txBody>
          <a:bodyPr>
            <a:noAutofit/>
          </a:bodyPr>
          <a:lstStyle/>
          <a:p>
            <a:pPr algn="l">
              <a:lnSpc>
                <a:spcPct val="115000"/>
              </a:lnSpc>
            </a:pPr>
            <a:r>
              <a:rPr lang="tr-TR" sz="2000" dirty="0">
                <a:solidFill>
                  <a:srgbClr val="FF0000"/>
                </a:solidFill>
                <a:latin typeface="Times New Roman"/>
                <a:ea typeface="Calibri"/>
                <a:cs typeface="Arial"/>
              </a:rPr>
              <a:t>Yazılı çeviride dikkat edilen notlar : </a:t>
            </a:r>
            <a:endParaRPr lang="en-US" sz="2000" dirty="0">
              <a:solidFill>
                <a:srgbClr val="FF0000"/>
              </a:solidFill>
              <a:latin typeface="Calibri"/>
              <a:ea typeface="Calibri"/>
              <a:cs typeface="Arial"/>
            </a:endParaRPr>
          </a:p>
          <a:p>
            <a:pPr algn="l">
              <a:lnSpc>
                <a:spcPct val="115000"/>
              </a:lnSpc>
            </a:pPr>
            <a:r>
              <a:rPr lang="tr-TR" sz="2000" dirty="0">
                <a:latin typeface="Times New Roman"/>
                <a:ea typeface="Calibri"/>
                <a:cs typeface="Arial"/>
              </a:rPr>
              <a:t>1-Her şeyden önce cümleyi veya metni iyi  okumak .</a:t>
            </a:r>
            <a:endParaRPr lang="en-US" sz="2000" dirty="0">
              <a:latin typeface="Calibri"/>
              <a:ea typeface="Calibri"/>
              <a:cs typeface="Arial"/>
            </a:endParaRPr>
          </a:p>
          <a:p>
            <a:pPr algn="l">
              <a:lnSpc>
                <a:spcPct val="115000"/>
              </a:lnSpc>
            </a:pPr>
            <a:r>
              <a:rPr lang="tr-TR" sz="2000" dirty="0">
                <a:latin typeface="Times New Roman"/>
                <a:ea typeface="Calibri"/>
                <a:cs typeface="Arial"/>
              </a:rPr>
              <a:t>2-Anlamak: konuyu iyice okumaktan sonra tamam anlamak .</a:t>
            </a:r>
            <a:endParaRPr lang="en-US" sz="2000" dirty="0">
              <a:latin typeface="Calibri"/>
              <a:ea typeface="Calibri"/>
              <a:cs typeface="Arial"/>
            </a:endParaRPr>
          </a:p>
          <a:p>
            <a:pPr algn="l">
              <a:lnSpc>
                <a:spcPct val="115000"/>
              </a:lnSpc>
            </a:pPr>
            <a:r>
              <a:rPr lang="tr-TR" sz="2000" dirty="0">
                <a:latin typeface="Times New Roman"/>
                <a:ea typeface="Calibri"/>
                <a:cs typeface="Arial"/>
              </a:rPr>
              <a:t>3-Noktalama işaretini uygulamak.</a:t>
            </a:r>
            <a:endParaRPr lang="en-US" sz="2000" dirty="0">
              <a:latin typeface="Calibri"/>
              <a:ea typeface="Calibri"/>
              <a:cs typeface="Arial"/>
            </a:endParaRPr>
          </a:p>
          <a:p>
            <a:pPr algn="l">
              <a:lnSpc>
                <a:spcPct val="115000"/>
              </a:lnSpc>
            </a:pPr>
            <a:r>
              <a:rPr lang="tr-TR" sz="2000" dirty="0">
                <a:latin typeface="Times New Roman"/>
                <a:ea typeface="Calibri"/>
                <a:cs typeface="Arial"/>
              </a:rPr>
              <a:t>4-İsim ,fiil,zeman,mekan </a:t>
            </a:r>
            <a:endParaRPr lang="en-US" sz="2000" dirty="0">
              <a:latin typeface="Calibri"/>
              <a:ea typeface="Calibri"/>
              <a:cs typeface="Arial"/>
            </a:endParaRPr>
          </a:p>
          <a:p>
            <a:pPr algn="l">
              <a:lnSpc>
                <a:spcPct val="115000"/>
              </a:lnSpc>
            </a:pPr>
            <a:r>
              <a:rPr lang="tr-TR" sz="2000" dirty="0">
                <a:latin typeface="Times New Roman"/>
                <a:ea typeface="Calibri"/>
                <a:cs typeface="Arial"/>
              </a:rPr>
              <a:t>4-Çeviriye başlamak .</a:t>
            </a:r>
            <a:endParaRPr lang="en-US" sz="2000" dirty="0">
              <a:latin typeface="Calibri"/>
              <a:ea typeface="Calibri"/>
              <a:cs typeface="Arial"/>
            </a:endParaRPr>
          </a:p>
          <a:p>
            <a:pPr algn="l">
              <a:lnSpc>
                <a:spcPct val="115000"/>
              </a:lnSpc>
            </a:pPr>
            <a:r>
              <a:rPr lang="tr-TR" sz="2000" dirty="0">
                <a:latin typeface="Times New Roman"/>
                <a:ea typeface="Calibri"/>
                <a:cs typeface="Arial"/>
              </a:rPr>
              <a:t>5-En uygun çeviriyi cümleye göre seçmek fiil için .</a:t>
            </a:r>
            <a:endParaRPr lang="en-US" sz="2000" dirty="0">
              <a:latin typeface="Calibri"/>
              <a:ea typeface="Calibri"/>
              <a:cs typeface="Arial"/>
            </a:endParaRPr>
          </a:p>
          <a:p>
            <a:pPr algn="l">
              <a:lnSpc>
                <a:spcPct val="115000"/>
              </a:lnSpc>
            </a:pPr>
            <a:r>
              <a:rPr lang="tr-TR" sz="2000" dirty="0">
                <a:latin typeface="Times New Roman"/>
                <a:ea typeface="Calibri"/>
                <a:cs typeface="Arial"/>
              </a:rPr>
              <a:t>6- Cümle kurallarına göre çevirilen kelime veya cümle kurallı cümle haline getirmek.</a:t>
            </a:r>
            <a:endParaRPr lang="en-US" sz="2000" dirty="0">
              <a:latin typeface="Calibri"/>
              <a:ea typeface="Calibri"/>
              <a:cs typeface="Arial"/>
            </a:endParaRPr>
          </a:p>
          <a:p>
            <a:pPr algn="l">
              <a:lnSpc>
                <a:spcPct val="115000"/>
              </a:lnSpc>
            </a:pPr>
            <a:r>
              <a:rPr lang="tr-TR" sz="2000" dirty="0">
                <a:latin typeface="Times New Roman"/>
                <a:ea typeface="Calibri"/>
                <a:cs typeface="Arial"/>
              </a:rPr>
              <a:t>7-Düzenli cümleyi yazmak. </a:t>
            </a:r>
            <a:endParaRPr lang="en-US" sz="2000" dirty="0">
              <a:latin typeface="Calibri"/>
              <a:ea typeface="Calibri"/>
              <a:cs typeface="Arial"/>
            </a:endParaRPr>
          </a:p>
          <a:p>
            <a:pPr algn="l">
              <a:lnSpc>
                <a:spcPct val="115000"/>
              </a:lnSpc>
            </a:pPr>
            <a:r>
              <a:rPr lang="tr-TR" sz="2000" dirty="0">
                <a:latin typeface="Times New Roman"/>
                <a:ea typeface="Calibri"/>
                <a:cs typeface="Arial"/>
              </a:rPr>
              <a:t>8-Son göz geçirme yaptığın çeviriye.</a:t>
            </a:r>
            <a:endParaRPr lang="en-US" sz="2000" dirty="0">
              <a:latin typeface="Calibri"/>
              <a:ea typeface="Calibri"/>
              <a:cs typeface="Arial"/>
            </a:endParaRPr>
          </a:p>
          <a:p>
            <a:endParaRPr lang="ar-IQ" sz="2000" dirty="0"/>
          </a:p>
        </p:txBody>
      </p:sp>
    </p:spTree>
    <p:extLst>
      <p:ext uri="{BB962C8B-B14F-4D97-AF65-F5344CB8AC3E}">
        <p14:creationId xmlns:p14="http://schemas.microsoft.com/office/powerpoint/2010/main" val="445653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4648200"/>
          </a:xfrm>
        </p:spPr>
        <p:txBody>
          <a:bodyPr>
            <a:noAutofit/>
          </a:bodyPr>
          <a:lstStyle/>
          <a:p>
            <a:pPr algn="l">
              <a:lnSpc>
                <a:spcPct val="115000"/>
              </a:lnSpc>
              <a:spcAft>
                <a:spcPts val="1000"/>
              </a:spcAft>
            </a:pPr>
            <a:r>
              <a:rPr lang="tr-TR" sz="2400" dirty="0">
                <a:solidFill>
                  <a:srgbClr val="FF0000"/>
                </a:solidFill>
                <a:latin typeface="Times New Roman"/>
                <a:ea typeface="Calibri"/>
                <a:cs typeface="Arial"/>
              </a:rPr>
              <a:t>Aşakıdaki Cümleler Kürtçeye çeviriniz </a:t>
            </a:r>
            <a:endParaRPr lang="en-US" sz="2400" dirty="0">
              <a:solidFill>
                <a:srgbClr val="FF0000"/>
              </a:solidFill>
              <a:latin typeface="Calibri"/>
              <a:ea typeface="Calibri"/>
              <a:cs typeface="Arial"/>
            </a:endParaRPr>
          </a:p>
          <a:p>
            <a:pPr algn="l">
              <a:lnSpc>
                <a:spcPct val="115000"/>
              </a:lnSpc>
            </a:pPr>
            <a:r>
              <a:rPr lang="tr-TR" sz="2400" dirty="0">
                <a:latin typeface="Times New Roman"/>
                <a:ea typeface="SimSun"/>
                <a:cs typeface="Arial"/>
              </a:rPr>
              <a:t>1- Annemle beraber günün olaylarını tartıştık .</a:t>
            </a:r>
            <a:endParaRPr lang="en-US" sz="2400" dirty="0">
              <a:latin typeface="Calibri"/>
              <a:ea typeface="Calibri"/>
              <a:cs typeface="Arial"/>
            </a:endParaRPr>
          </a:p>
          <a:p>
            <a:pPr algn="l">
              <a:lnSpc>
                <a:spcPct val="115000"/>
              </a:lnSpc>
            </a:pPr>
            <a:r>
              <a:rPr lang="tr-TR" sz="2400" dirty="0" smtClean="0">
                <a:latin typeface="Times New Roman"/>
                <a:ea typeface="SimSun"/>
                <a:cs typeface="Arial"/>
              </a:rPr>
              <a:t>2-Yusuf'un </a:t>
            </a:r>
            <a:r>
              <a:rPr lang="tr-TR" sz="2400" dirty="0">
                <a:latin typeface="Times New Roman"/>
                <a:ea typeface="SimSun"/>
                <a:cs typeface="Arial"/>
              </a:rPr>
              <a:t>fikri bazı arkadaşları tarafından kabul görülmedi.</a:t>
            </a:r>
            <a:endParaRPr lang="en-US" sz="2400" dirty="0">
              <a:latin typeface="Calibri"/>
              <a:ea typeface="Calibri"/>
              <a:cs typeface="Arial"/>
            </a:endParaRPr>
          </a:p>
          <a:p>
            <a:pPr algn="l">
              <a:lnSpc>
                <a:spcPct val="115000"/>
              </a:lnSpc>
            </a:pPr>
            <a:r>
              <a:rPr lang="tr-TR" sz="2400" dirty="0">
                <a:latin typeface="Times New Roman"/>
                <a:ea typeface="SimSun"/>
                <a:cs typeface="Arial"/>
              </a:rPr>
              <a:t>3- Ben büyüklerin isteğini reddedemem.  </a:t>
            </a:r>
            <a:endParaRPr lang="en-US" sz="2400" dirty="0">
              <a:latin typeface="Calibri"/>
              <a:ea typeface="Calibri"/>
              <a:cs typeface="Arial"/>
            </a:endParaRPr>
          </a:p>
          <a:p>
            <a:pPr algn="l">
              <a:lnSpc>
                <a:spcPct val="115000"/>
              </a:lnSpc>
            </a:pPr>
            <a:r>
              <a:rPr lang="tr-TR" sz="2400" dirty="0">
                <a:latin typeface="Times New Roman"/>
                <a:ea typeface="SimSun"/>
                <a:cs typeface="Arial"/>
              </a:rPr>
              <a:t>4- Her insan güzel bir ahlaka sahip olmalıdır.</a:t>
            </a:r>
            <a:endParaRPr lang="en-US" sz="2400" dirty="0">
              <a:latin typeface="Calibri"/>
              <a:ea typeface="Calibri"/>
              <a:cs typeface="Arial"/>
            </a:endParaRPr>
          </a:p>
          <a:p>
            <a:pPr algn="l">
              <a:lnSpc>
                <a:spcPct val="115000"/>
              </a:lnSpc>
            </a:pPr>
            <a:r>
              <a:rPr lang="tr-TR" sz="2400" dirty="0">
                <a:latin typeface="Times New Roman"/>
                <a:ea typeface="SimSun"/>
                <a:cs typeface="Arial"/>
              </a:rPr>
              <a:t>5-Mehmet okula gitmek üzere yola çıktı . </a:t>
            </a:r>
            <a:endParaRPr lang="en-US" sz="2400" dirty="0">
              <a:latin typeface="Calibri"/>
              <a:ea typeface="Calibri"/>
              <a:cs typeface="Arial"/>
            </a:endParaRPr>
          </a:p>
          <a:p>
            <a:pPr algn="l">
              <a:lnSpc>
                <a:spcPct val="115000"/>
              </a:lnSpc>
            </a:pPr>
            <a:r>
              <a:rPr lang="tr-TR" sz="2400" dirty="0">
                <a:latin typeface="Times New Roman"/>
                <a:ea typeface="SimSun"/>
                <a:cs typeface="Arial"/>
              </a:rPr>
              <a:t>6-Selim uzun </a:t>
            </a:r>
            <a:r>
              <a:rPr lang="tr-TR" sz="2400">
                <a:latin typeface="Times New Roman"/>
                <a:ea typeface="SimSun"/>
                <a:cs typeface="Arial"/>
              </a:rPr>
              <a:t>yıllardır  </a:t>
            </a:r>
            <a:r>
              <a:rPr lang="tr-TR" sz="2400" smtClean="0">
                <a:latin typeface="Times New Roman"/>
                <a:ea typeface="SimSun"/>
                <a:cs typeface="Arial"/>
              </a:rPr>
              <a:t>bizden </a:t>
            </a:r>
            <a:r>
              <a:rPr lang="tr-TR" sz="2400" dirty="0">
                <a:latin typeface="Times New Roman"/>
                <a:ea typeface="SimSun"/>
                <a:cs typeface="Arial"/>
              </a:rPr>
              <a:t>ayrılmış. </a:t>
            </a:r>
            <a:endParaRPr lang="en-US" sz="2400" dirty="0">
              <a:latin typeface="Calibri"/>
              <a:ea typeface="Calibri"/>
              <a:cs typeface="Arial"/>
            </a:endParaRPr>
          </a:p>
          <a:p>
            <a:pPr algn="l">
              <a:lnSpc>
                <a:spcPct val="115000"/>
              </a:lnSpc>
            </a:pPr>
            <a:r>
              <a:rPr lang="tr-TR" sz="2400" dirty="0">
                <a:latin typeface="Times New Roman"/>
                <a:ea typeface="SimSun"/>
                <a:cs typeface="Arial"/>
              </a:rPr>
              <a:t>7-Bu yanlış davranışına rağmen babası ona kızmadı .</a:t>
            </a:r>
            <a:endParaRPr lang="en-US" sz="2400" dirty="0">
              <a:latin typeface="Calibri"/>
              <a:ea typeface="Calibri"/>
              <a:cs typeface="Arial"/>
            </a:endParaRPr>
          </a:p>
          <a:p>
            <a:pPr algn="l"/>
            <a:r>
              <a:rPr lang="tr-TR" sz="2400" dirty="0">
                <a:latin typeface="Times New Roman"/>
                <a:ea typeface="SimSun"/>
              </a:rPr>
              <a:t>8-Annemle beraber günün olaylarını tartıştık </a:t>
            </a:r>
            <a:endParaRPr lang="ar-IQ" sz="2400" dirty="0"/>
          </a:p>
        </p:txBody>
      </p:sp>
    </p:spTree>
    <p:extLst>
      <p:ext uri="{BB962C8B-B14F-4D97-AF65-F5344CB8AC3E}">
        <p14:creationId xmlns:p14="http://schemas.microsoft.com/office/powerpoint/2010/main" val="3520141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4572000"/>
          </a:xfrm>
        </p:spPr>
        <p:txBody>
          <a:bodyPr>
            <a:normAutofit fontScale="62500" lnSpcReduction="20000"/>
          </a:bodyPr>
          <a:lstStyle/>
          <a:p>
            <a:pPr algn="l">
              <a:lnSpc>
                <a:spcPct val="115000"/>
              </a:lnSpc>
            </a:pPr>
            <a:r>
              <a:rPr lang="tr-TR" sz="3200" dirty="0">
                <a:latin typeface="Times New Roman"/>
                <a:ea typeface="SimSun"/>
                <a:cs typeface="Arial"/>
              </a:rPr>
              <a:t>9- Bu korkunç kazadan şans eseri kurtuldum.</a:t>
            </a:r>
            <a:endParaRPr lang="en-US" sz="3200" dirty="0">
              <a:latin typeface="Calibri"/>
              <a:ea typeface="Calibri"/>
              <a:cs typeface="Arial"/>
            </a:endParaRPr>
          </a:p>
          <a:p>
            <a:pPr algn="l">
              <a:lnSpc>
                <a:spcPct val="115000"/>
              </a:lnSpc>
            </a:pPr>
            <a:r>
              <a:rPr lang="tr-TR" sz="3200" dirty="0">
                <a:latin typeface="Times New Roman"/>
                <a:ea typeface="SimSun"/>
                <a:cs typeface="Arial"/>
              </a:rPr>
              <a:t>10- O  insanlara faydalı işlerle uğraştı .</a:t>
            </a:r>
            <a:endParaRPr lang="en-US" sz="3200" dirty="0">
              <a:latin typeface="Calibri"/>
              <a:ea typeface="Calibri"/>
              <a:cs typeface="Arial"/>
            </a:endParaRPr>
          </a:p>
          <a:p>
            <a:pPr algn="l">
              <a:lnSpc>
                <a:spcPct val="115000"/>
              </a:lnSpc>
            </a:pPr>
            <a:r>
              <a:rPr lang="tr-TR" sz="3200" dirty="0">
                <a:latin typeface="Times New Roman"/>
                <a:ea typeface="SimSun"/>
                <a:cs typeface="Arial"/>
              </a:rPr>
              <a:t>11- Dostluklarda karşılıklı anlayış esastır. </a:t>
            </a:r>
            <a:endParaRPr lang="en-US" sz="3200" dirty="0">
              <a:latin typeface="Calibri"/>
              <a:ea typeface="Calibri"/>
              <a:cs typeface="Arial"/>
            </a:endParaRPr>
          </a:p>
          <a:p>
            <a:pPr algn="l">
              <a:lnSpc>
                <a:spcPct val="115000"/>
              </a:lnSpc>
            </a:pPr>
            <a:r>
              <a:rPr lang="tr-TR" sz="3200" dirty="0">
                <a:latin typeface="Times New Roman"/>
                <a:ea typeface="SimSun"/>
                <a:cs typeface="Arial"/>
              </a:rPr>
              <a:t>12-   büyüklerin isteğini reddedemem.  </a:t>
            </a:r>
            <a:endParaRPr lang="en-US" sz="3200" dirty="0">
              <a:latin typeface="Calibri"/>
              <a:ea typeface="Calibri"/>
              <a:cs typeface="Arial"/>
            </a:endParaRPr>
          </a:p>
          <a:p>
            <a:pPr algn="l" rtl="0">
              <a:lnSpc>
                <a:spcPct val="115000"/>
              </a:lnSpc>
              <a:spcAft>
                <a:spcPts val="0"/>
              </a:spcAft>
            </a:pPr>
            <a:r>
              <a:rPr lang="tr-TR" sz="3200" dirty="0">
                <a:latin typeface="Times New Roman"/>
                <a:ea typeface="SimSun"/>
                <a:cs typeface="Arial"/>
              </a:rPr>
              <a:t>13- .Bu işte çok başarılı olmadı </a:t>
            </a:r>
            <a:endParaRPr lang="en-US" sz="3200" dirty="0">
              <a:latin typeface="Calibri"/>
              <a:ea typeface="Calibri"/>
              <a:cs typeface="Arial"/>
            </a:endParaRPr>
          </a:p>
          <a:p>
            <a:pPr algn="l">
              <a:lnSpc>
                <a:spcPct val="115000"/>
              </a:lnSpc>
            </a:pPr>
            <a:r>
              <a:rPr lang="tr-TR" sz="3200" dirty="0">
                <a:latin typeface="Times New Roman"/>
                <a:ea typeface="SimSun"/>
                <a:cs typeface="Arial"/>
              </a:rPr>
              <a:t>14-Gece gündüz onlar için uğraştı. </a:t>
            </a:r>
            <a:endParaRPr lang="en-US" sz="3200" dirty="0">
              <a:latin typeface="Calibri"/>
              <a:ea typeface="Calibri"/>
              <a:cs typeface="Arial"/>
            </a:endParaRPr>
          </a:p>
          <a:p>
            <a:pPr algn="l">
              <a:lnSpc>
                <a:spcPct val="115000"/>
              </a:lnSpc>
            </a:pPr>
            <a:r>
              <a:rPr lang="tr-TR" sz="3200" dirty="0">
                <a:latin typeface="Times New Roman"/>
                <a:ea typeface="SimSun"/>
                <a:cs typeface="Arial"/>
              </a:rPr>
              <a:t>15- İstediğin takım biraz pahalı değil mi ?</a:t>
            </a:r>
            <a:endParaRPr lang="en-US" sz="3200" dirty="0">
              <a:latin typeface="Calibri"/>
              <a:ea typeface="Calibri"/>
              <a:cs typeface="Arial"/>
            </a:endParaRPr>
          </a:p>
          <a:p>
            <a:pPr algn="l">
              <a:lnSpc>
                <a:spcPct val="115000"/>
              </a:lnSpc>
            </a:pPr>
            <a:r>
              <a:rPr lang="tr-TR" sz="3200" dirty="0">
                <a:latin typeface="Times New Roman"/>
                <a:ea typeface="SimSun"/>
                <a:cs typeface="Arial"/>
              </a:rPr>
              <a:t>16- Bizim memleketin halkına hiç benzemiyor.</a:t>
            </a:r>
            <a:endParaRPr lang="en-US" sz="3200" dirty="0">
              <a:latin typeface="Calibri"/>
              <a:ea typeface="Calibri"/>
              <a:cs typeface="Arial"/>
            </a:endParaRPr>
          </a:p>
          <a:p>
            <a:pPr algn="l">
              <a:lnSpc>
                <a:spcPct val="115000"/>
              </a:lnSpc>
            </a:pPr>
            <a:r>
              <a:rPr lang="tr-TR" sz="3200" dirty="0">
                <a:latin typeface="Times New Roman"/>
                <a:ea typeface="SimSun"/>
                <a:cs typeface="Arial"/>
              </a:rPr>
              <a:t>17-Bu  uzun ve yorucu bir yolculuktu:   </a:t>
            </a:r>
            <a:endParaRPr lang="en-US" sz="3200" dirty="0">
              <a:latin typeface="Calibri"/>
              <a:ea typeface="Calibri"/>
              <a:cs typeface="Arial"/>
            </a:endParaRPr>
          </a:p>
          <a:p>
            <a:pPr algn="l">
              <a:lnSpc>
                <a:spcPct val="115000"/>
              </a:lnSpc>
            </a:pPr>
            <a:r>
              <a:rPr lang="tr-TR" sz="3200" dirty="0">
                <a:latin typeface="Times New Roman"/>
                <a:ea typeface="SimSun"/>
                <a:cs typeface="Arial"/>
              </a:rPr>
              <a:t>18- Kış gelmeden</a:t>
            </a:r>
            <a:r>
              <a:rPr lang="tr-TR" sz="3200" u="sng" dirty="0">
                <a:latin typeface="Times New Roman"/>
                <a:ea typeface="SimSun"/>
                <a:cs typeface="Arial"/>
              </a:rPr>
              <a:t> </a:t>
            </a:r>
            <a:r>
              <a:rPr lang="tr-TR" sz="3200" dirty="0">
                <a:latin typeface="Times New Roman"/>
                <a:ea typeface="SimSun"/>
                <a:cs typeface="Arial"/>
              </a:rPr>
              <a:t>evin boyasını yaptırdık  .</a:t>
            </a:r>
            <a:endParaRPr lang="en-US" sz="3200" dirty="0">
              <a:latin typeface="Calibri"/>
              <a:ea typeface="Calibri"/>
              <a:cs typeface="Arial"/>
            </a:endParaRPr>
          </a:p>
          <a:p>
            <a:pPr algn="l" rtl="0">
              <a:lnSpc>
                <a:spcPct val="115000"/>
              </a:lnSpc>
              <a:spcAft>
                <a:spcPts val="0"/>
              </a:spcAft>
            </a:pPr>
            <a:r>
              <a:rPr lang="tr-TR" sz="3200" dirty="0">
                <a:latin typeface="Times New Roman"/>
                <a:ea typeface="SimSun"/>
                <a:cs typeface="Arial"/>
              </a:rPr>
              <a:t> </a:t>
            </a:r>
            <a:endParaRPr lang="en-US" sz="3200" dirty="0">
              <a:latin typeface="Calibri"/>
              <a:ea typeface="Calibri"/>
              <a:cs typeface="Arial"/>
            </a:endParaRPr>
          </a:p>
          <a:p>
            <a:pPr algn="l" rtl="0">
              <a:lnSpc>
                <a:spcPct val="115000"/>
              </a:lnSpc>
              <a:spcAft>
                <a:spcPts val="0"/>
              </a:spcAft>
            </a:pPr>
            <a:r>
              <a:rPr lang="tr-TR" dirty="0">
                <a:latin typeface="Times New Roman"/>
                <a:ea typeface="SimSun"/>
                <a:cs typeface="Arial"/>
              </a:rPr>
              <a:t> </a:t>
            </a:r>
            <a:endParaRPr lang="en-US" sz="1400" dirty="0">
              <a:latin typeface="Calibri"/>
              <a:ea typeface="Calibri"/>
              <a:cs typeface="Arial"/>
            </a:endParaRPr>
          </a:p>
          <a:p>
            <a:endParaRPr lang="ar-IQ" sz="2000" dirty="0"/>
          </a:p>
        </p:txBody>
      </p:sp>
    </p:spTree>
    <p:extLst>
      <p:ext uri="{BB962C8B-B14F-4D97-AF65-F5344CB8AC3E}">
        <p14:creationId xmlns:p14="http://schemas.microsoft.com/office/powerpoint/2010/main" val="4046256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4724400"/>
          </a:xfrm>
        </p:spPr>
        <p:txBody>
          <a:bodyPr/>
          <a:lstStyle/>
          <a:p>
            <a:pPr algn="l" rtl="0">
              <a:lnSpc>
                <a:spcPct val="115000"/>
              </a:lnSpc>
              <a:spcAft>
                <a:spcPts val="0"/>
              </a:spcAft>
            </a:pPr>
            <a:r>
              <a:rPr lang="tr-TR" sz="2800" dirty="0">
                <a:solidFill>
                  <a:srgbClr val="FF0000"/>
                </a:solidFill>
                <a:latin typeface="Times New Roman"/>
                <a:ea typeface="SimSun"/>
                <a:cs typeface="Arial"/>
              </a:rPr>
              <a:t>Aşağıdaki Kelimeleri Kürtçeye çevirin</a:t>
            </a:r>
            <a:endParaRPr lang="en-US" sz="2800" dirty="0">
              <a:solidFill>
                <a:srgbClr val="FF0000"/>
              </a:solidFill>
              <a:latin typeface="Calibri"/>
              <a:ea typeface="Calibri"/>
              <a:cs typeface="Arial"/>
            </a:endParaRPr>
          </a:p>
          <a:p>
            <a:pPr algn="l" rtl="0">
              <a:lnSpc>
                <a:spcPct val="115000"/>
              </a:lnSpc>
              <a:spcAft>
                <a:spcPts val="0"/>
              </a:spcAft>
            </a:pPr>
            <a:r>
              <a:rPr lang="tr-TR" sz="2800" dirty="0">
                <a:latin typeface="Times New Roman"/>
                <a:ea typeface="SimSun"/>
                <a:cs typeface="Arial"/>
              </a:rPr>
              <a:t>güzel - küçük- ayakkabı-  seyahat-  albüm – onları- göstereceğim- torun </a:t>
            </a:r>
            <a:endParaRPr lang="en-US" sz="2800" dirty="0">
              <a:latin typeface="Calibri"/>
              <a:ea typeface="Calibri"/>
              <a:cs typeface="Arial"/>
            </a:endParaRPr>
          </a:p>
          <a:p>
            <a:pPr algn="l" rtl="0">
              <a:lnSpc>
                <a:spcPct val="115000"/>
              </a:lnSpc>
              <a:spcAft>
                <a:spcPts val="0"/>
              </a:spcAft>
            </a:pPr>
            <a:r>
              <a:rPr lang="tr-TR" sz="2800" dirty="0">
                <a:latin typeface="Times New Roman"/>
                <a:ea typeface="SimSun"/>
                <a:cs typeface="Arial"/>
              </a:rPr>
              <a:t> önce – yazık – kaza- ileri –geri - butun –– otobüs - gece – gündüz – uğraştı .</a:t>
            </a:r>
            <a:endParaRPr lang="en-US" sz="2800" dirty="0">
              <a:latin typeface="Calibri"/>
              <a:ea typeface="Calibri"/>
              <a:cs typeface="Arial"/>
            </a:endParaRPr>
          </a:p>
          <a:p>
            <a:pPr algn="l" rtl="0">
              <a:lnSpc>
                <a:spcPct val="115000"/>
              </a:lnSpc>
              <a:spcAft>
                <a:spcPts val="0"/>
              </a:spcAft>
            </a:pPr>
            <a:r>
              <a:rPr lang="tr-TR" sz="2800" dirty="0">
                <a:latin typeface="Times New Roman"/>
                <a:ea typeface="SimSun"/>
                <a:cs typeface="Arial"/>
              </a:rPr>
              <a:t>  pastalar – içecekler – misafir –için</a:t>
            </a:r>
            <a:endParaRPr lang="en-US" sz="2800" dirty="0">
              <a:latin typeface="Calibri"/>
              <a:ea typeface="Calibri"/>
              <a:cs typeface="Arial"/>
            </a:endParaRPr>
          </a:p>
          <a:p>
            <a:pPr algn="l" rtl="0">
              <a:lnSpc>
                <a:spcPct val="115000"/>
              </a:lnSpc>
              <a:spcAft>
                <a:spcPts val="0"/>
              </a:spcAft>
            </a:pPr>
            <a:r>
              <a:rPr lang="tr-TR" sz="2800" dirty="0">
                <a:latin typeface="Times New Roman"/>
                <a:ea typeface="SimSun"/>
                <a:cs typeface="Arial"/>
              </a:rPr>
              <a:t>  litrelik –düşmüş –bidon - yedek</a:t>
            </a:r>
            <a:endParaRPr lang="en-US" sz="2800" dirty="0">
              <a:latin typeface="Calibri"/>
              <a:ea typeface="Calibri"/>
              <a:cs typeface="Arial"/>
            </a:endParaRPr>
          </a:p>
          <a:p>
            <a:pPr algn="l" rtl="0">
              <a:lnSpc>
                <a:spcPct val="115000"/>
              </a:lnSpc>
              <a:spcAft>
                <a:spcPts val="0"/>
              </a:spcAft>
            </a:pPr>
            <a:r>
              <a:rPr lang="tr-TR" sz="2800" dirty="0">
                <a:latin typeface="Times New Roman"/>
                <a:ea typeface="SimSun"/>
                <a:cs typeface="Arial"/>
              </a:rPr>
              <a:t> kalmadı – üzgün – daha – büyük  </a:t>
            </a:r>
            <a:endParaRPr lang="en-US" sz="2800" dirty="0">
              <a:latin typeface="Calibri"/>
              <a:ea typeface="Calibri"/>
              <a:cs typeface="Arial"/>
            </a:endParaRPr>
          </a:p>
          <a:p>
            <a:endParaRPr lang="ar-IQ" dirty="0"/>
          </a:p>
        </p:txBody>
      </p:sp>
    </p:spTree>
    <p:extLst>
      <p:ext uri="{BB962C8B-B14F-4D97-AF65-F5344CB8AC3E}">
        <p14:creationId xmlns:p14="http://schemas.microsoft.com/office/powerpoint/2010/main" val="1348507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69325"/>
            <a:ext cx="7924800" cy="2964914"/>
          </a:xfrm>
          <a:prstGeom prst="rect">
            <a:avLst/>
          </a:prstGeom>
        </p:spPr>
        <p:txBody>
          <a:bodyPr wrap="square">
            <a:spAutoFit/>
          </a:bodyPr>
          <a:lstStyle/>
          <a:p>
            <a:pPr marL="342900" lvl="0" indent="-342900" algn="ctr">
              <a:spcBef>
                <a:spcPts val="800"/>
              </a:spcBef>
            </a:pPr>
            <a:r>
              <a:rPr lang="tr-TR" sz="2000" b="1" dirty="0">
                <a:solidFill>
                  <a:srgbClr val="000000"/>
                </a:solidFill>
                <a:latin typeface="Times New Roman"/>
                <a:ea typeface="SimSun"/>
              </a:rPr>
              <a:t>MEHMET AKİF ERSOY</a:t>
            </a:r>
            <a:endParaRPr lang="en-US" sz="2000" b="1" dirty="0">
              <a:solidFill>
                <a:srgbClr val="000000"/>
              </a:solidFill>
              <a:latin typeface="Times New Roman"/>
              <a:ea typeface="SimSun"/>
            </a:endParaRPr>
          </a:p>
          <a:p>
            <a:pPr marL="342900" lvl="0" indent="-342900" rtl="1">
              <a:spcBef>
                <a:spcPts val="800"/>
              </a:spcBef>
            </a:pPr>
            <a:r>
              <a:rPr lang="tr-TR" sz="1600" b="1" dirty="0">
                <a:solidFill>
                  <a:srgbClr val="000000"/>
                </a:solidFill>
                <a:latin typeface="Times New Roman"/>
                <a:ea typeface="SimSun"/>
              </a:rPr>
              <a:t>        </a:t>
            </a:r>
            <a:r>
              <a:rPr lang="tr-TR" sz="2000" b="1" dirty="0">
                <a:solidFill>
                  <a:srgbClr val="000000"/>
                </a:solidFill>
                <a:latin typeface="Times New Roman"/>
                <a:ea typeface="SimSun"/>
              </a:rPr>
              <a:t>Mehmet Akif Ersoy, 1873 yılında istanbulda doğdu. İlk eğitimini babasından aldı. Akif, Osmanlı Devleti'nin çöküş devrinde yetişti. Bu sebeple şiirlerinin çoğuda, zayıf durumdaki devletinin dertlerini, noksanlarını anlattı. Turk milletine, kuruluş yollarını gösterdi. Şairliği yanında devlet hizmetine de devam etti. 1921' de Ankarada'da Büyük Millet Meclisi tarafından, İstiklal Marşı yarışması açıldı. Akif  de bu yarışmaya katıldı ve birinci oldu. Bugünkü Türk İstiklal Marşı'nın metni Ersoy'ındır</a:t>
            </a:r>
            <a:endParaRPr lang="ar-IQ" dirty="0"/>
          </a:p>
        </p:txBody>
      </p:sp>
    </p:spTree>
    <p:extLst>
      <p:ext uri="{BB962C8B-B14F-4D97-AF65-F5344CB8AC3E}">
        <p14:creationId xmlns:p14="http://schemas.microsoft.com/office/powerpoint/2010/main" val="1540458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74236"/>
            <a:ext cx="8001000" cy="3939540"/>
          </a:xfrm>
          <a:prstGeom prst="rect">
            <a:avLst/>
          </a:prstGeom>
        </p:spPr>
        <p:txBody>
          <a:bodyPr wrap="square">
            <a:spAutoFit/>
          </a:bodyPr>
          <a:lstStyle/>
          <a:p>
            <a:r>
              <a:rPr lang="tr-TR" dirty="0">
                <a:latin typeface="Times New Roman"/>
                <a:ea typeface="SimSun"/>
              </a:rPr>
              <a:t> </a:t>
            </a:r>
            <a:endParaRPr lang="en-US" dirty="0">
              <a:latin typeface="Times New Roman"/>
              <a:ea typeface="SimSun"/>
            </a:endParaRPr>
          </a:p>
          <a:p>
            <a:pPr algn="ctr" rtl="1">
              <a:spcAft>
                <a:spcPts val="0"/>
              </a:spcAft>
            </a:pPr>
            <a:r>
              <a:rPr lang="tr-TR" sz="1600" b="1" dirty="0">
                <a:latin typeface="Times New Roman"/>
                <a:ea typeface="SimSun"/>
              </a:rPr>
              <a:t>DEMİRYOLLARI</a:t>
            </a:r>
            <a:endParaRPr lang="en-US" dirty="0">
              <a:latin typeface="Times New Roman"/>
              <a:ea typeface="SimSun"/>
            </a:endParaRPr>
          </a:p>
          <a:p>
            <a:r>
              <a:rPr lang="tr-TR" dirty="0">
                <a:latin typeface="Times New Roman"/>
                <a:ea typeface="SimSun"/>
              </a:rPr>
              <a:t>         Türkiye’de ilk demiryollarının yapımı 1860’ larda , Osmanlı İmparatorluğu döneminde başlamıştır. İngiliz şirketlerinin yaptığı bu ilk demiryollarından  Kostence – Çernavoda hattı 1860’ta , İzmir – Kasaba hattı Varna – Ruşçuk hattı 1866’da açıldı. İzmir – Aydın hattı 1871’de tamamlandı. Aynı yıl döşenmeye başlanan Rumeli hattı 1883’te İstanbul’u Avrupa demiryollarına bağladı. Anadolu – Bağdat  Demiryolu’nun İstanbul ile İzmit arasındaki ilk bölüm 1873’te tamamlandı. İlk demiryollarında raylar arasındaki açıklık 1.4 metre idi butun demiryollarında bu ölçü kullanılmadı. İngiltere’de Büyük Batı Demiryolu 2,1 metre ray açıklığıyla kurulmuştu.1. Dünya savaşı yıllarında demiryolu yapımı durakladı.  Butun gelişmelere karşı buharlı lokomotifler, ısı kayplarının büyük olması nedeniyle Kullanılan yakıtın büyük bölümünü boşa harcayan düşük verimli makinelerdi. İlk Elektirikli lokomotif 1879’da Avrupada kullanıldı.</a:t>
            </a:r>
            <a:endParaRPr lang="ar-IQ" dirty="0"/>
          </a:p>
        </p:txBody>
      </p:sp>
    </p:spTree>
    <p:extLst>
      <p:ext uri="{BB962C8B-B14F-4D97-AF65-F5344CB8AC3E}">
        <p14:creationId xmlns:p14="http://schemas.microsoft.com/office/powerpoint/2010/main" val="34350728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185</TotalTime>
  <Words>429</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ÇEVİRİYE gİrİş – İkİncİ sınıf</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Çeviriye giriş – ikinci sınıf</dc:title>
  <dc:creator>imation</dc:creator>
  <cp:lastModifiedBy>imation</cp:lastModifiedBy>
  <cp:revision>11</cp:revision>
  <dcterms:created xsi:type="dcterms:W3CDTF">2006-08-16T00:00:00Z</dcterms:created>
  <dcterms:modified xsi:type="dcterms:W3CDTF">2021-12-04T23:56:12Z</dcterms:modified>
</cp:coreProperties>
</file>