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3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25" autoAdjust="0"/>
    <p:restoredTop sz="94660"/>
  </p:normalViewPr>
  <p:slideViewPr>
    <p:cSldViewPr snapToGrid="0">
      <p:cViewPr>
        <p:scale>
          <a:sx n="81" d="100"/>
          <a:sy n="81" d="100"/>
        </p:scale>
        <p:origin x="-18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D0F1CAA-1853-466B-85FC-B1B1DE653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CAF90271-7F50-4005-8498-2D7116760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2C7C326-29BE-4E94-8258-4BD11EF93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4B63444-B768-4073-9D77-4E299491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CAC19BBC-8EE0-430A-9FC5-0DBDD776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971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DBF5937-E9E4-493E-8CCA-9FC25AC2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075E450C-8268-415C-A49B-38E75B250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C323E7C9-A973-4E5E-AA9E-5DEF546D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5E6E647A-E3F4-4C14-8570-53ED10A2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C6BEBA7E-19CC-4C6F-9891-A505170D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860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8001FAE5-5B8E-42F2-8B46-664B9DCB9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09966F2A-DED6-489E-B1F7-DDBF466B1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26FF023-F4E9-4595-B046-0CA8CC5D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89195435-FDCB-4BE4-9FBC-D6392518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9EFA3A0B-6978-4A34-B165-C8EDD0CF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817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68408CB-5F61-4236-BEEC-0AFAFABF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6A12DF3E-90D9-45C0-A160-EC5BA4550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D1A9B639-B185-466A-B556-422CAC5A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A4D395E3-8783-43D3-BEC7-7307FAC6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21165A97-A6E3-40FC-ADF8-33D7A0E1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71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EA97776-F940-4118-AD1E-6B5A7FDA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FDDAF3D2-2F02-4109-9EF7-B5DE8B548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44DDADF-37B6-4F03-B633-CB89932D1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502E7B84-7033-4A97-8200-B8DB14EB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5092A3B5-8B97-4D26-822B-9A188B77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539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F06AD01-5C94-46BD-8B48-3BCE2168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3B1DFC99-E519-40B3-BABA-7488D5640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594D6B72-DDC1-433D-B587-C77DEAA8A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1A266B1A-8A9A-4CB0-953E-5662DEB7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67FE4CF5-8C09-4830-BD53-9AED3A10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B6974DF7-4C00-45E4-9D29-2204DB9A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FBD79FF-B58D-4BE6-87F9-FDBE04975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9E09B5AD-80AF-4D38-A330-0333A4077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75253FF1-633F-4D6F-8E81-787F1056C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5FC04056-08F4-4A29-9B55-EB5560254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239871F5-EB8C-4D01-B7B7-97431977E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60E0BB38-2466-408C-BFAA-E7786F62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2209F9D6-F099-4224-BDE6-7ED9B449C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56915EE3-295D-441E-95F2-E750C447A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775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8EA9BE0-B134-449D-8BDF-86817B12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C0D9A0AD-5303-4994-945C-F7B67E54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EC6E7DB6-05D6-41B2-AABA-9DCBD5A3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3FA28E8D-DCC0-47B5-AC25-1CC67408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736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848AB46E-7311-445C-B46E-DF99E2D6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232BBBE5-9A06-41B4-B665-4817C1CF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A0C5985E-F21B-4C90-9A87-C960EEDC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50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BDE68FF-277B-4D96-9D8F-1DFE79EFB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26FE6CC4-E57B-4063-898D-DDE188AC9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C3924F8A-3289-4733-802F-BAD4D0E69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3114AA42-BCEC-46CE-A3E9-6C86FBC45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48E6AC0C-8693-41BD-8D00-90A5CE638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04B24DBE-3136-456D-BF4F-4099A748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295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81A19A2-1885-43C9-A6C0-FB7FBBEF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7C74D69C-9529-4F63-B162-D3AC172FA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7C15537E-C7D5-4361-8BCB-9C09B5A1F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DA808AF9-7260-4D78-9DC4-17C6E2F2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15407BAC-E5E1-45B3-9AD1-07A63A2B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A62F4652-DBF8-4353-94AD-F49580D2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512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768F8651-9441-4F7B-A9A0-E52B0BEC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5A5EC123-1B60-44E2-A1E0-78489933A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419838A7-A8AE-48B2-AB3F-8DA56578C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CA74-C4A1-4958-808A-C7CB42C04F0E}" type="datetimeFigureOut">
              <a:rPr lang="ar-IQ" smtClean="0"/>
              <a:t>07/11/1444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12BE4B5-904A-4332-A25A-A7C7481CF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ED75600C-612E-4556-856A-18DE0BEF7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BE40-2CFB-4025-B841-06A14B53C5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641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محاضرات النحو </a:t>
            </a:r>
            <a:r>
              <a:rPr lang="ar-IQ" dirty="0" err="1" smtClean="0"/>
              <a:t>بالباور</a:t>
            </a:r>
            <a:r>
              <a:rPr lang="ar-IQ" dirty="0" smtClean="0"/>
              <a:t> بوينت </a:t>
            </a:r>
            <a:br>
              <a:rPr lang="ar-IQ" dirty="0" smtClean="0"/>
            </a:br>
            <a:r>
              <a:rPr lang="ar-IQ" dirty="0" smtClean="0"/>
              <a:t>لمادة النحو للمرحلة الثانية للسنة الدراسية 2022-2023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1523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32656"/>
            <a:ext cx="8229600" cy="599194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(إِنَّ وأخواتها)</a:t>
            </a:r>
          </a:p>
          <a:p>
            <a:r>
              <a:rPr lang="ar-SA" sz="3600" b="1" dirty="0"/>
              <a:t>وهي:إنَّ-أَنَّ-لكنَّ- كأَنَّ-ليت-لعلَّ</a:t>
            </a:r>
          </a:p>
          <a:p>
            <a:r>
              <a:rPr lang="ar-SA" sz="3600" b="1" dirty="0"/>
              <a:t>-الأول والثاني يدلان على التوكيد,ومعناه تقوية نسبة الخبر للمبتدأ,نحو:إن أباك حاضرٌ</a:t>
            </a:r>
          </a:p>
          <a:p>
            <a:r>
              <a:rPr lang="ar-SA" sz="3600" b="1" dirty="0"/>
              <a:t>ونحو:علمت أن أباك مسافرٌ.</a:t>
            </a:r>
          </a:p>
          <a:p>
            <a:pPr lvl="0">
              <a:buClr>
                <a:srgbClr val="0BD0D9"/>
              </a:buClr>
            </a:pPr>
            <a:r>
              <a:rPr lang="ar-SA" sz="3600" b="1" dirty="0"/>
              <a:t>الثالث:لكنَّ:للاستدراك,وهو:تعقيب الكلام بنفي ما يتوهم ثبوته,نحو:</a:t>
            </a:r>
            <a:r>
              <a:rPr lang="ar-SA" sz="3600" b="1" dirty="0">
                <a:solidFill>
                  <a:prstClr val="black"/>
                </a:solidFill>
              </a:rPr>
              <a:t> شجاع لكن صديقه جبان.</a:t>
            </a:r>
            <a:endParaRPr lang="ar-IQ" sz="3600" b="1" dirty="0">
              <a:solidFill>
                <a:prstClr val="black"/>
              </a:solidFill>
            </a:endParaRPr>
          </a:p>
          <a:p>
            <a:r>
              <a:rPr lang="ar-SA" sz="3600" b="1" dirty="0"/>
              <a:t>أو إثبات ما يتوهم نفيه,نحو:زيد جاهل لكنه صالح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6578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0648"/>
            <a:ext cx="8229600" cy="60639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endParaRPr lang="ar-SA" sz="3200" b="1" dirty="0"/>
          </a:p>
          <a:p>
            <a:r>
              <a:rPr lang="ar-SA" sz="3200" b="1" dirty="0"/>
              <a:t>الرابع:كأنَّ:وهو يدل على تشبيه المبتدأ بالخبر,نحو: (كأن العلم نور)</a:t>
            </a:r>
          </a:p>
          <a:p>
            <a:r>
              <a:rPr lang="ar-SA" sz="3200" b="1" dirty="0"/>
              <a:t>الخامس:ليت,ومعناه التمني,وهو طلب المستحيل,أو ما فيه عسر,نحو:( ليت </a:t>
            </a:r>
            <a:r>
              <a:rPr lang="ar-SA" sz="3200" b="1" dirty="0">
                <a:sym typeface="Wingdings" pitchFamily="2" charset="2"/>
              </a:rPr>
              <a:t>الشباب عائد),نحو: (ليت البليد ينجح).</a:t>
            </a:r>
          </a:p>
          <a:p>
            <a:r>
              <a:rPr lang="ar-SA" sz="3200" b="1" dirty="0">
                <a:sym typeface="Wingdings" pitchFamily="2" charset="2"/>
              </a:rPr>
              <a:t>السادس: لعلّ:وهو يدل على الترجي ,أو التوقع,ومعنى الترجي: طلب الأمر المحبوب(توقع الأمر المحبوب),ولا يكون إلا في الممكن,نحو: (لعل الله يرحمني).</a:t>
            </a:r>
          </a:p>
          <a:p>
            <a:r>
              <a:rPr lang="ar-SA" sz="3200" b="1" dirty="0">
                <a:sym typeface="Wingdings" pitchFamily="2" charset="2"/>
              </a:rPr>
              <a:t>ومعنى التوقع: انتظار وقوع الأمر المكروه في ذاته,نحو: لعل العدو قريب منا.(لعل المريض هالك).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94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rgbClr val="FF0000"/>
                </a:solidFill>
              </a:rPr>
              <a:t>الخبر المفرد والجملة وشبه الجملة</a:t>
            </a:r>
          </a:p>
          <a:p>
            <a:r>
              <a:rPr lang="ar-SA" sz="3200" b="1" dirty="0"/>
              <a:t>1-يقع خبر الأحرف المشبهة بالفعل مفرداً,نحو:كأن علياً أسد.</a:t>
            </a:r>
          </a:p>
          <a:p>
            <a:r>
              <a:rPr lang="ar-SA" sz="3200" b="1" dirty="0"/>
              <a:t>2-ويقع جملة فعلية,نحو:لعلك اجتهدت.</a:t>
            </a:r>
          </a:p>
          <a:p>
            <a:r>
              <a:rPr lang="ar-SA" sz="3200" b="1" dirty="0"/>
              <a:t>إن العلم يعزز صاحبه.</a:t>
            </a:r>
          </a:p>
          <a:p>
            <a:r>
              <a:rPr lang="ar-SA" sz="3200" b="1" dirty="0"/>
              <a:t>3-ويقع جملة اسمية,نحو: إن العالم قدره مرتفع.</a:t>
            </a:r>
          </a:p>
          <a:p>
            <a:r>
              <a:rPr lang="ar-SA" sz="3200" b="1" dirty="0"/>
              <a:t>4-ويقع شبه جملة,نحو: إن العادل تحت لواء الرحمن.</a:t>
            </a:r>
          </a:p>
          <a:p>
            <a:r>
              <a:rPr lang="ar-SA" sz="3200" b="1" dirty="0"/>
              <a:t>وإن الظالم في زمرة الشيطان</a:t>
            </a:r>
          </a:p>
        </p:txBody>
      </p:sp>
    </p:spTree>
    <p:extLst>
      <p:ext uri="{BB962C8B-B14F-4D97-AF65-F5344CB8AC3E}">
        <p14:creationId xmlns:p14="http://schemas.microsoft.com/office/powerpoint/2010/main" val="12084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5919936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(تقديم خبر ((إن وأخواتها)) على اسمها,إذا كان مفرداً أو جملة)</a:t>
            </a:r>
          </a:p>
          <a:p>
            <a:endParaRPr lang="ar-SA" sz="3600" b="1" dirty="0"/>
          </a:p>
          <a:p>
            <a:r>
              <a:rPr lang="ar-SA" sz="3600" b="1" dirty="0"/>
              <a:t>-يشترط في خبرها إذا كان مفرداً أو جملة أن يتأخر عن اسمها, فمثال المفرد نحو: (إن محمداً قادم)</a:t>
            </a:r>
          </a:p>
          <a:p>
            <a:r>
              <a:rPr lang="ar-SA" sz="3600" b="1" dirty="0"/>
              <a:t>ولا يجوز أن نقول : (إن قادم محمداً) لفساد الأسلوب, ومثال الجملة : (إن الإسلام آدابه عالية) ولا يجوز أن نقول : (إن آدابه عالية الإسلام), وفي مثل : (إن الطالب يذاكر دروسه ) لا يجوز أن تقول : (إن يذاكر دروسه الطالب).  </a:t>
            </a:r>
          </a:p>
          <a:p>
            <a:endParaRPr lang="ar-SA" sz="3600" b="1" dirty="0"/>
          </a:p>
          <a:p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333444855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263</Words>
  <Application>Microsoft Office PowerPoint</Application>
  <PresentationFormat>مخصص</PresentationFormat>
  <Paragraphs>23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محاضرات النحو بالباور بوينت  لمادة النحو للمرحلة الثانية للسنة الدراسية 2022-2023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Alomary</dc:creator>
  <cp:lastModifiedBy>Maher</cp:lastModifiedBy>
  <cp:revision>2</cp:revision>
  <dcterms:created xsi:type="dcterms:W3CDTF">2019-06-03T12:55:03Z</dcterms:created>
  <dcterms:modified xsi:type="dcterms:W3CDTF">2023-05-25T21:37:17Z</dcterms:modified>
</cp:coreProperties>
</file>