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6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4C81A6-862F-4944-B6E5-1C096D7DF8BE}" type="datetimeFigureOut">
              <a:rPr lang="ar-IQ" smtClean="0"/>
              <a:t>16/11/1445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1AE1BF-449B-4848-9D92-A4144F19FDBE}"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48821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D74C81A6-862F-4944-B6E5-1C096D7DF8BE}" type="datetimeFigureOut">
              <a:rPr lang="ar-IQ" smtClean="0"/>
              <a:t>16/11/1445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682513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4C81A6-862F-4944-B6E5-1C096D7DF8BE}" type="datetimeFigureOut">
              <a:rPr lang="ar-IQ" smtClean="0"/>
              <a:t>16/11/1445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971161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4C81A6-862F-4944-B6E5-1C096D7DF8BE}" type="datetimeFigureOut">
              <a:rPr lang="ar-IQ" smtClean="0"/>
              <a:t>16/11/1445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1AE1BF-449B-4848-9D92-A4144F19FDBE}"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27972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4C81A6-862F-4944-B6E5-1C096D7DF8BE}" type="datetimeFigureOut">
              <a:rPr lang="ar-IQ" smtClean="0"/>
              <a:t>16/11/1445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1324820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4C81A6-862F-4944-B6E5-1C096D7DF8BE}" type="datetimeFigureOut">
              <a:rPr lang="ar-IQ" smtClean="0"/>
              <a:t>16/11/1445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1AE1BF-449B-4848-9D92-A4144F19FDBE}"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36305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4C81A6-862F-4944-B6E5-1C096D7DF8BE}" type="datetimeFigureOut">
              <a:rPr lang="ar-IQ" smtClean="0"/>
              <a:t>16/11/1445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3320807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4C81A6-862F-4944-B6E5-1C096D7DF8BE}" type="datetimeFigureOut">
              <a:rPr lang="ar-IQ" smtClean="0"/>
              <a:t>16/11/1445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71242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4C81A6-862F-4944-B6E5-1C096D7DF8BE}" type="datetimeFigureOut">
              <a:rPr lang="ar-IQ" smtClean="0"/>
              <a:t>16/11/1445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96150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4C81A6-862F-4944-B6E5-1C096D7DF8BE}" type="datetimeFigureOut">
              <a:rPr lang="ar-IQ" smtClean="0"/>
              <a:t>16/11/1445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374246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4C81A6-862F-4944-B6E5-1C096D7DF8BE}" type="datetimeFigureOut">
              <a:rPr lang="ar-IQ" smtClean="0"/>
              <a:t>16/11/1445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354903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4C81A6-862F-4944-B6E5-1C096D7DF8BE}" type="datetimeFigureOut">
              <a:rPr lang="ar-IQ" smtClean="0"/>
              <a:t>16/11/1445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3581983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4C81A6-862F-4944-B6E5-1C096D7DF8BE}" type="datetimeFigureOut">
              <a:rPr lang="ar-IQ" smtClean="0"/>
              <a:t>16/11/1445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3528778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4C81A6-862F-4944-B6E5-1C096D7DF8BE}" type="datetimeFigureOut">
              <a:rPr lang="ar-IQ" smtClean="0"/>
              <a:t>16/11/1445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33885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C81A6-862F-4944-B6E5-1C096D7DF8BE}" type="datetimeFigureOut">
              <a:rPr lang="ar-IQ" smtClean="0"/>
              <a:t>16/11/1445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835679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74C81A6-862F-4944-B6E5-1C096D7DF8BE}" type="datetimeFigureOut">
              <a:rPr lang="ar-IQ" smtClean="0"/>
              <a:t>16/11/1445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41954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74C81A6-862F-4944-B6E5-1C096D7DF8BE}" type="datetimeFigureOut">
              <a:rPr lang="ar-IQ" smtClean="0"/>
              <a:t>16/11/1445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1AE1BF-449B-4848-9D92-A4144F19FDBE}" type="slidenum">
              <a:rPr lang="ar-IQ" smtClean="0"/>
              <a:t>‹#›</a:t>
            </a:fld>
            <a:endParaRPr lang="ar-IQ"/>
          </a:p>
        </p:txBody>
      </p:sp>
    </p:spTree>
    <p:extLst>
      <p:ext uri="{BB962C8B-B14F-4D97-AF65-F5344CB8AC3E}">
        <p14:creationId xmlns:p14="http://schemas.microsoft.com/office/powerpoint/2010/main" val="232266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74C81A6-862F-4944-B6E5-1C096D7DF8BE}" type="datetimeFigureOut">
              <a:rPr lang="ar-IQ" smtClean="0"/>
              <a:t>16/11/1445</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01AE1BF-449B-4848-9D92-A4144F19FDBE}" type="slidenum">
              <a:rPr lang="ar-IQ" smtClean="0"/>
              <a:t>‹#›</a:t>
            </a:fld>
            <a:endParaRPr lang="ar-IQ"/>
          </a:p>
        </p:txBody>
      </p:sp>
    </p:spTree>
    <p:extLst>
      <p:ext uri="{BB962C8B-B14F-4D97-AF65-F5344CB8AC3E}">
        <p14:creationId xmlns:p14="http://schemas.microsoft.com/office/powerpoint/2010/main" val="22575357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275573"/>
            <a:ext cx="10413848" cy="6313117"/>
          </a:xfrm>
        </p:spPr>
        <p:txBody>
          <a:bodyPr>
            <a:normAutofit/>
          </a:bodyPr>
          <a:lstStyle/>
          <a:p>
            <a:pPr marL="0" indent="0">
              <a:buNone/>
            </a:pPr>
            <a:r>
              <a:rPr lang="ar-SA" b="1" dirty="0">
                <a:solidFill>
                  <a:schemeClr val="accent5">
                    <a:lumMod val="75000"/>
                  </a:schemeClr>
                </a:solidFill>
              </a:rPr>
              <a:t>جامعة صلاح الدين</a:t>
            </a:r>
            <a:endParaRPr lang="en-US" dirty="0">
              <a:solidFill>
                <a:schemeClr val="accent5">
                  <a:lumMod val="75000"/>
                </a:schemeClr>
              </a:solidFill>
            </a:endParaRPr>
          </a:p>
          <a:p>
            <a:pPr marL="0" indent="0">
              <a:buNone/>
            </a:pPr>
            <a:r>
              <a:rPr lang="ar-SA" b="1" dirty="0">
                <a:solidFill>
                  <a:schemeClr val="accent5">
                    <a:lumMod val="75000"/>
                  </a:schemeClr>
                </a:solidFill>
              </a:rPr>
              <a:t>كلية التربية/ </a:t>
            </a:r>
            <a:r>
              <a:rPr lang="ar-SA" b="1" dirty="0" err="1">
                <a:solidFill>
                  <a:schemeClr val="accent5">
                    <a:lumMod val="75000"/>
                  </a:schemeClr>
                </a:solidFill>
              </a:rPr>
              <a:t>شقلاوه</a:t>
            </a:r>
            <a:endParaRPr lang="en-US" dirty="0">
              <a:solidFill>
                <a:schemeClr val="accent5">
                  <a:lumMod val="75000"/>
                </a:schemeClr>
              </a:solidFill>
            </a:endParaRPr>
          </a:p>
          <a:p>
            <a:pPr marL="0" indent="0">
              <a:buNone/>
            </a:pPr>
            <a:r>
              <a:rPr lang="ar-SA" b="1" dirty="0">
                <a:solidFill>
                  <a:schemeClr val="accent5">
                    <a:lumMod val="75000"/>
                  </a:schemeClr>
                </a:solidFill>
              </a:rPr>
              <a:t>قسم اللغة العربية</a:t>
            </a:r>
            <a:endParaRPr lang="en-US" dirty="0">
              <a:solidFill>
                <a:schemeClr val="accent5">
                  <a:lumMod val="75000"/>
                </a:schemeClr>
              </a:solidFill>
            </a:endParaRPr>
          </a:p>
          <a:p>
            <a:pPr marL="0" indent="0">
              <a:buNone/>
            </a:pPr>
            <a:endParaRPr lang="en-US" dirty="0"/>
          </a:p>
          <a:p>
            <a:pPr marL="0" indent="0" algn="ctr">
              <a:buNone/>
            </a:pPr>
            <a:r>
              <a:rPr lang="ar-SA" sz="6400" b="1" dirty="0">
                <a:solidFill>
                  <a:schemeClr val="accent4">
                    <a:lumMod val="60000"/>
                    <a:lumOff val="40000"/>
                  </a:schemeClr>
                </a:solidFill>
              </a:rPr>
              <a:t>(</a:t>
            </a:r>
            <a:r>
              <a:rPr lang="ar-SA" sz="6400" b="1" dirty="0" smtClean="0">
                <a:solidFill>
                  <a:schemeClr val="accent4">
                    <a:lumMod val="60000"/>
                    <a:lumOff val="40000"/>
                  </a:schemeClr>
                </a:solidFill>
              </a:rPr>
              <a:t>الفضلة </a:t>
            </a:r>
            <a:r>
              <a:rPr lang="ar-SA" sz="6400" b="1" dirty="0">
                <a:solidFill>
                  <a:schemeClr val="accent4">
                    <a:lumMod val="60000"/>
                    <a:lumOff val="40000"/>
                  </a:schemeClr>
                </a:solidFill>
              </a:rPr>
              <a:t>في النحو العربي)</a:t>
            </a:r>
            <a:endParaRPr lang="en-US" sz="6400" dirty="0">
              <a:solidFill>
                <a:schemeClr val="accent4">
                  <a:lumMod val="60000"/>
                  <a:lumOff val="40000"/>
                </a:schemeClr>
              </a:solidFill>
            </a:endParaRPr>
          </a:p>
          <a:p>
            <a:pPr marL="0" indent="0" algn="ctr">
              <a:buNone/>
            </a:pPr>
            <a:r>
              <a:rPr lang="ar-SA" sz="3200" b="1" dirty="0">
                <a:solidFill>
                  <a:schemeClr val="accent5">
                    <a:lumMod val="75000"/>
                  </a:schemeClr>
                </a:solidFill>
              </a:rPr>
              <a:t>ا</a:t>
            </a:r>
            <a:r>
              <a:rPr lang="ar-SA" sz="3200" b="1" dirty="0" smtClean="0">
                <a:solidFill>
                  <a:schemeClr val="accent5">
                    <a:lumMod val="75000"/>
                  </a:schemeClr>
                </a:solidFill>
              </a:rPr>
              <a:t>لمرحلة الثالثة- المحاضرة </a:t>
            </a:r>
            <a:r>
              <a:rPr lang="ar-SA" sz="3200" b="1" dirty="0" smtClean="0">
                <a:solidFill>
                  <a:schemeClr val="accent5">
                    <a:lumMod val="75000"/>
                  </a:schemeClr>
                </a:solidFill>
              </a:rPr>
              <a:t>الثانية</a:t>
            </a:r>
            <a:endParaRPr lang="en-US" sz="3200" dirty="0">
              <a:solidFill>
                <a:schemeClr val="accent5">
                  <a:lumMod val="75000"/>
                </a:schemeClr>
              </a:solidFill>
            </a:endParaRPr>
          </a:p>
          <a:p>
            <a:pPr marL="0" indent="0" algn="ctr">
              <a:buNone/>
            </a:pPr>
            <a:r>
              <a:rPr lang="ar-SA" b="1" dirty="0"/>
              <a:t> </a:t>
            </a:r>
            <a:r>
              <a:rPr lang="ar-SA" b="1" dirty="0" smtClean="0">
                <a:solidFill>
                  <a:schemeClr val="accent2">
                    <a:lumMod val="75000"/>
                  </a:schemeClr>
                </a:solidFill>
              </a:rPr>
              <a:t>الكورس الثاني</a:t>
            </a:r>
            <a:endParaRPr lang="en-US" dirty="0"/>
          </a:p>
          <a:p>
            <a:pPr marL="0" indent="0" algn="ctr">
              <a:buNone/>
            </a:pPr>
            <a:r>
              <a:rPr lang="ar-SA" b="1" dirty="0" smtClean="0">
                <a:solidFill>
                  <a:schemeClr val="bg1"/>
                </a:solidFill>
              </a:rPr>
              <a:t>الدكتور: </a:t>
            </a:r>
            <a:r>
              <a:rPr lang="ar-SA" b="1" dirty="0" err="1" smtClean="0">
                <a:solidFill>
                  <a:schemeClr val="bg1"/>
                </a:solidFill>
              </a:rPr>
              <a:t>هبةالله</a:t>
            </a:r>
            <a:r>
              <a:rPr lang="ar-SA" b="1" dirty="0" smtClean="0">
                <a:solidFill>
                  <a:schemeClr val="bg1"/>
                </a:solidFill>
              </a:rPr>
              <a:t> </a:t>
            </a:r>
            <a:r>
              <a:rPr lang="ar-SA" b="1" dirty="0">
                <a:solidFill>
                  <a:schemeClr val="bg1"/>
                </a:solidFill>
              </a:rPr>
              <a:t>ملا شفيع </a:t>
            </a:r>
            <a:r>
              <a:rPr lang="ar-SA" b="1" dirty="0" err="1" smtClean="0">
                <a:solidFill>
                  <a:schemeClr val="bg1"/>
                </a:solidFill>
              </a:rPr>
              <a:t>الديلزي</a:t>
            </a:r>
            <a:endParaRPr lang="ar-SA" b="1" dirty="0" smtClean="0">
              <a:solidFill>
                <a:schemeClr val="bg1"/>
              </a:solidFill>
            </a:endParaRPr>
          </a:p>
          <a:p>
            <a:pPr algn="ctr"/>
            <a:endParaRPr lang="ar-SA" b="1" dirty="0" smtClean="0">
              <a:solidFill>
                <a:schemeClr val="bg1"/>
              </a:solidFill>
            </a:endParaRPr>
          </a:p>
          <a:p>
            <a:pPr marL="0" indent="0" algn="ctr">
              <a:buNone/>
            </a:pPr>
            <a:r>
              <a:rPr lang="ar-SA" b="1" dirty="0" smtClean="0">
                <a:solidFill>
                  <a:schemeClr val="bg1"/>
                </a:solidFill>
              </a:rPr>
              <a:t>1445هـــ                         </a:t>
            </a:r>
            <a:r>
              <a:rPr lang="ar-SA" b="1" dirty="0">
                <a:solidFill>
                  <a:schemeClr val="bg1"/>
                </a:solidFill>
              </a:rPr>
              <a:t>2724ك                     2024مـــ</a:t>
            </a:r>
            <a:endParaRPr lang="ar-IQ" dirty="0">
              <a:solidFill>
                <a:schemeClr val="bg1"/>
              </a:solidFill>
            </a:endParaRPr>
          </a:p>
        </p:txBody>
      </p:sp>
    </p:spTree>
    <p:extLst>
      <p:ext uri="{BB962C8B-B14F-4D97-AF65-F5344CB8AC3E}">
        <p14:creationId xmlns:p14="http://schemas.microsoft.com/office/powerpoint/2010/main" val="244732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786" y="7039626"/>
            <a:ext cx="11887200" cy="50105"/>
          </a:xfrm>
        </p:spPr>
        <p:txBody>
          <a:bodyPr>
            <a:normAutofit fontScale="90000"/>
          </a:bodyPr>
          <a:lstStyle/>
          <a:p>
            <a:endParaRPr lang="ar-IQ" dirty="0"/>
          </a:p>
        </p:txBody>
      </p:sp>
      <p:sp>
        <p:nvSpPr>
          <p:cNvPr id="3" name="Subtitle 2"/>
          <p:cNvSpPr>
            <a:spLocks noGrp="1"/>
          </p:cNvSpPr>
          <p:nvPr>
            <p:ph type="subTitle" idx="1"/>
          </p:nvPr>
        </p:nvSpPr>
        <p:spPr>
          <a:xfrm>
            <a:off x="0" y="0"/>
            <a:ext cx="12024986" cy="6858000"/>
          </a:xfrm>
        </p:spPr>
        <p:txBody>
          <a:bodyPr>
            <a:normAutofit fontScale="92500" lnSpcReduction="20000"/>
          </a:bodyPr>
          <a:lstStyle/>
          <a:p>
            <a:pPr algn="ctr"/>
            <a:r>
              <a:rPr lang="ar-IQ" sz="3600" b="1" u="sng" dirty="0" smtClean="0">
                <a:solidFill>
                  <a:srgbClr val="FF0000"/>
                </a:solidFill>
                <a:latin typeface="Traditional Arabic" panose="02020603050405020304" pitchFamily="18" charset="-78"/>
                <a:cs typeface="Traditional Arabic" panose="02020603050405020304" pitchFamily="18" charset="-78"/>
              </a:rPr>
              <a:t>((الفضلة))</a:t>
            </a:r>
            <a:endParaRPr lang="ar-IQ" sz="3600" b="1" dirty="0" smtClean="0">
              <a:solidFill>
                <a:srgbClr val="FF0000"/>
              </a:solidFill>
              <a:latin typeface="Traditional Arabic" panose="02020603050405020304" pitchFamily="18" charset="-78"/>
              <a:cs typeface="Traditional Arabic" panose="02020603050405020304" pitchFamily="18" charset="-78"/>
            </a:endParaRPr>
          </a:p>
          <a:p>
            <a:pPr algn="r"/>
            <a:r>
              <a:rPr lang="ar-IQ" sz="3600" b="1" dirty="0">
                <a:solidFill>
                  <a:srgbClr val="000000"/>
                </a:solidFill>
                <a:latin typeface="Traditional Arabic" panose="02020603050405020304" pitchFamily="18" charset="-78"/>
                <a:cs typeface="Traditional Arabic" panose="02020603050405020304" pitchFamily="18" charset="-78"/>
              </a:rPr>
              <a:t>وَ (الْفَضْلَةُ) </a:t>
            </a:r>
            <a:r>
              <a:rPr lang="ar-IQ" sz="3600" b="1" dirty="0" smtClean="0">
                <a:solidFill>
                  <a:srgbClr val="000000"/>
                </a:solidFill>
                <a:latin typeface="Traditional Arabic" panose="02020603050405020304" pitchFamily="18" charset="-78"/>
                <a:cs typeface="Traditional Arabic" panose="02020603050405020304" pitchFamily="18" charset="-78"/>
              </a:rPr>
              <a:t>لغة مَا </a:t>
            </a:r>
            <a:r>
              <a:rPr lang="ar-IQ" sz="3600" b="1" dirty="0">
                <a:solidFill>
                  <a:srgbClr val="000000"/>
                </a:solidFill>
                <a:latin typeface="Traditional Arabic" panose="02020603050405020304" pitchFamily="18" charset="-78"/>
                <a:cs typeface="Traditional Arabic" panose="02020603050405020304" pitchFamily="18" charset="-78"/>
              </a:rPr>
              <a:t>فَضَلَ مِنَ الشَّيْءِ.</a:t>
            </a:r>
          </a:p>
          <a:p>
            <a:pPr algn="r"/>
            <a:r>
              <a:rPr lang="ar-IQ" sz="3600" b="1" dirty="0" err="1" smtClean="0">
                <a:solidFill>
                  <a:srgbClr val="FF0000"/>
                </a:solidFill>
                <a:latin typeface="Traditional Arabic" panose="02020603050405020304" pitchFamily="18" charset="-78"/>
                <a:cs typeface="Traditional Arabic" panose="02020603050405020304" pitchFamily="18" charset="-78"/>
              </a:rPr>
              <a:t>واصطلاحاً</a:t>
            </a:r>
            <a:r>
              <a:rPr lang="ar-IQ" sz="3600" b="1" dirty="0" err="1" smtClean="0">
                <a:solidFill>
                  <a:srgbClr val="000000"/>
                </a:solidFill>
                <a:latin typeface="Traditional Arabic" panose="02020603050405020304" pitchFamily="18" charset="-78"/>
                <a:cs typeface="Traditional Arabic" panose="02020603050405020304" pitchFamily="18" charset="-78"/>
              </a:rPr>
              <a:t>:هي</a:t>
            </a:r>
            <a:r>
              <a:rPr lang="ar-IQ" sz="3600" b="1" dirty="0" smtClean="0">
                <a:solidFill>
                  <a:srgbClr val="000000"/>
                </a:solidFill>
                <a:latin typeface="Traditional Arabic" panose="02020603050405020304" pitchFamily="18" charset="-78"/>
                <a:cs typeface="Traditional Arabic" panose="02020603050405020304" pitchFamily="18" charset="-78"/>
              </a:rPr>
              <a:t> </a:t>
            </a:r>
            <a:r>
              <a:rPr lang="ar-IQ" sz="3600" b="1" dirty="0">
                <a:solidFill>
                  <a:srgbClr val="000000"/>
                </a:solidFill>
                <a:latin typeface="Traditional Arabic" panose="02020603050405020304" pitchFamily="18" charset="-78"/>
                <a:cs typeface="Traditional Arabic" panose="02020603050405020304" pitchFamily="18" charset="-78"/>
              </a:rPr>
              <a:t>اسمٌ يُذكرُ لتتميم معنى الجملة، وليس أَحدَ رُكنَيها - أي ليس مُسنداً ولا مُسنداً إليه - كالناس من قولك "أَرشدَ الأنبياءُ الناسَ</a:t>
            </a:r>
            <a:r>
              <a:rPr lang="ar-IQ" sz="3600" b="1" dirty="0" smtClean="0">
                <a:solidFill>
                  <a:srgbClr val="000000"/>
                </a:solidFill>
                <a:latin typeface="Traditional Arabic" panose="02020603050405020304" pitchFamily="18" charset="-78"/>
                <a:cs typeface="Traditional Arabic" panose="02020603050405020304" pitchFamily="18" charset="-78"/>
              </a:rPr>
              <a:t>".</a:t>
            </a:r>
            <a:endParaRPr lang="ar-IQ" sz="3600" b="1" dirty="0">
              <a:solidFill>
                <a:srgbClr val="000000"/>
              </a:solidFill>
              <a:latin typeface="Traditional Arabic" panose="02020603050405020304" pitchFamily="18" charset="-78"/>
              <a:cs typeface="Traditional Arabic" panose="02020603050405020304" pitchFamily="18" charset="-78"/>
            </a:endParaRPr>
          </a:p>
          <a:p>
            <a:pPr algn="r"/>
            <a:r>
              <a:rPr lang="ar-IQ" sz="3600" b="1" dirty="0">
                <a:solidFill>
                  <a:srgbClr val="000000"/>
                </a:solidFill>
                <a:latin typeface="Traditional Arabic" panose="02020603050405020304" pitchFamily="18" charset="-78"/>
                <a:cs typeface="Traditional Arabic" panose="02020603050405020304" pitchFamily="18" charset="-78"/>
              </a:rPr>
              <a:t>(فأرشد مسند. والانبياء منسد اليه؛ والناس فضلة، </a:t>
            </a:r>
            <a:r>
              <a:rPr lang="ar-IQ" sz="3600" b="1" dirty="0" err="1">
                <a:solidFill>
                  <a:srgbClr val="000000"/>
                </a:solidFill>
                <a:latin typeface="Traditional Arabic" panose="02020603050405020304" pitchFamily="18" charset="-78"/>
                <a:cs typeface="Traditional Arabic" panose="02020603050405020304" pitchFamily="18" charset="-78"/>
              </a:rPr>
              <a:t>لانه</a:t>
            </a:r>
            <a:r>
              <a:rPr lang="ar-IQ" sz="3600" b="1" dirty="0">
                <a:solidFill>
                  <a:srgbClr val="000000"/>
                </a:solidFill>
                <a:latin typeface="Traditional Arabic" panose="02020603050405020304" pitchFamily="18" charset="-78"/>
                <a:cs typeface="Traditional Arabic" panose="02020603050405020304" pitchFamily="18" charset="-78"/>
              </a:rPr>
              <a:t> ليس مسنداً ولا مسنداً اليه، وإنما اتي به لتتميم معنى الجملة، وسميت فضلة </a:t>
            </a:r>
            <a:r>
              <a:rPr lang="ar-IQ" sz="3600" b="1" dirty="0" err="1">
                <a:solidFill>
                  <a:srgbClr val="000000"/>
                </a:solidFill>
                <a:latin typeface="Traditional Arabic" panose="02020603050405020304" pitchFamily="18" charset="-78"/>
                <a:cs typeface="Traditional Arabic" panose="02020603050405020304" pitchFamily="18" charset="-78"/>
              </a:rPr>
              <a:t>لانها</a:t>
            </a:r>
            <a:r>
              <a:rPr lang="ar-IQ" sz="3600" b="1" dirty="0">
                <a:solidFill>
                  <a:srgbClr val="000000"/>
                </a:solidFill>
                <a:latin typeface="Traditional Arabic" panose="02020603050405020304" pitchFamily="18" charset="-78"/>
                <a:cs typeface="Traditional Arabic" panose="02020603050405020304" pitchFamily="18" charset="-78"/>
              </a:rPr>
              <a:t> زائدة على المسند والمسند اليه فالفضل في اللغة معناه الزيادة) </a:t>
            </a:r>
            <a:r>
              <a:rPr lang="ar-IQ" sz="3600" b="1" dirty="0" smtClean="0">
                <a:solidFill>
                  <a:srgbClr val="000000"/>
                </a:solidFill>
                <a:latin typeface="Traditional Arabic" panose="02020603050405020304" pitchFamily="18" charset="-78"/>
                <a:cs typeface="Traditional Arabic" panose="02020603050405020304" pitchFamily="18" charset="-78"/>
              </a:rPr>
              <a:t>.</a:t>
            </a:r>
          </a:p>
          <a:p>
            <a:pPr algn="r"/>
            <a:r>
              <a:rPr lang="ar-IQ" sz="3600" b="1" dirty="0">
                <a:solidFill>
                  <a:srgbClr val="800000"/>
                </a:solidFill>
                <a:latin typeface="Traditional Arabic" panose="02020603050405020304" pitchFamily="18" charset="-78"/>
                <a:cs typeface="Traditional Arabic" panose="02020603050405020304" pitchFamily="18" charset="-78"/>
              </a:rPr>
              <a:t>تأليف الجملة العربية:</a:t>
            </a:r>
            <a:endParaRPr lang="ar-IQ" sz="3600" b="1" dirty="0">
              <a:solidFill>
                <a:srgbClr val="000000"/>
              </a:solidFill>
              <a:latin typeface="Traditional Arabic" panose="02020603050405020304" pitchFamily="18" charset="-78"/>
              <a:cs typeface="Traditional Arabic" panose="02020603050405020304" pitchFamily="18" charset="-78"/>
            </a:endParaRPr>
          </a:p>
          <a:p>
            <a:pPr algn="r"/>
            <a:r>
              <a:rPr lang="ar-IQ" sz="3600" b="1" dirty="0">
                <a:solidFill>
                  <a:srgbClr val="000000"/>
                </a:solidFill>
                <a:latin typeface="Traditional Arabic" panose="02020603050405020304" pitchFamily="18" charset="-78"/>
                <a:cs typeface="Traditional Arabic" panose="02020603050405020304" pitchFamily="18" charset="-78"/>
              </a:rPr>
              <a:t>الجملة العربية - كما يرى النحاة - تتألف من ركنين أساسيين، هما المسند، والمسند إليه. فالمسند إليه هو المتحدث عنه ولا يكون إلا </a:t>
            </a:r>
            <a:r>
              <a:rPr lang="ar-IQ" sz="3600" b="1" dirty="0" err="1">
                <a:solidFill>
                  <a:srgbClr val="000000"/>
                </a:solidFill>
                <a:latin typeface="Traditional Arabic" panose="02020603050405020304" pitchFamily="18" charset="-78"/>
                <a:cs typeface="Traditional Arabic" panose="02020603050405020304" pitchFamily="18" charset="-78"/>
              </a:rPr>
              <a:t>إسما</a:t>
            </a:r>
            <a:r>
              <a:rPr lang="ar-IQ" sz="3600" b="1" dirty="0">
                <a:solidFill>
                  <a:srgbClr val="000000"/>
                </a:solidFill>
                <a:latin typeface="Traditional Arabic" panose="02020603050405020304" pitchFamily="18" charset="-78"/>
                <a:cs typeface="Traditional Arabic" panose="02020603050405020304" pitchFamily="18" charset="-78"/>
              </a:rPr>
              <a:t>، والمسند هو المتحدث به ويكون فعلا أو </a:t>
            </a:r>
            <a:r>
              <a:rPr lang="ar-IQ" sz="3600" b="1" dirty="0" err="1">
                <a:solidFill>
                  <a:srgbClr val="000000"/>
                </a:solidFill>
                <a:latin typeface="Traditional Arabic" panose="02020603050405020304" pitchFamily="18" charset="-78"/>
                <a:cs typeface="Traditional Arabic" panose="02020603050405020304" pitchFamily="18" charset="-78"/>
              </a:rPr>
              <a:t>إسما</a:t>
            </a:r>
            <a:r>
              <a:rPr lang="ar-IQ" sz="3600" b="1" dirty="0">
                <a:solidFill>
                  <a:srgbClr val="000000"/>
                </a:solidFill>
                <a:latin typeface="Traditional Arabic" panose="02020603050405020304" pitchFamily="18" charset="-78"/>
                <a:cs typeface="Traditional Arabic" panose="02020603050405020304" pitchFamily="18" charset="-78"/>
              </a:rPr>
              <a:t>، وهذان الركنان هما عمدة الكلام وما عداهما فضلة أو قيد.</a:t>
            </a:r>
          </a:p>
          <a:p>
            <a:pPr algn="r"/>
            <a:r>
              <a:rPr lang="ar-IQ" sz="3600" b="1" dirty="0">
                <a:solidFill>
                  <a:srgbClr val="000000"/>
                </a:solidFill>
                <a:latin typeface="Traditional Arabic" panose="02020603050405020304" pitchFamily="18" charset="-78"/>
                <a:cs typeface="Traditional Arabic" panose="02020603050405020304" pitchFamily="18" charset="-78"/>
              </a:rPr>
              <a:t>وليس المقصود بالفضلة عند النحاة أنها يجوز الاستغناء عنها من حيث المعنى، كما أنه ليس المقصود بها أنها يجوز حذفها متى شئنا. فإن الفضلة قد يتوقف عليها معنى الكلام وذلك نحو قوله تعالى: {وما خلقنا السماء والأرض وما بينهما لاعبين} [الأنبياء: 16]، فإنه لا يمكن الاستغناء عن قوله: لا عبين، وكقوله تعالى: {ولا تمش في الأرض مرحا} [الإسراء: 37]، فإنه لا يستغنى عن قوله " مرحا</a:t>
            </a:r>
            <a:r>
              <a:rPr lang="ar-IQ" sz="3600" b="1" dirty="0" smtClean="0">
                <a:solidFill>
                  <a:srgbClr val="000000"/>
                </a:solidFill>
                <a:latin typeface="Traditional Arabic" panose="02020603050405020304" pitchFamily="18" charset="-78"/>
                <a:cs typeface="Traditional Arabic" panose="02020603050405020304" pitchFamily="18" charset="-78"/>
              </a:rPr>
              <a:t>".</a:t>
            </a:r>
            <a:endParaRPr lang="ar-IQ" sz="3600" b="1" dirty="0">
              <a:solidFill>
                <a:srgbClr val="00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715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88690"/>
          </a:xfrm>
        </p:spPr>
        <p:txBody>
          <a:bodyPr>
            <a:normAutofit/>
          </a:bodyPr>
          <a:lstStyle/>
          <a:p>
            <a:pPr lvl="0" algn="r">
              <a:spcBef>
                <a:spcPct val="20000"/>
              </a:spcBef>
              <a:spcAft>
                <a:spcPts val="600"/>
              </a:spcAft>
            </a:pPr>
            <a:r>
              <a:rPr lang="ar-IQ" b="1" cap="none" dirty="0" smtClean="0">
                <a:ln>
                  <a:noFill/>
                </a:ln>
                <a:solidFill>
                  <a:srgbClr val="000000"/>
                </a:solidFill>
                <a:latin typeface="Traditional Arabic" panose="02020603050405020304" pitchFamily="18" charset="-78"/>
                <a:ea typeface="+mn-ea"/>
                <a:cs typeface="Traditional Arabic" panose="02020603050405020304" pitchFamily="18" charset="-78"/>
              </a:rPr>
              <a:t/>
            </a:r>
            <a:br>
              <a:rPr lang="ar-IQ" b="1" cap="none" dirty="0" smtClean="0">
                <a:ln>
                  <a:noFill/>
                </a:ln>
                <a:solidFill>
                  <a:srgbClr val="000000"/>
                </a:solidFill>
                <a:latin typeface="Traditional Arabic" panose="02020603050405020304" pitchFamily="18" charset="-78"/>
                <a:ea typeface="+mn-ea"/>
                <a:cs typeface="Traditional Arabic" panose="02020603050405020304" pitchFamily="18" charset="-78"/>
              </a:rPr>
            </a:br>
            <a:r>
              <a:rPr lang="ar-IQ" b="1" cap="none" dirty="0" smtClean="0">
                <a:ln>
                  <a:noFill/>
                </a:ln>
                <a:solidFill>
                  <a:srgbClr val="000000"/>
                </a:solidFill>
                <a:latin typeface="Traditional Arabic" panose="02020603050405020304" pitchFamily="18" charset="-78"/>
                <a:ea typeface="+mn-ea"/>
                <a:cs typeface="Traditional Arabic" panose="02020603050405020304" pitchFamily="18" charset="-78"/>
              </a:rPr>
              <a:t>والحذف </a:t>
            </a:r>
            <a:r>
              <a:rPr lang="ar-IQ" b="1" cap="none" dirty="0">
                <a:ln>
                  <a:noFill/>
                </a:ln>
                <a:solidFill>
                  <a:srgbClr val="000000"/>
                </a:solidFill>
                <a:latin typeface="Traditional Arabic" panose="02020603050405020304" pitchFamily="18" charset="-78"/>
                <a:ea typeface="+mn-ea"/>
                <a:cs typeface="Traditional Arabic" panose="02020603050405020304" pitchFamily="18" charset="-78"/>
              </a:rPr>
              <a:t>لا يكون في العمدة، ولا في الفضلة إلا بالقرائن، فإن العمدة تحذف جوازا ووجوبا كالفضلة، وذلك كحذف كل من المبتدأ والخبر جوازا، ووجوبا، وحذف عامل المفعول المطلق جوازا، ووجوبا وحذف عامل الاغراء والتحذير جوازا ووجوبا. وهذه كلها عمد. ويحذف المفعول به والحال وغيرهما من الفضلات. فليس معنى الفضلة إذن إمكان الاستغناء عنها متى شئنا وإنما المقصود بـ {الفضلة} أنه يمكن أن يتألف كلام بدونها، إذ كل كلام لابد أن يكون فيه عمدة مذكورة أو مقدرة بخلاف الفضلة فإنه لا يمكن أن يتألف كلام بدونها نحو " محمد مسافر" و " فاض النهر </a:t>
            </a:r>
            <a:r>
              <a:rPr lang="ar-IQ" b="1" cap="none" dirty="0" smtClean="0">
                <a:ln>
                  <a:noFill/>
                </a:ln>
                <a:solidFill>
                  <a:srgbClr val="000000"/>
                </a:solidFill>
                <a:latin typeface="Traditional Arabic" panose="02020603050405020304" pitchFamily="18" charset="-78"/>
                <a:ea typeface="+mn-ea"/>
                <a:cs typeface="Traditional Arabic" panose="02020603050405020304" pitchFamily="18" charset="-78"/>
              </a:rPr>
              <a:t>".</a:t>
            </a:r>
            <a:br>
              <a:rPr lang="ar-IQ" b="1" cap="none" dirty="0" smtClean="0">
                <a:ln>
                  <a:noFill/>
                </a:ln>
                <a:solidFill>
                  <a:srgbClr val="000000"/>
                </a:solidFill>
                <a:latin typeface="Traditional Arabic" panose="02020603050405020304" pitchFamily="18" charset="-78"/>
                <a:ea typeface="+mn-ea"/>
                <a:cs typeface="Traditional Arabic" panose="02020603050405020304" pitchFamily="18" charset="-78"/>
              </a:rPr>
            </a:br>
            <a:r>
              <a:rPr lang="ar-IQ" b="1" cap="none" dirty="0" smtClean="0">
                <a:ln>
                  <a:noFill/>
                </a:ln>
                <a:solidFill>
                  <a:srgbClr val="000000"/>
                </a:solidFill>
                <a:latin typeface="Traditional Arabic" panose="02020603050405020304" pitchFamily="18" charset="-78"/>
                <a:ea typeface="+mn-ea"/>
                <a:cs typeface="Traditional Arabic" panose="02020603050405020304" pitchFamily="18" charset="-78"/>
              </a:rPr>
              <a:t>                                                 </a:t>
            </a:r>
            <a:r>
              <a:rPr lang="ar-IQ" b="1" u="sng" cap="none" dirty="0">
                <a:ln>
                  <a:noFill/>
                </a:ln>
                <a:solidFill>
                  <a:srgbClr val="FF0000"/>
                </a:solidFill>
                <a:latin typeface="Traditional Arabic" panose="02020603050405020304" pitchFamily="18" charset="-78"/>
                <a:ea typeface="+mn-ea"/>
                <a:cs typeface="Traditional Arabic" panose="02020603050405020304" pitchFamily="18" charset="-78"/>
              </a:rPr>
              <a:t/>
            </a:r>
            <a:br>
              <a:rPr lang="ar-IQ" b="1" u="sng" cap="none" dirty="0">
                <a:ln>
                  <a:noFill/>
                </a:ln>
                <a:solidFill>
                  <a:srgbClr val="FF0000"/>
                </a:solidFill>
                <a:latin typeface="Traditional Arabic" panose="02020603050405020304" pitchFamily="18" charset="-78"/>
                <a:ea typeface="+mn-ea"/>
                <a:cs typeface="Traditional Arabic" panose="02020603050405020304" pitchFamily="18" charset="-78"/>
              </a:rPr>
            </a:br>
            <a:endParaRPr lang="ar-IQ" dirty="0"/>
          </a:p>
        </p:txBody>
      </p:sp>
      <p:sp>
        <p:nvSpPr>
          <p:cNvPr id="3" name="Content Placeholder 2"/>
          <p:cNvSpPr>
            <a:spLocks noGrp="1"/>
          </p:cNvSpPr>
          <p:nvPr>
            <p:ph idx="1"/>
          </p:nvPr>
        </p:nvSpPr>
        <p:spPr>
          <a:xfrm>
            <a:off x="-1" y="6812280"/>
            <a:ext cx="12563605"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78437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3144" y="1587673"/>
            <a:ext cx="8534400" cy="3615267"/>
          </a:xfrm>
        </p:spPr>
        <p:txBody>
          <a:bodyPr>
            <a:normAutofit/>
          </a:bodyPr>
          <a:lstStyle/>
          <a:p>
            <a:pPr marL="0" indent="0" algn="ctr">
              <a:buNone/>
            </a:pPr>
            <a:r>
              <a:rPr lang="ar-SA" sz="8800" b="1" dirty="0" smtClean="0">
                <a:solidFill>
                  <a:schemeClr val="accent6">
                    <a:lumMod val="60000"/>
                    <a:lumOff val="40000"/>
                  </a:schemeClr>
                </a:solidFill>
              </a:rPr>
              <a:t>شكراً لكم</a:t>
            </a:r>
            <a:endParaRPr lang="ar-IQ" sz="8800" b="1" dirty="0">
              <a:solidFill>
                <a:schemeClr val="accent6">
                  <a:lumMod val="60000"/>
                  <a:lumOff val="40000"/>
                </a:schemeClr>
              </a:solidFill>
            </a:endParaRPr>
          </a:p>
        </p:txBody>
      </p:sp>
    </p:spTree>
    <p:extLst>
      <p:ext uri="{BB962C8B-B14F-4D97-AF65-F5344CB8AC3E}">
        <p14:creationId xmlns:p14="http://schemas.microsoft.com/office/powerpoint/2010/main" val="276399449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194</TotalTime>
  <Words>359</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Century Gothic</vt:lpstr>
      <vt:lpstr>Tahoma</vt:lpstr>
      <vt:lpstr>Traditional Arabic</vt:lpstr>
      <vt:lpstr>Wingdings 3</vt:lpstr>
      <vt:lpstr>Slice</vt:lpstr>
      <vt:lpstr>PowerPoint Presentation</vt:lpstr>
      <vt:lpstr>PowerPoint Presentation</vt:lpstr>
      <vt:lpstr> والحذف لا يكون في العمدة، ولا في الفضلة إلا بالقرائن، فإن العمدة تحذف جوازا ووجوبا كالفضلة، وذلك كحذف كل من المبتدأ والخبر جوازا، ووجوبا، وحذف عامل المفعول المطلق جوازا، ووجوبا وحذف عامل الاغراء والتحذير جوازا ووجوبا. وهذه كلها عمد. ويحذف المفعول به والحال وغيرهما من الفضلات. فليس معنى الفضلة إذن إمكان الاستغناء عنها متى شئنا وإنما المقصود بـ {الفضلة} أنه يمكن أن يتألف كلام بدونها، إذ كل كلام لابد أن يكون فيه عمدة مذكورة أو مقدرة بخلاف الفضلة فإنه لا يمكن أن يتألف كلام بدونها نحو " محمد مسافر" و " فاض النهر ".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Alomary</dc:creator>
  <cp:lastModifiedBy>Alomary</cp:lastModifiedBy>
  <cp:revision>17</cp:revision>
  <dcterms:created xsi:type="dcterms:W3CDTF">2022-09-09T19:07:05Z</dcterms:created>
  <dcterms:modified xsi:type="dcterms:W3CDTF">2024-05-23T19:57:51Z</dcterms:modified>
</cp:coreProperties>
</file>