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59" r:id="rId4"/>
    <p:sldId id="272" r:id="rId5"/>
    <p:sldId id="271" r:id="rId6"/>
    <p:sldId id="270" r:id="rId7"/>
    <p:sldId id="260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8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251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116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972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4820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305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0807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242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150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246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903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198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877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85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67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54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2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75357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75573"/>
            <a:ext cx="10413848" cy="6313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جامعة صلاح الدين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كلية التربية/ </a:t>
            </a:r>
            <a:r>
              <a:rPr lang="ar-SA" b="1" dirty="0" err="1">
                <a:solidFill>
                  <a:schemeClr val="accent5">
                    <a:lumMod val="75000"/>
                  </a:schemeClr>
                </a:solidFill>
              </a:rPr>
              <a:t>شقلاوه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قسم اللغة العربية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ar-SA" sz="6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ar-SA" sz="6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الفضلة </a:t>
            </a:r>
            <a:r>
              <a:rPr lang="ar-SA" sz="6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في النحو العربي)</a:t>
            </a:r>
            <a:endParaRPr lang="en-US" sz="6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ا</a:t>
            </a:r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لمرحلة الثالثة- </a:t>
            </a:r>
            <a:r>
              <a:rPr lang="ar-SA" sz="3200" b="1" smtClean="0">
                <a:solidFill>
                  <a:schemeClr val="accent5">
                    <a:lumMod val="75000"/>
                  </a:schemeClr>
                </a:solidFill>
              </a:rPr>
              <a:t>المحاضرة الثانية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ar-SA" b="1" dirty="0"/>
              <a:t> 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الكورس الثاني</a:t>
            </a:r>
            <a:endParaRPr lang="en-US" dirty="0"/>
          </a:p>
          <a:p>
            <a:pPr marL="0" indent="0" algn="ctr">
              <a:buNone/>
            </a:pPr>
            <a:r>
              <a:rPr lang="ar-SA" b="1" dirty="0" smtClean="0">
                <a:solidFill>
                  <a:schemeClr val="bg1"/>
                </a:solidFill>
              </a:rPr>
              <a:t>الدكتور: </a:t>
            </a:r>
            <a:r>
              <a:rPr lang="ar-SA" b="1" dirty="0" err="1" smtClean="0">
                <a:solidFill>
                  <a:schemeClr val="bg1"/>
                </a:solidFill>
              </a:rPr>
              <a:t>هبةالله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>
                <a:solidFill>
                  <a:schemeClr val="bg1"/>
                </a:solidFill>
              </a:rPr>
              <a:t>ملا شفيع </a:t>
            </a:r>
            <a:r>
              <a:rPr lang="ar-SA" b="1" dirty="0" err="1" smtClean="0">
                <a:solidFill>
                  <a:schemeClr val="bg1"/>
                </a:solidFill>
              </a:rPr>
              <a:t>الديلزي</a:t>
            </a:r>
            <a:endParaRPr lang="ar-SA" b="1" dirty="0" smtClean="0">
              <a:solidFill>
                <a:schemeClr val="bg1"/>
              </a:solidFill>
            </a:endParaRPr>
          </a:p>
          <a:p>
            <a:pPr algn="ctr"/>
            <a:endParaRPr lang="ar-SA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b="1" dirty="0" smtClean="0">
                <a:solidFill>
                  <a:schemeClr val="bg1"/>
                </a:solidFill>
              </a:rPr>
              <a:t>1445هـــ                         </a:t>
            </a:r>
            <a:r>
              <a:rPr lang="ar-SA" b="1" dirty="0">
                <a:solidFill>
                  <a:schemeClr val="bg1"/>
                </a:solidFill>
              </a:rPr>
              <a:t>2724ك                     2024مـــ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9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6852432"/>
            <a:ext cx="12192000" cy="45719"/>
          </a:xfrm>
        </p:spPr>
        <p:txBody>
          <a:bodyPr>
            <a:normAutofit fontScale="90000"/>
          </a:bodyPr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2432"/>
          </a:xfrm>
        </p:spPr>
        <p:txBody>
          <a:bodyPr/>
          <a:lstStyle/>
          <a:p>
            <a:pPr algn="ctr"/>
            <a:r>
              <a:rPr lang="ar-IQ" sz="40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المفعول </a:t>
            </a:r>
            <a:r>
              <a:rPr lang="ar-IQ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به</a:t>
            </a:r>
          </a:p>
          <a:p>
            <a:pPr algn="ctr"/>
            <a:r>
              <a:rPr lang="ar-IQ" sz="40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تعريفه:هو</a:t>
            </a:r>
            <a:r>
              <a:rPr lang="ar-IQ" sz="40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الاسم الذي يقع عليه فعل الفاعل إثباتاً أو </a:t>
            </a:r>
            <a:r>
              <a:rPr lang="ar-IQ" sz="40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نفياً،فالإثبات</a:t>
            </a:r>
            <a:r>
              <a:rPr lang="ar-IQ" sz="40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نحو: (بريت القلم) والنفي نحو: (ما بريت القلم).</a:t>
            </a:r>
          </a:p>
          <a:p>
            <a:pPr algn="ctr"/>
            <a:endParaRPr lang="ar-IQ" sz="4000" b="1" dirty="0">
              <a:solidFill>
                <a:schemeClr val="bg1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algn="ctr"/>
            <a:r>
              <a:rPr lang="ar-IQ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حكم المفعول به</a:t>
            </a:r>
            <a:endParaRPr lang="ar-IQ" sz="4000" b="1" dirty="0">
              <a:solidFill>
                <a:schemeClr val="bg1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r>
              <a:rPr lang="ar-IQ" sz="40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وجوب نصبه.</a:t>
            </a:r>
          </a:p>
          <a:p>
            <a:r>
              <a:rPr lang="ar-IQ" sz="40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وعلامات النصب إما :</a:t>
            </a:r>
          </a:p>
          <a:p>
            <a:r>
              <a:rPr lang="ar-IQ" sz="40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1- الفتحة وذلك في الاسم المفرد نحو: (علمت طالباً) وجمع التكسير نحو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3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6857999"/>
            <a:ext cx="121920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2-أو الكسرة وذلك في جمع المؤنث السالم نحو: (علمت الطالبات).</a:t>
            </a:r>
          </a:p>
          <a:p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3-أو الألف وذلك في الأسماء الخمسة نحو: (علمت أخاك).</a:t>
            </a:r>
          </a:p>
          <a:p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4-أو الياء وذلك في المثنى وجمع المذكر السالم نحو: (هنأت الطالبَينِ).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أقسام المفعول به </a:t>
            </a:r>
          </a:p>
          <a:p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المفعول به قسمان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</a:p>
          <a:p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الأول:ظاهر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نحو: (حرر صلاح الدين الأيوبي </a:t>
            </a:r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الكوردي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المسجدَ الأقصى )</a:t>
            </a:r>
          </a:p>
          <a:p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الثاني:ضمير،وهو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قسمان:1- متصل نحو: (</a:t>
            </a:r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أكرمتك،أكرمتهم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</a:p>
          <a:p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2-منفصل: نحو قوله تعالى: ((إياك نعبد)).</a:t>
            </a:r>
            <a:endParaRPr lang="ar-IQ" sz="3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519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44" y="1587673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شكراً لكم</a:t>
            </a:r>
            <a:endParaRPr lang="ar-IQ" sz="8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8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75573"/>
            <a:ext cx="10413848" cy="6313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جامعة صلاح الدين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كلية التربية/ </a:t>
            </a:r>
            <a:r>
              <a:rPr lang="ar-SA" b="1" dirty="0" err="1">
                <a:solidFill>
                  <a:schemeClr val="accent5">
                    <a:lumMod val="75000"/>
                  </a:schemeClr>
                </a:solidFill>
              </a:rPr>
              <a:t>شقلاوه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قسم اللغة العربية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ar-SA" sz="6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ar-SA" sz="6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الفضلة </a:t>
            </a:r>
            <a:r>
              <a:rPr lang="ar-SA" sz="6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في النحو العربي)</a:t>
            </a:r>
            <a:endParaRPr lang="en-US" sz="6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ا</a:t>
            </a:r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لمرحلة الثالثة- </a:t>
            </a:r>
            <a:r>
              <a:rPr lang="ar-SA" sz="3200" b="1" smtClean="0">
                <a:solidFill>
                  <a:schemeClr val="accent5">
                    <a:lumMod val="75000"/>
                  </a:schemeClr>
                </a:solidFill>
              </a:rPr>
              <a:t>المحاضرة الثانية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ar-SA" b="1" dirty="0"/>
              <a:t> 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الكورس الثاني</a:t>
            </a:r>
            <a:endParaRPr lang="en-US" dirty="0"/>
          </a:p>
          <a:p>
            <a:pPr marL="0" indent="0" algn="ctr">
              <a:buNone/>
            </a:pPr>
            <a:r>
              <a:rPr lang="ar-SA" b="1" dirty="0" smtClean="0">
                <a:solidFill>
                  <a:schemeClr val="bg1"/>
                </a:solidFill>
              </a:rPr>
              <a:t>الدكتور: </a:t>
            </a:r>
            <a:r>
              <a:rPr lang="ar-SA" b="1" dirty="0" err="1" smtClean="0">
                <a:solidFill>
                  <a:schemeClr val="bg1"/>
                </a:solidFill>
              </a:rPr>
              <a:t>هبةالله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>
                <a:solidFill>
                  <a:schemeClr val="bg1"/>
                </a:solidFill>
              </a:rPr>
              <a:t>ملا شفيع </a:t>
            </a:r>
            <a:r>
              <a:rPr lang="ar-SA" b="1" dirty="0" err="1" smtClean="0">
                <a:solidFill>
                  <a:schemeClr val="bg1"/>
                </a:solidFill>
              </a:rPr>
              <a:t>الديلزي</a:t>
            </a:r>
            <a:endParaRPr lang="ar-SA" b="1" dirty="0" smtClean="0">
              <a:solidFill>
                <a:schemeClr val="bg1"/>
              </a:solidFill>
            </a:endParaRPr>
          </a:p>
          <a:p>
            <a:pPr algn="ctr"/>
            <a:endParaRPr lang="ar-SA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b="1" dirty="0" smtClean="0">
                <a:solidFill>
                  <a:schemeClr val="bg1"/>
                </a:solidFill>
              </a:rPr>
              <a:t>1445هـــ                         </a:t>
            </a:r>
            <a:r>
              <a:rPr lang="ar-SA" b="1" dirty="0">
                <a:solidFill>
                  <a:schemeClr val="bg1"/>
                </a:solidFill>
              </a:rPr>
              <a:t>2724ك                     2024مـــ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0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714473" cy="5464479"/>
          </a:xfrm>
        </p:spPr>
        <p:txBody>
          <a:bodyPr/>
          <a:lstStyle/>
          <a:p>
            <a:pPr algn="ctr"/>
            <a:r>
              <a:rPr lang="ar-IQ" sz="6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أقسام المفعول به </a:t>
            </a:r>
            <a:endParaRPr lang="ar-IQ" sz="60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endParaRPr lang="ar-IQ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المفعول به قسمان:</a:t>
            </a:r>
          </a:p>
          <a:p>
            <a:pPr marL="0" indent="0">
              <a:buNone/>
            </a:pPr>
            <a:r>
              <a:rPr lang="ar-IQ" sz="3600" b="1" dirty="0" err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الأول:ظاهر</a:t>
            </a: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نحو: (حرر صلاح الدين الأيوبي </a:t>
            </a:r>
            <a:r>
              <a:rPr lang="ar-IQ" sz="3600" b="1" dirty="0" err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الكوردي</a:t>
            </a: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المسجدَ الأقصى )</a:t>
            </a:r>
          </a:p>
          <a:p>
            <a:pPr marL="0" indent="0">
              <a:buNone/>
            </a:pPr>
            <a:r>
              <a:rPr lang="ar-IQ" sz="3600" b="1" dirty="0" err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الثاني:ضمير،وهو</a:t>
            </a: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قسمان:1- متصل نحو: (</a:t>
            </a:r>
            <a:r>
              <a:rPr lang="ar-IQ" sz="3600" b="1" dirty="0" err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أكرمتك،أكرمتهم</a:t>
            </a: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2-منفصل: نحو قوله تعالى: ((إياك نعبد)).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39678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6857999"/>
            <a:ext cx="121920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تعدي الفعل إلى مفعولين:</a:t>
            </a:r>
          </a:p>
          <a:p>
            <a:pPr algn="ctr"/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القسم </a:t>
            </a:r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الأول:ما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يتعدى إلى مفعولين أصلهما مبتدأ وخبر هو ظن وأخواتها نحو: (ظننت علم النحو سهل).</a:t>
            </a:r>
          </a:p>
          <a:p>
            <a:pPr algn="ctr"/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والقسم </a:t>
            </a:r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الثاني:ما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يتعدى إلى مفعولين ليس أصلهما مبتدأ وخبراً وهي أفعال كثيرة منها: </a:t>
            </a:r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أعطى،منح،منع،كسا،ألبس،آتى،كقوله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تعالى: ((إنا أعطيناك الكوثر))،وقوله سبحانه : ((آتيناه رحمة من عندنا)).</a:t>
            </a:r>
          </a:p>
          <a:p>
            <a:pPr algn="ctr"/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وقولك : (هو يعطي السائلين </a:t>
            </a:r>
            <a:r>
              <a:rPr lang="ar-IQ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الدنانير،ويطعم</a:t>
            </a:r>
            <a:r>
              <a:rPr lang="ar-IQ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المحتاجين القوت، ويمنح طلاب العلم الكتب، ويكسو الفقراء الثياب). </a:t>
            </a:r>
            <a:endParaRPr lang="ar-IQ" sz="3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333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44" y="1587673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شكراً لكم</a:t>
            </a:r>
            <a:endParaRPr lang="ar-IQ" sz="8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22201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189</TotalTime>
  <Words>307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Gothic</vt:lpstr>
      <vt:lpstr>Tahoma</vt:lpstr>
      <vt:lpstr>Traditional Arabic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Alomary</dc:creator>
  <cp:lastModifiedBy>Alomary</cp:lastModifiedBy>
  <cp:revision>27</cp:revision>
  <dcterms:created xsi:type="dcterms:W3CDTF">2022-09-09T19:07:05Z</dcterms:created>
  <dcterms:modified xsi:type="dcterms:W3CDTF">2024-05-23T20:08:47Z</dcterms:modified>
</cp:coreProperties>
</file>