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62" r:id="rId7"/>
    <p:sldId id="263" r:id="rId8"/>
    <p:sldId id="259" r:id="rId9"/>
    <p:sldId id="264" r:id="rId10"/>
    <p:sldId id="261" r:id="rId11"/>
    <p:sldId id="276" r:id="rId12"/>
    <p:sldId id="267" r:id="rId13"/>
    <p:sldId id="266" r:id="rId14"/>
    <p:sldId id="269" r:id="rId15"/>
    <p:sldId id="268" r:id="rId16"/>
    <p:sldId id="270" r:id="rId17"/>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zh-CN" altLang="en-US" dirty="0"/>
          </a:p>
        </p:txBody>
      </p:sp>
      <p:sp>
        <p:nvSpPr>
          <p:cNvPr id="8" name="Footer Placeholder 7"/>
          <p:cNvSpPr>
            <a:spLocks noGrp="1"/>
          </p:cNvSpPr>
          <p:nvPr>
            <p:ph type="ftr" sz="quarter" idx="11"/>
          </p:nvPr>
        </p:nvSpPr>
        <p:spPr/>
        <p:txBody>
          <a:bodyPr/>
          <a:lstStyle/>
          <a:p>
            <a:pPr lvl="0"/>
            <a:endParaRPr lang="zh-CN" altLang="en-US" dirty="0"/>
          </a:p>
        </p:txBody>
      </p:sp>
      <p:sp>
        <p:nvSpPr>
          <p:cNvPr id="9" name="Slide Number Placeholder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zh-CN" altLang="en-US" dirty="0"/>
          </a:p>
        </p:txBody>
      </p:sp>
      <p:sp>
        <p:nvSpPr>
          <p:cNvPr id="4" name="Footer Placeholder 3"/>
          <p:cNvSpPr>
            <a:spLocks noGrp="1"/>
          </p:cNvSpPr>
          <p:nvPr>
            <p:ph type="ftr" sz="quarter" idx="11"/>
          </p:nvPr>
        </p:nvSpPr>
        <p:spPr/>
        <p:txBody>
          <a:bodyPr/>
          <a:lstStyle/>
          <a:p>
            <a:pPr lvl="0"/>
            <a:endParaRPr lang="zh-CN" altLang="en-US" dirty="0"/>
          </a:p>
        </p:txBody>
      </p:sp>
      <p:sp>
        <p:nvSpPr>
          <p:cNvPr id="5" name="Slide Number Placeholder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zh-CN" altLang="en-US" dirty="0"/>
          </a:p>
        </p:txBody>
      </p:sp>
      <p:sp>
        <p:nvSpPr>
          <p:cNvPr id="3" name="Footer Placeholder 2"/>
          <p:cNvSpPr>
            <a:spLocks noGrp="1"/>
          </p:cNvSpPr>
          <p:nvPr>
            <p:ph type="ftr" sz="quarter" idx="11"/>
          </p:nvPr>
        </p:nvSpPr>
        <p:spPr/>
        <p:txBody>
          <a:bodyPr/>
          <a:lstStyle/>
          <a:p>
            <a:pPr lvl="0"/>
            <a:endParaRPr lang="zh-CN" altLang="en-US" dirty="0"/>
          </a:p>
        </p:txBody>
      </p:sp>
      <p:sp>
        <p:nvSpPr>
          <p:cNvPr id="4" name="Slide Number Placeholder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zh-CN" altLang="en-US" dirty="0"/>
          </a:p>
        </p:txBody>
      </p:sp>
      <p:sp>
        <p:nvSpPr>
          <p:cNvPr id="5" name="Footer Placeholder 4"/>
          <p:cNvSpPr>
            <a:spLocks noGrp="1"/>
          </p:cNvSpPr>
          <p:nvPr>
            <p:ph type="ftr" sz="quarter" idx="11"/>
          </p:nvPr>
        </p:nvSpPr>
        <p:spPr/>
        <p:txBody>
          <a:bodyPr/>
          <a:lstStyle/>
          <a:p>
            <a:pPr lvl="0"/>
            <a:endParaRPr lang="zh-CN" altLang="en-US" dirty="0"/>
          </a:p>
        </p:txBody>
      </p:sp>
      <p:sp>
        <p:nvSpPr>
          <p:cNvPr id="6" name="Slide Number Placeholder 5"/>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zh-CN" altLang="en-US" dirty="0"/>
          </a:p>
        </p:txBody>
      </p:sp>
      <p:sp>
        <p:nvSpPr>
          <p:cNvPr id="8" name="Footer Placeholder 7"/>
          <p:cNvSpPr>
            <a:spLocks noGrp="1"/>
          </p:cNvSpPr>
          <p:nvPr>
            <p:ph type="ftr" sz="quarter" idx="11"/>
          </p:nvPr>
        </p:nvSpPr>
        <p:spPr/>
        <p:txBody>
          <a:bodyPr/>
          <a:lstStyle/>
          <a:p>
            <a:pPr lvl="0"/>
            <a:endParaRPr lang="zh-CN" altLang="en-US" dirty="0"/>
          </a:p>
        </p:txBody>
      </p:sp>
      <p:sp>
        <p:nvSpPr>
          <p:cNvPr id="9" name="Slide Number Placeholder 8"/>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zh-CN" altLang="en-US" dirty="0"/>
          </a:p>
        </p:txBody>
      </p:sp>
      <p:sp>
        <p:nvSpPr>
          <p:cNvPr id="4" name="Footer Placeholder 3"/>
          <p:cNvSpPr>
            <a:spLocks noGrp="1"/>
          </p:cNvSpPr>
          <p:nvPr>
            <p:ph type="ftr" sz="quarter" idx="11"/>
          </p:nvPr>
        </p:nvSpPr>
        <p:spPr/>
        <p:txBody>
          <a:bodyPr/>
          <a:lstStyle/>
          <a:p>
            <a:pPr lvl="0"/>
            <a:endParaRPr lang="zh-CN" altLang="en-US" dirty="0"/>
          </a:p>
        </p:txBody>
      </p:sp>
      <p:sp>
        <p:nvSpPr>
          <p:cNvPr id="5" name="Slide Number Placeholder 4"/>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zh-CN" altLang="en-US" dirty="0"/>
          </a:p>
        </p:txBody>
      </p:sp>
      <p:sp>
        <p:nvSpPr>
          <p:cNvPr id="3" name="Footer Placeholder 2"/>
          <p:cNvSpPr>
            <a:spLocks noGrp="1"/>
          </p:cNvSpPr>
          <p:nvPr>
            <p:ph type="ftr" sz="quarter" idx="11"/>
          </p:nvPr>
        </p:nvSpPr>
        <p:spPr/>
        <p:txBody>
          <a:bodyPr/>
          <a:lstStyle/>
          <a:p>
            <a:pPr lvl="0"/>
            <a:endParaRPr lang="zh-CN" altLang="en-US" dirty="0"/>
          </a:p>
        </p:txBody>
      </p:sp>
      <p:sp>
        <p:nvSpPr>
          <p:cNvPr id="4" name="Slide Number Placeholder 3"/>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dirty="0"/>
          </a:p>
        </p:txBody>
      </p:sp>
      <p:sp>
        <p:nvSpPr>
          <p:cNvPr id="6" name="Footer Placeholder 5"/>
          <p:cNvSpPr>
            <a:spLocks noGrp="1"/>
          </p:cNvSpPr>
          <p:nvPr>
            <p:ph type="ftr" sz="quarter" idx="11"/>
          </p:nvPr>
        </p:nvSpPr>
        <p:spPr/>
        <p:txBody>
          <a:bodyPr/>
          <a:lstStyle/>
          <a:p>
            <a:pPr lvl="0"/>
            <a:endParaRPr lang="zh-CN" altLang="en-US" dirty="0"/>
          </a:p>
        </p:txBody>
      </p:sp>
      <p:sp>
        <p:nvSpPr>
          <p:cNvPr id="7" name="Slide Number Placeholder 6"/>
          <p:cNvSpPr>
            <a:spLocks noGrp="1"/>
          </p:cNvSpPr>
          <p:nvPr>
            <p:ph type="sldNum" sz="quarter" idx="12"/>
          </p:nvPr>
        </p:nvSpPr>
        <p:spPr/>
        <p:txBody>
          <a:bodyPr/>
          <a:lstStyle/>
          <a:p>
            <a:pPr lvl="0"/>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nchorCtr="0"/>
          <a:p>
            <a:pPr lvl="0"/>
            <a:r>
              <a:t>Click to edit Master title style</a:t>
            </a:r>
          </a:p>
        </p:txBody>
      </p:sp>
      <p:sp>
        <p:nvSpPr>
          <p:cNvPr id="1027" name="Text Placeholder 1026"/>
          <p:cNvSpPr>
            <a:spLocks noGrp="1"/>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a:endParaRPr lang="zh-CN" altLang="en-US" dirty="0"/>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a:endParaRPr lang="zh-CN" altLang="en-US" dirty="0"/>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nchorCtr="0"/>
          <a:p>
            <a:pPr lvl="0"/>
            <a:r>
              <a:t>Click to edit Master title style</a:t>
            </a:r>
          </a:p>
        </p:txBody>
      </p:sp>
      <p:sp>
        <p:nvSpPr>
          <p:cNvPr id="1027" name="Text Placeholder 1026"/>
          <p:cNvSpPr>
            <a:spLocks noGrp="1"/>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a:endParaRPr lang="zh-CN" altLang="en-US" dirty="0"/>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a:endParaRPr lang="zh-CN" altLang="en-US" dirty="0"/>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827405" y="620395"/>
            <a:ext cx="7257415" cy="1938020"/>
          </a:xfrm>
          <a:prstGeom prst="rect">
            <a:avLst/>
          </a:prstGeom>
          <a:noFill/>
        </p:spPr>
        <p:txBody>
          <a:bodyPr wrap="square" rtlCol="0" anchor="t">
            <a:spAutoFit/>
          </a:bodyPr>
          <a:p>
            <a:pPr algn="l"/>
            <a:r>
              <a:rPr lang="en-US" sz="2400" b="1">
                <a:solidFill>
                  <a:schemeClr val="accent5">
                    <a:lumMod val="10000"/>
                  </a:schemeClr>
                </a:solidFill>
              </a:rPr>
              <a:t>PA-Lecture 3</a:t>
            </a:r>
            <a:endParaRPr lang="en-US" sz="2400" b="1">
              <a:solidFill>
                <a:schemeClr val="accent5">
                  <a:lumMod val="10000"/>
                </a:schemeClr>
              </a:solidFill>
            </a:endParaRPr>
          </a:p>
          <a:p>
            <a:pPr algn="l"/>
            <a:endParaRPr lang="en-US" sz="2400" b="1">
              <a:solidFill>
                <a:schemeClr val="accent5">
                  <a:lumMod val="10000"/>
                </a:schemeClr>
              </a:solidFill>
            </a:endParaRPr>
          </a:p>
          <a:p>
            <a:pPr algn="ctr"/>
            <a:r>
              <a:rPr lang="en-US" sz="2400"/>
              <a:t>Data Processing and Utilization in Precision</a:t>
            </a:r>
            <a:endParaRPr lang="en-US" sz="2400"/>
          </a:p>
          <a:p>
            <a:pPr algn="ctr"/>
            <a:r>
              <a:rPr lang="en-US" sz="2400"/>
              <a:t>Agriculture</a:t>
            </a:r>
            <a:endParaRPr lang="en-US" sz="2400"/>
          </a:p>
          <a:p>
            <a:pPr algn="ctr"/>
            <a:endParaRPr 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259840" y="332105"/>
            <a:ext cx="7092315" cy="368300"/>
          </a:xfrm>
          <a:prstGeom prst="rect">
            <a:avLst/>
          </a:prstGeom>
          <a:noFill/>
        </p:spPr>
        <p:txBody>
          <a:bodyPr wrap="square" rtlCol="0" anchor="t">
            <a:spAutoFit/>
          </a:bodyPr>
          <a:p>
            <a:r>
              <a:rPr lang="en-US" b="1">
                <a:gradFill>
                  <a:gsLst>
                    <a:gs pos="0">
                      <a:srgbClr val="007BD3"/>
                    </a:gs>
                    <a:gs pos="100000">
                      <a:srgbClr val="034373"/>
                    </a:gs>
                  </a:gsLst>
                  <a:lin scaled="0"/>
                </a:gradFill>
              </a:rPr>
              <a:t>ACQUISITION OF FARMLAND DATA BY MACHINE</a:t>
            </a:r>
            <a:endParaRPr lang="en-US" b="1">
              <a:gradFill>
                <a:gsLst>
                  <a:gs pos="0">
                    <a:srgbClr val="007BD3"/>
                  </a:gs>
                  <a:gs pos="100000">
                    <a:srgbClr val="034373"/>
                  </a:gs>
                </a:gsLst>
                <a:lin scaled="0"/>
              </a:gradFill>
            </a:endParaRPr>
          </a:p>
        </p:txBody>
      </p:sp>
      <p:sp>
        <p:nvSpPr>
          <p:cNvPr id="4" name="Text Box 3"/>
          <p:cNvSpPr txBox="1"/>
          <p:nvPr/>
        </p:nvSpPr>
        <p:spPr>
          <a:xfrm>
            <a:off x="611505" y="1484630"/>
            <a:ext cx="7943215" cy="5015865"/>
          </a:xfrm>
          <a:prstGeom prst="rect">
            <a:avLst/>
          </a:prstGeom>
          <a:noFill/>
        </p:spPr>
        <p:txBody>
          <a:bodyPr wrap="square" rtlCol="0" anchor="t">
            <a:spAutoFit/>
          </a:bodyPr>
          <a:p>
            <a:pPr algn="just"/>
            <a:r>
              <a:rPr lang="en-US" sz="2000"/>
              <a:t>Precision agriculture uses crop yield data and spatial distribution diagrams to make informed decisions about crop production. </a:t>
            </a:r>
            <a:endParaRPr lang="en-US" sz="2000"/>
          </a:p>
          <a:p>
            <a:pPr algn="just"/>
            <a:endParaRPr lang="en-US" sz="2000"/>
          </a:p>
          <a:p>
            <a:pPr algn="just"/>
            <a:r>
              <a:rPr lang="en-US" sz="2000"/>
              <a:t> These systems include sensors for measuring grain flow, water content, and machine distance traveled.</a:t>
            </a:r>
            <a:endParaRPr lang="en-US" sz="2000"/>
          </a:p>
          <a:p>
            <a:pPr algn="just"/>
            <a:endParaRPr lang="en-US" sz="2000"/>
          </a:p>
          <a:p>
            <a:pPr algn="just"/>
            <a:r>
              <a:rPr lang="en-US" sz="2000" b="1">
                <a:gradFill>
                  <a:gsLst>
                    <a:gs pos="0">
                      <a:srgbClr val="007BD3"/>
                    </a:gs>
                    <a:gs pos="100000">
                      <a:srgbClr val="034373"/>
                    </a:gs>
                  </a:gsLst>
                  <a:lin scaled="0"/>
                </a:gradFill>
              </a:rPr>
              <a:t>Differential GPS</a:t>
            </a:r>
            <a:r>
              <a:rPr lang="en-US" sz="2000"/>
              <a:t> provides position information for the data recorded on a memory card, which is then processed using software to generate yield diagrams.</a:t>
            </a:r>
            <a:endParaRPr lang="en-US" sz="2000"/>
          </a:p>
          <a:p>
            <a:pPr algn="just"/>
            <a:endParaRPr lang="en-US" sz="2000"/>
          </a:p>
          <a:p>
            <a:pPr algn="just"/>
            <a:r>
              <a:rPr lang="en-US" sz="2000" b="1">
                <a:gradFill>
                  <a:gsLst>
                    <a:gs pos="0">
                      <a:srgbClr val="007BD3"/>
                    </a:gs>
                    <a:gs pos="100000">
                      <a:srgbClr val="034373"/>
                    </a:gs>
                  </a:gsLst>
                  <a:lin scaled="0"/>
                </a:gradFill>
              </a:rPr>
              <a:t> Instant Yield Map</a:t>
            </a:r>
            <a:r>
              <a:rPr lang="en-US" sz="2000"/>
              <a:t> is a software program that can generate point diagrams, grid maps, smooth grid maps, and line graphs of yield based on the original data stored in the card. </a:t>
            </a:r>
            <a:endParaRPr lang="en-US" sz="2000"/>
          </a:p>
          <a:p>
            <a:pPr algn="just"/>
            <a:endParaRPr lang="en-US" sz="2000"/>
          </a:p>
          <a:p>
            <a:pPr algn="just"/>
            <a:r>
              <a:rPr lang="en-US" sz="2000"/>
              <a:t>It also allows for management of yield data by harvest time and place and visualization of low-yield areas through color-coding.</a:t>
            </a:r>
            <a:endParaRPr lang="en-US" sz="2000"/>
          </a:p>
        </p:txBody>
      </p:sp>
      <p:sp>
        <p:nvSpPr>
          <p:cNvPr id="5" name="Text Box 4"/>
          <p:cNvSpPr txBox="1"/>
          <p:nvPr/>
        </p:nvSpPr>
        <p:spPr>
          <a:xfrm>
            <a:off x="827405" y="836295"/>
            <a:ext cx="7473315" cy="368300"/>
          </a:xfrm>
          <a:prstGeom prst="rect">
            <a:avLst/>
          </a:prstGeom>
          <a:noFill/>
        </p:spPr>
        <p:txBody>
          <a:bodyPr wrap="square" rtlCol="0" anchor="t">
            <a:spAutoFit/>
          </a:bodyPr>
          <a:p>
            <a:r>
              <a:rPr lang="en-US" b="1"/>
              <a:t>Acquisition of Crop Yield Information by Combine Harvester</a:t>
            </a:r>
            <a:endParaRPr lang="en-US"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Picture 2"/>
          <p:cNvPicPr>
            <a:picLocks noChangeAspect="1"/>
          </p:cNvPicPr>
          <p:nvPr/>
        </p:nvPicPr>
        <p:blipFill>
          <a:blip r:embed="rId1"/>
          <a:srcRect l="2434" r="3419" b="10351"/>
          <a:stretch>
            <a:fillRect/>
          </a:stretch>
        </p:blipFill>
        <p:spPr>
          <a:xfrm>
            <a:off x="179705" y="600710"/>
            <a:ext cx="8695690" cy="48971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67360" y="620395"/>
            <a:ext cx="8153400" cy="2491105"/>
          </a:xfrm>
          <a:prstGeom prst="rect">
            <a:avLst/>
          </a:prstGeom>
          <a:noFill/>
        </p:spPr>
        <p:txBody>
          <a:bodyPr wrap="square" rtlCol="0" anchor="t">
            <a:noAutofit/>
          </a:bodyPr>
          <a:p>
            <a:r>
              <a:rPr lang="en-US" sz="2400" b="1"/>
              <a:t>Recording Instrument:</a:t>
            </a:r>
            <a:endParaRPr lang="en-US" sz="2400" b="1"/>
          </a:p>
          <a:p>
            <a:endParaRPr lang="en-US" sz="2400"/>
          </a:p>
          <a:p>
            <a:r>
              <a:rPr lang="en-US" sz="2400"/>
              <a:t>The recording device aids in soil sampling by capturing coordinates and providing a platform for design and management. </a:t>
            </a:r>
            <a:endParaRPr lang="en-US" sz="2400"/>
          </a:p>
          <a:p>
            <a:endParaRPr lang="en-US" sz="2400"/>
          </a:p>
          <a:p>
            <a:r>
              <a:rPr lang="en-US" sz="2400"/>
              <a:t>The soil-information-sampling system has five functions: design, navigation, positioning, analysis, and detection. </a:t>
            </a:r>
            <a:endParaRPr lang="en-US" sz="2400"/>
          </a:p>
          <a:p>
            <a:endParaRPr lang="en-US" sz="2400"/>
          </a:p>
          <a:p>
            <a:r>
              <a:rPr lang="en-US" sz="2400"/>
              <a:t>It consists of peripherals (GPS receivers and sensors) and software (programs and databases) with a man-machine interface. See Figure 2 for the system structure.</a:t>
            </a: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755650" y="404495"/>
            <a:ext cx="4548505" cy="367030"/>
          </a:xfrm>
          <a:prstGeom prst="rect">
            <a:avLst/>
          </a:prstGeom>
          <a:noFill/>
        </p:spPr>
        <p:txBody>
          <a:bodyPr wrap="square" rtlCol="0" anchor="t">
            <a:noAutofit/>
          </a:bodyPr>
          <a:p>
            <a:r>
              <a:rPr lang="en-US" sz="2000" b="1">
                <a:gradFill>
                  <a:gsLst>
                    <a:gs pos="0">
                      <a:srgbClr val="007BD3"/>
                    </a:gs>
                    <a:gs pos="100000">
                      <a:srgbClr val="034373"/>
                    </a:gs>
                  </a:gsLst>
                  <a:lin scaled="0"/>
                </a:gradFill>
              </a:rPr>
              <a:t>Acquisition of Soil Nutrition  Data</a:t>
            </a:r>
            <a:endParaRPr lang="en-US" sz="2000" b="1">
              <a:gradFill>
                <a:gsLst>
                  <a:gs pos="0">
                    <a:srgbClr val="007BD3"/>
                  </a:gs>
                  <a:gs pos="100000">
                    <a:srgbClr val="034373"/>
                  </a:gs>
                </a:gsLst>
                <a:lin scaled="0"/>
              </a:gradFill>
            </a:endParaRPr>
          </a:p>
        </p:txBody>
      </p:sp>
      <p:pic>
        <p:nvPicPr>
          <p:cNvPr id="3" name="Picture 2"/>
          <p:cNvPicPr>
            <a:picLocks noChangeAspect="1"/>
          </p:cNvPicPr>
          <p:nvPr/>
        </p:nvPicPr>
        <p:blipFill>
          <a:blip r:embed="rId1"/>
          <a:srcRect r="7504"/>
          <a:stretch>
            <a:fillRect/>
          </a:stretch>
        </p:blipFill>
        <p:spPr>
          <a:xfrm>
            <a:off x="251460" y="885190"/>
            <a:ext cx="8409940" cy="5247005"/>
          </a:xfrm>
          <a:prstGeom prst="rect">
            <a:avLst/>
          </a:prstGeom>
        </p:spPr>
      </p:pic>
      <p:sp>
        <p:nvSpPr>
          <p:cNvPr id="5" name="Rectangles 4"/>
          <p:cNvSpPr/>
          <p:nvPr/>
        </p:nvSpPr>
        <p:spPr>
          <a:xfrm>
            <a:off x="251460" y="5588635"/>
            <a:ext cx="1368425" cy="72009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67360" y="404495"/>
            <a:ext cx="4572000" cy="460375"/>
          </a:xfrm>
          <a:prstGeom prst="rect">
            <a:avLst/>
          </a:prstGeom>
          <a:noFill/>
        </p:spPr>
        <p:txBody>
          <a:bodyPr wrap="square" rtlCol="0" anchor="t">
            <a:spAutoFit/>
          </a:bodyPr>
          <a:p>
            <a:r>
              <a:rPr lang="en-US" sz="2400" b="1">
                <a:gradFill>
                  <a:gsLst>
                    <a:gs pos="0">
                      <a:srgbClr val="007BD3"/>
                    </a:gs>
                    <a:gs pos="100000">
                      <a:srgbClr val="034373"/>
                    </a:gs>
                  </a:gsLst>
                  <a:lin scaled="0"/>
                </a:gradFill>
              </a:rPr>
              <a:t>Collection Equipment</a:t>
            </a:r>
            <a:r>
              <a:rPr lang="en-US"/>
              <a:t>:</a:t>
            </a:r>
            <a:endParaRPr lang="en-US"/>
          </a:p>
        </p:txBody>
      </p:sp>
      <p:sp>
        <p:nvSpPr>
          <p:cNvPr id="3" name="Text Box 2"/>
          <p:cNvSpPr txBox="1"/>
          <p:nvPr/>
        </p:nvSpPr>
        <p:spPr>
          <a:xfrm>
            <a:off x="323850" y="1124585"/>
            <a:ext cx="8377555" cy="4892675"/>
          </a:xfrm>
          <a:prstGeom prst="rect">
            <a:avLst/>
          </a:prstGeom>
          <a:noFill/>
        </p:spPr>
        <p:txBody>
          <a:bodyPr wrap="square" rtlCol="0" anchor="t">
            <a:spAutoFit/>
          </a:bodyPr>
          <a:p>
            <a:r>
              <a:rPr lang="en-US" sz="2400"/>
              <a:t>The collection equipment has 12 components, including a sampling tube, hydraulic cylinder guider, locator on the sampling head, slide rail for supporting frame of the hydraulic cylinder, and more.</a:t>
            </a:r>
            <a:endParaRPr lang="en-US" sz="2400"/>
          </a:p>
          <a:p>
            <a:endParaRPr lang="en-US" sz="2400"/>
          </a:p>
          <a:p>
            <a:r>
              <a:rPr lang="en-US" sz="2400"/>
              <a:t> The hydraulic power unit is driven by a motor and supplies high-pressure power to the system.</a:t>
            </a:r>
            <a:endParaRPr lang="en-US" sz="2400"/>
          </a:p>
          <a:p>
            <a:endParaRPr lang="en-US" sz="2400"/>
          </a:p>
          <a:p>
            <a:r>
              <a:rPr lang="en-US" sz="2400"/>
              <a:t> The soil collection device is fixed on a pickup's lateral trough and slides outward via the slide trail of the fixed frame. </a:t>
            </a:r>
            <a:endParaRPr lang="en-US" sz="2400"/>
          </a:p>
          <a:p>
            <a:r>
              <a:rPr lang="en-US" sz="2400"/>
              <a:t>The operator adjusts the sampling depth before the hydraulic module performs its work.</a:t>
            </a: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95605" y="692150"/>
            <a:ext cx="8093075" cy="368300"/>
          </a:xfrm>
          <a:prstGeom prst="rect">
            <a:avLst/>
          </a:prstGeom>
          <a:noFill/>
        </p:spPr>
        <p:txBody>
          <a:bodyPr wrap="square" rtlCol="0" anchor="t">
            <a:spAutoFit/>
          </a:bodyPr>
          <a:p>
            <a:r>
              <a:rPr lang="en-US"/>
              <a:t>Acquisition  of Crop Information  Based  on Remote Sensing Technique</a:t>
            </a:r>
            <a:endParaRPr lang="en-US"/>
          </a:p>
        </p:txBody>
      </p:sp>
      <p:sp>
        <p:nvSpPr>
          <p:cNvPr id="3" name="Text Box 2"/>
          <p:cNvSpPr txBox="1"/>
          <p:nvPr/>
        </p:nvSpPr>
        <p:spPr>
          <a:xfrm>
            <a:off x="448945" y="1167130"/>
            <a:ext cx="8288655" cy="4172585"/>
          </a:xfrm>
          <a:prstGeom prst="rect">
            <a:avLst/>
          </a:prstGeom>
          <a:noFill/>
        </p:spPr>
        <p:txBody>
          <a:bodyPr wrap="square" rtlCol="0" anchor="t">
            <a:noAutofit/>
          </a:bodyPr>
          <a:p>
            <a:r>
              <a:rPr lang="en-US" sz="2400"/>
              <a:t>Precision agriculture requires:</a:t>
            </a:r>
            <a:endParaRPr lang="en-US" sz="2400"/>
          </a:p>
          <a:p>
            <a:endParaRPr lang="en-US" sz="2400"/>
          </a:p>
          <a:p>
            <a:r>
              <a:rPr lang="en-US" sz="2400"/>
              <a:t> </a:t>
            </a:r>
            <a:r>
              <a:rPr lang="en-US" sz="2400" b="1">
                <a:gradFill>
                  <a:gsLst>
                    <a:gs pos="0">
                      <a:srgbClr val="007BD3"/>
                    </a:gs>
                    <a:gs pos="100000">
                      <a:srgbClr val="034373"/>
                    </a:gs>
                  </a:gsLst>
                  <a:lin scaled="0"/>
                </a:gradFill>
              </a:rPr>
              <a:t>a high-density, high-speed, and low-cost supply of spatial information on crops, soil, and environmental conditions to guide management decisions.</a:t>
            </a:r>
            <a:r>
              <a:rPr lang="en-US" sz="2400">
                <a:gradFill>
                  <a:gsLst>
                    <a:gs pos="0">
                      <a:srgbClr val="007BD3"/>
                    </a:gs>
                    <a:gs pos="100000">
                      <a:srgbClr val="034373"/>
                    </a:gs>
                  </a:gsLst>
                  <a:lin scaled="0"/>
                </a:gradFill>
              </a:rPr>
              <a:t> </a:t>
            </a:r>
            <a:r>
              <a:rPr lang="en-US" sz="2400"/>
              <a:t>Conventional techniques for acquiring this information rely mainly on surveys, field sampling, and laboratory analysis. </a:t>
            </a:r>
            <a:endParaRPr lang="en-US" sz="2400"/>
          </a:p>
          <a:p>
            <a:endParaRPr lang="en-US" sz="2400"/>
          </a:p>
          <a:p>
            <a:r>
              <a:rPr lang="en-US" sz="2400"/>
              <a:t>To address this issue, remote sensing techniques can be used to acquire spatial information about farmlands for decision making in precision agriculture.</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62915" y="335915"/>
            <a:ext cx="8261350" cy="6247130"/>
          </a:xfrm>
          <a:prstGeom prst="rect">
            <a:avLst/>
          </a:prstGeom>
          <a:noFill/>
        </p:spPr>
        <p:txBody>
          <a:bodyPr wrap="square" rtlCol="0" anchor="t">
            <a:spAutoFit/>
          </a:bodyPr>
          <a:p>
            <a:r>
              <a:rPr lang="en-US" sz="2000"/>
              <a:t>AQUISITION  OF CROP INFORMATION  BASED ON  REMOTE</a:t>
            </a:r>
            <a:endParaRPr lang="en-US" sz="2000"/>
          </a:p>
          <a:p>
            <a:r>
              <a:rPr lang="en-US" sz="2000"/>
              <a:t>SENSING TECHNIQUES</a:t>
            </a:r>
            <a:endParaRPr lang="en-US" sz="2000"/>
          </a:p>
          <a:p>
            <a:endParaRPr lang="en-US" sz="2000" b="1"/>
          </a:p>
          <a:p>
            <a:r>
              <a:rPr lang="en-US" sz="2000" b="1"/>
              <a:t>Crop growth status can be determined by various factors such as:</a:t>
            </a:r>
            <a:endParaRPr lang="en-US" sz="2000" b="1"/>
          </a:p>
          <a:p>
            <a:endParaRPr lang="en-US" sz="2000"/>
          </a:p>
          <a:p>
            <a:r>
              <a:rPr lang="en-US" sz="2000"/>
              <a:t> </a:t>
            </a:r>
            <a:r>
              <a:rPr lang="en-US" sz="2000" b="1">
                <a:gradFill>
                  <a:gsLst>
                    <a:gs pos="0">
                      <a:srgbClr val="007BD3"/>
                    </a:gs>
                    <a:gs pos="100000">
                      <a:srgbClr val="034373"/>
                    </a:gs>
                  </a:gsLst>
                  <a:lin scaled="0"/>
                </a:gradFill>
              </a:rPr>
              <a:t>leaf area, color, inclination angle, plant height, and stalk diameter. </a:t>
            </a:r>
            <a:endParaRPr lang="en-US" sz="2000" b="1">
              <a:gradFill>
                <a:gsLst>
                  <a:gs pos="0">
                    <a:srgbClr val="007BD3"/>
                  </a:gs>
                  <a:gs pos="100000">
                    <a:srgbClr val="034373"/>
                  </a:gs>
                </a:gsLst>
                <a:lin scaled="0"/>
              </a:gradFill>
            </a:endParaRPr>
          </a:p>
          <a:p>
            <a:r>
              <a:rPr lang="en-US" sz="2000" b="1">
                <a:gradFill>
                  <a:gsLst>
                    <a:gs pos="0">
                      <a:srgbClr val="007BD3"/>
                    </a:gs>
                    <a:gs pos="100000">
                      <a:srgbClr val="034373"/>
                    </a:gs>
                  </a:gsLst>
                  <a:lin scaled="0"/>
                </a:gradFill>
              </a:rPr>
              <a:t>Other factors like crop nitrogen, leaf area index, and biomass</a:t>
            </a:r>
            <a:r>
              <a:rPr lang="en-US" sz="2000"/>
              <a:t> are also used for characterization.</a:t>
            </a:r>
            <a:endParaRPr lang="en-US" sz="2000"/>
          </a:p>
          <a:p>
            <a:endParaRPr lang="en-US" sz="2000"/>
          </a:p>
          <a:p>
            <a:r>
              <a:rPr lang="en-US" sz="2000" b="1"/>
              <a:t>Nitrogen deficiency can cause </a:t>
            </a:r>
            <a:r>
              <a:rPr lang="en-US" sz="2000"/>
              <a:t>changes in physiological status, biochemical composition, and canopy structure leading to small leaves and low biomass. </a:t>
            </a:r>
            <a:endParaRPr lang="en-US" sz="2000"/>
          </a:p>
          <a:p>
            <a:endParaRPr lang="en-US" sz="2000"/>
          </a:p>
          <a:p>
            <a:r>
              <a:rPr lang="en-US" sz="2000"/>
              <a:t>Water stress is a common limitation to photosynthesis and plant productivity which can be measured for irrigation practices and drought assessments. </a:t>
            </a:r>
            <a:endParaRPr lang="en-US" sz="2000"/>
          </a:p>
          <a:p>
            <a:endParaRPr lang="en-US" sz="2000"/>
          </a:p>
          <a:p>
            <a:r>
              <a:rPr lang="en-US" sz="2000"/>
              <a:t>Changes in these parameters affect the plant's spectra which serves as the physical basis for remote sensing detection of nitrogen or water content of crops.</a:t>
            </a:r>
            <a:endParaRPr 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539750" y="548640"/>
            <a:ext cx="4572000" cy="460375"/>
          </a:xfrm>
          <a:prstGeom prst="rect">
            <a:avLst/>
          </a:prstGeom>
          <a:noFill/>
        </p:spPr>
        <p:txBody>
          <a:bodyPr wrap="square" rtlCol="0" anchor="t">
            <a:spAutoFit/>
          </a:bodyPr>
          <a:p>
            <a:r>
              <a:rPr lang="en-US" sz="2400" b="1">
                <a:solidFill>
                  <a:schemeClr val="accent5">
                    <a:lumMod val="50000"/>
                  </a:schemeClr>
                </a:solidFill>
              </a:rPr>
              <a:t>1- Chlorophyll in Crops</a:t>
            </a:r>
            <a:endParaRPr lang="en-US" sz="2400" b="1">
              <a:solidFill>
                <a:schemeClr val="accent5">
                  <a:lumMod val="50000"/>
                </a:schemeClr>
              </a:solidFill>
            </a:endParaRPr>
          </a:p>
        </p:txBody>
      </p:sp>
      <p:sp>
        <p:nvSpPr>
          <p:cNvPr id="3" name="Text Box 2"/>
          <p:cNvSpPr txBox="1"/>
          <p:nvPr/>
        </p:nvSpPr>
        <p:spPr>
          <a:xfrm>
            <a:off x="481965" y="1582420"/>
            <a:ext cx="7973695" cy="4154170"/>
          </a:xfrm>
          <a:prstGeom prst="rect">
            <a:avLst/>
          </a:prstGeom>
          <a:noFill/>
        </p:spPr>
        <p:txBody>
          <a:bodyPr wrap="square" rtlCol="0" anchor="t">
            <a:spAutoFit/>
          </a:bodyPr>
          <a:p>
            <a:pPr algn="just"/>
            <a:r>
              <a:rPr lang="en-US" sz="2400" b="1">
                <a:gradFill>
                  <a:gsLst>
                    <a:gs pos="0">
                      <a:srgbClr val="007BD3"/>
                    </a:gs>
                    <a:gs pos="100000">
                      <a:srgbClr val="034373"/>
                    </a:gs>
                  </a:gsLst>
                  <a:lin scaled="0"/>
                </a:gradFill>
              </a:rPr>
              <a:t>Chlorophyll is a crucial compound for photosynthesis in crops and serves as an indicator of crop growth status. </a:t>
            </a:r>
            <a:endParaRPr lang="en-US" sz="2400" b="1">
              <a:gradFill>
                <a:gsLst>
                  <a:gs pos="0">
                    <a:srgbClr val="007BD3"/>
                  </a:gs>
                  <a:gs pos="100000">
                    <a:srgbClr val="034373"/>
                  </a:gs>
                </a:gsLst>
                <a:lin scaled="0"/>
              </a:gradFill>
            </a:endParaRPr>
          </a:p>
          <a:p>
            <a:pPr algn="just"/>
            <a:endParaRPr lang="en-US" sz="2400"/>
          </a:p>
          <a:p>
            <a:pPr algn="just"/>
            <a:r>
              <a:rPr lang="en-US" sz="2400"/>
              <a:t>Canopy chlorophyll density (CCD) is a sensitive indicator of N deficiencies in wheat.</a:t>
            </a:r>
            <a:endParaRPr lang="en-US" sz="2400"/>
          </a:p>
          <a:p>
            <a:pPr algn="just"/>
            <a:r>
              <a:rPr lang="en-US" sz="2400"/>
              <a:t> Various types of spectral indices have been used to estimate chlorophyll content, including continuous wavelet transform (CWT) to estimate the chlorophyll content of maize leaves in different layers from their visible to near-infrared spectra.</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63220" y="1582420"/>
            <a:ext cx="8355965" cy="4246245"/>
          </a:xfrm>
          <a:prstGeom prst="rect">
            <a:avLst/>
          </a:prstGeom>
          <a:noFill/>
        </p:spPr>
        <p:txBody>
          <a:bodyPr wrap="square" rtlCol="0" anchor="t">
            <a:spAutoFit/>
          </a:bodyPr>
          <a:p>
            <a:pPr>
              <a:lnSpc>
                <a:spcPct val="150000"/>
              </a:lnSpc>
            </a:pPr>
            <a:r>
              <a:rPr lang="en-US" sz="2000"/>
              <a:t>Nitrogen is vital for crop growth and timely fertilizer supply can increase production and efficiency. </a:t>
            </a:r>
            <a:endParaRPr lang="en-US" sz="2000"/>
          </a:p>
          <a:p>
            <a:pPr>
              <a:lnSpc>
                <a:spcPct val="150000"/>
              </a:lnSpc>
            </a:pPr>
            <a:r>
              <a:rPr lang="en-US" sz="2000"/>
              <a:t>Lab tests are effective for N recommendations. </a:t>
            </a:r>
            <a:endParaRPr lang="en-US" sz="2000"/>
          </a:p>
          <a:p>
            <a:pPr>
              <a:lnSpc>
                <a:spcPct val="150000"/>
              </a:lnSpc>
            </a:pPr>
            <a:r>
              <a:rPr lang="en-US" sz="2000"/>
              <a:t>Leaf chlorophyll concentration correlates to leaf N concentration, allowing for determination of crop N status through spectral reflectance. Canopy N density is a sensitive indicator to detect N deficiency in wheat. Remote sensing technology can capture leaf N distribution in the crop canopy, with existing studies grouped into three classes based on hyperspectral data used.</a:t>
            </a:r>
            <a:endParaRPr lang="en-US" sz="2000"/>
          </a:p>
        </p:txBody>
      </p:sp>
      <p:sp>
        <p:nvSpPr>
          <p:cNvPr id="4" name="Text Box 3"/>
          <p:cNvSpPr txBox="1"/>
          <p:nvPr/>
        </p:nvSpPr>
        <p:spPr>
          <a:xfrm>
            <a:off x="539750" y="980440"/>
            <a:ext cx="4572000" cy="460375"/>
          </a:xfrm>
          <a:prstGeom prst="rect">
            <a:avLst/>
          </a:prstGeom>
          <a:noFill/>
        </p:spPr>
        <p:txBody>
          <a:bodyPr wrap="square" rtlCol="0" anchor="t">
            <a:spAutoFit/>
          </a:bodyPr>
          <a:p>
            <a:r>
              <a:rPr lang="en-US" sz="2400" b="1">
                <a:solidFill>
                  <a:schemeClr val="accent5">
                    <a:lumMod val="50000"/>
                  </a:schemeClr>
                </a:solidFill>
              </a:rPr>
              <a:t>2-Nitrogen  in  Crops</a:t>
            </a:r>
            <a:endParaRPr lang="en-US" sz="2400" b="1">
              <a:solidFill>
                <a:schemeClr val="accent5">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79705" y="476250"/>
            <a:ext cx="4572000" cy="460375"/>
          </a:xfrm>
          <a:prstGeom prst="rect">
            <a:avLst/>
          </a:prstGeom>
          <a:noFill/>
        </p:spPr>
        <p:txBody>
          <a:bodyPr wrap="square" rtlCol="0" anchor="t">
            <a:spAutoFit/>
          </a:bodyPr>
          <a:p>
            <a:r>
              <a:rPr lang="en-US" sz="2400" b="1">
                <a:solidFill>
                  <a:schemeClr val="accent5">
                    <a:lumMod val="50000"/>
                  </a:schemeClr>
                </a:solidFill>
              </a:rPr>
              <a:t> 3-Water  Content  of  Crops</a:t>
            </a:r>
            <a:endParaRPr lang="en-US" sz="2400" b="1">
              <a:solidFill>
                <a:schemeClr val="accent5">
                  <a:lumMod val="50000"/>
                </a:schemeClr>
              </a:solidFill>
            </a:endParaRPr>
          </a:p>
        </p:txBody>
      </p:sp>
      <p:sp>
        <p:nvSpPr>
          <p:cNvPr id="3" name="Text Box 2"/>
          <p:cNvSpPr txBox="1"/>
          <p:nvPr/>
        </p:nvSpPr>
        <p:spPr>
          <a:xfrm>
            <a:off x="323215" y="1052195"/>
            <a:ext cx="8164195" cy="5323205"/>
          </a:xfrm>
          <a:prstGeom prst="rect">
            <a:avLst/>
          </a:prstGeom>
          <a:noFill/>
        </p:spPr>
        <p:txBody>
          <a:bodyPr wrap="square" rtlCol="0" anchor="t">
            <a:spAutoFit/>
          </a:bodyPr>
          <a:p>
            <a:r>
              <a:rPr lang="en-US" sz="2000"/>
              <a:t>Water is crucial for plants, involved in photosynthesis and transpiration. </a:t>
            </a:r>
            <a:endParaRPr lang="en-US" sz="2000"/>
          </a:p>
          <a:p>
            <a:r>
              <a:rPr lang="en-US" sz="2000"/>
              <a:t>It's important for agricultural irrigation and can be measured using the weighting method. </a:t>
            </a:r>
            <a:endParaRPr lang="en-US" sz="2000"/>
          </a:p>
          <a:p>
            <a:endParaRPr lang="en-US" sz="2000"/>
          </a:p>
          <a:p>
            <a:r>
              <a:rPr lang="en-US" sz="2000"/>
              <a:t>Leaf water absorbs light at specific frequencies, affecting spectral characteristics. </a:t>
            </a:r>
            <a:endParaRPr lang="en-US" sz="2000"/>
          </a:p>
          <a:p>
            <a:endParaRPr lang="en-US" sz="2000"/>
          </a:p>
          <a:p>
            <a:r>
              <a:rPr lang="en-US" sz="2000"/>
              <a:t>Remote sensing of liquid water in vegetation has applications in agriculture and forestry. Water stress limits photosynthesis and productivity, making measurement important for irrigation and drought assessments. </a:t>
            </a:r>
            <a:endParaRPr lang="en-US" sz="2000"/>
          </a:p>
          <a:p>
            <a:endParaRPr lang="en-US" sz="2000"/>
          </a:p>
          <a:p>
            <a:r>
              <a:rPr lang="en-US" sz="2000"/>
              <a:t>NIR bands' reflectance is determined by internal structure, dry matter content, and minor water-related absorption bands. Secondary effects on reflectance are influenced by transmissive properties of water. Decreases in leaf water content may affect internal structure and NIR reflectance.</a:t>
            </a: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395605" y="836295"/>
            <a:ext cx="8137525" cy="1337945"/>
          </a:xfrm>
          <a:prstGeom prst="rect">
            <a:avLst/>
          </a:prstGeom>
          <a:noFill/>
          <a:ln w="9525">
            <a:noFill/>
          </a:ln>
        </p:spPr>
        <p:txBody>
          <a:bodyPr wrap="square">
            <a:spAutoFit/>
          </a:bodyPr>
          <a:p>
            <a:pPr algn="l"/>
            <a:r>
              <a:rPr lang="en-US" sz="2700">
                <a:solidFill>
                  <a:srgbClr val="000000"/>
                </a:solidFill>
                <a:latin typeface="Times New Roman" panose="02020603050405020304" charset="0"/>
              </a:rPr>
              <a:t>Data Processing and Utilization in Precision Agriculture                                       It maybe possible to use crop reflectance to estimate LWC.LWC was calculated as</a:t>
            </a:r>
            <a:endParaRPr lang="en-US" sz="2700">
              <a:solidFill>
                <a:srgbClr val="000000"/>
              </a:solidFill>
              <a:latin typeface="Times New Roman" panose="02020603050405020304" charset="0"/>
            </a:endParaRPr>
          </a:p>
        </p:txBody>
      </p:sp>
      <p:pic>
        <p:nvPicPr>
          <p:cNvPr id="3" name="Picture 2"/>
          <p:cNvPicPr/>
          <p:nvPr/>
        </p:nvPicPr>
        <p:blipFill>
          <a:blip r:embed="rId1">
            <a:grayscl/>
          </a:blip>
          <a:stretch>
            <a:fillRect/>
          </a:stretch>
        </p:blipFill>
        <p:spPr>
          <a:xfrm>
            <a:off x="1979930" y="2492375"/>
            <a:ext cx="4770120" cy="839470"/>
          </a:xfrm>
          <a:prstGeom prst="rect">
            <a:avLst/>
          </a:prstGeom>
          <a:noFill/>
          <a:ln w="9525">
            <a:noFill/>
          </a:ln>
        </p:spPr>
      </p:pic>
      <p:sp>
        <p:nvSpPr>
          <p:cNvPr id="101" name="Text Box 100"/>
          <p:cNvSpPr txBox="1"/>
          <p:nvPr/>
        </p:nvSpPr>
        <p:spPr>
          <a:xfrm>
            <a:off x="666750" y="3889375"/>
            <a:ext cx="7984490" cy="1476375"/>
          </a:xfrm>
          <a:prstGeom prst="rect">
            <a:avLst/>
          </a:prstGeom>
          <a:noFill/>
          <a:ln w="9525">
            <a:noFill/>
          </a:ln>
        </p:spPr>
        <p:txBody>
          <a:bodyPr wrap="square">
            <a:spAutoFit/>
          </a:bodyPr>
          <a:p>
            <a:pPr algn="l"/>
            <a:r>
              <a:rPr lang="en-US" sz="1800">
                <a:solidFill>
                  <a:srgbClr val="000000"/>
                </a:solidFill>
                <a:latin typeface="SimSun" panose="02010600030101010101" pitchFamily="2" charset="-122"/>
              </a:rPr>
              <a:t>            </a:t>
            </a:r>
            <a:r>
              <a:rPr lang="en-US" sz="1800">
                <a:solidFill>
                  <a:srgbClr val="000000"/>
                </a:solidFill>
                <a:latin typeface="Arial" panose="020B0604020202020204" pitchFamily="34" charset="0"/>
              </a:rPr>
              <a:t> </a:t>
            </a:r>
            <a:r>
              <a:rPr lang="en-US" sz="1800">
                <a:solidFill>
                  <a:srgbClr val="000000"/>
                </a:solidFill>
                <a:latin typeface="Times New Roman" panose="02020603050405020304" charset="0"/>
              </a:rPr>
              <a:t>where LFWC is the sample fresh leaf mass (kg)and LDWC is the sample dry leaf mass (kg).</a:t>
            </a:r>
            <a:endParaRPr lang="en-US" sz="1800">
              <a:solidFill>
                <a:srgbClr val="000000"/>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 name="Text Box 102"/>
          <p:cNvSpPr txBox="1"/>
          <p:nvPr/>
        </p:nvSpPr>
        <p:spPr>
          <a:xfrm>
            <a:off x="467360" y="1268730"/>
            <a:ext cx="8186420" cy="5200650"/>
          </a:xfrm>
          <a:prstGeom prst="rect">
            <a:avLst/>
          </a:prstGeom>
          <a:noFill/>
          <a:ln w="9525">
            <a:noFill/>
          </a:ln>
        </p:spPr>
        <p:txBody>
          <a:bodyPr wrap="square">
            <a:spAutoFit/>
          </a:bodyPr>
          <a:p>
            <a:pPr indent="158115"/>
            <a:r>
              <a:rPr lang="en-US" sz="2400" b="1">
                <a:gradFill>
                  <a:gsLst>
                    <a:gs pos="0">
                      <a:srgbClr val="007BD3"/>
                    </a:gs>
                    <a:gs pos="100000">
                      <a:srgbClr val="034373"/>
                    </a:gs>
                  </a:gsLst>
                  <a:lin scaled="0"/>
                </a:gradFill>
              </a:rPr>
              <a:t>Leaf Area Index (LAI):</a:t>
            </a:r>
            <a:r>
              <a:rPr lang="en-US" sz="2000" b="1">
                <a:gradFill>
                  <a:gsLst>
                    <a:gs pos="0">
                      <a:srgbClr val="007BD3"/>
                    </a:gs>
                    <a:gs pos="100000">
                      <a:srgbClr val="034373"/>
                    </a:gs>
                  </a:gsLst>
                  <a:lin scaled="0"/>
                </a:gradFill>
              </a:rPr>
              <a:t> is a crucial indicator of crop growth and a basis for variable-rate fertilization and irrigation.</a:t>
            </a:r>
            <a:r>
              <a:rPr lang="en-US" sz="2000">
                <a:solidFill>
                  <a:srgbClr val="000000"/>
                </a:solidFill>
                <a:latin typeface="Times New Roman" panose="02020603050405020304" charset="0"/>
              </a:rPr>
              <a:t> </a:t>
            </a:r>
            <a:endParaRPr lang="en-US" sz="2000">
              <a:solidFill>
                <a:srgbClr val="000000"/>
              </a:solidFill>
              <a:latin typeface="Times New Roman" panose="02020603050405020304" charset="0"/>
            </a:endParaRPr>
          </a:p>
          <a:p>
            <a:pPr indent="158115"/>
            <a:endParaRPr lang="en-US" sz="2400">
              <a:solidFill>
                <a:srgbClr val="000000"/>
              </a:solidFill>
              <a:latin typeface="Times New Roman" panose="02020603050405020304" charset="0"/>
            </a:endParaRPr>
          </a:p>
          <a:p>
            <a:pPr indent="158115"/>
            <a:r>
              <a:rPr lang="en-US" sz="2400">
                <a:solidFill>
                  <a:srgbClr val="000000"/>
                </a:solidFill>
                <a:latin typeface="Times New Roman" panose="02020603050405020304" charset="0"/>
              </a:rPr>
              <a:t>LAI can be estimated by multiplying plant population by leaf area per plant or measured using direct or semi-direct methods such as leaf area meter or LAI-2000 instrument.</a:t>
            </a:r>
            <a:endParaRPr lang="en-US" sz="2400">
              <a:solidFill>
                <a:srgbClr val="000000"/>
              </a:solidFill>
              <a:latin typeface="Times New Roman" panose="02020603050405020304" charset="0"/>
            </a:endParaRPr>
          </a:p>
          <a:p>
            <a:pPr indent="158115"/>
            <a:endParaRPr lang="en-US" sz="2400">
              <a:solidFill>
                <a:srgbClr val="000000"/>
              </a:solidFill>
              <a:latin typeface="Times New Roman" panose="02020603050405020304" charset="0"/>
            </a:endParaRPr>
          </a:p>
          <a:p>
            <a:pPr indent="158115"/>
            <a:r>
              <a:rPr lang="en-US" sz="2400">
                <a:solidFill>
                  <a:srgbClr val="000000"/>
                </a:solidFill>
                <a:latin typeface="Times New Roman" panose="02020603050405020304" charset="0"/>
              </a:rPr>
              <a:t>Remote sensing technology can also be used to estimate LAI through statistical algorithms, nonparametric algorithms, physical models, and data assimilation algorithms. </a:t>
            </a:r>
            <a:endParaRPr lang="en-US" sz="2400">
              <a:solidFill>
                <a:srgbClr val="000000"/>
              </a:solidFill>
              <a:latin typeface="Times New Roman" panose="02020603050405020304" charset="0"/>
            </a:endParaRPr>
          </a:p>
          <a:p>
            <a:pPr indent="158115"/>
            <a:endParaRPr lang="en-US" sz="2400">
              <a:solidFill>
                <a:srgbClr val="000000"/>
              </a:solidFill>
              <a:latin typeface="Times New Roman" panose="02020603050405020304" charset="0"/>
            </a:endParaRPr>
          </a:p>
          <a:p>
            <a:pPr indent="158115"/>
            <a:r>
              <a:rPr lang="en-US" sz="2400" b="1">
                <a:solidFill>
                  <a:srgbClr val="000000"/>
                </a:solidFill>
                <a:latin typeface="Times New Roman" panose="02020603050405020304" charset="0"/>
              </a:rPr>
              <a:t>Timely and accurate measurement of crop LAI is beneficial for suitable field management strategies in agricultural production.</a:t>
            </a:r>
            <a:endParaRPr lang="en-US" sz="2400" b="1">
              <a:solidFill>
                <a:srgbClr val="000000"/>
              </a:solidFill>
              <a:latin typeface="Times New Roman" panose="02020603050405020304" charset="0"/>
            </a:endParaRPr>
          </a:p>
        </p:txBody>
      </p:sp>
      <p:sp>
        <p:nvSpPr>
          <p:cNvPr id="3" name="Text Box 2"/>
          <p:cNvSpPr txBox="1"/>
          <p:nvPr/>
        </p:nvSpPr>
        <p:spPr>
          <a:xfrm>
            <a:off x="683895" y="620395"/>
            <a:ext cx="4572000" cy="460375"/>
          </a:xfrm>
          <a:prstGeom prst="rect">
            <a:avLst/>
          </a:prstGeom>
          <a:noFill/>
        </p:spPr>
        <p:txBody>
          <a:bodyPr wrap="square" rtlCol="0" anchor="t">
            <a:spAutoFit/>
          </a:bodyPr>
          <a:p>
            <a:r>
              <a:rPr lang="en-US" sz="2400" b="1">
                <a:gradFill>
                  <a:gsLst>
                    <a:gs pos="0">
                      <a:srgbClr val="007BD3"/>
                    </a:gs>
                    <a:gs pos="100000">
                      <a:srgbClr val="034373"/>
                    </a:gs>
                  </a:gsLst>
                  <a:lin scaled="0"/>
                </a:gradFill>
              </a:rPr>
              <a:t>4- Leaf Area Index (LAI)</a:t>
            </a:r>
            <a:endParaRPr lang="en-US" sz="2400" b="1">
              <a:gradFill>
                <a:gsLst>
                  <a:gs pos="0">
                    <a:srgbClr val="007BD3"/>
                  </a:gs>
                  <a:gs pos="100000">
                    <a:srgbClr val="034373"/>
                  </a:gs>
                </a:gsLst>
                <a:lin scaled="0"/>
              </a:gra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p:cNvPicPr>
            <a:picLocks noChangeAspect="1"/>
          </p:cNvPicPr>
          <p:nvPr>
            <p:ph idx="1"/>
          </p:nvPr>
        </p:nvPicPr>
        <p:blipFill>
          <a:blip r:embed="rId1"/>
          <a:stretch>
            <a:fillRect/>
          </a:stretch>
        </p:blipFill>
        <p:spPr>
          <a:xfrm>
            <a:off x="179705" y="188595"/>
            <a:ext cx="8676005" cy="6398895"/>
          </a:xfrm>
          <a:prstGeom prst="rect">
            <a:avLst/>
          </a:prstGeom>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5779</Words>
  <Application>WPS Presentation</Application>
  <PresentationFormat/>
  <Paragraphs>101</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14</vt:i4>
      </vt:variant>
    </vt:vector>
  </HeadingPairs>
  <TitlesOfParts>
    <vt:vector size="23" baseType="lpstr">
      <vt:lpstr>Arial</vt:lpstr>
      <vt:lpstr>SimSun</vt:lpstr>
      <vt:lpstr>Wingdings</vt:lpstr>
      <vt:lpstr>Arial Unicode MS</vt:lpstr>
      <vt:lpstr>Calibri</vt:lpstr>
      <vt:lpstr>Microsoft YaHei</vt:lpstr>
      <vt:lpstr>Times New Roman</vt:lpstr>
      <vt:lpstr>Default Design</vt:lpstr>
      <vt:lpstr>1_Default Design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LENOVO</cp:lastModifiedBy>
  <cp:revision>13</cp:revision>
  <dcterms:created xsi:type="dcterms:W3CDTF">2024-02-12T17:52:43Z</dcterms:created>
  <dcterms:modified xsi:type="dcterms:W3CDTF">2024-02-12T21:30:03Z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1033-12.2.0.13431</vt:lpwstr>
  </property>
  <property fmtid="{D5CDD505-2E9C-101B-9397-08002B2CF9AE}" pid="3" name="ICV">
    <vt:lpwstr>A1DB89FB5FB648E1B5AC3EB2B15A469F_12</vt:lpwstr>
  </property>
</Properties>
</file>