
<file path=[Content_Types].xml><?xml version="1.0" encoding="utf-8"?>
<Types xmlns="http://schemas.openxmlformats.org/package/2006/content-types">
  <Default Extension="png" ContentType="image/png"/>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3"/>
    <p:sldId id="257" r:id="rId4"/>
    <p:sldId id="258" r:id="rId5"/>
    <p:sldId id="285" r:id="rId6"/>
    <p:sldId id="259" r:id="rId7"/>
    <p:sldId id="260" r:id="rId8"/>
    <p:sldId id="261" r:id="rId9"/>
    <p:sldId id="262" r:id="rId10"/>
    <p:sldId id="263" r:id="rId11"/>
    <p:sldId id="264" r:id="rId12"/>
    <p:sldId id="287" r:id="rId13"/>
    <p:sldId id="286" r:id="rId14"/>
    <p:sldId id="267" r:id="rId15"/>
    <p:sldId id="275" r:id="rId16"/>
    <p:sldId id="268" r:id="rId17"/>
    <p:sldId id="269" r:id="rId18"/>
    <p:sldId id="270" r:id="rId19"/>
    <p:sldId id="271" r:id="rId20"/>
    <p:sldId id="272" r:id="rId21"/>
    <p:sldId id="273" r:id="rId22"/>
    <p:sldId id="274" r:id="rId23"/>
    <p:sldId id="265" r:id="rId24"/>
    <p:sldId id="266" r:id="rId25"/>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7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174"/>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pPr fontAlgn="base"/>
            <a:r>
              <a:rPr lang="en-US" strike="noStrike" noProof="1" smtClean="0"/>
              <a:t>Click to edit Master title style</a:t>
            </a:r>
            <a:endParaRPr lang="en-US" strike="noStrike" noProof="1"/>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en-US"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p>
            <a:pPr lvl="0" fontAlgn="base"/>
            <a:endParaRPr lang="zh-CN" altLang="en-US" strike="noStrike" noProof="1" dirty="0"/>
          </a:p>
        </p:txBody>
      </p:sp>
      <p:sp>
        <p:nvSpPr>
          <p:cNvPr id="5" name="Footer Placeholder 4"/>
          <p:cNvSpPr>
            <a:spLocks noGrp="1"/>
          </p:cNvSpPr>
          <p:nvPr>
            <p:ph type="ftr" sz="quarter" idx="11"/>
          </p:nvPr>
        </p:nvSpPr>
        <p:spPr/>
        <p:txBody>
          <a:bodyPr/>
          <a:p>
            <a:pPr lvl="0" fontAlgn="base"/>
            <a:endParaRPr lang="zh-CN" altLang="en-US" strike="noStrike" noProof="1" dirty="0"/>
          </a:p>
        </p:txBody>
      </p:sp>
      <p:sp>
        <p:nvSpPr>
          <p:cNvPr id="6" name="Slide Number Placeholder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lvl="0" fontAlgn="base"/>
            <a:endParaRPr lang="zh-CN" altLang="en-US" strike="noStrike" noProof="1" dirty="0"/>
          </a:p>
        </p:txBody>
      </p:sp>
      <p:sp>
        <p:nvSpPr>
          <p:cNvPr id="5" name="Footer Placeholder 4"/>
          <p:cNvSpPr>
            <a:spLocks noGrp="1"/>
          </p:cNvSpPr>
          <p:nvPr>
            <p:ph type="ftr" sz="quarter" idx="11"/>
          </p:nvPr>
        </p:nvSpPr>
        <p:spPr/>
        <p:txBody>
          <a:bodyPr/>
          <a:p>
            <a:pPr lvl="0" fontAlgn="base"/>
            <a:endParaRPr lang="zh-CN" altLang="en-US" strike="noStrike" noProof="1" dirty="0"/>
          </a:p>
        </p:txBody>
      </p:sp>
      <p:sp>
        <p:nvSpPr>
          <p:cNvPr id="6" name="Slide Number Placeholder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457200" y="274638"/>
            <a:ext cx="6052930" cy="5851525"/>
          </a:xfrm>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lvl="0" fontAlgn="base"/>
            <a:endParaRPr lang="zh-CN" altLang="en-US" strike="noStrike" noProof="1" dirty="0"/>
          </a:p>
        </p:txBody>
      </p:sp>
      <p:sp>
        <p:nvSpPr>
          <p:cNvPr id="5" name="Footer Placeholder 4"/>
          <p:cNvSpPr>
            <a:spLocks noGrp="1"/>
          </p:cNvSpPr>
          <p:nvPr>
            <p:ph type="ftr" sz="quarter" idx="11"/>
          </p:nvPr>
        </p:nvSpPr>
        <p:spPr/>
        <p:txBody>
          <a:bodyPr/>
          <a:p>
            <a:pPr lvl="0" fontAlgn="base"/>
            <a:endParaRPr lang="zh-CN" altLang="en-US" strike="noStrike" noProof="1" dirty="0"/>
          </a:p>
        </p:txBody>
      </p:sp>
      <p:sp>
        <p:nvSpPr>
          <p:cNvPr id="6" name="Slide Number Placeholder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lvl="0" fontAlgn="base"/>
            <a:endParaRPr lang="zh-CN" altLang="en-US" strike="noStrike" noProof="1" dirty="0"/>
          </a:p>
        </p:txBody>
      </p:sp>
      <p:sp>
        <p:nvSpPr>
          <p:cNvPr id="5" name="Footer Placeholder 4"/>
          <p:cNvSpPr>
            <a:spLocks noGrp="1"/>
          </p:cNvSpPr>
          <p:nvPr>
            <p:ph type="ftr" sz="quarter" idx="11"/>
          </p:nvPr>
        </p:nvSpPr>
        <p:spPr/>
        <p:txBody>
          <a:bodyPr/>
          <a:p>
            <a:pPr lvl="0" fontAlgn="base"/>
            <a:endParaRPr lang="zh-CN" altLang="en-US" strike="noStrike" noProof="1" dirty="0"/>
          </a:p>
        </p:txBody>
      </p:sp>
      <p:sp>
        <p:nvSpPr>
          <p:cNvPr id="6" name="Slide Number Placeholder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en-US" strike="noStrike" noProof="1" smtClean="0"/>
              <a:t>Click to edit Master text styles</a:t>
            </a:r>
            <a:endParaRPr lang="en-US" strike="noStrike" noProof="1" smtClean="0"/>
          </a:p>
        </p:txBody>
      </p:sp>
      <p:sp>
        <p:nvSpPr>
          <p:cNvPr id="4" name="Date Placeholder 3"/>
          <p:cNvSpPr>
            <a:spLocks noGrp="1"/>
          </p:cNvSpPr>
          <p:nvPr>
            <p:ph type="dt" sz="half" idx="10"/>
          </p:nvPr>
        </p:nvSpPr>
        <p:spPr/>
        <p:txBody>
          <a:bodyPr/>
          <a:p>
            <a:pPr lvl="0" fontAlgn="base"/>
            <a:endParaRPr lang="zh-CN" altLang="en-US" strike="noStrike" noProof="1" dirty="0"/>
          </a:p>
        </p:txBody>
      </p:sp>
      <p:sp>
        <p:nvSpPr>
          <p:cNvPr id="5" name="Footer Placeholder 4"/>
          <p:cNvSpPr>
            <a:spLocks noGrp="1"/>
          </p:cNvSpPr>
          <p:nvPr>
            <p:ph type="ftr" sz="quarter" idx="11"/>
          </p:nvPr>
        </p:nvSpPr>
        <p:spPr/>
        <p:txBody>
          <a:bodyPr/>
          <a:p>
            <a:pPr lvl="0" fontAlgn="base"/>
            <a:endParaRPr lang="zh-CN" altLang="en-US" strike="noStrike" noProof="1" dirty="0"/>
          </a:p>
        </p:txBody>
      </p:sp>
      <p:sp>
        <p:nvSpPr>
          <p:cNvPr id="6" name="Slide Number Placeholder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sz="half" idx="1"/>
          </p:nvPr>
        </p:nvSpPr>
        <p:spPr>
          <a:xfrm>
            <a:off x="457200" y="1600200"/>
            <a:ext cx="4032504" cy="4525963"/>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Content Placeholder 3"/>
          <p:cNvSpPr>
            <a:spLocks noGrp="1"/>
          </p:cNvSpPr>
          <p:nvPr>
            <p:ph sz="half" idx="2"/>
          </p:nvPr>
        </p:nvSpPr>
        <p:spPr>
          <a:xfrm>
            <a:off x="4654296" y="1600200"/>
            <a:ext cx="4032504" cy="4525963"/>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Date Placeholder 4"/>
          <p:cNvSpPr>
            <a:spLocks noGrp="1"/>
          </p:cNvSpPr>
          <p:nvPr>
            <p:ph type="dt" sz="half" idx="10"/>
          </p:nvPr>
        </p:nvSpPr>
        <p:spPr/>
        <p:txBody>
          <a:bodyPr/>
          <a:p>
            <a:pPr lvl="0" fontAlgn="base"/>
            <a:endParaRPr lang="zh-CN" altLang="en-US" strike="noStrike" noProof="1" dirty="0"/>
          </a:p>
        </p:txBody>
      </p:sp>
      <p:sp>
        <p:nvSpPr>
          <p:cNvPr id="6" name="Footer Placeholder 5"/>
          <p:cNvSpPr>
            <a:spLocks noGrp="1"/>
          </p:cNvSpPr>
          <p:nvPr>
            <p:ph type="ftr" sz="quarter" idx="11"/>
          </p:nvPr>
        </p:nvSpPr>
        <p:spPr/>
        <p:txBody>
          <a:bodyPr/>
          <a:p>
            <a:pPr lvl="0" fontAlgn="base"/>
            <a:endParaRPr lang="zh-CN" altLang="en-US" strike="noStrike" noProof="1" dirty="0"/>
          </a:p>
        </p:txBody>
      </p:sp>
      <p:sp>
        <p:nvSpPr>
          <p:cNvPr id="7" name="Slide Number Placeholder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629841" y="2505075"/>
            <a:ext cx="3868340" cy="3684588"/>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4629150" y="2505075"/>
            <a:ext cx="3887391" cy="3684588"/>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7" name="Date Placeholder 6"/>
          <p:cNvSpPr>
            <a:spLocks noGrp="1"/>
          </p:cNvSpPr>
          <p:nvPr>
            <p:ph type="dt" sz="half" idx="10"/>
          </p:nvPr>
        </p:nvSpPr>
        <p:spPr/>
        <p:txBody>
          <a:bodyPr/>
          <a:p>
            <a:pPr lvl="0" fontAlgn="base"/>
            <a:endParaRPr lang="zh-CN" altLang="en-US" strike="noStrike" noProof="1" dirty="0"/>
          </a:p>
        </p:txBody>
      </p:sp>
      <p:sp>
        <p:nvSpPr>
          <p:cNvPr id="8" name="Footer Placeholder 7"/>
          <p:cNvSpPr>
            <a:spLocks noGrp="1"/>
          </p:cNvSpPr>
          <p:nvPr>
            <p:ph type="ftr" sz="quarter" idx="11"/>
          </p:nvPr>
        </p:nvSpPr>
        <p:spPr/>
        <p:txBody>
          <a:bodyPr/>
          <a:p>
            <a:pPr lvl="0" fontAlgn="base"/>
            <a:endParaRPr lang="zh-CN" altLang="en-US" strike="noStrike" noProof="1" dirty="0"/>
          </a:p>
        </p:txBody>
      </p:sp>
      <p:sp>
        <p:nvSpPr>
          <p:cNvPr id="9" name="Slide Number Placeholder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p>
            <a:pPr lvl="0" fontAlgn="base"/>
            <a:endParaRPr lang="zh-CN" altLang="en-US" strike="noStrike" noProof="1" dirty="0"/>
          </a:p>
        </p:txBody>
      </p:sp>
      <p:sp>
        <p:nvSpPr>
          <p:cNvPr id="4" name="Footer Placeholder 3"/>
          <p:cNvSpPr>
            <a:spLocks noGrp="1"/>
          </p:cNvSpPr>
          <p:nvPr>
            <p:ph type="ftr" sz="quarter" idx="11"/>
          </p:nvPr>
        </p:nvSpPr>
        <p:spPr/>
        <p:txBody>
          <a:bodyPr/>
          <a:p>
            <a:pPr lvl="0" fontAlgn="base"/>
            <a:endParaRPr lang="zh-CN" altLang="en-US" strike="noStrike" noProof="1" dirty="0"/>
          </a:p>
        </p:txBody>
      </p:sp>
      <p:sp>
        <p:nvSpPr>
          <p:cNvPr id="5" name="Slide Number Placeholder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lvl="0" fontAlgn="base"/>
            <a:endParaRPr lang="zh-CN" altLang="en-US" strike="noStrike" noProof="1" dirty="0"/>
          </a:p>
        </p:txBody>
      </p:sp>
      <p:sp>
        <p:nvSpPr>
          <p:cNvPr id="3" name="Footer Placeholder 2"/>
          <p:cNvSpPr>
            <a:spLocks noGrp="1"/>
          </p:cNvSpPr>
          <p:nvPr>
            <p:ph type="ftr" sz="quarter" idx="11"/>
          </p:nvPr>
        </p:nvSpPr>
        <p:spPr/>
        <p:txBody>
          <a:bodyPr/>
          <a:p>
            <a:pPr lvl="0" fontAlgn="base"/>
            <a:endParaRPr lang="zh-CN" altLang="en-US" strike="noStrike" noProof="1" dirty="0"/>
          </a:p>
        </p:txBody>
      </p:sp>
      <p:sp>
        <p:nvSpPr>
          <p:cNvPr id="4" name="Slide Number Placeholder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lvl="0" fontAlgn="base"/>
            <a:endParaRPr lang="zh-CN" altLang="en-US" strike="noStrike" noProof="1" dirty="0"/>
          </a:p>
        </p:txBody>
      </p:sp>
      <p:sp>
        <p:nvSpPr>
          <p:cNvPr id="6" name="Footer Placeholder 5"/>
          <p:cNvSpPr>
            <a:spLocks noGrp="1"/>
          </p:cNvSpPr>
          <p:nvPr>
            <p:ph type="ftr" sz="quarter" idx="11"/>
          </p:nvPr>
        </p:nvSpPr>
        <p:spPr/>
        <p:txBody>
          <a:bodyPr/>
          <a:p>
            <a:pPr lvl="0" fontAlgn="base"/>
            <a:endParaRPr lang="zh-CN" altLang="en-US" strike="noStrike" noProof="1" dirty="0"/>
          </a:p>
        </p:txBody>
      </p:sp>
      <p:sp>
        <p:nvSpPr>
          <p:cNvPr id="7" name="Slide Number Placeholder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pPr fontAlgn="base"/>
            <a:r>
              <a:rPr lang="en-US" strike="noStrike" noProof="1" smtClean="0"/>
              <a:t>Click to edit Master title style</a:t>
            </a:r>
            <a:endParaRPr lang="en-US" strike="noStrike" noProof="1"/>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en-US" strike="noStrike" noProof="1"/>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lvl="0" fontAlgn="base"/>
            <a:endParaRPr lang="zh-CN" altLang="en-US" strike="noStrike" noProof="1" dirty="0"/>
          </a:p>
        </p:txBody>
      </p:sp>
      <p:sp>
        <p:nvSpPr>
          <p:cNvPr id="6" name="Footer Placeholder 5"/>
          <p:cNvSpPr>
            <a:spLocks noGrp="1"/>
          </p:cNvSpPr>
          <p:nvPr>
            <p:ph type="ftr" sz="quarter" idx="11"/>
          </p:nvPr>
        </p:nvSpPr>
        <p:spPr/>
        <p:txBody>
          <a:bodyPr/>
          <a:p>
            <a:pPr lvl="0" fontAlgn="base"/>
            <a:endParaRPr lang="zh-CN" altLang="en-US" strike="noStrike" noProof="1" dirty="0"/>
          </a:p>
        </p:txBody>
      </p:sp>
      <p:sp>
        <p:nvSpPr>
          <p:cNvPr id="7" name="Slide Number Placeholder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1025"/>
          <p:cNvSpPr>
            <a:spLocks noGrp="1"/>
          </p:cNvSpPr>
          <p:nvPr>
            <p:ph type="title"/>
          </p:nvPr>
        </p:nvSpPr>
        <p:spPr>
          <a:xfrm>
            <a:off x="457200" y="274638"/>
            <a:ext cx="8229600" cy="1143000"/>
          </a:xfrm>
          <a:prstGeom prst="rect">
            <a:avLst/>
          </a:prstGeom>
          <a:noFill/>
          <a:ln w="9525">
            <a:noFill/>
          </a:ln>
        </p:spPr>
        <p:txBody>
          <a:bodyPr anchor="ctr" anchorCtr="0"/>
          <a:p>
            <a:pPr lvl="0"/>
            <a:r>
              <a:rPr lang="en-US" altLang="zh-CN"/>
              <a:t>Click to edit Master title style</a:t>
            </a:r>
            <a:endParaRPr lang="en-US" altLang="zh-CN"/>
          </a:p>
        </p:txBody>
      </p:sp>
      <p:sp>
        <p:nvSpPr>
          <p:cNvPr id="1027" name="Text Placeholder 1026"/>
          <p:cNvSpPr>
            <a:spLocks noGrp="1"/>
          </p:cNvSpPr>
          <p:nvPr>
            <p:ph type="body"/>
          </p:nvPr>
        </p:nvSpPr>
        <p:spPr>
          <a:xfrm>
            <a:off x="457200" y="1600200"/>
            <a:ext cx="8229600" cy="4525963"/>
          </a:xfrm>
          <a:prstGeom prst="rect">
            <a:avLst/>
          </a:prstGeom>
          <a:noFill/>
          <a:ln w="9525">
            <a:noFill/>
          </a:ln>
        </p:spPr>
        <p:txBody>
          <a:bodyPr anchor="t" anchorCtr="0"/>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ltLang="zh-CN"/>
          </a:p>
        </p:txBody>
      </p:sp>
      <p:sp>
        <p:nvSpPr>
          <p:cNvPr id="1028" name="Date Placeholder 1027"/>
          <p:cNvSpPr>
            <a:spLocks noGrp="1"/>
          </p:cNvSpPr>
          <p:nvPr>
            <p:ph type="dt" sz="half" idx="2"/>
          </p:nvPr>
        </p:nvSpPr>
        <p:spPr>
          <a:xfrm>
            <a:off x="457200" y="6245225"/>
            <a:ext cx="2133600" cy="476250"/>
          </a:xfrm>
          <a:prstGeom prst="rect">
            <a:avLst/>
          </a:prstGeom>
          <a:noFill/>
          <a:ln w="9525">
            <a:noFill/>
          </a:ln>
        </p:spPr>
        <p:txBody>
          <a:bodyPr/>
          <a:lstStyle>
            <a:lvl1pPr>
              <a:defRPr sz="1400">
                <a:ea typeface="SimSun" panose="02010600030101010101" pitchFamily="2" charset="-122"/>
              </a:defRPr>
            </a:lvl1pPr>
          </a:lstStyle>
          <a:p>
            <a:pPr lvl="0" fontAlgn="base"/>
            <a:endParaRPr lang="zh-CN" altLang="en-US" strike="noStrike" noProof="1" dirty="0"/>
          </a:p>
        </p:txBody>
      </p:sp>
      <p:sp>
        <p:nvSpPr>
          <p:cNvPr id="1029" name="Footer Placeholder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ea typeface="SimSun" panose="02010600030101010101" pitchFamily="2" charset="-122"/>
              </a:defRPr>
            </a:lvl1pPr>
          </a:lstStyle>
          <a:p>
            <a:pPr lvl="0" fontAlgn="base"/>
            <a:endParaRPr lang="zh-CN" altLang="en-US" strike="noStrike" noProof="1" dirty="0"/>
          </a:p>
        </p:txBody>
      </p:sp>
      <p:sp>
        <p:nvSpPr>
          <p:cNvPr id="1030" name="Slide Number Placeholder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ea typeface="SimSun" panose="02010600030101010101" pitchFamily="2" charset="-122"/>
              </a:defRPr>
            </a:lvl1pPr>
          </a:lstStyle>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9" name="Title 1"/>
          <p:cNvSpPr>
            <a:spLocks noGrp="1"/>
          </p:cNvSpPr>
          <p:nvPr>
            <p:ph type="ctrTitle"/>
          </p:nvPr>
        </p:nvSpPr>
        <p:spPr>
          <a:xfrm>
            <a:off x="755650" y="476250"/>
            <a:ext cx="7856538" cy="1436688"/>
          </a:xfrm>
          <a:ln/>
        </p:spPr>
        <p:txBody>
          <a:bodyPr anchor="b" anchorCtr="0"/>
          <a:p>
            <a:pPr defTabSz="914400">
              <a:buClrTx/>
              <a:buSzTx/>
              <a:buFontTx/>
              <a:buNone/>
            </a:pPr>
            <a:r>
              <a:rPr lang="en-US" altLang="zh-CN" kern="1200" baseline="0">
                <a:latin typeface="+mj-lt"/>
                <a:ea typeface="+mj-ea"/>
                <a:cs typeface="+mj-cs"/>
              </a:rPr>
              <a:t>Block diagram of a precision farming control system.</a:t>
            </a:r>
            <a:endParaRPr lang="en-US" altLang="zh-CN" kern="1200" baseline="0">
              <a:latin typeface="+mj-lt"/>
              <a:ea typeface="+mj-ea"/>
              <a:cs typeface="+mj-cs"/>
            </a:endParaRPr>
          </a:p>
        </p:txBody>
      </p:sp>
      <p:sp>
        <p:nvSpPr>
          <p:cNvPr id="2050" name="Subtitle 2"/>
          <p:cNvSpPr>
            <a:spLocks noGrp="1"/>
          </p:cNvSpPr>
          <p:nvPr>
            <p:ph type="subTitle" idx="1"/>
          </p:nvPr>
        </p:nvSpPr>
        <p:spPr>
          <a:ln/>
        </p:spPr>
        <p:txBody>
          <a:bodyPr anchor="t" anchorCtr="0"/>
          <a:p>
            <a:pPr defTabSz="914400">
              <a:buClrTx/>
              <a:buSzTx/>
              <a:buFontTx/>
            </a:pPr>
            <a:endParaRPr lang="en-US" altLang="zh-CN" kern="1200" baseline="0">
              <a:latin typeface="+mn-lt"/>
              <a:ea typeface="+mn-ea"/>
              <a:cs typeface="+mn-cs"/>
            </a:endParaRPr>
          </a:p>
        </p:txBody>
      </p:sp>
      <p:pic>
        <p:nvPicPr>
          <p:cNvPr id="2051" name="Picture 3"/>
          <p:cNvPicPr>
            <a:picLocks noChangeAspect="1"/>
          </p:cNvPicPr>
          <p:nvPr/>
        </p:nvPicPr>
        <p:blipFill>
          <a:blip r:embed="rId1"/>
          <a:srcRect b="3311"/>
          <a:stretch>
            <a:fillRect/>
          </a:stretch>
        </p:blipFill>
        <p:spPr>
          <a:xfrm>
            <a:off x="323850" y="2420938"/>
            <a:ext cx="8559800" cy="3908425"/>
          </a:xfrm>
          <a:prstGeom prst="rect">
            <a:avLst/>
          </a:prstGeom>
          <a:noFill/>
          <a:ln w="9525">
            <a:noFill/>
          </a:ln>
        </p:spPr>
      </p:pic>
      <p:sp>
        <p:nvSpPr>
          <p:cNvPr id="2" name="Slide Number Placeholder 1"/>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Title 1"/>
          <p:cNvSpPr>
            <a:spLocks noGrp="1"/>
          </p:cNvSpPr>
          <p:nvPr>
            <p:ph type="title"/>
          </p:nvPr>
        </p:nvSpPr>
        <p:spPr>
          <a:ln/>
        </p:spPr>
        <p:txBody>
          <a:bodyPr anchor="ctr" anchorCtr="0"/>
          <a:p>
            <a:r>
              <a:rPr lang="en-US" altLang="zh-CN" sz="2400">
                <a:solidFill>
                  <a:srgbClr val="FF0000"/>
                </a:solidFill>
              </a:rPr>
              <a:t>CROP        CANOPY        REFLECTANCE        SENSING</a:t>
            </a:r>
            <a:br>
              <a:rPr lang="en-US" altLang="zh-CN" sz="2400"/>
            </a:br>
            <a:endParaRPr lang="en-US" altLang="zh-CN" sz="2400"/>
          </a:p>
        </p:txBody>
      </p:sp>
      <p:sp>
        <p:nvSpPr>
          <p:cNvPr id="10242" name="Content Placeholder 2"/>
          <p:cNvSpPr>
            <a:spLocks noGrp="1"/>
          </p:cNvSpPr>
          <p:nvPr>
            <p:ph idx="1"/>
          </p:nvPr>
        </p:nvSpPr>
        <p:spPr>
          <a:xfrm>
            <a:off x="323850" y="981075"/>
            <a:ext cx="8339138" cy="4940300"/>
          </a:xfrm>
          <a:ln/>
        </p:spPr>
        <p:txBody>
          <a:bodyPr anchor="t" anchorCtr="0"/>
          <a:p>
            <a:r>
              <a:rPr lang="en-US" altLang="zh-CN" sz="2400"/>
              <a:t>SPECTRAL   INDICES   AND   THEIR   RELATIONSHIP   TO   CROP:</a:t>
            </a:r>
            <a:endParaRPr lang="en-US" altLang="zh-CN" sz="2400"/>
          </a:p>
          <a:p>
            <a:endParaRPr lang="en-US" altLang="zh-CN" sz="2400"/>
          </a:p>
          <a:p>
            <a:pPr algn="just"/>
            <a:r>
              <a:rPr lang="en-US" altLang="zh-CN" sz="2400"/>
              <a:t>Plants appear green due to the absorption of red light by chlorophyll. Canopy reflectance sensing technology uses ratios of different portions of the spectrum to assess spectral differences in plant canopies. </a:t>
            </a:r>
            <a:endParaRPr lang="en-US" altLang="zh-CN" sz="2400"/>
          </a:p>
          <a:p>
            <a:pPr algn="just"/>
            <a:endParaRPr lang="en-US" altLang="zh-CN" sz="2400"/>
          </a:p>
          <a:p>
            <a:pPr algn="just"/>
            <a:r>
              <a:rPr lang="en-US" altLang="zh-CN" sz="2400"/>
              <a:t>The NDVI is a spectral index that measures the difference between reflected energy in the near-infrared and red portions of the spectrum. It is effective in distinguishing chlorophyll-containing plants from soil backgrounds. However, soil variations can interfere with measurements, but this variation is typically small enough not to be significant.</a:t>
            </a:r>
            <a:endParaRPr lang="en-US" altLang="zh-CN" sz="2400"/>
          </a:p>
          <a:p>
            <a:endParaRPr lang="en-US" altLang="zh-CN" sz="2400"/>
          </a:p>
        </p:txBody>
      </p:sp>
      <p:sp>
        <p:nvSpPr>
          <p:cNvPr id="2" name="Slide Number Placeholder 1"/>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Spectral Indices</a:t>
            </a:r>
            <a:br>
              <a:rPr lang="en-US"/>
            </a:br>
            <a:endParaRPr lang="en-US"/>
          </a:p>
        </p:txBody>
      </p:sp>
      <p:sp>
        <p:nvSpPr>
          <p:cNvPr id="3" name="Content Placeholder 2"/>
          <p:cNvSpPr>
            <a:spLocks noGrp="1"/>
          </p:cNvSpPr>
          <p:nvPr>
            <p:ph idx="1"/>
          </p:nvPr>
        </p:nvSpPr>
        <p:spPr>
          <a:xfrm>
            <a:off x="457200" y="764540"/>
            <a:ext cx="8229600" cy="4525963"/>
          </a:xfrm>
        </p:spPr>
        <p:txBody>
          <a:bodyPr/>
          <a:p>
            <a:pPr marL="0" indent="0">
              <a:buNone/>
            </a:pPr>
            <a:r>
              <a:rPr lang="en-US" sz="2800" b="1"/>
              <a:t>NDVI</a:t>
            </a:r>
            <a:endParaRPr lang="en-US" sz="2800" b="1"/>
          </a:p>
          <a:p>
            <a:pPr marL="0" indent="0">
              <a:buNone/>
            </a:pPr>
            <a:r>
              <a:rPr lang="en-US" sz="1800"/>
              <a:t>The Near-Infrared (NIR) and Red bands were also applied to calculate the NDVI images [39].  The NDVI index is calculated with the aid of the red (Red) and the Near- Infrared (NIR) bands of Sentinel-2 images, using Equation (1), as follows [39]:</a:t>
            </a:r>
            <a:endParaRPr lang="en-US" sz="1800"/>
          </a:p>
          <a:p>
            <a:pPr marL="0" indent="0">
              <a:buNone/>
            </a:pPr>
            <a:r>
              <a:rPr lang="en-US" sz="2400" b="1">
                <a:gradFill>
                  <a:gsLst>
                    <a:gs pos="0">
                      <a:srgbClr val="012D86"/>
                    </a:gs>
                    <a:gs pos="100000">
                      <a:srgbClr val="0E2557"/>
                    </a:gs>
                  </a:gsLst>
                  <a:lin scaled="0"/>
                </a:gradFill>
              </a:rPr>
              <a:t>NDVI = (B8 - B4)/(B8 + B4)</a:t>
            </a:r>
            <a:r>
              <a:rPr lang="en-US" sz="2400" b="1"/>
              <a:t> </a:t>
            </a:r>
            <a:r>
              <a:rPr lang="en-US" sz="1800"/>
              <a:t> </a:t>
            </a:r>
            <a:r>
              <a:rPr lang="en-US"/>
              <a:t> </a:t>
            </a:r>
            <a:endParaRPr lang="en-US"/>
          </a:p>
          <a:p>
            <a:pPr marL="0" indent="0">
              <a:buNone/>
            </a:pPr>
            <a:endParaRPr lang="en-US"/>
          </a:p>
          <a:p>
            <a:pPr marL="0" algn="l">
              <a:buClrTx/>
              <a:buSzTx/>
              <a:buFontTx/>
              <a:buNone/>
            </a:pPr>
            <a:r>
              <a:rPr lang="en-US" sz="2800" b="1"/>
              <a:t>NDMI</a:t>
            </a:r>
            <a:endParaRPr lang="en-US" sz="2800" b="1"/>
          </a:p>
          <a:p>
            <a:pPr marL="0" algn="l">
              <a:buClrTx/>
              <a:buSzTx/>
              <a:buFontTx/>
              <a:buNone/>
            </a:pPr>
            <a:r>
              <a:rPr lang="en-US" sz="1800"/>
              <a:t>The NDMI normalizes the different moisture response bands between near-infrared (NIR) and shortwave infrared (SWIR) (Equation (2)). The linear correlation between the NIR/SWIR ratio and leaf relative water content was discovered by Hunt Jr and Rock [41]. He calculated NDMI using the following equation:</a:t>
            </a:r>
            <a:endParaRPr lang="en-US" sz="1800"/>
          </a:p>
          <a:p>
            <a:pPr marL="0" algn="l">
              <a:buClrTx/>
              <a:buSzTx/>
              <a:buFontTx/>
              <a:buNone/>
            </a:pPr>
            <a:r>
              <a:rPr lang="en-US" sz="2400" b="1">
                <a:gradFill>
                  <a:gsLst>
                    <a:gs pos="0">
                      <a:srgbClr val="007BD3"/>
                    </a:gs>
                    <a:gs pos="100000">
                      <a:srgbClr val="034373"/>
                    </a:gs>
                  </a:gsLst>
                  <a:lin scaled="0"/>
                </a:gradFill>
              </a:rPr>
              <a:t>NDMI = NIR - SWIR/NIR + SWIR</a:t>
            </a:r>
            <a:r>
              <a:rPr lang="en-US" sz="1800" b="1">
                <a:gradFill>
                  <a:gsLst>
                    <a:gs pos="0">
                      <a:srgbClr val="007BD3"/>
                    </a:gs>
                    <a:gs pos="100000">
                      <a:srgbClr val="034373"/>
                    </a:gs>
                  </a:gsLst>
                  <a:lin scaled="0"/>
                </a:gradFill>
              </a:rPr>
              <a:t> </a:t>
            </a:r>
            <a:r>
              <a:rPr lang="en-US" b="1">
                <a:gradFill>
                  <a:gsLst>
                    <a:gs pos="0">
                      <a:srgbClr val="007BD3"/>
                    </a:gs>
                    <a:gs pos="100000">
                      <a:srgbClr val="034373"/>
                    </a:gs>
                  </a:gsLst>
                  <a:lin scaled="0"/>
                </a:gradFill>
              </a:rPr>
              <a:t> </a:t>
            </a:r>
            <a:r>
              <a:rPr lang="en-US"/>
              <a:t> </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
        <p:nvSpPr>
          <p:cNvPr id="4" name="Slide Number Placeholder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pic>
        <p:nvPicPr>
          <p:cNvPr id="5" name="Content Placeholder 3"/>
          <p:cNvPicPr>
            <a:picLocks noChangeAspect="1"/>
          </p:cNvPicPr>
          <p:nvPr/>
        </p:nvPicPr>
        <p:blipFill>
          <a:blip r:embed="rId1"/>
          <a:srcRect b="4619"/>
          <a:stretch>
            <a:fillRect/>
          </a:stretch>
        </p:blipFill>
        <p:spPr>
          <a:xfrm>
            <a:off x="450850" y="188595"/>
            <a:ext cx="8282940" cy="4392295"/>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5" name="IM 52"/>
          <p:cNvPicPr>
            <a:picLocks noGrp="1" noChangeAspect="1"/>
          </p:cNvPicPr>
          <p:nvPr>
            <p:ph idx="1"/>
          </p:nvPr>
        </p:nvPicPr>
        <p:blipFill>
          <a:blip r:embed="rId1">
            <a:grayscl/>
          </a:blip>
          <a:stretch>
            <a:fillRect/>
          </a:stretch>
        </p:blipFill>
        <p:spPr>
          <a:xfrm>
            <a:off x="323850" y="2781300"/>
            <a:ext cx="3213100" cy="911225"/>
          </a:xfrm>
          <a:ln/>
        </p:spPr>
      </p:pic>
      <p:sp>
        <p:nvSpPr>
          <p:cNvPr id="11266" name="Text Box 3"/>
          <p:cNvSpPr txBox="1"/>
          <p:nvPr/>
        </p:nvSpPr>
        <p:spPr>
          <a:xfrm>
            <a:off x="179388" y="115888"/>
            <a:ext cx="8272462" cy="2306637"/>
          </a:xfrm>
          <a:prstGeom prst="rect">
            <a:avLst/>
          </a:prstGeom>
          <a:noFill/>
          <a:ln w="9525">
            <a:noFill/>
          </a:ln>
        </p:spPr>
        <p:txBody>
          <a:bodyPr wrap="square" anchor="t" anchorCtr="0">
            <a:spAutoFit/>
          </a:bodyPr>
          <a:p>
            <a:pPr>
              <a:lnSpc>
                <a:spcPct val="150000"/>
              </a:lnSpc>
            </a:pPr>
            <a:r>
              <a:rPr lang="en-US" altLang="zh-CN" sz="2400">
                <a:latin typeface="Arial" panose="020B0604020202020204" pitchFamily="34" charset="0"/>
              </a:rPr>
              <a:t>”NDVI is a spectral index relating the difference between reflected energy in the  near-infrared (NIR)portion of the spectrum and reflected energy in the red portion of the spectrum.</a:t>
            </a:r>
            <a:endParaRPr lang="en-US" altLang="zh-CN" sz="2400">
              <a:latin typeface="Arial" panose="020B0604020202020204" pitchFamily="34" charset="0"/>
            </a:endParaRPr>
          </a:p>
        </p:txBody>
      </p:sp>
      <p:sp>
        <p:nvSpPr>
          <p:cNvPr id="5" name="Text Box 488"/>
          <p:cNvSpPr txBox="1"/>
          <p:nvPr/>
        </p:nvSpPr>
        <p:spPr>
          <a:xfrm>
            <a:off x="4500563" y="2060575"/>
            <a:ext cx="1868488" cy="3992563"/>
          </a:xfrm>
          <a:prstGeom prst="rect">
            <a:avLst/>
          </a:prstGeom>
          <a:noFill/>
          <a:ln>
            <a:noFill/>
          </a:ln>
        </p:spPr>
        <p:txBody>
          <a:bodyPr lIns="0" tIns="0" rIns="0" bIns="0" upright="1"/>
          <a:lstStyle/>
          <a:p>
            <a:pPr eaLnBrk="0">
              <a:lnSpc>
                <a:spcPct val="80000"/>
              </a:lnSpc>
              <a:spcBef>
                <a:spcPts val="100"/>
              </a:spcBef>
            </a:pPr>
            <a:r>
              <a:rPr lang="en-US" altLang="zh-CN" sz="850" kern="0" spc="-30" noProof="1">
                <a:solidFill>
                  <a:srgbClr val="000000"/>
                </a:solidFill>
                <a:latin typeface="Times New Roman" panose="02020603050405020304"/>
                <a:ea typeface="Times New Roman" panose="02020603050405020304"/>
                <a:cs typeface="Times New Roman" panose="02020603050405020304"/>
                <a:sym typeface="Times New Roman" panose="02020603050405020304"/>
              </a:rPr>
              <a:t>L</a:t>
            </a:r>
            <a:r>
              <a:rPr lang="en-US" altLang="zh-CN" sz="1600" kern="0" spc="-30" noProof="1">
                <a:solidFill>
                  <a:srgbClr val="000000"/>
                </a:solidFill>
                <a:latin typeface="Times New Roman" panose="02020603050405020304"/>
                <a:ea typeface="Times New Roman" panose="02020603050405020304"/>
                <a:cs typeface="Times New Roman" panose="02020603050405020304"/>
                <a:sym typeface="Times New Roman" panose="02020603050405020304"/>
              </a:rPr>
              <a:t>egend</a:t>
            </a:r>
            <a:endParaRPr lang="en-US" altLang="zh-CN" sz="1600" kern="0" noProof="1">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eaLnBrk="0">
              <a:lnSpc>
                <a:spcPct val="80000"/>
              </a:lnSpc>
              <a:spcBef>
                <a:spcPts val="0"/>
              </a:spcBef>
            </a:pPr>
            <a:r>
              <a:rPr lang="en-US" altLang="zh-CN" sz="1600" kern="0" spc="-15" noProof="1">
                <a:solidFill>
                  <a:srgbClr val="000000"/>
                </a:solidFill>
                <a:latin typeface="Times New Roman" panose="02020603050405020304"/>
                <a:ea typeface="Times New Roman" panose="02020603050405020304"/>
                <a:cs typeface="Times New Roman" panose="02020603050405020304"/>
                <a:sym typeface="Times New Roman" panose="02020603050405020304"/>
              </a:rPr>
              <a:t>Yield (t/ha)</a:t>
            </a:r>
            <a:endParaRPr lang="en-US" altLang="zh-CN" sz="1600" kern="0" noProof="1">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eaLnBrk="0">
              <a:lnSpc>
                <a:spcPct val="72000"/>
              </a:lnSpc>
              <a:spcBef>
                <a:spcPts val="300"/>
              </a:spcBef>
            </a:pPr>
            <a:r>
              <a:rPr lang="en-US" altLang="zh-CN" sz="1600" kern="0" spc="-40" noProof="1">
                <a:solidFill>
                  <a:srgbClr val="000000"/>
                </a:solidFill>
                <a:latin typeface="SimSun" panose="02010600030101010101" pitchFamily="2" charset="-122"/>
                <a:ea typeface="SimSun" panose="02010600030101010101" pitchFamily="2" charset="-122"/>
                <a:cs typeface="SimSun" panose="02010600030101010101" pitchFamily="2" charset="-122"/>
                <a:sym typeface="Times New Roman" panose="02020603050405020304"/>
              </a:rPr>
              <a:t>+5.0</a:t>
            </a:r>
            <a:endParaRPr lang="en-US" altLang="zh-CN" sz="1600" kern="0" noProof="1">
              <a:solidFill>
                <a:srgbClr val="000000"/>
              </a:solidFill>
              <a:latin typeface="SimSun" panose="02010600030101010101" pitchFamily="2" charset="-122"/>
              <a:ea typeface="SimSun" panose="02010600030101010101" pitchFamily="2" charset="-122"/>
              <a:cs typeface="SimSun" panose="02010600030101010101" pitchFamily="2" charset="-122"/>
              <a:sym typeface="Times New Roman" panose="02020603050405020304"/>
            </a:endParaRPr>
          </a:p>
          <a:p>
            <a:pPr eaLnBrk="0">
              <a:lnSpc>
                <a:spcPct val="72000"/>
              </a:lnSpc>
            </a:pPr>
            <a:r>
              <a:rPr lang="en-US" altLang="zh-CN" sz="1200" kern="0" spc="-35" noProof="1">
                <a:solidFill>
                  <a:srgbClr val="000000"/>
                </a:solidFill>
                <a:latin typeface="SimSun" panose="02010600030101010101" pitchFamily="2" charset="-122"/>
                <a:ea typeface="SimSun" panose="02010600030101010101" pitchFamily="2" charset="-122"/>
                <a:cs typeface="SimSun" panose="02010600030101010101" pitchFamily="2" charset="-122"/>
                <a:sym typeface="Times New Roman" panose="02020603050405020304"/>
              </a:rPr>
              <a:t>-4.0</a:t>
            </a:r>
            <a:endParaRPr lang="en-US" altLang="zh-CN" sz="1200" kern="0" spc="-35" noProof="1">
              <a:solidFill>
                <a:srgbClr val="000000"/>
              </a:solidFill>
              <a:latin typeface="SimSun" panose="02010600030101010101" pitchFamily="2" charset="-122"/>
              <a:ea typeface="SimSun" panose="02010600030101010101" pitchFamily="2" charset="-122"/>
              <a:cs typeface="SimSun" panose="02010600030101010101" pitchFamily="2" charset="-122"/>
              <a:sym typeface="Times New Roman" panose="02020603050405020304"/>
            </a:endParaRPr>
          </a:p>
          <a:p>
            <a:pPr eaLnBrk="0">
              <a:lnSpc>
                <a:spcPct val="72000"/>
              </a:lnSpc>
            </a:pPr>
            <a:endParaRPr lang="en-US" altLang="zh-CN" sz="1200" kern="0" noProof="1">
              <a:solidFill>
                <a:srgbClr val="000000"/>
              </a:solidFill>
              <a:latin typeface="SimSun" panose="02010600030101010101" pitchFamily="2" charset="-122"/>
              <a:ea typeface="SimSun" panose="02010600030101010101" pitchFamily="2" charset="-122"/>
              <a:cs typeface="SimSun" panose="02010600030101010101" pitchFamily="2" charset="-122"/>
              <a:sym typeface="Times New Roman" panose="02020603050405020304"/>
            </a:endParaRPr>
          </a:p>
          <a:p>
            <a:pPr eaLnBrk="0">
              <a:lnSpc>
                <a:spcPts val="650"/>
              </a:lnSpc>
            </a:pPr>
            <a:r>
              <a:rPr lang="en-US" altLang="zh-CN" sz="1600" kern="0" spc="-75" noProof="1">
                <a:solidFill>
                  <a:srgbClr val="000000"/>
                </a:solidFill>
                <a:latin typeface="SimSun" panose="02010600030101010101" pitchFamily="2" charset="-122"/>
                <a:ea typeface="SimSun" panose="02010600030101010101" pitchFamily="2" charset="-122"/>
                <a:cs typeface="SimSun" panose="02010600030101010101" pitchFamily="2" charset="-122"/>
                <a:sym typeface="Times New Roman" panose="02020603050405020304"/>
              </a:rPr>
              <a:t>-3.0</a:t>
            </a:r>
            <a:endParaRPr lang="en-US" altLang="zh-CN" sz="1600" kern="0" noProof="1">
              <a:solidFill>
                <a:srgbClr val="000000"/>
              </a:solidFill>
              <a:latin typeface="SimSun" panose="02010600030101010101" pitchFamily="2" charset="-122"/>
              <a:ea typeface="SimSun" panose="02010600030101010101" pitchFamily="2" charset="-122"/>
              <a:cs typeface="SimSun" panose="02010600030101010101" pitchFamily="2" charset="-122"/>
              <a:sym typeface="Times New Roman" panose="02020603050405020304"/>
            </a:endParaRPr>
          </a:p>
          <a:p>
            <a:pPr eaLnBrk="0">
              <a:lnSpc>
                <a:spcPct val="75000"/>
              </a:lnSpc>
            </a:pPr>
            <a:r>
              <a:rPr lang="en-US" altLang="zh-CN" sz="1600" kern="0" spc="-55" noProof="1">
                <a:solidFill>
                  <a:srgbClr val="000000"/>
                </a:solidFill>
                <a:latin typeface="SimSun" panose="02010600030101010101" pitchFamily="2" charset="-122"/>
                <a:ea typeface="SimSun" panose="02010600030101010101" pitchFamily="2" charset="-122"/>
                <a:cs typeface="SimSun" panose="02010600030101010101" pitchFamily="2" charset="-122"/>
                <a:sym typeface="Times New Roman" panose="02020603050405020304"/>
              </a:rPr>
              <a:t>2.0</a:t>
            </a:r>
            <a:endParaRPr lang="en-US" altLang="zh-CN" sz="1600" kern="0" noProof="1">
              <a:solidFill>
                <a:srgbClr val="000000"/>
              </a:solidFill>
              <a:latin typeface="SimSun" panose="02010600030101010101" pitchFamily="2" charset="-122"/>
              <a:ea typeface="SimSun" panose="02010600030101010101" pitchFamily="2" charset="-122"/>
              <a:cs typeface="SimSun" panose="02010600030101010101" pitchFamily="2" charset="-122"/>
              <a:sym typeface="Times New Roman" panose="02020603050405020304"/>
            </a:endParaRPr>
          </a:p>
          <a:p>
            <a:pPr eaLnBrk="0">
              <a:lnSpc>
                <a:spcPct val="73000"/>
              </a:lnSpc>
            </a:pPr>
            <a:r>
              <a:rPr lang="en-US" altLang="zh-CN" sz="1200" kern="0" spc="-20" noProof="1">
                <a:solidFill>
                  <a:srgbClr val="000000"/>
                </a:solidFill>
                <a:latin typeface="SimSun" panose="02010600030101010101" pitchFamily="2" charset="-122"/>
                <a:ea typeface="SimSun" panose="02010600030101010101" pitchFamily="2" charset="-122"/>
                <a:cs typeface="SimSun" panose="02010600030101010101" pitchFamily="2" charset="-122"/>
                <a:sym typeface="Times New Roman" panose="02020603050405020304"/>
              </a:rPr>
              <a:t>1.0</a:t>
            </a:r>
            <a:endParaRPr lang="en-US" altLang="zh-CN" sz="1200" kern="0" noProof="1">
              <a:solidFill>
                <a:srgbClr val="000000"/>
              </a:solidFill>
              <a:latin typeface="SimSun" panose="02010600030101010101" pitchFamily="2" charset="-122"/>
              <a:ea typeface="SimSun" panose="02010600030101010101" pitchFamily="2" charset="-122"/>
              <a:cs typeface="SimSun" panose="02010600030101010101" pitchFamily="2" charset="-122"/>
              <a:sym typeface="Times New Roman" panose="02020603050405020304"/>
            </a:endParaRPr>
          </a:p>
          <a:p>
            <a:pPr eaLnBrk="0">
              <a:lnSpc>
                <a:spcPct val="76000"/>
              </a:lnSpc>
            </a:pPr>
            <a:r>
              <a:rPr lang="en-US" altLang="zh-CN" sz="1600" kern="0" spc="-10" noProof="1">
                <a:solidFill>
                  <a:srgbClr val="000000"/>
                </a:solidFill>
                <a:latin typeface="SimSun" panose="02010600030101010101" pitchFamily="2" charset="-122"/>
                <a:ea typeface="SimSun" panose="02010600030101010101" pitchFamily="2" charset="-122"/>
                <a:cs typeface="SimSun" panose="02010600030101010101" pitchFamily="2" charset="-122"/>
                <a:sym typeface="Times New Roman" panose="02020603050405020304"/>
              </a:rPr>
              <a:t>0.0</a:t>
            </a:r>
            <a:endParaRPr lang="en-US" altLang="zh-CN" sz="1600" kern="0" spc="-10" noProof="1">
              <a:solidFill>
                <a:srgbClr val="000000"/>
              </a:solidFill>
              <a:latin typeface="SimSun" panose="02010600030101010101" pitchFamily="2" charset="-122"/>
              <a:ea typeface="SimSun" panose="02010600030101010101" pitchFamily="2" charset="-122"/>
              <a:cs typeface="SimSun" panose="02010600030101010101" pitchFamily="2" charset="-122"/>
              <a:sym typeface="Times New Roman" panose="02020603050405020304"/>
            </a:endParaRPr>
          </a:p>
        </p:txBody>
      </p:sp>
      <p:pic>
        <p:nvPicPr>
          <p:cNvPr id="11268" name="Picture 487"/>
          <p:cNvPicPr>
            <a:picLocks noChangeAspect="1"/>
          </p:cNvPicPr>
          <p:nvPr/>
        </p:nvPicPr>
        <p:blipFill>
          <a:blip r:embed="rId2"/>
          <a:stretch>
            <a:fillRect/>
          </a:stretch>
        </p:blipFill>
        <p:spPr>
          <a:xfrm>
            <a:off x="5580063" y="1844675"/>
            <a:ext cx="3492500" cy="4913313"/>
          </a:xfrm>
          <a:prstGeom prst="rect">
            <a:avLst/>
          </a:prstGeom>
          <a:noFill/>
          <a:ln w="9525">
            <a:noFill/>
          </a:ln>
        </p:spPr>
      </p:pic>
      <p:sp>
        <p:nvSpPr>
          <p:cNvPr id="2" name="Slide Number Placeholder 1"/>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Title 1"/>
          <p:cNvSpPr>
            <a:spLocks noGrp="1"/>
          </p:cNvSpPr>
          <p:nvPr>
            <p:ph type="title"/>
          </p:nvPr>
        </p:nvSpPr>
        <p:spPr>
          <a:xfrm>
            <a:off x="395288" y="-28575"/>
            <a:ext cx="8229600" cy="1143000"/>
          </a:xfrm>
          <a:ln/>
        </p:spPr>
        <p:txBody>
          <a:bodyPr anchor="ctr" anchorCtr="0"/>
          <a:p>
            <a:br>
              <a:rPr lang="en-US" altLang="zh-CN" sz="2400" b="1"/>
            </a:br>
            <a:r>
              <a:rPr lang="en-US" altLang="zh-CN" sz="2400" b="1"/>
              <a:t>Wheat Irrigation Monitoring based on NDVI </a:t>
            </a:r>
            <a:endParaRPr lang="en-US" altLang="zh-CN" sz="2400" b="1"/>
          </a:p>
        </p:txBody>
      </p:sp>
      <p:pic>
        <p:nvPicPr>
          <p:cNvPr id="12290" name="Content Placeholder 5"/>
          <p:cNvPicPr>
            <a:picLocks noGrp="1" noChangeAspect="1"/>
          </p:cNvPicPr>
          <p:nvPr>
            <p:ph idx="1"/>
          </p:nvPr>
        </p:nvPicPr>
        <p:blipFill>
          <a:blip r:embed="rId1"/>
          <a:stretch>
            <a:fillRect/>
          </a:stretch>
        </p:blipFill>
        <p:spPr>
          <a:xfrm>
            <a:off x="528638" y="854075"/>
            <a:ext cx="7964487" cy="6003925"/>
          </a:xfrm>
          <a:ln/>
        </p:spPr>
      </p:pic>
      <p:sp>
        <p:nvSpPr>
          <p:cNvPr id="2" name="Slide Number Placeholder 1"/>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3" name="Content Placeholder 3"/>
          <p:cNvPicPr>
            <a:picLocks noGrp="1" noChangeAspect="1"/>
          </p:cNvPicPr>
          <p:nvPr>
            <p:ph idx="1"/>
          </p:nvPr>
        </p:nvPicPr>
        <p:blipFill>
          <a:blip r:embed="rId1"/>
          <a:srcRect l="11009" t="14212" r="2774" b="6859"/>
          <a:stretch>
            <a:fillRect/>
          </a:stretch>
        </p:blipFill>
        <p:spPr>
          <a:xfrm>
            <a:off x="1476375" y="260350"/>
            <a:ext cx="6762750" cy="5899150"/>
          </a:xfrm>
          <a:ln/>
        </p:spPr>
      </p:pic>
      <p:sp>
        <p:nvSpPr>
          <p:cNvPr id="13314" name="Text Box 4"/>
          <p:cNvSpPr txBox="1"/>
          <p:nvPr/>
        </p:nvSpPr>
        <p:spPr>
          <a:xfrm>
            <a:off x="2555875" y="6308725"/>
            <a:ext cx="4572000" cy="368300"/>
          </a:xfrm>
          <a:prstGeom prst="rect">
            <a:avLst/>
          </a:prstGeom>
          <a:noFill/>
          <a:ln w="9525">
            <a:noFill/>
          </a:ln>
        </p:spPr>
        <p:txBody>
          <a:bodyPr wrap="square" anchor="t" anchorCtr="0">
            <a:spAutoFit/>
          </a:bodyPr>
          <a:p>
            <a:r>
              <a:rPr lang="en-US" altLang="zh-CN">
                <a:latin typeface="Arial" panose="020B0604020202020204" pitchFamily="34" charset="0"/>
              </a:rPr>
              <a:t>Spectral  reflectance   of  wheat  and  soil.</a:t>
            </a:r>
            <a:endParaRPr lang="en-US" altLang="zh-CN">
              <a:latin typeface="Arial" panose="020B0604020202020204" pitchFamily="34" charset="0"/>
            </a:endParaRPr>
          </a:p>
        </p:txBody>
      </p:sp>
      <p:sp>
        <p:nvSpPr>
          <p:cNvPr id="54" name="TextBox 54"/>
          <p:cNvSpPr txBox="1"/>
          <p:nvPr/>
        </p:nvSpPr>
        <p:spPr>
          <a:xfrm rot="16200000">
            <a:off x="381794" y="2591594"/>
            <a:ext cx="1849438" cy="501650"/>
          </a:xfrm>
          <a:prstGeom prst="rect">
            <a:avLst/>
          </a:prstGeom>
          <a:noFill/>
          <a:ln w="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0" tIns="0" rIns="0" bIns="0" numCol="1" spcCol="0" rtlCol="0" fromWordArt="0" anchor="t" anchorCtr="0" forceAA="0" compatLnSpc="1">
            <a:noAutofit/>
          </a:bodyPr>
          <a:lstStyle/>
          <a:p>
            <a:pPr marL="0" algn="l" eaLnBrk="0" fontAlgn="base">
              <a:lnSpc>
                <a:spcPct val="93000"/>
              </a:lnSpc>
              <a:spcBef>
                <a:spcPts val="200"/>
              </a:spcBef>
            </a:pPr>
            <a:r>
              <a:rPr lang="en-US" altLang="zh-CN" sz="1800" b="1" strike="noStrike" kern="0" spc="-5" noProof="1">
                <a:solidFill>
                  <a:srgbClr val="000000"/>
                </a:solidFill>
                <a:latin typeface="SimSun" panose="02010600030101010101" pitchFamily="2" charset="-122"/>
                <a:ea typeface="SimSun" panose="02010600030101010101" pitchFamily="2" charset="-122"/>
                <a:cs typeface="SimSun" panose="02010600030101010101" pitchFamily="2" charset="-122"/>
                <a:sym typeface="Times New Roman" panose="02020603050405020304"/>
              </a:rPr>
              <a:t>Reflectance(%)</a:t>
            </a:r>
            <a:endParaRPr lang="en-US" altLang="zh-CN" sz="1800" b="1" strike="noStrike" kern="0" spc="-5" noProof="1">
              <a:solidFill>
                <a:srgbClr val="000000"/>
              </a:solidFill>
              <a:latin typeface="SimSun" panose="02010600030101010101" pitchFamily="2" charset="-122"/>
              <a:ea typeface="SimSun" panose="02010600030101010101" pitchFamily="2" charset="-122"/>
              <a:cs typeface="SimSun" panose="02010600030101010101" pitchFamily="2" charset="-122"/>
              <a:sym typeface="Times New Roman" panose="02020603050405020304"/>
            </a:endParaRPr>
          </a:p>
        </p:txBody>
      </p:sp>
      <p:sp>
        <p:nvSpPr>
          <p:cNvPr id="2" name="Slide Number Placeholder 1"/>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Text Box 3"/>
          <p:cNvSpPr txBox="1"/>
          <p:nvPr/>
        </p:nvSpPr>
        <p:spPr>
          <a:xfrm>
            <a:off x="539750" y="404813"/>
            <a:ext cx="8232775" cy="5907087"/>
          </a:xfrm>
          <a:prstGeom prst="rect">
            <a:avLst/>
          </a:prstGeom>
          <a:noFill/>
          <a:ln w="9525">
            <a:noFill/>
          </a:ln>
        </p:spPr>
        <p:txBody>
          <a:bodyPr wrap="square" anchor="t" anchorCtr="0">
            <a:spAutoFit/>
          </a:bodyPr>
          <a:p>
            <a:pPr algn="just">
              <a:lnSpc>
                <a:spcPct val="150000"/>
              </a:lnSpc>
            </a:pPr>
            <a:r>
              <a:rPr lang="en-US" altLang="zh-CN">
                <a:latin typeface="Arial" panose="020B0604020202020204" pitchFamily="34" charset="0"/>
              </a:rPr>
              <a:t>Several indices have been studied for potential use in PA. Careful consideration is needed when selecting an index and its purpose. Dg was found to be a better indicator of chlorophyll concentration than NDVI, but NDVI can correlate with biomass. </a:t>
            </a:r>
            <a:endParaRPr lang="en-US" altLang="zh-CN">
              <a:latin typeface="Arial" panose="020B0604020202020204" pitchFamily="34" charset="0"/>
            </a:endParaRPr>
          </a:p>
          <a:p>
            <a:pPr algn="just">
              <a:lnSpc>
                <a:spcPct val="150000"/>
              </a:lnSpc>
            </a:pPr>
            <a:r>
              <a:rPr lang="en-US" altLang="zh-CN" b="1">
                <a:latin typeface="Arial" panose="020B0604020202020204" pitchFamily="34" charset="0"/>
              </a:rPr>
              <a:t>NDVI has a high correlation with vegetative biomass and area-specific chlorophyll content, independent of plant type</a:t>
            </a:r>
            <a:r>
              <a:rPr lang="en-US" altLang="zh-CN">
                <a:latin typeface="Arial" panose="020B0604020202020204" pitchFamily="34" charset="0"/>
              </a:rPr>
              <a:t>. Nitrogen content can be estimated with 550 nm reflectance measurements. Biomass is highly correlated with the simple ratio (SR), which can also correlate with yield. Vegetative indices differ depending on whether correlation to chlorophyll concentration or content is sought. Chlorophyll content is mainly determined by nitrogen availability, making reflectance indices useful for determining nitrogen availability. The spectral relationship between nitrogen availability and reflectance spectra changes in winter wheat shows a lowering of spectra in the red region and a rise in the NIR region with higher nitrogen availability.</a:t>
            </a:r>
            <a:endParaRPr lang="en-US" altLang="zh-CN">
              <a:latin typeface="Arial" panose="020B0604020202020204" pitchFamily="34" charset="0"/>
            </a:endParaRPr>
          </a:p>
        </p:txBody>
      </p:sp>
      <p:sp>
        <p:nvSpPr>
          <p:cNvPr id="2" name="Slide Number Placeholder 1"/>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Content Placeholder 2"/>
          <p:cNvSpPr>
            <a:spLocks noGrp="1"/>
          </p:cNvSpPr>
          <p:nvPr>
            <p:ph idx="1"/>
          </p:nvPr>
        </p:nvSpPr>
        <p:spPr>
          <a:xfrm>
            <a:off x="539115" y="548640"/>
            <a:ext cx="8229600" cy="4525963"/>
          </a:xfrm>
          <a:ln/>
        </p:spPr>
        <p:txBody>
          <a:bodyPr anchor="t" anchorCtr="0"/>
          <a:p>
            <a:pPr marL="0" indent="0">
              <a:lnSpc>
                <a:spcPct val="150000"/>
              </a:lnSpc>
              <a:buNone/>
            </a:pPr>
            <a:r>
              <a:rPr lang="en-US" altLang="zh-CN" sz="2400"/>
              <a:t>Many indices have been examined for use in PA. </a:t>
            </a:r>
            <a:endParaRPr lang="en-US" altLang="zh-CN" sz="2400"/>
          </a:p>
          <a:p>
            <a:pPr marL="0" indent="0">
              <a:lnSpc>
                <a:spcPct val="150000"/>
              </a:lnSpc>
              <a:buNone/>
            </a:pPr>
            <a:r>
              <a:rPr lang="en-US" altLang="zh-CN" sz="2400"/>
              <a:t>However, wider band indices like </a:t>
            </a:r>
            <a:r>
              <a:rPr lang="en-US" altLang="zh-CN" sz="2400" b="1">
                <a:gradFill>
                  <a:gsLst>
                    <a:gs pos="0">
                      <a:srgbClr val="14CD68"/>
                    </a:gs>
                    <a:gs pos="100000">
                      <a:srgbClr val="035C7D"/>
                    </a:gs>
                  </a:gsLst>
                  <a:lin scaled="0"/>
                </a:gradFill>
              </a:rPr>
              <a:t>NDVI are better for biomass detection. NDVI is well correlated to vegetative biomass and area-specific chlorophyll content, while simple ratio (SR) is highly correlated to yield. </a:t>
            </a:r>
            <a:r>
              <a:rPr lang="en-US" altLang="zh-CN" sz="2400"/>
              <a:t>Vegetative indices vary depending on whether the correlation sought is with chlorophyll concentration or content. Reflectance indices can be used to determine nitrogen availability, as shown by the spectral relationship between nitrogen availability and changes in reflectance spectra of winter wheat. </a:t>
            </a:r>
            <a:endParaRPr lang="en-US" altLang="zh-CN" sz="2400"/>
          </a:p>
        </p:txBody>
      </p:sp>
      <p:sp>
        <p:nvSpPr>
          <p:cNvPr id="2" name="Slide Number Placeholder 1"/>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Title 1"/>
          <p:cNvSpPr>
            <a:spLocks noGrp="1"/>
          </p:cNvSpPr>
          <p:nvPr>
            <p:ph type="title"/>
          </p:nvPr>
        </p:nvSpPr>
        <p:spPr>
          <a:ln/>
        </p:spPr>
        <p:txBody>
          <a:bodyPr anchor="ctr" anchorCtr="0"/>
          <a:p>
            <a:r>
              <a:rPr lang="en-US" altLang="zh-CN" sz="2800">
                <a:sym typeface="+mn-ea"/>
              </a:rPr>
              <a:t>Red-edge inflection point (REIP)given in Equation</a:t>
            </a:r>
            <a:br>
              <a:rPr lang="en-US" altLang="zh-CN" sz="2800"/>
            </a:br>
            <a:endParaRPr lang="en-US" altLang="zh-CN" sz="2800"/>
          </a:p>
        </p:txBody>
      </p:sp>
      <p:pic>
        <p:nvPicPr>
          <p:cNvPr id="58" name="IM 58"/>
          <p:cNvPicPr>
            <a:picLocks noChangeAspect="1"/>
          </p:cNvPicPr>
          <p:nvPr>
            <p:ph idx="1"/>
          </p:nvPr>
        </p:nvPicPr>
        <p:blipFill>
          <a:blip r:embed="rId1"/>
          <a:stretch>
            <a:fillRect/>
          </a:stretch>
        </p:blipFill>
        <p:spPr>
          <a:xfrm>
            <a:off x="1475740" y="1268730"/>
            <a:ext cx="6273800" cy="890905"/>
          </a:xfrm>
          <a:prstGeom prst="rect">
            <a:avLst/>
          </a:prstGeom>
        </p:spPr>
      </p:pic>
      <p:sp>
        <p:nvSpPr>
          <p:cNvPr id="2" name="Text Box 1"/>
          <p:cNvSpPr txBox="1"/>
          <p:nvPr/>
        </p:nvSpPr>
        <p:spPr>
          <a:xfrm>
            <a:off x="755650" y="2348865"/>
            <a:ext cx="7776845" cy="1938020"/>
          </a:xfrm>
          <a:prstGeom prst="rect">
            <a:avLst/>
          </a:prstGeom>
          <a:noFill/>
        </p:spPr>
        <p:txBody>
          <a:bodyPr wrap="square" rtlCol="0" anchor="t">
            <a:spAutoFit/>
          </a:bodyPr>
          <a:p>
            <a:pPr algn="just">
              <a:lnSpc>
                <a:spcPct val="150000"/>
              </a:lnSpc>
            </a:pPr>
            <a:r>
              <a:rPr lang="en-US" sz="2000"/>
              <a:t>Canopy reflectance technology helps manage nitrogen for field crops. Nitrogen uptake is used in algorithms for fertilization. Canopy reflectance is used to assess the need for additional nitrogen fertilizer in winter wheat.</a:t>
            </a:r>
            <a:endParaRPr lang="en-US" sz="2000"/>
          </a:p>
        </p:txBody>
      </p:sp>
      <p:sp>
        <p:nvSpPr>
          <p:cNvPr id="3" name="Slide Number Placeholder 2"/>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Content Placeholder 1"/>
          <p:cNvPicPr>
            <a:picLocks noChangeAspect="1"/>
          </p:cNvPicPr>
          <p:nvPr>
            <p:ph idx="1"/>
          </p:nvPr>
        </p:nvPicPr>
        <p:blipFill>
          <a:blip r:embed="rId1"/>
          <a:stretch>
            <a:fillRect/>
          </a:stretch>
        </p:blipFill>
        <p:spPr>
          <a:xfrm>
            <a:off x="643255" y="192405"/>
            <a:ext cx="6943090" cy="6488430"/>
          </a:xfrm>
          <a:prstGeom prst="rect">
            <a:avLst/>
          </a:prstGeom>
        </p:spPr>
      </p:pic>
      <p:sp>
        <p:nvSpPr>
          <p:cNvPr id="3" name="Slide Number Placeholder 2"/>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Content Placeholder 2"/>
          <p:cNvSpPr>
            <a:spLocks noGrp="1"/>
          </p:cNvSpPr>
          <p:nvPr>
            <p:ph idx="1"/>
          </p:nvPr>
        </p:nvSpPr>
        <p:spPr>
          <a:xfrm>
            <a:off x="466725" y="1555750"/>
            <a:ext cx="8229600" cy="4525963"/>
          </a:xfrm>
          <a:ln/>
        </p:spPr>
        <p:txBody>
          <a:bodyPr anchor="t" anchorCtr="0"/>
          <a:p>
            <a:pPr>
              <a:lnSpc>
                <a:spcPct val="150000"/>
              </a:lnSpc>
            </a:pPr>
            <a:r>
              <a:rPr lang="en-US" altLang="zh-CN" sz="2000"/>
              <a:t>Sensing technologies have been used in crop irrigation since ancient times, but modern electronics have made broader sensing technologies available.</a:t>
            </a:r>
            <a:endParaRPr lang="en-US" altLang="zh-CN" sz="2000"/>
          </a:p>
          <a:p>
            <a:pPr>
              <a:lnSpc>
                <a:spcPct val="150000"/>
              </a:lnSpc>
            </a:pPr>
            <a:r>
              <a:rPr lang="en-US" altLang="zh-CN" sz="2000"/>
              <a:t> Yield monitoring systems were introduced in the late 1980s, utilizing GPS location data. </a:t>
            </a:r>
            <a:endParaRPr lang="en-US" altLang="zh-CN" sz="2000"/>
          </a:p>
          <a:p>
            <a:pPr>
              <a:lnSpc>
                <a:spcPct val="150000"/>
              </a:lnSpc>
            </a:pPr>
            <a:r>
              <a:rPr lang="en-US" altLang="zh-CN" sz="2000"/>
              <a:t>The control algorithm is </a:t>
            </a:r>
            <a:r>
              <a:rPr lang="en-US" altLang="zh-CN" sz="2000" b="1"/>
              <a:t>the relationship between sensed parameters and management action, which consists of sensors and a control algorithm.</a:t>
            </a:r>
            <a:endParaRPr lang="en-US" altLang="zh-CN" sz="2000" b="1"/>
          </a:p>
          <a:p>
            <a:pPr>
              <a:lnSpc>
                <a:spcPct val="150000"/>
              </a:lnSpc>
            </a:pPr>
            <a:r>
              <a:rPr lang="en-US" altLang="zh-CN" sz="2000"/>
              <a:t> The fundamental components of a PA system are: </a:t>
            </a:r>
            <a:r>
              <a:rPr lang="en-US" altLang="zh-CN" sz="2000" b="1"/>
              <a:t>sensor(s)</a:t>
            </a:r>
            <a:r>
              <a:rPr lang="en-US" altLang="zh-CN" sz="2000"/>
              <a:t>, </a:t>
            </a:r>
            <a:r>
              <a:rPr lang="en-US" altLang="zh-CN" sz="2000" b="1"/>
              <a:t>control algorithm</a:t>
            </a:r>
            <a:r>
              <a:rPr lang="en-US" altLang="zh-CN" sz="2000"/>
              <a:t>, and </a:t>
            </a:r>
            <a:r>
              <a:rPr lang="en-US" altLang="zh-CN" sz="2000" b="1"/>
              <a:t>management action</a:t>
            </a:r>
            <a:r>
              <a:rPr lang="en-US" altLang="zh-CN" sz="2000"/>
              <a:t>.</a:t>
            </a:r>
            <a:endParaRPr lang="en-US" altLang="zh-CN" sz="2000"/>
          </a:p>
        </p:txBody>
      </p:sp>
      <p:sp>
        <p:nvSpPr>
          <p:cNvPr id="3074" name="Text Box 4"/>
          <p:cNvSpPr txBox="1"/>
          <p:nvPr/>
        </p:nvSpPr>
        <p:spPr>
          <a:xfrm>
            <a:off x="684213" y="331788"/>
            <a:ext cx="8002587" cy="954087"/>
          </a:xfrm>
          <a:prstGeom prst="rect">
            <a:avLst/>
          </a:prstGeom>
          <a:noFill/>
          <a:ln w="9525">
            <a:noFill/>
          </a:ln>
        </p:spPr>
        <p:txBody>
          <a:bodyPr wrap="square" anchor="t" anchorCtr="0">
            <a:spAutoFit/>
          </a:bodyPr>
          <a:p>
            <a:pPr algn="ctr"/>
            <a:r>
              <a:rPr lang="en-US" altLang="zh-CN" sz="2800" b="1">
                <a:latin typeface="Arial" panose="020B0604020202020204" pitchFamily="34" charset="0"/>
              </a:rPr>
              <a:t>Precision agriculture is based on sensing and responding to crop variability. </a:t>
            </a:r>
            <a:endParaRPr lang="en-US" altLang="zh-CN" sz="2800" b="1">
              <a:latin typeface="Arial" panose="020B0604020202020204" pitchFamily="34" charset="0"/>
            </a:endParaRPr>
          </a:p>
        </p:txBody>
      </p:sp>
      <p:sp>
        <p:nvSpPr>
          <p:cNvPr id="2" name="Slide Number Placeholder 1"/>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transition spd="slow">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95605" y="5517515"/>
            <a:ext cx="8238490" cy="368300"/>
          </a:xfrm>
          <a:prstGeom prst="rect">
            <a:avLst/>
          </a:prstGeom>
          <a:noFill/>
        </p:spPr>
        <p:txBody>
          <a:bodyPr wrap="square" rtlCol="0" anchor="t">
            <a:spAutoFit/>
          </a:bodyPr>
          <a:p>
            <a:pPr algn="ctr"/>
            <a:r>
              <a:rPr lang="en-US"/>
              <a:t>Sensor mounting geometries for boom-mounted rellectance sensors</a:t>
            </a:r>
            <a:endParaRPr lang="en-US"/>
          </a:p>
        </p:txBody>
      </p:sp>
      <p:pic>
        <p:nvPicPr>
          <p:cNvPr id="78" name="IM 78"/>
          <p:cNvPicPr>
            <a:picLocks noChangeAspect="1"/>
          </p:cNvPicPr>
          <p:nvPr>
            <p:ph idx="1"/>
          </p:nvPr>
        </p:nvPicPr>
        <p:blipFill>
          <a:blip r:embed="rId1"/>
          <a:stretch>
            <a:fillRect/>
          </a:stretch>
        </p:blipFill>
        <p:spPr>
          <a:xfrm>
            <a:off x="107315" y="44450"/>
            <a:ext cx="7827645" cy="2768600"/>
          </a:xfrm>
          <a:prstGeom prst="rect">
            <a:avLst/>
          </a:prstGeom>
        </p:spPr>
      </p:pic>
      <p:pic>
        <p:nvPicPr>
          <p:cNvPr id="80" name="IM 80"/>
          <p:cNvPicPr/>
          <p:nvPr/>
        </p:nvPicPr>
        <p:blipFill>
          <a:blip r:embed="rId2"/>
          <a:stretch>
            <a:fillRect/>
          </a:stretch>
        </p:blipFill>
        <p:spPr>
          <a:xfrm>
            <a:off x="35560" y="2924810"/>
            <a:ext cx="7920355" cy="2673985"/>
          </a:xfrm>
          <a:prstGeom prst="rect">
            <a:avLst/>
          </a:prstGeom>
        </p:spPr>
      </p:pic>
      <p:sp>
        <p:nvSpPr>
          <p:cNvPr id="3" name="Slide Number Placeholder 2"/>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Content Placeholder 2"/>
          <p:cNvSpPr>
            <a:spLocks noGrp="1"/>
          </p:cNvSpPr>
          <p:nvPr>
            <p:ph idx="1"/>
          </p:nvPr>
        </p:nvSpPr>
        <p:spPr>
          <a:xfrm>
            <a:off x="457200" y="548640"/>
            <a:ext cx="8229600" cy="3131185"/>
          </a:xfrm>
          <a:ln/>
        </p:spPr>
        <p:txBody>
          <a:bodyPr anchor="t" anchorCtr="0"/>
          <a:p>
            <a:pPr algn="just">
              <a:lnSpc>
                <a:spcPct val="150000"/>
              </a:lnSpc>
            </a:pPr>
            <a:r>
              <a:rPr lang="en-US" altLang="zh-CN" sz="2400"/>
              <a:t>Sensors can be </a:t>
            </a:r>
            <a:r>
              <a:rPr lang="en-US" altLang="zh-CN" sz="2400"/>
              <a:t>mounted on sprayer booms and tractor cabs to view crops. Satellite systems require correction for atmospheric interference and illumination effects. Different sensor systems have variations in bandwidth of spectral channels, affecting the NDVI response. </a:t>
            </a:r>
            <a:endParaRPr lang="en-US" altLang="zh-CN" sz="2400"/>
          </a:p>
        </p:txBody>
      </p:sp>
      <p:sp>
        <p:nvSpPr>
          <p:cNvPr id="2" name="Slide Number Placeholder 1"/>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Title 1"/>
          <p:cNvSpPr>
            <a:spLocks noGrp="1"/>
          </p:cNvSpPr>
          <p:nvPr>
            <p:ph type="title"/>
          </p:nvPr>
        </p:nvSpPr>
        <p:spPr>
          <a:xfrm>
            <a:off x="457200" y="274955"/>
            <a:ext cx="8229600" cy="715645"/>
          </a:xfrm>
          <a:ln/>
        </p:spPr>
        <p:txBody>
          <a:bodyPr anchor="ctr" anchorCtr="0"/>
          <a:p>
            <a:r>
              <a:rPr lang="en-US" altLang="zh-CN" sz="2800"/>
              <a:t>SOIL PROPERTY SENSING</a:t>
            </a:r>
            <a:endParaRPr lang="en-US" altLang="zh-CN" sz="2800"/>
          </a:p>
        </p:txBody>
      </p:sp>
      <p:sp>
        <p:nvSpPr>
          <p:cNvPr id="20482" name="Content Placeholder 2"/>
          <p:cNvSpPr>
            <a:spLocks noGrp="1"/>
          </p:cNvSpPr>
          <p:nvPr>
            <p:ph idx="1"/>
          </p:nvPr>
        </p:nvSpPr>
        <p:spPr>
          <a:xfrm>
            <a:off x="235585" y="836930"/>
            <a:ext cx="8372475" cy="4526280"/>
          </a:xfrm>
          <a:ln/>
        </p:spPr>
        <p:txBody>
          <a:bodyPr anchor="t" anchorCtr="0"/>
          <a:p>
            <a:pPr algn="just">
              <a:lnSpc>
                <a:spcPct val="150000"/>
              </a:lnSpc>
            </a:pPr>
            <a:r>
              <a:rPr lang="en-US" altLang="zh-CN" sz="2000"/>
              <a:t>Crop growth depends on </a:t>
            </a:r>
            <a:r>
              <a:rPr lang="en-US" altLang="zh-CN" sz="2000" b="1"/>
              <a:t>the quality of the soil it grows in, and management decisions can be made based on soil characteristics.</a:t>
            </a:r>
            <a:endParaRPr lang="en-US" altLang="zh-CN" sz="2000" b="1"/>
          </a:p>
          <a:p>
            <a:pPr algn="just">
              <a:lnSpc>
                <a:spcPct val="150000"/>
              </a:lnSpc>
            </a:pPr>
            <a:r>
              <a:rPr lang="en-US" altLang="zh-CN" sz="2000"/>
              <a:t> Sensing technology can be used to:</a:t>
            </a:r>
            <a:endParaRPr lang="en-US" altLang="zh-CN" sz="2000"/>
          </a:p>
          <a:p>
            <a:pPr marL="0" indent="0" algn="just">
              <a:lnSpc>
                <a:spcPct val="150000"/>
              </a:lnSpc>
              <a:buNone/>
            </a:pPr>
            <a:r>
              <a:rPr lang="en-US" altLang="zh-CN" sz="2000"/>
              <a:t> assess soil properties, but the type of sensing required depends on economic return and difficulty of integration into crop management. </a:t>
            </a:r>
            <a:endParaRPr lang="en-US" altLang="zh-CN" sz="2000"/>
          </a:p>
          <a:p>
            <a:pPr algn="just">
              <a:lnSpc>
                <a:spcPct val="150000"/>
              </a:lnSpc>
            </a:pPr>
            <a:r>
              <a:rPr lang="en-US" altLang="zh-CN" sz="2000" b="1"/>
              <a:t>Nutrient variability also affects sensing requirements, with nitrogen needing to be sampled before, during, and after growing season while parameters associated with P, K, and N may only need to be sampled once per season. Soil nutrient spatial variability impacts sampling requirements.</a:t>
            </a:r>
            <a:endParaRPr lang="en-US" altLang="zh-CN" sz="2000" b="1"/>
          </a:p>
        </p:txBody>
      </p:sp>
      <p:sp>
        <p:nvSpPr>
          <p:cNvPr id="2" name="Slide Number Placeholder 1"/>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Title 1"/>
          <p:cNvSpPr>
            <a:spLocks noGrp="1"/>
          </p:cNvSpPr>
          <p:nvPr>
            <p:ph type="title"/>
          </p:nvPr>
        </p:nvSpPr>
        <p:spPr>
          <a:ln/>
        </p:spPr>
        <p:txBody>
          <a:bodyPr anchor="ctr" anchorCtr="0"/>
          <a:p>
            <a:pPr algn="l"/>
            <a:r>
              <a:rPr lang="en-US" altLang="zh-CN"/>
              <a:t>Next Lecture</a:t>
            </a:r>
            <a:endParaRPr lang="en-US" altLang="zh-CN"/>
          </a:p>
        </p:txBody>
      </p:sp>
      <p:sp>
        <p:nvSpPr>
          <p:cNvPr id="21506" name="Content Placeholder 2"/>
          <p:cNvSpPr>
            <a:spLocks noGrp="1"/>
          </p:cNvSpPr>
          <p:nvPr>
            <p:ph idx="1"/>
          </p:nvPr>
        </p:nvSpPr>
        <p:spPr>
          <a:ln/>
        </p:spPr>
        <p:txBody>
          <a:bodyPr anchor="t" anchorCtr="0"/>
          <a:p>
            <a:r>
              <a:rPr lang="en-US" altLang="zh-CN" sz="2800"/>
              <a:t>Data Processing and Utilization in Precision Agriculture</a:t>
            </a:r>
            <a:endParaRPr lang="en-US" altLang="zh-CN" sz="2800"/>
          </a:p>
        </p:txBody>
      </p:sp>
      <p:sp>
        <p:nvSpPr>
          <p:cNvPr id="2" name="Slide Number Placeholder 1"/>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Title 1"/>
          <p:cNvSpPr>
            <a:spLocks noGrp="1"/>
          </p:cNvSpPr>
          <p:nvPr>
            <p:ph type="title"/>
          </p:nvPr>
        </p:nvSpPr>
        <p:spPr>
          <a:ln/>
        </p:spPr>
        <p:txBody>
          <a:bodyPr anchor="ctr" anchorCtr="0"/>
          <a:p>
            <a:r>
              <a:rPr lang="en-US" altLang="zh-CN" sz="2400"/>
              <a:t>Precision farming systems use sensors to manage fertilizer application based on harvested yield.</a:t>
            </a:r>
            <a:br>
              <a:rPr lang="en-US" altLang="zh-CN" sz="2400"/>
            </a:br>
            <a:endParaRPr lang="en-US" altLang="zh-CN" sz="2400"/>
          </a:p>
        </p:txBody>
      </p:sp>
      <p:sp>
        <p:nvSpPr>
          <p:cNvPr id="4098" name="Content Placeholder 2"/>
          <p:cNvSpPr>
            <a:spLocks noGrp="1"/>
          </p:cNvSpPr>
          <p:nvPr>
            <p:ph idx="1"/>
          </p:nvPr>
        </p:nvSpPr>
        <p:spPr>
          <a:xfrm>
            <a:off x="323850" y="1412875"/>
            <a:ext cx="8229600" cy="4525963"/>
          </a:xfrm>
          <a:ln/>
        </p:spPr>
        <p:txBody>
          <a:bodyPr anchor="t" anchorCtr="0"/>
          <a:p>
            <a:pPr algn="just">
              <a:lnSpc>
                <a:spcPct val="150000"/>
              </a:lnSpc>
            </a:pPr>
            <a:r>
              <a:rPr lang="en-US" altLang="zh-CN" sz="2400"/>
              <a:t>Promising sensing technologies can be identified by examining a typical farm budget, focusing on areas such as nitrogen use efficiency and seed technologies. Crop reflectance-based sensor technology has been shown to effectively address nitrogen use inefficiency. </a:t>
            </a:r>
            <a:endParaRPr lang="en-US" altLang="zh-CN" sz="2400"/>
          </a:p>
        </p:txBody>
      </p:sp>
      <p:sp>
        <p:nvSpPr>
          <p:cNvPr id="2" name="Slide Number Placeholder 1"/>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395605" y="764540"/>
            <a:ext cx="8229600" cy="3093085"/>
          </a:xfrm>
        </p:spPr>
        <p:txBody>
          <a:bodyPr/>
          <a:p>
            <a:pPr algn="l">
              <a:lnSpc>
                <a:spcPct val="150000"/>
              </a:lnSpc>
              <a:buClrTx/>
              <a:buSzTx/>
              <a:buFontTx/>
            </a:pPr>
            <a:r>
              <a:rPr lang="en-US" altLang="zh-CN" sz="2400"/>
              <a:t>Production costs for continuous farming of corn and small grains provide a technique for identifying potential with those crops, but different perspectives exist for irrigated crop production and other crops.</a:t>
            </a:r>
            <a:endParaRPr lang="en-US" altLang="zh-CN" sz="2400"/>
          </a:p>
        </p:txBody>
      </p:sp>
      <p:sp>
        <p:nvSpPr>
          <p:cNvPr id="4" name="Slide Number Placeholder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Title 1"/>
          <p:cNvSpPr>
            <a:spLocks noGrp="1"/>
          </p:cNvSpPr>
          <p:nvPr>
            <p:ph type="title"/>
          </p:nvPr>
        </p:nvSpPr>
        <p:spPr>
          <a:ln/>
        </p:spPr>
        <p:txBody>
          <a:bodyPr anchor="ctr" anchorCtr="0"/>
          <a:p>
            <a:r>
              <a:rPr lang="en-US" altLang="zh-CN" sz="2400"/>
              <a:t>SENSOR-BASED   ALGORITHMS   FOR   FERTILZER   NITROGEN</a:t>
            </a:r>
            <a:br>
              <a:rPr lang="en-US" altLang="zh-CN" sz="2400"/>
            </a:br>
            <a:endParaRPr lang="en-US" altLang="zh-CN" sz="2400"/>
          </a:p>
        </p:txBody>
      </p:sp>
      <p:sp>
        <p:nvSpPr>
          <p:cNvPr id="5122" name="Content Placeholder 2"/>
          <p:cNvSpPr>
            <a:spLocks noGrp="1"/>
          </p:cNvSpPr>
          <p:nvPr>
            <p:ph idx="1"/>
          </p:nvPr>
        </p:nvSpPr>
        <p:spPr>
          <a:ln/>
        </p:spPr>
        <p:txBody>
          <a:bodyPr anchor="t" anchorCtr="0"/>
          <a:p>
            <a:pPr>
              <a:lnSpc>
                <a:spcPct val="150000"/>
              </a:lnSpc>
            </a:pPr>
            <a:r>
              <a:rPr lang="en-US" altLang="zh-CN" sz="2400"/>
              <a:t> One pressing issue is the misuse of fertilizer nitrogen for cereal grain production. </a:t>
            </a:r>
            <a:endParaRPr lang="en-US" altLang="zh-CN" sz="2400"/>
          </a:p>
          <a:p>
            <a:pPr>
              <a:lnSpc>
                <a:spcPct val="150000"/>
              </a:lnSpc>
            </a:pPr>
            <a:r>
              <a:rPr lang="en-US" altLang="zh-CN" sz="2400"/>
              <a:t>The use of algorithms that apply nitrogen correctly will have a significant impact on our world. This review aims to highlight these algorithms and their components for better nitrogen management.</a:t>
            </a:r>
            <a:endParaRPr lang="en-US" altLang="zh-CN" sz="2400"/>
          </a:p>
        </p:txBody>
      </p:sp>
      <p:sp>
        <p:nvSpPr>
          <p:cNvPr id="2" name="Slide Number Placeholder 1"/>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Content Placeholder 2"/>
          <p:cNvSpPr>
            <a:spLocks noGrp="1"/>
          </p:cNvSpPr>
          <p:nvPr>
            <p:ph idx="1"/>
          </p:nvPr>
        </p:nvSpPr>
        <p:spPr>
          <a:xfrm>
            <a:off x="139700" y="331788"/>
            <a:ext cx="8785225" cy="5435600"/>
          </a:xfrm>
          <a:ln/>
        </p:spPr>
        <p:txBody>
          <a:bodyPr anchor="t" anchorCtr="0"/>
          <a:p>
            <a:pPr>
              <a:lnSpc>
                <a:spcPct val="150000"/>
              </a:lnSpc>
            </a:pPr>
            <a:r>
              <a:rPr lang="en-US" altLang="zh-CN" sz="2400"/>
              <a:t>The yield goal is used to estimate preplant fertilizer N rates. </a:t>
            </a:r>
            <a:endParaRPr lang="en-US" altLang="zh-CN" sz="2400"/>
          </a:p>
          <a:p>
            <a:pPr>
              <a:lnSpc>
                <a:spcPct val="150000"/>
              </a:lnSpc>
            </a:pPr>
            <a:r>
              <a:rPr lang="en-US" altLang="zh-CN" sz="2400"/>
              <a:t>Yield potential (YP0) is the upper level yield boundary that is dictated by a host of factors. </a:t>
            </a:r>
            <a:endParaRPr lang="en-US" altLang="zh-CN" sz="2400"/>
          </a:p>
          <a:p>
            <a:pPr>
              <a:lnSpc>
                <a:spcPct val="150000"/>
              </a:lnSpc>
            </a:pPr>
            <a:r>
              <a:rPr lang="en-US" altLang="zh-CN" sz="2400"/>
              <a:t>Response index (RI) determines the likelihood of obtaining a response to applied fertilizer. </a:t>
            </a:r>
            <a:endParaRPr lang="en-US" altLang="zh-CN" sz="2400"/>
          </a:p>
          <a:p>
            <a:pPr>
              <a:lnSpc>
                <a:spcPct val="150000"/>
              </a:lnSpc>
            </a:pPr>
            <a:r>
              <a:rPr lang="en-US" altLang="zh-CN" sz="2400"/>
              <a:t>Sufficiency is dependent on the environment and in-season growing conditions, so midseason fertilizer rates should be tied to yield level. </a:t>
            </a:r>
            <a:endParaRPr lang="en-US" altLang="zh-CN" sz="2400"/>
          </a:p>
          <a:p>
            <a:pPr>
              <a:lnSpc>
                <a:spcPct val="150000"/>
              </a:lnSpc>
            </a:pPr>
            <a:r>
              <a:rPr lang="en-US" altLang="zh-CN" sz="2400"/>
              <a:t>Maximum return to nitrogen (MRTN) provides N rate recommendations based directly from analysis of N response trials and return to N.</a:t>
            </a:r>
            <a:endParaRPr lang="en-US" altLang="zh-CN" sz="2400"/>
          </a:p>
        </p:txBody>
      </p:sp>
      <p:sp>
        <p:nvSpPr>
          <p:cNvPr id="2" name="Slide Number Placeholder 1"/>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Title 1"/>
          <p:cNvSpPr>
            <a:spLocks noGrp="1"/>
          </p:cNvSpPr>
          <p:nvPr>
            <p:ph type="title"/>
          </p:nvPr>
        </p:nvSpPr>
        <p:spPr>
          <a:ln/>
        </p:spPr>
        <p:txBody>
          <a:bodyPr anchor="ctr" anchorCtr="0"/>
          <a:p>
            <a:r>
              <a:rPr lang="en-US" altLang="zh-CN"/>
              <a:t>Yield monitoring </a:t>
            </a:r>
            <a:endParaRPr lang="en-US" altLang="zh-CN"/>
          </a:p>
        </p:txBody>
      </p:sp>
      <p:sp>
        <p:nvSpPr>
          <p:cNvPr id="7170" name="Content Placeholder 2"/>
          <p:cNvSpPr>
            <a:spLocks noGrp="1"/>
          </p:cNvSpPr>
          <p:nvPr>
            <p:ph idx="1"/>
          </p:nvPr>
        </p:nvSpPr>
        <p:spPr>
          <a:xfrm>
            <a:off x="323850" y="1339850"/>
            <a:ext cx="8229600" cy="4525963"/>
          </a:xfrm>
          <a:ln/>
        </p:spPr>
        <p:txBody>
          <a:bodyPr anchor="t" anchorCtr="0"/>
          <a:p>
            <a:pPr algn="just"/>
            <a:r>
              <a:rPr lang="en-US" altLang="zh-CN" sz="2800"/>
              <a:t>Yield monitoring is crucial in Precision Agriculture. It helps to evaluate farming practices and manage fertilization. Georeferenced yield monitoring emerged in the early 1990s and is widely used. There are different types of yield sensing systems for different crop applications. Yield is expressed as a volume per unit area, which allows for easy comparisons and computation of total yield from average yield and area. </a:t>
            </a:r>
            <a:r>
              <a:rPr lang="en-US" altLang="zh-CN" sz="2800" b="1"/>
              <a:t>Monitoring the harvested area is necessary for accurate yield data</a:t>
            </a:r>
            <a:r>
              <a:rPr lang="en-US" altLang="zh-CN" sz="2800"/>
              <a:t>.</a:t>
            </a:r>
            <a:endParaRPr lang="en-US" altLang="zh-CN" sz="2800"/>
          </a:p>
        </p:txBody>
      </p:sp>
      <p:sp>
        <p:nvSpPr>
          <p:cNvPr id="2" name="Slide Number Placeholder 1"/>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Title 1"/>
          <p:cNvSpPr>
            <a:spLocks noGrp="1"/>
          </p:cNvSpPr>
          <p:nvPr>
            <p:ph type="title"/>
          </p:nvPr>
        </p:nvSpPr>
        <p:spPr>
          <a:ln/>
        </p:spPr>
        <p:txBody>
          <a:bodyPr anchor="ctr" anchorCtr="0"/>
          <a:p>
            <a:r>
              <a:rPr lang="en-US" altLang="zh-CN" sz="2400"/>
              <a:t>OPTICAL   AND   RADIATION-BASED   YIELD   MEASURING   SYSTEMS</a:t>
            </a:r>
            <a:br>
              <a:rPr lang="en-US" altLang="zh-CN" sz="2400"/>
            </a:br>
            <a:endParaRPr lang="en-US" altLang="zh-CN" sz="2400"/>
          </a:p>
        </p:txBody>
      </p:sp>
      <p:sp>
        <p:nvSpPr>
          <p:cNvPr id="8194" name="Content Placeholder 2"/>
          <p:cNvSpPr>
            <a:spLocks noGrp="1"/>
          </p:cNvSpPr>
          <p:nvPr>
            <p:ph idx="1"/>
          </p:nvPr>
        </p:nvSpPr>
        <p:spPr>
          <a:xfrm>
            <a:off x="323850" y="1165225"/>
            <a:ext cx="8542338" cy="4527550"/>
          </a:xfrm>
          <a:ln/>
        </p:spPr>
        <p:txBody>
          <a:bodyPr anchor="t" anchorCtr="0"/>
          <a:p>
            <a:pPr algn="just">
              <a:lnSpc>
                <a:spcPct val="150000"/>
              </a:lnSpc>
            </a:pPr>
            <a:r>
              <a:rPr lang="en-US" altLang="zh-CN" sz="2400"/>
              <a:t>Optical-based systems use light transmission to measure crop mass and have been applied in cotton and sugarcane. They are also available for peanut yield monitoring and potato tuber yield monitoring. Radiation-based mass detection has been used in commercial grain yield monitors in Europe but faces regulatory limitations. Most combine yield monitors also measure grain moisture, which is important for precision farming and nutrient replacement control algorithms.</a:t>
            </a:r>
            <a:endParaRPr lang="en-US" altLang="zh-CN" sz="2400"/>
          </a:p>
        </p:txBody>
      </p:sp>
      <p:sp>
        <p:nvSpPr>
          <p:cNvPr id="2" name="Slide Number Placeholder 1"/>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Title 1"/>
          <p:cNvSpPr>
            <a:spLocks noGrp="1"/>
          </p:cNvSpPr>
          <p:nvPr>
            <p:ph type="title"/>
          </p:nvPr>
        </p:nvSpPr>
        <p:spPr>
          <a:xfrm>
            <a:off x="457200" y="495300"/>
            <a:ext cx="8229600" cy="922338"/>
          </a:xfrm>
          <a:ln/>
        </p:spPr>
        <p:txBody>
          <a:bodyPr anchor="ctr" anchorCtr="0"/>
          <a:p>
            <a:r>
              <a:rPr lang="en-US" altLang="zh-CN" sz="2800" b="1"/>
              <a:t>YIELD  MAPS</a:t>
            </a:r>
            <a:br>
              <a:rPr lang="en-US" altLang="zh-CN" sz="2400"/>
            </a:br>
            <a:endParaRPr lang="en-US" altLang="zh-CN" sz="2400"/>
          </a:p>
        </p:txBody>
      </p:sp>
      <p:sp>
        <p:nvSpPr>
          <p:cNvPr id="9218" name="Content Placeholder 2"/>
          <p:cNvSpPr>
            <a:spLocks noGrp="1"/>
          </p:cNvSpPr>
          <p:nvPr>
            <p:ph idx="1"/>
          </p:nvPr>
        </p:nvSpPr>
        <p:spPr>
          <a:ln/>
        </p:spPr>
        <p:txBody>
          <a:bodyPr anchor="t" anchorCtr="0"/>
          <a:p>
            <a:pPr algn="just">
              <a:lnSpc>
                <a:spcPct val="150000"/>
              </a:lnSpc>
            </a:pPr>
            <a:r>
              <a:rPr lang="en-US" altLang="zh-CN" sz="2400"/>
              <a:t>Data from combine yield maps are normally recorded with geographical coordinates associated with each measurement.The data are typically placed into commercial farm GIS packages where the data are placed into map form.Interpolation is used to allow a spatially continuous representation of yield to be made.</a:t>
            </a:r>
            <a:endParaRPr lang="en-US" altLang="zh-CN" sz="2400"/>
          </a:p>
        </p:txBody>
      </p:sp>
      <p:sp>
        <p:nvSpPr>
          <p:cNvPr id="2" name="Slide Number Placeholder 1"/>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SimSun" panose="02010600030101010101" pitchFamily="2" charset="-122"/>
                <a:cs typeface="+mn-cs"/>
              </a:rPr>
            </a:fld>
            <a:endParaRPr lang="zh-CN" altLang="en-US" strike="noStrike" noProof="1" dirty="0"/>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7874</Words>
  <Application>WPS Presentation</Application>
  <PresentationFormat/>
  <Paragraphs>144</Paragraphs>
  <Slides>23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Arial</vt:lpstr>
      <vt:lpstr>SimSun</vt:lpstr>
      <vt:lpstr>Wingdings</vt:lpstr>
      <vt:lpstr>Arial Unicode MS</vt:lpstr>
      <vt:lpstr>Calibri</vt:lpstr>
      <vt:lpstr>Microsoft YaHei</vt:lpstr>
      <vt:lpstr>Times New Roman</vt:lpstr>
      <vt:lpstr>Times New Roman</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Spectral Indices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 diagram of a precision farming control system.</dc:title>
  <dc:creator>LENOVO</dc:creator>
  <cp:lastModifiedBy>Dr.Heman Gaznayee</cp:lastModifiedBy>
  <cp:revision>13</cp:revision>
  <dcterms:created xsi:type="dcterms:W3CDTF">2024-02-04T19:44:37Z</dcterms:created>
  <dcterms:modified xsi:type="dcterms:W3CDTF">2024-02-05T14:06:59Z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1033-12.2.0.13431</vt:lpwstr>
  </property>
  <property fmtid="{D5CDD505-2E9C-101B-9397-08002B2CF9AE}" pid="3" name="ICV">
    <vt:lpwstr>8CD65B19AA43467EAECFE48E7D4B605E_12</vt:lpwstr>
  </property>
</Properties>
</file>