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C6D4-BF53-4177-ADA0-5B26EFB8FB0F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FC76-B4F1-40A3-B7B7-087884CCFA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8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9087-6DFE-4D99-8820-B77E641AF32E}" type="slidenum">
              <a:rPr lang="ar-IQ" smtClean="0">
                <a:solidFill>
                  <a:prstClr val="black"/>
                </a:solidFill>
              </a:rPr>
              <a:pPr/>
              <a:t>6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7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9087-6DFE-4D99-8820-B77E641AF32E}" type="slidenum">
              <a:rPr lang="ar-IQ" smtClean="0">
                <a:solidFill>
                  <a:prstClr val="black"/>
                </a:solidFill>
              </a:rPr>
              <a:pPr/>
              <a:t>7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7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D440D5C-07AE-4830-B1E6-8026F603F134}" type="mathplaceholder">
                        <a:rPr lang="en-US" i="1" smtClean="0"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9087-6DFE-4D99-8820-B77E641AF32E}" type="slidenum">
              <a:rPr lang="ar-IQ" smtClean="0">
                <a:solidFill>
                  <a:prstClr val="black"/>
                </a:solidFill>
              </a:rPr>
              <a:pPr/>
              <a:t>13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58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9087-6DFE-4D99-8820-B77E641AF32E}" type="slidenum">
              <a:rPr lang="ar-IQ" smtClean="0">
                <a:solidFill>
                  <a:prstClr val="black"/>
                </a:solidFill>
              </a:rPr>
              <a:pPr/>
              <a:t>14</a:t>
            </a:fld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7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GB" sz="4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1"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Experiment </a:t>
            </a:r>
            <a:r>
              <a:rPr kumimoji="1" lang="ar-IQ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2</a:t>
            </a:r>
            <a:r>
              <a:rPr kumimoji="1"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endParaRPr kumimoji="1" lang="ar-IQ" sz="32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2590800"/>
          </a:xfrm>
          <a:prstGeom prst="flowChartDocument">
            <a:avLst/>
          </a:prstGeom>
          <a:gradFill>
            <a:gsLst>
              <a:gs pos="0">
                <a:schemeClr val="bg1">
                  <a:alpha val="10000"/>
                </a:schemeClr>
              </a:gs>
              <a:gs pos="100000">
                <a:schemeClr val="bg1">
                  <a:alpha val="24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" y="511076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kumimoji="1" lang="en-US" sz="3600" b="1" dirty="0"/>
          </a:p>
          <a:p>
            <a:pPr algn="ctr">
              <a:defRPr/>
            </a:pPr>
            <a:r>
              <a:rPr kumimoji="1" lang="en-US" sz="3600" b="1" dirty="0"/>
              <a:t>Determination the Order of the Reaction for Sodium Sulphite with Potassium Iodate in </a:t>
            </a:r>
            <a:r>
              <a:rPr kumimoji="1" lang="en-US" sz="3600" b="1" dirty="0" smtClean="0"/>
              <a:t>Acidic </a:t>
            </a:r>
            <a:r>
              <a:rPr kumimoji="1" lang="en-US" sz="3600" b="1" dirty="0"/>
              <a:t>medium using </a:t>
            </a:r>
            <a:r>
              <a:rPr kumimoji="1" lang="en-AU" sz="3600" b="1" dirty="0"/>
              <a:t>Half Time</a:t>
            </a:r>
            <a:r>
              <a:rPr kumimoji="1" lang="en-US" sz="3600" b="1" dirty="0"/>
              <a:t> method 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6682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1186371"/>
                <a:ext cx="8839200" cy="5443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i="1" dirty="0" smtClean="0"/>
                  <a:t>Rate</a:t>
                </a:r>
                <a:r>
                  <a:rPr lang="en-GB" dirty="0"/>
                  <a:t>=−</a:t>
                </a:r>
                <a:r>
                  <a:rPr lang="en-GB" i="1" dirty="0" smtClean="0"/>
                  <a:t>d</a:t>
                </a:r>
                <a:r>
                  <a:rPr lang="en-GB" dirty="0" smtClean="0"/>
                  <a:t>[</a:t>
                </a:r>
                <a:r>
                  <a:rPr lang="en-GB" i="1" dirty="0" smtClean="0"/>
                  <a:t>A</a:t>
                </a:r>
                <a:r>
                  <a:rPr lang="en-GB" dirty="0" smtClean="0"/>
                  <a:t>]/</a:t>
                </a:r>
                <a:r>
                  <a:rPr lang="en-GB" i="1" dirty="0" err="1" smtClean="0"/>
                  <a:t>dt</a:t>
                </a:r>
                <a:r>
                  <a:rPr lang="en-GB" dirty="0" smtClean="0"/>
                  <a:t>=</a:t>
                </a:r>
                <a:r>
                  <a:rPr lang="en-GB" i="1" dirty="0" smtClean="0"/>
                  <a:t>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dirty="0" smtClean="0"/>
                  <a:t> = </a:t>
                </a:r>
                <a:r>
                  <a:rPr lang="en-GB" i="1" dirty="0" smtClean="0"/>
                  <a:t>k </a:t>
                </a:r>
                <a:r>
                  <a:rPr lang="en-GB" dirty="0" smtClean="0"/>
                  <a:t>= </a:t>
                </a:r>
                <a:r>
                  <a:rPr lang="en-GB" i="1" dirty="0" smtClean="0"/>
                  <a:t>constant                 </a:t>
                </a:r>
                <a:r>
                  <a:rPr lang="en-GB" dirty="0" smtClean="0"/>
                  <a:t>(1)</a:t>
                </a:r>
                <a:endParaRPr lang="en-GB" dirty="0"/>
              </a:p>
              <a:p>
                <a:r>
                  <a:rPr lang="en-GB" dirty="0" smtClean="0"/>
                  <a:t>	Where </a:t>
                </a:r>
                <a:r>
                  <a:rPr lang="en-GB" i="1" dirty="0" smtClean="0"/>
                  <a:t>Rate </a:t>
                </a:r>
                <a:r>
                  <a:rPr lang="en-GB" dirty="0" smtClean="0"/>
                  <a:t>is </a:t>
                </a:r>
                <a:r>
                  <a:rPr lang="en-GB" dirty="0"/>
                  <a:t>the reaction rate and </a:t>
                </a:r>
                <a:r>
                  <a:rPr lang="en-GB" i="1" dirty="0"/>
                  <a:t>k</a:t>
                </a:r>
                <a:r>
                  <a:rPr lang="en-GB" dirty="0"/>
                  <a:t> is the reaction rate coefficient. In this example, the units of </a:t>
                </a:r>
                <a:r>
                  <a:rPr lang="en-GB" i="1" dirty="0"/>
                  <a:t>k</a:t>
                </a:r>
                <a:r>
                  <a:rPr lang="en-GB" dirty="0"/>
                  <a:t> are M/s. </a:t>
                </a:r>
                <a:r>
                  <a:rPr lang="en-GB" dirty="0" smtClean="0"/>
                  <a:t>For </a:t>
                </a:r>
                <a:r>
                  <a:rPr lang="en-GB" dirty="0"/>
                  <a:t>zero-order reactions, the units of the rate constants are always M/s. </a:t>
                </a:r>
                <a:endParaRPr lang="en-GB" dirty="0" smtClean="0"/>
              </a:p>
              <a:p>
                <a:endParaRPr lang="en-GB" b="1" dirty="0"/>
              </a:p>
              <a:p>
                <a:r>
                  <a:rPr lang="en-GB" sz="2000" b="1" dirty="0" smtClean="0"/>
                  <a:t>Integrated </a:t>
                </a:r>
                <a:r>
                  <a:rPr lang="en-GB" sz="2000" b="1" dirty="0"/>
                  <a:t>Form of the </a:t>
                </a:r>
                <a:r>
                  <a:rPr lang="en-GB" sz="2000" b="1" dirty="0" smtClean="0"/>
                  <a:t>Zero-</a:t>
                </a:r>
                <a:r>
                  <a:rPr lang="en-GB" sz="2000" b="1" dirty="0" err="1" smtClean="0"/>
                  <a:t>th</a:t>
                </a:r>
                <a:r>
                  <a:rPr lang="en-GB" sz="2000" b="1" dirty="0" smtClean="0"/>
                  <a:t> </a:t>
                </a:r>
                <a:r>
                  <a:rPr lang="en-GB" sz="2000" b="1" dirty="0"/>
                  <a:t>Order Rate Law</a:t>
                </a:r>
              </a:p>
              <a:p>
                <a:r>
                  <a:rPr lang="en-GB" dirty="0" smtClean="0"/>
                  <a:t>  Integration </a:t>
                </a:r>
                <a:r>
                  <a:rPr lang="en-GB" dirty="0"/>
                  <a:t>of the differential rate law yields the concentration as a function of time. Start with the general rate law equations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𝑅𝑎𝑡𝑒</m:t>
                    </m:r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i="1" dirty="0" smtClean="0"/>
                  <a:t>                             </a:t>
                </a:r>
                <a:r>
                  <a:rPr lang="en-GB" dirty="0" smtClean="0"/>
                  <a:t>(2)</a:t>
                </a:r>
                <a:endParaRPr lang="en-GB" dirty="0"/>
              </a:p>
              <a:p>
                <a:r>
                  <a:rPr lang="en-GB" dirty="0"/>
                  <a:t>First, write the differential form of the rate law with </a:t>
                </a:r>
                <a:r>
                  <a:rPr lang="en-GB" i="1" dirty="0" smtClean="0"/>
                  <a:t>n</a:t>
                </a:r>
                <a:r>
                  <a:rPr lang="en-GB" dirty="0" smtClean="0"/>
                  <a:t>=0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𝑅𝑎𝑡𝑒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GB" i="1" dirty="0" smtClean="0"/>
                  <a:t>                  </a:t>
                </a:r>
                <a:r>
                  <a:rPr lang="en-GB" dirty="0" smtClean="0"/>
                  <a:t>(3)</a:t>
                </a:r>
                <a:endParaRPr lang="en-GB" dirty="0"/>
              </a:p>
              <a:p>
                <a:r>
                  <a:rPr lang="en-GB" dirty="0"/>
                  <a:t>then rearrange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n-GB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𝑑𝑡</m:t>
                    </m:r>
                  </m:oMath>
                </a14:m>
                <a:r>
                  <a:rPr lang="en-GB" i="1" dirty="0" smtClean="0"/>
                  <a:t>                                 </a:t>
                </a:r>
                <a:r>
                  <a:rPr lang="en-GB" dirty="0" smtClean="0"/>
                  <a:t>(4)</a:t>
                </a:r>
                <a:endParaRPr lang="en-GB" dirty="0"/>
              </a:p>
              <a:p>
                <a:r>
                  <a:rPr lang="en-GB" dirty="0"/>
                  <a:t>Second, integrate both sides of the equation.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trlPr>
                          <a:rPr lang="en-GB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m:rPr>
                            <m:nor/>
                          </m:rPr>
                          <a:rPr lang="en-GB" dirty="0"/>
                          <m:t>[</m:t>
                        </m:r>
                        <m:r>
                          <m:rPr>
                            <m:nor/>
                          </m:rPr>
                          <a:rPr lang="en-GB" i="1" dirty="0"/>
                          <m:t>A</m:t>
                        </m:r>
                        <m:r>
                          <m:rPr>
                            <m:nor/>
                          </m:rPr>
                          <a:rPr lang="en-GB" dirty="0"/>
                          <m:t>]</m:t>
                        </m:r>
                      </m:sup>
                      <m:e>
                        <m:r>
                          <m:rPr>
                            <m:nor/>
                          </m:rPr>
                          <a:rPr lang="en-GB" i="1" dirty="0"/>
                          <m:t>d</m:t>
                        </m:r>
                        <m:r>
                          <m:rPr>
                            <m:nor/>
                          </m:rPr>
                          <a:rPr lang="en-GB" dirty="0"/>
                          <m:t>[</m:t>
                        </m:r>
                        <m:r>
                          <m:rPr>
                            <m:nor/>
                          </m:rPr>
                          <a:rPr lang="en-GB" i="1" dirty="0"/>
                          <m:t>A</m:t>
                        </m:r>
                        <m:r>
                          <m:rPr>
                            <m:nor/>
                          </m:rPr>
                          <a:rPr lang="en-GB" dirty="0"/>
                          <m:t>]</m:t>
                        </m:r>
                        <m:r>
                          <a:rPr lang="en-US" b="0" i="1" dirty="0" smtClean="0">
                            <a:latin typeface="Cambria Math"/>
                          </a:rPr>
                          <m:t>=−</m:t>
                        </m:r>
                        <m:nary>
                          <m:nary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𝑡</m:t>
                            </m:r>
                          </m:sup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𝑘𝑑𝑡</m:t>
                            </m:r>
                          </m:e>
                        </m:nary>
                      </m:e>
                    </m:nary>
                  </m:oMath>
                </a14:m>
                <a:r>
                  <a:rPr lang="en-GB" i="1" dirty="0" smtClean="0"/>
                  <a:t>             </a:t>
                </a:r>
                <a:r>
                  <a:rPr lang="en-GB" dirty="0" smtClean="0"/>
                  <a:t>(5)</a:t>
                </a:r>
                <a:endParaRPr lang="en-GB" dirty="0"/>
              </a:p>
              <a:p>
                <a:r>
                  <a:rPr lang="en-GB" dirty="0"/>
                  <a:t>Third, solve for [</a:t>
                </a:r>
                <a:r>
                  <a:rPr lang="en-GB" i="1" dirty="0"/>
                  <a:t>A</a:t>
                </a:r>
                <a:r>
                  <a:rPr lang="en-GB" dirty="0"/>
                  <a:t>]</a:t>
                </a:r>
              </a:p>
              <a:p>
                <a:r>
                  <a:rPr lang="en-GB" dirty="0"/>
                  <a:t>. This provides the integrated form of the rate law.</a:t>
                </a:r>
              </a:p>
              <a:p>
                <a:pPr algn="ctr"/>
                <a:r>
                  <a:rPr lang="en-GB" dirty="0"/>
                  <a:t>[</a:t>
                </a:r>
                <a:r>
                  <a:rPr lang="en-GB" i="1" dirty="0"/>
                  <a:t>A</a:t>
                </a:r>
                <a:r>
                  <a:rPr lang="en-GB" dirty="0"/>
                  <a:t>]=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 smtClean="0"/>
                  <a:t> − </a:t>
                </a:r>
                <a:r>
                  <a:rPr lang="en-GB" i="1" dirty="0" err="1" smtClean="0"/>
                  <a:t>kt</a:t>
                </a:r>
                <a:r>
                  <a:rPr lang="en-GB" i="1" dirty="0" smtClean="0"/>
                  <a:t>                                </a:t>
                </a:r>
                <a:r>
                  <a:rPr lang="en-GB" dirty="0" smtClean="0"/>
                  <a:t>(6)</a:t>
                </a:r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86371"/>
                <a:ext cx="8839200" cy="5443029"/>
              </a:xfrm>
              <a:prstGeom prst="rect">
                <a:avLst/>
              </a:prstGeom>
              <a:blipFill rotWithShape="1">
                <a:blip r:embed="rId2"/>
                <a:stretch>
                  <a:fillRect l="-690" t="-560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Alternate Process 3"/>
          <p:cNvSpPr/>
          <p:nvPr/>
        </p:nvSpPr>
        <p:spPr>
          <a:xfrm>
            <a:off x="228600" y="152400"/>
            <a:ext cx="8763000" cy="838200"/>
          </a:xfrm>
          <a:prstGeom prst="flowChartAlternateProcess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sz="3200" b="1" dirty="0">
                <a:solidFill>
                  <a:schemeClr val="bg1"/>
                </a:solidFill>
              </a:rPr>
              <a:t>Differential Form of the </a:t>
            </a:r>
            <a:r>
              <a:rPr kumimoji="1" lang="en-GB" sz="3200" b="1" dirty="0" err="1">
                <a:solidFill>
                  <a:schemeClr val="bg1"/>
                </a:solidFill>
              </a:rPr>
              <a:t>Zeroth</a:t>
            </a:r>
            <a:r>
              <a:rPr kumimoji="1" lang="en-GB" sz="3200" b="1" dirty="0">
                <a:solidFill>
                  <a:schemeClr val="bg1"/>
                </a:solidFill>
              </a:rPr>
              <a:t> Order Rate Law </a:t>
            </a:r>
          </a:p>
        </p:txBody>
      </p:sp>
    </p:spTree>
    <p:extLst>
      <p:ext uri="{BB962C8B-B14F-4D97-AF65-F5344CB8AC3E}">
        <p14:creationId xmlns:p14="http://schemas.microsoft.com/office/powerpoint/2010/main" val="428442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584775"/>
          </a:xfrm>
          <a:prstGeom prst="roundRect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kumimoji="1" sz="32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Graphing Zero-order Reactions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89056" y="1145909"/>
                <a:ext cx="35019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b="1" dirty="0" smtClean="0"/>
                  <a:t>[</a:t>
                </a:r>
                <a:r>
                  <a:rPr lang="en-GB" sz="2400" b="1" i="1" dirty="0"/>
                  <a:t>A</a:t>
                </a:r>
                <a:r>
                  <a:rPr lang="en-GB" sz="2400" b="1" dirty="0" smtClean="0"/>
                  <a:t>] = −</a:t>
                </a:r>
                <a:r>
                  <a:rPr lang="en-GB" sz="2400" b="1" i="1" dirty="0" err="1"/>
                  <a:t>kt</a:t>
                </a:r>
                <a:r>
                  <a:rPr lang="en-GB" sz="2400" b="1" i="1" dirty="0" smtClean="0"/>
                  <a:t> </a:t>
                </a:r>
                <a:r>
                  <a:rPr lang="en-GB" sz="2400" b="1" dirty="0"/>
                  <a:t>+</a:t>
                </a:r>
                <a:r>
                  <a:rPr lang="en-GB" sz="24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2400" dirty="0" smtClean="0"/>
                  <a:t>               (7)</a:t>
                </a:r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056" y="1145909"/>
                <a:ext cx="350198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265" t="-10526" r="-400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359933" y="2362200"/>
            <a:ext cx="0" cy="2209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9933" y="4572000"/>
            <a:ext cx="30861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31339" y="2781300"/>
            <a:ext cx="1990794" cy="14097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6200000">
            <a:off x="220534" y="3208467"/>
            <a:ext cx="175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Concentration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0533" y="485928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GB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659868" y="2362200"/>
            <a:ext cx="3455551" cy="2655332"/>
            <a:chOff x="4659868" y="2362200"/>
            <a:chExt cx="3455551" cy="26553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029319" y="2362200"/>
              <a:ext cx="0" cy="2209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29319" y="4572000"/>
              <a:ext cx="30861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72231" y="3307940"/>
              <a:ext cx="260027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260016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/>
              </a:lvl1pPr>
            </a:lstStyle>
            <a:p>
              <a:r>
                <a:rPr lang="en-US" dirty="0"/>
                <a:t>Time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4044434" y="3206233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US" dirty="0"/>
                <a:t>Rate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634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1371600"/>
                <a:ext cx="8381999" cy="5784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/>
                  <a:t>   The </a:t>
                </a:r>
                <a:r>
                  <a:rPr lang="en-GB" sz="2400" b="1" dirty="0"/>
                  <a:t>half-life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/>
                          </a:rPr>
                          <m:t>/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2400" dirty="0" smtClean="0"/>
                  <a:t>, </a:t>
                </a:r>
                <a:r>
                  <a:rPr lang="en-GB" sz="2400" dirty="0"/>
                  <a:t>is a timescale in which each half-life represents the reduction of the initial population to 50% of its original state. We can represent the relationship by the following equation</a:t>
                </a:r>
                <a:r>
                  <a:rPr lang="en-GB" sz="2400" dirty="0" smtClean="0"/>
                  <a:t>.</a:t>
                </a:r>
                <a:endParaRPr lang="en-GB" sz="2400" dirty="0"/>
              </a:p>
              <a:p>
                <a:pPr algn="ctr"/>
                <a:r>
                  <a:rPr lang="en-GB" sz="2400" dirty="0" smtClean="0"/>
                  <a:t>[</a:t>
                </a:r>
                <a:r>
                  <a:rPr lang="en-GB" sz="2400" i="1" dirty="0"/>
                  <a:t>A</a:t>
                </a:r>
                <a:r>
                  <a:rPr lang="en-GB" sz="2400" dirty="0"/>
                  <a:t>]=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1</m:t>
                    </m:r>
                    <m:r>
                      <a:rPr lang="en-US" sz="2400" b="0" i="0" smtClean="0">
                        <a:latin typeface="Cambria Math"/>
                      </a:rPr>
                      <m:t>/</m:t>
                    </m:r>
                    <m:r>
                      <a:rPr lang="en-US" sz="2400" b="0" i="0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 smtClean="0"/>
                  <a:t>      (8)</a:t>
                </a:r>
                <a:endParaRPr lang="en-GB" sz="2400" dirty="0"/>
              </a:p>
              <a:p>
                <a:r>
                  <a:rPr lang="en-GB" sz="2400" dirty="0" smtClean="0"/>
                  <a:t> Using </a:t>
                </a:r>
                <a:r>
                  <a:rPr lang="en-GB" sz="2400" dirty="0"/>
                  <a:t>the integrated form of the rate law, we can develop a relationship between zero-order reactions and the half-life.</a:t>
                </a:r>
              </a:p>
              <a:p>
                <a:pPr algn="ctr"/>
                <a:r>
                  <a:rPr lang="en-GB" sz="2400" dirty="0"/>
                  <a:t>[</a:t>
                </a:r>
                <a:r>
                  <a:rPr lang="en-GB" sz="2400" i="1" dirty="0"/>
                  <a:t>A</a:t>
                </a:r>
                <a:r>
                  <a:rPr lang="en-GB" sz="2400" dirty="0"/>
                  <a:t>]=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 smtClean="0"/>
                  <a:t> − </a:t>
                </a:r>
                <a:r>
                  <a:rPr lang="en-GB" sz="2400" i="1" dirty="0" err="1" smtClean="0"/>
                  <a:t>kt</a:t>
                </a:r>
                <a:r>
                  <a:rPr lang="en-GB" sz="2400" i="1" dirty="0" smtClean="0"/>
                  <a:t>                        </a:t>
                </a:r>
                <a:r>
                  <a:rPr lang="en-GB" sz="2400" dirty="0" smtClean="0"/>
                  <a:t>(6)</a:t>
                </a:r>
                <a:endParaRPr lang="en-GB" sz="2400" dirty="0"/>
              </a:p>
              <a:p>
                <a:r>
                  <a:rPr lang="en-GB" sz="2400" dirty="0"/>
                  <a:t>Substitute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1</m:t>
                    </m:r>
                    <m:r>
                      <a:rPr lang="en-US" sz="2400">
                        <a:latin typeface="Cambria Math"/>
                      </a:rPr>
                      <m:t>/</m:t>
                    </m:r>
                    <m:r>
                      <a:rPr lang="en-US" sz="240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dirty="0" smtClean="0"/>
                  <a:t>− </a:t>
                </a:r>
                <a:r>
                  <a:rPr lang="en-GB" sz="2400" i="1" dirty="0" smtClean="0"/>
                  <a:t>k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/</m:t>
                        </m:r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2400" dirty="0" smtClean="0"/>
                  <a:t>                       (</a:t>
                </a:r>
                <a:r>
                  <a:rPr lang="en-GB" sz="2400" dirty="0"/>
                  <a:t>9</a:t>
                </a:r>
                <a:r>
                  <a:rPr lang="en-GB" sz="2400" dirty="0" smtClean="0"/>
                  <a:t>)</a:t>
                </a:r>
                <a:endParaRPr lang="en-GB" sz="2400" dirty="0"/>
              </a:p>
              <a:p>
                <a:r>
                  <a:rPr lang="en-GB" sz="2400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/</m:t>
                        </m:r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endParaRPr lang="en-US" sz="2400" b="1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/</m:t>
                        </m:r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400" i="1" dirty="0" smtClean="0"/>
                  <a:t> /</a:t>
                </a:r>
                <a:r>
                  <a:rPr lang="en-GB" sz="2400" dirty="0" smtClean="0"/>
                  <a:t>2</a:t>
                </a:r>
                <a:r>
                  <a:rPr lang="en-GB" sz="2400" i="1" dirty="0" smtClean="0"/>
                  <a:t>k                           </a:t>
                </a:r>
                <a:r>
                  <a:rPr lang="en-GB" sz="2400" dirty="0" smtClean="0"/>
                  <a:t>(10)</a:t>
                </a:r>
                <a:endParaRPr lang="en-GB" sz="2400" dirty="0"/>
              </a:p>
              <a:p>
                <a:r>
                  <a:rPr lang="en-GB" sz="2400" dirty="0"/>
                  <a:t>*</a:t>
                </a:r>
                <a:r>
                  <a:rPr lang="en-GB" dirty="0" smtClean="0"/>
                  <a:t>Notice </a:t>
                </a:r>
                <a:r>
                  <a:rPr lang="en-GB" dirty="0"/>
                  <a:t>that, for zero-order reactions, the half-life </a:t>
                </a:r>
                <a:r>
                  <a:rPr lang="en-GB" b="1" dirty="0"/>
                  <a:t>depends </a:t>
                </a:r>
                <a:r>
                  <a:rPr lang="en-GB" dirty="0"/>
                  <a:t>on the initial concentration of reactant and the rate constant.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8381999" cy="5784340"/>
              </a:xfrm>
              <a:prstGeom prst="rect">
                <a:avLst/>
              </a:prstGeom>
              <a:blipFill rotWithShape="1">
                <a:blip r:embed="rId2"/>
                <a:stretch>
                  <a:fillRect l="-1091" t="-738" r="-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28600" y="152400"/>
            <a:ext cx="8763000" cy="1077218"/>
          </a:xfrm>
          <a:prstGeom prst="roundRect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sz="3200" b="1" dirty="0">
                <a:solidFill>
                  <a:schemeClr val="bg1"/>
                </a:solidFill>
              </a:rPr>
              <a:t>Relationship Between Half-life and Zero-order Reactions</a:t>
            </a:r>
          </a:p>
        </p:txBody>
      </p:sp>
    </p:spTree>
    <p:extLst>
      <p:ext uri="{BB962C8B-B14F-4D97-AF65-F5344CB8AC3E}">
        <p14:creationId xmlns:p14="http://schemas.microsoft.com/office/powerpoint/2010/main" val="83127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803677"/>
                <a:ext cx="8839200" cy="6057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CH</a:t>
                </a:r>
                <a:r>
                  <a:rPr lang="en-US" sz="2000" b="1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3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COCH</a:t>
                </a:r>
                <a:r>
                  <a:rPr lang="en-US" sz="2000" b="1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3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+ I</a:t>
                </a:r>
                <a:r>
                  <a:rPr lang="en-US" sz="2000" b="1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= CH</a:t>
                </a:r>
                <a:r>
                  <a:rPr lang="en-US" sz="2000" b="1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3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COCH</a:t>
                </a:r>
                <a:r>
                  <a:rPr lang="en-US" sz="2000" b="1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I + HI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   The order of this reaction is zero order( it mean the rate of reaction not depend on concentration).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AU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fPr>
                      <m:num>
                        <m: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𝑑𝑥</m:t>
                        </m:r>
                      </m:num>
                      <m:den>
                        <m: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=K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0</m:t>
                        </m:r>
                      </m:sub>
                      <m:sup>
                        <m: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𝑥</m:t>
                        </m:r>
                      </m:sup>
                      <m:e>
                        <m:r>
                          <a:rPr lang="en-AU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AU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= K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AU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AU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𝑜</m:t>
                        </m:r>
                      </m:sub>
                      <m:sup>
                        <m:r>
                          <a:rPr lang="en-AU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𝑡</m:t>
                        </m:r>
                      </m:sup>
                      <m:e>
                        <m:r>
                          <a:rPr lang="en-AU" sz="20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𝑑𝑡</m:t>
                        </m:r>
                      </m:e>
                    </m:nary>
                  </m:oMath>
                </a14:m>
                <a:endParaRPr lang="en-AU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AU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r>
                  <a:rPr lang="en-AU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X = K t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ar-IQ" sz="2000" dirty="0" smtClean="0">
                  <a:solidFill>
                    <a:prstClr val="black"/>
                  </a:solidFill>
                  <a:latin typeface="Calibri"/>
                  <a:ea typeface="+mn-ea"/>
                  <a:cs typeface="Times New Roman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let         X=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Vt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r>
                  <a:rPr lang="en-US" sz="24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Vt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˥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n-ea"/>
                            </a:rPr>
                            <m:t>𝑣</m:t>
                          </m:r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n-ea"/>
                            </a:rPr>
                            <m:t>𝑡</m:t>
                          </m:r>
                        </m:e>
                      </m:mr>
                      <m:mr>
                        <m:e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n-ea"/>
                            </a:rPr>
                            <m:t>𝑣</m:t>
                          </m:r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n-ea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= Kt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r>
                  <a:rPr lang="en-US" sz="2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Vt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+ Vo=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Kt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   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Vt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=V0 -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Kt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803677"/>
                <a:ext cx="8839200" cy="6057299"/>
              </a:xfrm>
              <a:prstGeom prst="rect">
                <a:avLst/>
              </a:prstGeom>
              <a:blipFill rotWithShape="1">
                <a:blip r:embed="rId3"/>
                <a:stretch>
                  <a:fillRect l="-1103" b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381000" y="228600"/>
            <a:ext cx="8610600" cy="584775"/>
          </a:xfrm>
          <a:prstGeom prst="roundRect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sz="3200" b="1" dirty="0">
                <a:solidFill>
                  <a:schemeClr val="bg1"/>
                </a:solidFill>
              </a:rPr>
              <a:t>Experimental Reaction</a:t>
            </a:r>
          </a:p>
        </p:txBody>
      </p:sp>
    </p:spTree>
    <p:extLst>
      <p:ext uri="{BB962C8B-B14F-4D97-AF65-F5344CB8AC3E}">
        <p14:creationId xmlns:p14="http://schemas.microsoft.com/office/powerpoint/2010/main" val="28235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17223"/>
            <a:ext cx="8382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1-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Prepare a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solution  100ml of 0.05M  iodine in 10%of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Potassium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iodide (KI),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50ml of H2SO4 ,250ml of 0.01M from Sodium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thiosulphate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(Na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.5H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O) 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2-(a)Put  200ml of water in conical flask, 25ml of acetone and 10ml of sulphuric acid. (b)Put 50mL of iodine in another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conical flask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after thermal equilibrium(10 minutes)</a:t>
            </a:r>
            <a:r>
              <a:rPr lang="en-US" sz="2400" u="sng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mix the two solution (a &amp; b) with recording time.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3- Pipette 5ml from the mixture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 another conical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flask containing 100ml of water (to stop reaction), titrate with Sodium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thiosulphate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(Na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.5H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using starch as indicter, record the time till disappear the blue color and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is the volume of Sodium 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thiosulphate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(Na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.5H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which equivalent the unreacted  iodine(</a:t>
            </a:r>
            <a:r>
              <a:rPr lang="en-GB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GB" sz="2400" baseline="-25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after (t)time, Repeat this step every five minutes 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28600"/>
            <a:ext cx="8382000" cy="584775"/>
          </a:xfrm>
          <a:prstGeom prst="roundRect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3200" b="1" dirty="0">
                <a:solidFill>
                  <a:schemeClr val="bg1"/>
                </a:solidFill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1823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70265"/>
              </p:ext>
            </p:extLst>
          </p:nvPr>
        </p:nvGraphicFramePr>
        <p:xfrm>
          <a:off x="685800" y="1316601"/>
          <a:ext cx="7620000" cy="2506204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3650776"/>
                <a:gridCol w="3969224"/>
              </a:tblGrid>
              <a:tr h="6774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err="1" smtClean="0"/>
                        <a:t>Vol</a:t>
                      </a:r>
                      <a:r>
                        <a:rPr lang="en-US" sz="1600" kern="1200" dirty="0" smtClean="0"/>
                        <a:t> (ml) </a:t>
                      </a:r>
                      <a:r>
                        <a:rPr lang="en-US" sz="1600" b="0" kern="1200" dirty="0" smtClean="0"/>
                        <a:t>of Na</a:t>
                      </a:r>
                      <a:r>
                        <a:rPr lang="en-US" sz="1600" b="0" kern="1200" baseline="-25000" dirty="0" smtClean="0"/>
                        <a:t>2</a:t>
                      </a:r>
                      <a:r>
                        <a:rPr lang="en-US" sz="1600" b="0" kern="1200" dirty="0" smtClean="0"/>
                        <a:t>S</a:t>
                      </a:r>
                      <a:r>
                        <a:rPr lang="en-US" sz="1600" b="0" kern="1200" baseline="-25000" dirty="0" smtClean="0"/>
                        <a:t>2</a:t>
                      </a:r>
                      <a:r>
                        <a:rPr lang="en-US" sz="1600" b="0" kern="1200" dirty="0" smtClean="0"/>
                        <a:t>O</a:t>
                      </a:r>
                      <a:r>
                        <a:rPr lang="en-US" sz="1600" b="0" kern="1200" baseline="-25000" dirty="0" smtClean="0"/>
                        <a:t>3</a:t>
                      </a:r>
                      <a:r>
                        <a:rPr lang="en-US" sz="1600" b="0" kern="1200" dirty="0" smtClean="0"/>
                        <a:t> from burette( </a:t>
                      </a:r>
                      <a:r>
                        <a:rPr lang="en-US" sz="1600" b="0" kern="1200" dirty="0" err="1" smtClean="0"/>
                        <a:t>Vt</a:t>
                      </a:r>
                      <a:r>
                        <a:rPr lang="en-US" sz="1600" b="0" kern="1200" dirty="0" smtClean="0"/>
                        <a:t>)</a:t>
                      </a:r>
                      <a:endParaRPr lang="en-US" sz="16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time</a:t>
                      </a:r>
                    </a:p>
                  </a:txBody>
                  <a:tcPr/>
                </a:tc>
              </a:tr>
              <a:tr h="270961">
                <a:tc>
                  <a:txBody>
                    <a:bodyPr/>
                    <a:lstStyle/>
                    <a:p>
                      <a:pPr algn="l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270961">
                <a:tc>
                  <a:txBody>
                    <a:bodyPr/>
                    <a:lstStyle/>
                    <a:p>
                      <a:pPr algn="l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270961">
                <a:tc>
                  <a:txBody>
                    <a:bodyPr/>
                    <a:lstStyle/>
                    <a:p>
                      <a:pPr algn="l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270961">
                <a:tc>
                  <a:txBody>
                    <a:bodyPr/>
                    <a:lstStyle/>
                    <a:p>
                      <a:pPr algn="l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</a:tr>
              <a:tr h="270961">
                <a:tc>
                  <a:txBody>
                    <a:bodyPr/>
                    <a:lstStyle/>
                    <a:p>
                      <a:pPr algn="l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849868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4- 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Arrange your experiment data as the fallowing </a:t>
            </a: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table:-</a:t>
            </a:r>
            <a:endParaRPr lang="en-US" sz="18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800" y="3982870"/>
                <a:ext cx="80772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5- Plot a </a:t>
                </a:r>
                <a:r>
                  <a:rPr lang="en-US" sz="1800" b="1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graph between the </a:t>
                </a:r>
                <a14:m>
                  <m:oMath xmlns:m="http://schemas.openxmlformats.org/officeDocument/2006/math">
                    <m:r>
                      <a:rPr lang="en-AU" sz="1800" b="1" i="1" smtClean="0">
                        <a:solidFill>
                          <a:prstClr val="black"/>
                        </a:solidFill>
                        <a:latin typeface="Cambria Math"/>
                        <a:ea typeface="+mn-ea"/>
                        <a:cs typeface="Times New Roman" pitchFamily="18" charset="0"/>
                      </a:rPr>
                      <m:t>𝑽𝒕</m:t>
                    </m:r>
                    <m:r>
                      <a:rPr lang="en-US" sz="1800" b="1">
                        <a:solidFill>
                          <a:prstClr val="black"/>
                        </a:solidFill>
                        <a:latin typeface="Cambria Math"/>
                        <a:ea typeface="+mn-ea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and time (t) and calculate the rate constant (k) from the slope .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V</a:t>
                </a:r>
                <a:r>
                  <a:rPr lang="en-US" baseline="-250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t</a:t>
                </a:r>
                <a:r>
                  <a:rPr lang="en-US" baseline="-25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= Vo - K.t</a:t>
                </a:r>
                <a:endParaRPr lang="en-US" b="1" dirty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982870"/>
                <a:ext cx="80772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679" t="-2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953000" y="4343399"/>
            <a:ext cx="3223972" cy="1848643"/>
            <a:chOff x="2466109" y="2604655"/>
            <a:chExt cx="5715000" cy="3276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2466109" y="2604655"/>
              <a:ext cx="0" cy="3276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466109" y="5881255"/>
              <a:ext cx="571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4114800" y="5044700"/>
            <a:ext cx="833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         </a:t>
            </a:r>
            <a:r>
              <a:rPr lang="en-AU" sz="1800" dirty="0" err="1" smtClean="0">
                <a:solidFill>
                  <a:prstClr val="black"/>
                </a:solidFill>
                <a:latin typeface="Calibri"/>
                <a:ea typeface="+mn-ea"/>
              </a:rPr>
              <a:t>Vt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6324600"/>
            <a:ext cx="6213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t</a:t>
            </a:r>
            <a:endParaRPr lang="ar-IQ" sz="2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36386" y="4734593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 slope = -K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4910962"/>
            <a:ext cx="1154786" cy="956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1000" y="152400"/>
            <a:ext cx="8382000" cy="584775"/>
          </a:xfrm>
          <a:prstGeom prst="roundRect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3200" b="1" dirty="0">
                <a:solidFill>
                  <a:schemeClr val="bg1"/>
                </a:solidFill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1759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903537"/>
                <a:ext cx="8382000" cy="4987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24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Half time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: is the time require for the concentration of reacting substance to be reduced to half its initial value.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ar-IQ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</a:t>
                </a:r>
                <a:r>
                  <a:rPr lang="en-AU" sz="2400" b="1" dirty="0">
                    <a:solidFill>
                      <a:prstClr val="black"/>
                    </a:solidFill>
                    <a:latin typeface="Times New Roman" pitchFamily="18" charset="0"/>
                  </a:rPr>
                  <a:t>Z</a:t>
                </a:r>
                <a:r>
                  <a:rPr lang="en-AU" sz="24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ero order         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[ t</a:t>
                </a:r>
                <a:r>
                  <a:rPr lang="en-AU" sz="24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1/2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fPr>
                      <m:num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𝐶</m:t>
                        </m:r>
                        <m:r>
                          <a:rPr lang="en-AU" sz="2400" i="1" baseline="-2500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0</m:t>
                        </m:r>
                      </m:num>
                      <m:den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2</m:t>
                        </m:r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]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</a:t>
                </a:r>
                <a:endParaRPr lang="en-US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AU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</a:t>
                </a:r>
                <a:r>
                  <a:rPr lang="en-AU" sz="2400" b="1" dirty="0">
                    <a:solidFill>
                      <a:prstClr val="black"/>
                    </a:solidFill>
                    <a:latin typeface="Times New Roman" pitchFamily="18" charset="0"/>
                  </a:rPr>
                  <a:t>F</a:t>
                </a:r>
                <a:r>
                  <a:rPr lang="en-AU" sz="24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irst order        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[ t</a:t>
                </a:r>
                <a:r>
                  <a:rPr lang="en-AU" sz="24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1/2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fPr>
                      <m:num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0</m:t>
                        </m:r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.</m:t>
                        </m:r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693</m:t>
                        </m:r>
                      </m:num>
                      <m:den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𝐾</m:t>
                        </m:r>
                      </m:den>
                    </m:f>
                  </m:oMath>
                </a14:m>
                <a:r>
                  <a:rPr lang="ar-IQ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/>
                  </a:rPr>
                  <a:t>  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]</a:t>
                </a:r>
                <a:endParaRPr lang="en-US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</a:t>
                </a:r>
                <a:r>
                  <a:rPr lang="en-AU" sz="2400" b="1" dirty="0">
                    <a:solidFill>
                      <a:prstClr val="black"/>
                    </a:solidFill>
                    <a:latin typeface="Times New Roman" pitchFamily="18" charset="0"/>
                  </a:rPr>
                  <a:t>S</a:t>
                </a:r>
                <a:r>
                  <a:rPr lang="en-AU" sz="24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econd order      {</a:t>
                </a:r>
                <a:r>
                  <a:rPr lang="ar-IQ" sz="2400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/>
                  </a:rPr>
                  <a:t> 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t</a:t>
                </a:r>
                <a:r>
                  <a:rPr lang="en-AU" sz="24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1/2</a:t>
                </a:r>
                <a:r>
                  <a:rPr lang="en-AU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fPr>
                      <m:num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AU" sz="2400" i="1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𝐾</m:t>
                        </m:r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 </m:t>
                        </m:r>
                        <m:r>
                          <a:rPr lang="en-AU" sz="2400" i="1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𝐶</m:t>
                        </m:r>
                        <m:r>
                          <a:rPr lang="en-AU" sz="2400" i="1" baseline="-2500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/>
                  </a:rPr>
                  <a:t>  }</a:t>
                </a:r>
                <a:endParaRPr lang="ar-IQ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ar-IQ" sz="24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 In this experiment  the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power or exponent of the concentration of a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KIO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3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reactant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is determine .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It indicates the degree in which the rate depends on the concentration of that particular reactant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Times New Roman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03537"/>
                <a:ext cx="8382000" cy="4987199"/>
              </a:xfrm>
              <a:prstGeom prst="rect">
                <a:avLst/>
              </a:prstGeom>
              <a:blipFill rotWithShape="1">
                <a:blip r:embed="rId2"/>
                <a:stretch>
                  <a:fillRect l="-1091" t="-978" r="-727" b="-1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prstClr val="black"/>
                </a:solidFill>
                <a:latin typeface="+mj-lt"/>
              </a:rPr>
              <a:t>Half </a:t>
            </a:r>
            <a:r>
              <a:rPr lang="en-AU" sz="3600" b="1" dirty="0" smtClean="0">
                <a:solidFill>
                  <a:prstClr val="black"/>
                </a:solidFill>
                <a:latin typeface="+mj-lt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2014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KIO</a:t>
            </a:r>
            <a:r>
              <a:rPr lang="en-US" b="1" baseline="-25000" dirty="0" smtClean="0"/>
              <a:t>3</a:t>
            </a:r>
            <a:r>
              <a:rPr lang="en-US" b="1" dirty="0" smtClean="0"/>
              <a:t> + Na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3  </a:t>
            </a:r>
            <a:r>
              <a:rPr lang="en-US" b="1" dirty="0" smtClean="0"/>
              <a:t>            I</a:t>
            </a:r>
            <a:r>
              <a:rPr lang="en-US" b="1" baseline="-25000" dirty="0" smtClean="0"/>
              <a:t>2</a:t>
            </a:r>
            <a:r>
              <a:rPr lang="en-US" b="1" dirty="0" smtClean="0"/>
              <a:t>+K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r>
              <a:rPr lang="en-US" b="1" dirty="0" smtClean="0"/>
              <a:t>+ Na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</a:p>
          <a:p>
            <a:pPr marL="0" indent="0">
              <a:buNone/>
            </a:pPr>
            <a:endParaRPr lang="en-US" b="1" baseline="-25000" dirty="0" smtClean="0"/>
          </a:p>
          <a:p>
            <a:pPr marL="0" indent="0">
              <a:buNone/>
            </a:pPr>
            <a:r>
              <a:rPr lang="en-US" dirty="0" smtClean="0"/>
              <a:t>Mechanism:-</a:t>
            </a:r>
          </a:p>
          <a:p>
            <a:pPr marL="0" indent="0">
              <a:buNone/>
            </a:pPr>
            <a:r>
              <a:rPr lang="en-US" dirty="0" smtClean="0"/>
              <a:t>1-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      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+Na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 smtClean="0"/>
              <a:t>IO</a:t>
            </a:r>
            <a:r>
              <a:rPr lang="en-US" baseline="-25000" dirty="0" smtClean="0"/>
              <a:t>3</a:t>
            </a:r>
            <a:r>
              <a:rPr lang="en-US" dirty="0" smtClean="0"/>
              <a:t> +3H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 </a:t>
            </a:r>
            <a:r>
              <a:rPr lang="en-US" dirty="0" smtClean="0"/>
              <a:t>          I +6H</a:t>
            </a:r>
            <a:r>
              <a:rPr lang="en-US" baseline="30000" dirty="0" smtClean="0"/>
              <a:t>+</a:t>
            </a:r>
            <a:r>
              <a:rPr lang="en-US" dirty="0" smtClean="0"/>
              <a:t> +3SO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  (</a:t>
            </a:r>
            <a:r>
              <a:rPr lang="en-US" dirty="0" err="1" smtClean="0"/>
              <a:t>r.d.s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3- IO</a:t>
            </a:r>
            <a:r>
              <a:rPr lang="en-US" baseline="-25000" dirty="0" smtClean="0"/>
              <a:t>3</a:t>
            </a:r>
            <a:r>
              <a:rPr lang="en-US" dirty="0" smtClean="0"/>
              <a:t> +5I +6H</a:t>
            </a:r>
            <a:r>
              <a:rPr lang="en-US" baseline="30000" dirty="0" smtClean="0"/>
              <a:t>+</a:t>
            </a:r>
            <a:r>
              <a:rPr lang="en-US" dirty="0" smtClean="0"/>
              <a:t>            3 H</a:t>
            </a:r>
            <a:r>
              <a:rPr lang="en-US" baseline="-25000" dirty="0" smtClean="0"/>
              <a:t>2</a:t>
            </a:r>
            <a:r>
              <a:rPr lang="en-US" dirty="0" smtClean="0"/>
              <a:t>O +3I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4- H</a:t>
            </a:r>
            <a:r>
              <a:rPr lang="en-US" baseline="-25000" dirty="0" smtClean="0"/>
              <a:t>2</a:t>
            </a:r>
            <a:r>
              <a:rPr lang="en-US" dirty="0" smtClean="0"/>
              <a:t>O + I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    </a:t>
            </a:r>
            <a:r>
              <a:rPr lang="en-US" dirty="0" smtClean="0"/>
              <a:t>     2I</a:t>
            </a:r>
            <a:r>
              <a:rPr lang="en-US" baseline="30000" dirty="0" smtClean="0"/>
              <a:t>-</a:t>
            </a:r>
            <a:r>
              <a:rPr lang="en-US" dirty="0" smtClean="0"/>
              <a:t> +SO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</a:t>
            </a:r>
            <a:r>
              <a:rPr lang="en-US" dirty="0" smtClean="0"/>
              <a:t> +4H</a:t>
            </a:r>
            <a:r>
              <a:rPr lang="en-US" baseline="30000" dirty="0" smtClean="0"/>
              <a:t>+</a:t>
            </a:r>
          </a:p>
          <a:p>
            <a:pPr marL="0" indent="0">
              <a:buNone/>
            </a:pP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1308647" y="4122241"/>
            <a:ext cx="1788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/>
                <a:ea typeface="+mn-ea"/>
              </a:rPr>
              <a:t>-</a:t>
            </a:r>
            <a:endParaRPr lang="ar-IQ" sz="4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3581400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prstClr val="black"/>
                </a:solidFill>
                <a:latin typeface="Calibri"/>
                <a:ea typeface="+mn-ea"/>
              </a:rPr>
              <a:t> -</a:t>
            </a:r>
            <a:endParaRPr lang="ar-IQ" sz="4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9062" y="4122241"/>
            <a:ext cx="3577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/>
                <a:ea typeface="+mn-ea"/>
              </a:rPr>
              <a:t>-</a:t>
            </a:r>
            <a:endParaRPr lang="ar-IQ" sz="4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3747" y="3581400"/>
            <a:ext cx="3577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prstClr val="black"/>
                </a:solidFill>
                <a:latin typeface="Calibri"/>
                <a:ea typeface="+mn-ea"/>
              </a:rPr>
              <a:t>-</a:t>
            </a:r>
            <a:endParaRPr lang="ar-IQ" sz="4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581400" y="3665041"/>
            <a:ext cx="6625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ar-IQ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993577" y="4198441"/>
            <a:ext cx="90951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ar-IQ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045725" y="4876800"/>
            <a:ext cx="916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ar-IQ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3657600" y="5410200"/>
            <a:ext cx="48858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ar-IQ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2912" y="1610380"/>
            <a:ext cx="1109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solidFill>
                  <a:prstClr val="black"/>
                </a:solidFill>
                <a:latin typeface="Calibri"/>
                <a:ea typeface="+mn-ea"/>
              </a:rPr>
              <a:t>H</a:t>
            </a:r>
            <a:r>
              <a:rPr lang="en-GB" sz="2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r>
              <a:rPr lang="en-GB" sz="2800" dirty="0" smtClean="0">
                <a:solidFill>
                  <a:prstClr val="black"/>
                </a:solidFill>
                <a:latin typeface="Calibri"/>
                <a:ea typeface="+mn-ea"/>
              </a:rPr>
              <a:t>SO</a:t>
            </a:r>
            <a:r>
              <a:rPr lang="en-GB" sz="2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4 </a:t>
            </a:r>
            <a:endParaRPr lang="ar-IQ" sz="2800" baseline="-25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882912" y="2133600"/>
            <a:ext cx="916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ar-IQ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-1"/>
            <a:ext cx="9144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AU" sz="3600" b="1" dirty="0" smtClean="0">
                <a:solidFill>
                  <a:prstClr val="black"/>
                </a:solidFill>
                <a:latin typeface="+mj-lt"/>
              </a:rPr>
              <a:t>Reaction of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43517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838200"/>
                <a:ext cx="8229600" cy="61722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en-US" baseline="30000" dirty="0" smtClean="0"/>
              </a:p>
              <a:p>
                <a:pPr marL="0" indent="0">
                  <a:buNone/>
                </a:pPr>
                <a:r>
                  <a:rPr lang="en-US" dirty="0" smtClean="0"/>
                  <a:t>t</a:t>
                </a:r>
                <a:r>
                  <a:rPr lang="en-US" baseline="-25000" dirty="0" smtClean="0"/>
                  <a:t>1/2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   →   </a:t>
                </a:r>
                <a:r>
                  <a:rPr lang="en-US" dirty="0"/>
                  <a:t>t</a:t>
                </a:r>
                <a:r>
                  <a:rPr lang="en-US" baseline="-25000" dirty="0"/>
                  <a:t>1/2</a:t>
                </a:r>
                <a:r>
                  <a:rPr lang="en-US" dirty="0"/>
                  <a:t> </a:t>
                </a:r>
                <a:r>
                  <a:rPr lang="en-AU" dirty="0"/>
                  <a:t>=</a:t>
                </a:r>
                <a:r>
                  <a:rPr lang="en-A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𝐾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en-AU" i="1">
                                <a:latin typeface="Cambria Math"/>
                              </a:rPr>
                              <m:t>𝑛</m:t>
                            </m:r>
                            <m:r>
                              <a:rPr lang="en-AU" i="1">
                                <a:latin typeface="Cambria Math"/>
                              </a:rPr>
                              <m:t>−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→ </a:t>
                </a:r>
                <a:r>
                  <a:rPr lang="en-US" dirty="0" smtClean="0"/>
                  <a:t>[t</a:t>
                </a:r>
                <a:r>
                  <a:rPr lang="en-US" baseline="-25000" dirty="0" smtClean="0"/>
                  <a:t>1/2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A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𝐾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/>
                              </a:rPr>
                              <m:t>𝐶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AU" i="1">
                                <a:latin typeface="Cambria Math"/>
                              </a:rPr>
                              <m:t>𝑛</m:t>
                            </m:r>
                            <m:r>
                              <a:rPr lang="en-AU" i="1">
                                <a:latin typeface="Cambria Math"/>
                              </a:rPr>
                              <m:t>−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>
                    <a:latin typeface="Cambria Math"/>
                  </a:rPr>
                  <a:t> , </a:t>
                </a:r>
                <a:r>
                  <a:rPr lang="en-US" dirty="0"/>
                  <a:t>[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1/2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r>
                  <a:rPr lang="en-A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AU" i="1">
                            <a:latin typeface="Cambria Math"/>
                          </a:rPr>
                          <m:t>𝐾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/>
                              </a:rPr>
                              <m:t>𝐶</m:t>
                            </m:r>
                            <m:r>
                              <a:rPr lang="en-AU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AU" i="1">
                                <a:latin typeface="Cambria Math"/>
                              </a:rPr>
                              <m:t>𝑛</m:t>
                            </m:r>
                            <m:r>
                              <a:rPr lang="en-AU" i="1">
                                <a:latin typeface="Cambria Math"/>
                              </a:rPr>
                              <m:t>−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endParaRPr lang="en-US" i="1" dirty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AU" i="1">
                                <a:latin typeface="Cambria Math"/>
                              </a:rPr>
                              <m:t>𝐾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AU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/>
                          </a:rPr>
                          <m:t> 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AU" i="1">
                                <a:latin typeface="Cambria Math"/>
                              </a:rPr>
                              <m:t>𝐾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AU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→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/>
                              </a:rPr>
                              <m:t>𝐶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AU" i="1">
                                <a:latin typeface="Cambria Math"/>
                              </a:rPr>
                              <m:t>𝑛</m:t>
                            </m:r>
                            <m:r>
                              <a:rPr lang="en-AU" i="1">
                                <a:latin typeface="Cambria Math"/>
                              </a:rPr>
                              <m:t>−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A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/>
                              </a:rPr>
                              <m:t>𝐶</m:t>
                            </m:r>
                            <m:r>
                              <a:rPr lang="en-AU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AU" i="1">
                                <a:latin typeface="Cambria Math"/>
                              </a:rPr>
                              <m:t>𝑛</m:t>
                            </m:r>
                            <m:r>
                              <a:rPr lang="en-AU" i="1">
                                <a:latin typeface="Cambria Math"/>
                              </a:rPr>
                              <m:t>−</m:t>
                            </m:r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=[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/>
                          </a:rPr>
                          <m:t>𝐶</m:t>
                        </m:r>
                        <m:r>
                          <a:rPr lang="en-A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/>
                          </a:rPr>
                          <m:t>𝐶</m:t>
                        </m:r>
                        <m:r>
                          <a:rPr lang="en-A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]</a:t>
                </a:r>
                <a:r>
                  <a:rPr lang="en-US" baseline="30000" dirty="0" smtClean="0">
                    <a:solidFill>
                      <a:srgbClr val="FF0000"/>
                    </a:solidFill>
                  </a:rPr>
                  <a:t>n-1</a:t>
                </a:r>
                <a:endParaRPr lang="en-US" baseline="30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log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= (n-1)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log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n </a:t>
                </a:r>
                <a:r>
                  <a:rPr lang="en-US" dirty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- </a:t>
                </a:r>
                <a:r>
                  <a:rPr lang="en-US" dirty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log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AU" b="0" i="0" baseline="-25000" dirty="0" smtClean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[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/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+ </a:t>
                </a:r>
                <a:r>
                  <a:rPr lang="en-US" dirty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n </a:t>
                </a:r>
                <a:r>
                  <a:rPr lang="en-US" dirty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log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AU" baseline="-250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baseline="-25000" dirty="0"/>
                              <m:t>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 + </m:t>
                        </m:r>
                        <m:r>
                          <m:rPr>
                            <m:nor/>
                          </m:rPr>
                          <a:rPr lang="en-US" dirty="0"/>
                          <m:t>log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log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  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838200"/>
                <a:ext cx="8229600" cy="6172200"/>
              </a:xfrm>
              <a:blipFill rotWithShape="1">
                <a:blip r:embed="rId2"/>
                <a:stretch>
                  <a:fillRect l="-815" t="-1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14800" y="1687773"/>
            <a:ext cx="472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endParaRPr lang="en-US" sz="2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AU" sz="3200" b="1" dirty="0" smtClean="0">
                <a:solidFill>
                  <a:prstClr val="black"/>
                </a:solidFill>
                <a:latin typeface="+mj-lt"/>
              </a:rPr>
              <a:t>Determination Order of Reaction by Half Time</a:t>
            </a:r>
          </a:p>
        </p:txBody>
      </p:sp>
    </p:spTree>
    <p:extLst>
      <p:ext uri="{BB962C8B-B14F-4D97-AF65-F5344CB8AC3E}">
        <p14:creationId xmlns:p14="http://schemas.microsoft.com/office/powerpoint/2010/main" val="37602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1687773"/>
            <a:ext cx="472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endParaRPr lang="en-US" sz="2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0390"/>
            <a:ext cx="91440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AU" sz="2800" b="1" dirty="0" smtClean="0">
                <a:solidFill>
                  <a:prstClr val="black"/>
                </a:solidFill>
                <a:latin typeface="+mj-lt"/>
              </a:rPr>
              <a:t>Determination Order of Reaction by Half Time-Curve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1524000"/>
                <a:ext cx="3056862" cy="1442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prstClr val="black"/>
                    </a:solidFill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sz="32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i="0" dirty="0" smtClean="0">
                            <a:solidFill>
                              <a:prstClr val="black"/>
                            </a:solidFill>
                          </a:rPr>
                          <m:t>Log</m:t>
                        </m:r>
                        <m:f>
                          <m:fPr>
                            <m:ctrlPr>
                              <a:rPr lang="en-US" sz="320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solidFill>
                                  <a:prstClr val="black"/>
                                </a:solidFill>
                              </a:rPr>
                              <m:t>1</m:t>
                            </m:r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sz="3200" b="0" i="1" baseline="-250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  <m:r>
                              <a:rPr lang="en-US" sz="3200" b="0" i="1" baseline="-250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</a:rPr>
                          <m:t>  </m:t>
                        </m:r>
                      </m:den>
                    </m:f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dirty="0" smtClean="0">
                        <a:solidFill>
                          <a:prstClr val="black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AU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3056862" cy="1442446"/>
              </a:xfrm>
              <a:prstGeom prst="rect">
                <a:avLst/>
              </a:prstGeom>
              <a:blipFill rotWithShape="1">
                <a:blip r:embed="rId2"/>
                <a:stretch>
                  <a:fillRect l="-4990" r="-6387" b="-2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495800" y="2362200"/>
            <a:ext cx="3681172" cy="3276600"/>
            <a:chOff x="2466109" y="2604655"/>
            <a:chExt cx="5715000" cy="3276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466109" y="2604655"/>
              <a:ext cx="0" cy="3276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466109" y="5881255"/>
              <a:ext cx="571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2995469" y="3601026"/>
            <a:ext cx="103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Con/(M)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KIO</a:t>
            </a:r>
            <a:r>
              <a:rPr lang="en-US" sz="18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5706825"/>
            <a:ext cx="120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Time(sec.)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4442348" y="4832820"/>
            <a:ext cx="1593081" cy="10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42392" y="382040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432260" y="3169513"/>
            <a:ext cx="81150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424102" y="4180633"/>
            <a:ext cx="1049414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495801" y="5166222"/>
            <a:ext cx="2368092" cy="197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86200" y="4991971"/>
            <a:ext cx="782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/2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5635" y="393880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lang="ar-IQ" sz="1800" baseline="-25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99387" y="295307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lang="ar-IQ" sz="1800" baseline="-25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4598755"/>
            <a:ext cx="6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b="1" dirty="0" smtClean="0">
                <a:solidFill>
                  <a:prstClr val="black"/>
                </a:solidFill>
                <a:latin typeface="Calibri"/>
                <a:ea typeface="+mn-ea"/>
              </a:rPr>
              <a:t>C</a:t>
            </a:r>
            <a:r>
              <a:rPr lang="en-AU" sz="1800" b="1" baseline="-25000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r>
              <a:rPr lang="en-AU" sz="1800" b="1" dirty="0" smtClean="0">
                <a:solidFill>
                  <a:prstClr val="black"/>
                </a:solidFill>
                <a:latin typeface="Calibri"/>
                <a:ea typeface="+mn-ea"/>
              </a:rPr>
              <a:t>/2</a:t>
            </a:r>
            <a:endParaRPr lang="en-US" sz="1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243763" y="3169513"/>
            <a:ext cx="0" cy="2452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35429" y="4837938"/>
            <a:ext cx="0" cy="800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52867" y="4189738"/>
            <a:ext cx="0" cy="143221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34200" y="5166222"/>
            <a:ext cx="0" cy="45281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28135" y="5392630"/>
            <a:ext cx="79166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242393" y="5504657"/>
            <a:ext cx="1691807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336386" y="3409157"/>
            <a:ext cx="1055014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1402" y="3409157"/>
            <a:ext cx="9219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t</a:t>
            </a:r>
            <a:r>
              <a:rPr lang="en-AU" sz="1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(1/2)</a:t>
            </a: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668363" y="3859531"/>
            <a:ext cx="158842" cy="1524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61175" y="3409157"/>
            <a:ext cx="88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t</a:t>
            </a:r>
            <a:r>
              <a:rPr lang="en-AU" sz="1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(1/2)</a:t>
            </a: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185688" y="2819399"/>
            <a:ext cx="2739112" cy="2366583"/>
          </a:xfrm>
          <a:custGeom>
            <a:avLst/>
            <a:gdLst>
              <a:gd name="connsiteX0" fmla="*/ 0 w 2521974"/>
              <a:gd name="connsiteY0" fmla="*/ 0 h 2300748"/>
              <a:gd name="connsiteX1" fmla="*/ 634181 w 2521974"/>
              <a:gd name="connsiteY1" fmla="*/ 1828800 h 2300748"/>
              <a:gd name="connsiteX2" fmla="*/ 2521974 w 2521974"/>
              <a:gd name="connsiteY2" fmla="*/ 2300748 h 230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1974" h="2300748">
                <a:moveTo>
                  <a:pt x="0" y="0"/>
                </a:moveTo>
                <a:cubicBezTo>
                  <a:pt x="106926" y="722671"/>
                  <a:pt x="213852" y="1445342"/>
                  <a:pt x="634181" y="1828800"/>
                </a:cubicBezTo>
                <a:cubicBezTo>
                  <a:pt x="1054510" y="2212258"/>
                  <a:pt x="1788242" y="2256503"/>
                  <a:pt x="2521974" y="2300748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5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795927"/>
                <a:ext cx="8686800" cy="3852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1- 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Prepare a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solution of starch (0.5g of starch dissolved in 10ml of cold water then added gradually 20ml of boiling water) .  </a:t>
                </a:r>
                <a:endParaRPr lang="en-US" sz="1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2-Prepare a sodium sulphite solution Na</a:t>
                </a:r>
                <a:r>
                  <a:rPr lang="en-US" sz="18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18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consist of (10ml 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starch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solution to volumetric flask 100ml, 10ml of water, 1ml of 12M H</a:t>
                </a:r>
                <a:r>
                  <a:rPr lang="en-US" sz="18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18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0.15g of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sodium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sulphite (which dissolved in small amount of water) and filled to the mark .</a:t>
                </a:r>
                <a:endParaRPr lang="en-US" sz="1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3- Calculate the Morality 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of sodium </a:t>
                </a:r>
                <a:r>
                  <a:rPr lang="en-US" sz="1800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sulphite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by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𝒘𝒕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. ×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𝒘𝒕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. ×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𝑽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𝒎𝒍</m:t>
                        </m:r>
                        <m:r>
                          <a:rPr lang="en-US" sz="18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800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ar-IQ" sz="1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4-  Prepare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100ml  of Potassium iodate (KIO</a:t>
                </a:r>
                <a:r>
                  <a:rPr lang="en-US" sz="1800" baseline="-250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)(0.02M). </a:t>
                </a:r>
                <a:endParaRPr lang="ar-IQ" sz="18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5-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Prepare and arrange the concentration as </a:t>
                </a:r>
                <a:r>
                  <a:rPr lang="en-US" sz="1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shown in this </a:t>
                </a:r>
                <a:r>
                  <a:rPr lang="en-US" sz="1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table: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95927"/>
                <a:ext cx="8686800" cy="3852273"/>
              </a:xfrm>
              <a:prstGeom prst="rect">
                <a:avLst/>
              </a:prstGeom>
              <a:blipFill rotWithShape="1">
                <a:blip r:embed="rId3"/>
                <a:stretch>
                  <a:fillRect l="-632" t="-791" r="-912" b="-1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678650"/>
                  </p:ext>
                </p:extLst>
              </p:nvPr>
            </p:nvGraphicFramePr>
            <p:xfrm>
              <a:off x="1028696" y="3810000"/>
              <a:ext cx="7658104" cy="2499360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334168"/>
                    <a:gridCol w="1334168"/>
                    <a:gridCol w="1334168"/>
                    <a:gridCol w="1350382"/>
                    <a:gridCol w="1152609"/>
                    <a:gridCol w="1152609"/>
                  </a:tblGrid>
                  <a:tr h="73981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time</a:t>
                          </a:r>
                          <a:endParaRPr lang="en-US" sz="16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Con</a:t>
                          </a:r>
                          <a:r>
                            <a:rPr lang="en-AU" sz="1600" baseline="0" dirty="0" smtClean="0"/>
                            <a:t> of KIO3</a:t>
                          </a:r>
                          <a:endParaRPr lang="en-US" sz="16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M</a:t>
                          </a:r>
                          <a:r>
                            <a:rPr lang="en-AU" sz="1600" baseline="-25000" dirty="0" smtClean="0"/>
                            <a:t>1</a:t>
                          </a:r>
                          <a:r>
                            <a:rPr lang="en-AU" sz="1600" dirty="0" smtClean="0"/>
                            <a:t>V</a:t>
                          </a:r>
                          <a:r>
                            <a:rPr lang="en-AU" sz="1600" baseline="-25000" dirty="0" smtClean="0"/>
                            <a:t>1</a:t>
                          </a:r>
                          <a:r>
                            <a:rPr lang="en-AU" sz="1600" dirty="0" smtClean="0"/>
                            <a:t>=M</a:t>
                          </a:r>
                          <a:r>
                            <a:rPr lang="en-AU" sz="1600" baseline="-25000" dirty="0" smtClean="0"/>
                            <a:t>2</a:t>
                          </a:r>
                          <a:r>
                            <a:rPr lang="en-AU" sz="1600" dirty="0" smtClean="0"/>
                            <a:t>V</a:t>
                          </a:r>
                          <a:r>
                            <a:rPr lang="en-AU" sz="1600" baseline="-25000" dirty="0" smtClean="0"/>
                            <a:t>2</a:t>
                          </a:r>
                          <a:endParaRPr lang="en-US" sz="1600" baseline="-250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 smtClean="0"/>
                            <a:t>Vol</a:t>
                          </a:r>
                          <a:r>
                            <a:rPr lang="en-US" sz="1600" dirty="0" smtClean="0"/>
                            <a:t> (ml) of H</a:t>
                          </a:r>
                          <a:r>
                            <a:rPr lang="en-US" sz="1600" baseline="-25000" dirty="0" smtClean="0"/>
                            <a:t>2</a:t>
                          </a:r>
                          <a:r>
                            <a:rPr lang="en-US" sz="1600" dirty="0" smtClean="0"/>
                            <a:t>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Vol (ml) of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𝑲𝑰𝑶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rtl="0"/>
                          <a:r>
                            <a:rPr lang="en-US" sz="1600" dirty="0" smtClean="0"/>
                            <a:t>Vol (ml) of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𝑵𝒂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𝑺𝑶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a14:m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-25000" dirty="0" smtClean="0"/>
                            <a:t>No. of bottles </a:t>
                          </a:r>
                        </a:p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</a:tr>
                  <a:tr h="270961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28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1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270961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30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14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2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270961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32</a:t>
                          </a:r>
                          <a:endParaRPr lang="ar-IQ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12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3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270961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34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10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4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270961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8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5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678650"/>
                  </p:ext>
                </p:extLst>
              </p:nvPr>
            </p:nvGraphicFramePr>
            <p:xfrm>
              <a:off x="1028696" y="3810000"/>
              <a:ext cx="7658104" cy="2499360"/>
            </p:xfrm>
            <a:graphic>
              <a:graphicData uri="http://schemas.openxmlformats.org/drawingml/2006/table">
                <a:tbl>
                  <a:tblPr rtl="1" firstRow="1" bandRow="1">
                    <a:tableStyleId>{8A107856-5554-42FB-B03E-39F5DBC370BA}</a:tableStyleId>
                  </a:tblPr>
                  <a:tblGrid>
                    <a:gridCol w="1334168"/>
                    <a:gridCol w="1334168"/>
                    <a:gridCol w="1334168"/>
                    <a:gridCol w="1350382"/>
                    <a:gridCol w="1152609"/>
                    <a:gridCol w="1152609"/>
                  </a:tblGrid>
                  <a:tr h="8229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time</a:t>
                          </a:r>
                          <a:endParaRPr lang="en-US" sz="16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Con</a:t>
                          </a:r>
                          <a:r>
                            <a:rPr lang="en-AU" sz="1600" baseline="0" dirty="0" smtClean="0"/>
                            <a:t> of KIO3</a:t>
                          </a:r>
                          <a:endParaRPr lang="en-US" sz="16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dirty="0" smtClean="0"/>
                            <a:t>M</a:t>
                          </a:r>
                          <a:r>
                            <a:rPr lang="en-AU" sz="1600" baseline="-25000" dirty="0" smtClean="0"/>
                            <a:t>1</a:t>
                          </a:r>
                          <a:r>
                            <a:rPr lang="en-AU" sz="1600" dirty="0" smtClean="0"/>
                            <a:t>V</a:t>
                          </a:r>
                          <a:r>
                            <a:rPr lang="en-AU" sz="1600" baseline="-25000" dirty="0" smtClean="0"/>
                            <a:t>1</a:t>
                          </a:r>
                          <a:r>
                            <a:rPr lang="en-AU" sz="1600" dirty="0" smtClean="0"/>
                            <a:t>=M</a:t>
                          </a:r>
                          <a:r>
                            <a:rPr lang="en-AU" sz="1600" baseline="-25000" dirty="0" smtClean="0"/>
                            <a:t>2</a:t>
                          </a:r>
                          <a:r>
                            <a:rPr lang="en-AU" sz="1600" dirty="0" smtClean="0"/>
                            <a:t>V</a:t>
                          </a:r>
                          <a:r>
                            <a:rPr lang="en-AU" sz="1600" baseline="-25000" dirty="0" smtClean="0"/>
                            <a:t>2</a:t>
                          </a:r>
                          <a:endParaRPr lang="en-US" sz="1600" baseline="-250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 smtClean="0"/>
                            <a:t>Vol</a:t>
                          </a:r>
                          <a:r>
                            <a:rPr lang="en-US" sz="1600" dirty="0" smtClean="0"/>
                            <a:t> (ml) of H</a:t>
                          </a:r>
                          <a:r>
                            <a:rPr lang="en-US" sz="1600" baseline="-25000" dirty="0" smtClean="0"/>
                            <a:t>2</a:t>
                          </a:r>
                          <a:r>
                            <a:rPr lang="en-US" sz="1600" dirty="0" smtClean="0"/>
                            <a:t>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95946" t="-2222" r="-170270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65079" t="-2222" r="-100000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-25000" dirty="0" smtClean="0"/>
                            <a:t>No. of bottles </a:t>
                          </a:r>
                        </a:p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28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1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30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14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2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32</a:t>
                          </a:r>
                          <a:endParaRPr lang="ar-IQ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12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3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34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10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4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36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8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sz="1600" dirty="0" smtClean="0"/>
                            <a:t>6</a:t>
                          </a:r>
                          <a:endParaRPr lang="ar-IQ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sz="1600" dirty="0" smtClean="0"/>
                            <a:t>5</a:t>
                          </a:r>
                          <a:endParaRPr lang="ar-IQ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+mj-lt"/>
                <a:cs typeface="Times New Roman" pitchFamily="18" charset="0"/>
              </a:rPr>
              <a:t>Procedure</a:t>
            </a:r>
            <a:endParaRPr lang="en-US" sz="32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0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762000"/>
                <a:ext cx="8534400" cy="4686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6-Add to each mixture 6ml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of sodium Sulphite  alone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.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7-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Record the time required to appear the blue color.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8- Determine the concentration(c)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of Potassium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iodate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each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solution by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M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V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=M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V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   </a:t>
                </a:r>
                <a:endParaRPr lang="en-US" sz="2000" dirty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9- Plot a graph between the concentration of Potassium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iodate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and the time (t) then calculate the rate of reaction by this equation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3600" b="1" dirty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+mn-ea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sz="2000" smtClean="0">
                            <a:solidFill>
                              <a:prstClr val="black"/>
                            </a:solidFill>
                            <a:latin typeface="Cambria Math"/>
                            <a:ea typeface="+mn-ea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FF0000"/>
                            </a:solidFill>
                            <a:latin typeface="Calibri"/>
                            <a:ea typeface="+mn-ea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AU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solidFill>
                                  <a:prstClr val="black"/>
                                </a:solidFill>
                                <a:latin typeface="Calibri"/>
                                <a:ea typeface="+mn-ea"/>
                              </a:rPr>
                              <m:t>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𝑐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𝑐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𝑐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𝑐</m:t>
                            </m:r>
                            <m:r>
                              <a:rPr lang="en-US" sz="2000" i="1" baseline="-25000">
                                <a:solidFill>
                                  <a:prstClr val="black"/>
                                </a:solidFill>
                                <a:latin typeface="Cambria Math"/>
                                <a:ea typeface="+mn-ea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libri"/>
                            <a:ea typeface="+mn-ea"/>
                          </a:rPr>
                          <m:t>  </m:t>
                        </m:r>
                      </m:den>
                    </m:f>
                  </m:oMath>
                </a14:m>
                <a:endParaRPr lang="en-AU" sz="2000" dirty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ar-IQ" sz="1400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b="1" dirty="0" smtClean="0">
                  <a:solidFill>
                    <a:prstClr val="black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0"/>
                <a:ext cx="8534400" cy="4686348"/>
              </a:xfrm>
              <a:prstGeom prst="rect">
                <a:avLst/>
              </a:prstGeom>
              <a:blipFill rotWithShape="1">
                <a:blip r:embed="rId3"/>
                <a:stretch>
                  <a:fillRect l="-2214" t="-650" b="-1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495800" y="2915443"/>
            <a:ext cx="3681172" cy="3276600"/>
            <a:chOff x="2466109" y="2604655"/>
            <a:chExt cx="5715000" cy="327660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466109" y="2604655"/>
              <a:ext cx="0" cy="3276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66109" y="5881255"/>
              <a:ext cx="571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995469" y="4154269"/>
            <a:ext cx="103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Con/(M)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KIO</a:t>
            </a:r>
            <a:r>
              <a:rPr lang="en-US" sz="1800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6260068"/>
            <a:ext cx="120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Time(sec.)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343400" y="5386063"/>
            <a:ext cx="1382606" cy="10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242392" y="437364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 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4432260" y="3722756"/>
            <a:ext cx="60102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424101" y="4733876"/>
            <a:ext cx="818291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495800" y="5739226"/>
            <a:ext cx="19993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86200" y="5545214"/>
            <a:ext cx="782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/2</a:t>
            </a:r>
            <a:endParaRPr lang="ar-IQ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35635" y="449204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lang="ar-IQ" sz="1800" baseline="-25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99387" y="350631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lang="en-US" sz="1800" b="1" baseline="-25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lang="ar-IQ" sz="1800" baseline="-25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0" y="5151998"/>
            <a:ext cx="6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b="1" dirty="0" smtClean="0">
                <a:solidFill>
                  <a:prstClr val="black"/>
                </a:solidFill>
                <a:latin typeface="Calibri"/>
                <a:ea typeface="+mn-ea"/>
              </a:rPr>
              <a:t>C</a:t>
            </a:r>
            <a:r>
              <a:rPr lang="en-AU" sz="1800" b="1" baseline="-25000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r>
              <a:rPr lang="en-AU" sz="1800" b="1" dirty="0" smtClean="0">
                <a:solidFill>
                  <a:prstClr val="black"/>
                </a:solidFill>
                <a:latin typeface="Calibri"/>
                <a:ea typeface="+mn-ea"/>
              </a:rPr>
              <a:t>/2</a:t>
            </a:r>
            <a:endParaRPr lang="en-US" sz="18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033288" y="3722756"/>
            <a:ext cx="0" cy="2452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15000" y="5391181"/>
            <a:ext cx="0" cy="800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34000" y="4742981"/>
            <a:ext cx="0" cy="143221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95125" y="5719465"/>
            <a:ext cx="0" cy="45281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033288" y="5945873"/>
            <a:ext cx="79166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242392" y="6057900"/>
            <a:ext cx="1252733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6336386" y="3962400"/>
            <a:ext cx="1055014" cy="1952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231402" y="3962400"/>
            <a:ext cx="9219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t</a:t>
            </a:r>
            <a:r>
              <a:rPr lang="en-AU" sz="1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(1/2)</a:t>
            </a: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2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5473516" y="4412774"/>
            <a:ext cx="158842" cy="1524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61175" y="3962400"/>
            <a:ext cx="88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t</a:t>
            </a:r>
            <a:r>
              <a:rPr lang="en-AU" sz="1800" baseline="-25000" dirty="0" smtClean="0">
                <a:solidFill>
                  <a:prstClr val="black"/>
                </a:solidFill>
                <a:latin typeface="Calibri"/>
                <a:ea typeface="+mn-ea"/>
              </a:rPr>
              <a:t>(1/2)</a:t>
            </a:r>
            <a:r>
              <a:rPr lang="en-AU" sz="1800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+mj-lt"/>
                <a:cs typeface="Times New Roman" pitchFamily="18" charset="0"/>
              </a:rPr>
              <a:t>Procedure</a:t>
            </a:r>
          </a:p>
        </p:txBody>
      </p:sp>
      <p:sp>
        <p:nvSpPr>
          <p:cNvPr id="8" name="Freeform 7"/>
          <p:cNvSpPr/>
          <p:nvPr/>
        </p:nvSpPr>
        <p:spPr>
          <a:xfrm>
            <a:off x="5016029" y="3429000"/>
            <a:ext cx="2441975" cy="2281579"/>
          </a:xfrm>
          <a:custGeom>
            <a:avLst/>
            <a:gdLst>
              <a:gd name="connsiteX0" fmla="*/ 0 w 2389239"/>
              <a:gd name="connsiteY0" fmla="*/ 0 h 1430770"/>
              <a:gd name="connsiteX1" fmla="*/ 693174 w 2389239"/>
              <a:gd name="connsiteY1" fmla="*/ 1194620 h 1430770"/>
              <a:gd name="connsiteX2" fmla="*/ 2389239 w 2389239"/>
              <a:gd name="connsiteY2" fmla="*/ 1430594 h 143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9239" h="1430770">
                <a:moveTo>
                  <a:pt x="0" y="0"/>
                </a:moveTo>
                <a:cubicBezTo>
                  <a:pt x="147484" y="478094"/>
                  <a:pt x="294968" y="956188"/>
                  <a:pt x="693174" y="1194620"/>
                </a:cubicBezTo>
                <a:cubicBezTo>
                  <a:pt x="1091381" y="1433052"/>
                  <a:pt x="1740310" y="1431823"/>
                  <a:pt x="2389239" y="1430594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304800" y="1295400"/>
            <a:ext cx="8534400" cy="3962400"/>
          </a:xfrm>
          <a:prstGeom prst="flowChartAlternateProcess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Kinetic 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Study </a:t>
            </a:r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F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or  </a:t>
            </a:r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T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he </a:t>
            </a:r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R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eaction </a:t>
            </a:r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B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etween </a:t>
            </a:r>
            <a:r>
              <a:rPr kumimoji="1" lang="en-US" sz="4800" b="1" dirty="0">
                <a:solidFill>
                  <a:schemeClr val="bg1"/>
                </a:solidFill>
                <a:latin typeface="+mj-lt"/>
                <a:cs typeface="Aharoni" pitchFamily="2" charset="-79"/>
              </a:rPr>
              <a:t>Acetone </a:t>
            </a:r>
            <a:r>
              <a:rPr kumimoji="1" lang="en-US" sz="4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And Iodine</a:t>
            </a:r>
            <a:endParaRPr lang="en-US" sz="4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kumimoji="1"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3553616" y="5410200"/>
            <a:ext cx="1987609" cy="510778"/>
          </a:xfrm>
          <a:prstGeom prst="round2Diag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kumimoji="1" lang="en-US" sz="2400" b="1" dirty="0">
                <a:solidFill>
                  <a:schemeClr val="accent2">
                    <a:lumMod val="75000"/>
                  </a:schemeClr>
                </a:solidFill>
              </a:rPr>
              <a:t>Experiment 3</a:t>
            </a:r>
            <a:r>
              <a:rPr kumimoji="1"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381000" y="2133600"/>
            <a:ext cx="8077200" cy="3505200"/>
          </a:xfrm>
          <a:prstGeom prst="rtTriangle">
            <a:avLst/>
          </a:prstGeom>
          <a:solidFill>
            <a:schemeClr val="bg1">
              <a:alpha val="14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82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90685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  The </a:t>
            </a:r>
            <a:r>
              <a:rPr lang="en-GB" sz="2400" dirty="0"/>
              <a:t>rates of </a:t>
            </a:r>
            <a:r>
              <a:rPr lang="en-GB" sz="2400" dirty="0" smtClean="0"/>
              <a:t>the</a:t>
            </a:r>
            <a:r>
              <a:rPr lang="en-GB" sz="2400" dirty="0"/>
              <a:t> </a:t>
            </a:r>
            <a:r>
              <a:rPr lang="en-GB" sz="2400" b="1" dirty="0"/>
              <a:t>zero-order reactions</a:t>
            </a:r>
            <a:r>
              <a:rPr lang="en-GB" sz="2400" dirty="0"/>
              <a:t> do not vary with increasing nor decreasing reactants concentrations. This means that the rate of the reaction is equal to the rate constant, </a:t>
            </a:r>
            <a:r>
              <a:rPr lang="en-GB" sz="2400" i="1" dirty="0"/>
              <a:t>k</a:t>
            </a:r>
            <a:r>
              <a:rPr lang="en-GB" sz="2400" dirty="0"/>
              <a:t>, of that reaction.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  There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are two general conditions that can give rise to zero-order rates: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Only a small fraction of the reactant molecules are in a location or state in which they are able to react, and this fraction is continually replenished from the larger pool.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When two or more reactants are involved, the concentrations of some are much greater than those of </a:t>
            </a:r>
            <a:r>
              <a:rPr lang="en-GB" sz="2400" dirty="0" smtClean="0"/>
              <a:t>others.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152400"/>
            <a:ext cx="8458200" cy="838200"/>
          </a:xfrm>
          <a:prstGeom prst="flowChartAlternateProcess">
            <a:avLst/>
          </a:prstGeom>
          <a:solidFill>
            <a:srgbClr val="993300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sz="3600" b="1" dirty="0">
                <a:solidFill>
                  <a:schemeClr val="bg1"/>
                </a:solidFill>
              </a:rPr>
              <a:t>Zero-order Reactions </a:t>
            </a:r>
          </a:p>
        </p:txBody>
      </p:sp>
    </p:spTree>
    <p:extLst>
      <p:ext uri="{BB962C8B-B14F-4D97-AF65-F5344CB8AC3E}">
        <p14:creationId xmlns:p14="http://schemas.microsoft.com/office/powerpoint/2010/main" val="23353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1257</Words>
  <Application>Microsoft Office PowerPoint</Application>
  <PresentationFormat>On-screen Show (4:3)</PresentationFormat>
  <Paragraphs>205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Experiment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Experiment-2</dc:title>
  <dc:creator>KAWA IT</dc:creator>
  <cp:lastModifiedBy>Hemn</cp:lastModifiedBy>
  <cp:revision>38</cp:revision>
  <dcterms:created xsi:type="dcterms:W3CDTF">2006-08-16T00:00:00Z</dcterms:created>
  <dcterms:modified xsi:type="dcterms:W3CDTF">2023-05-30T06:48:55Z</dcterms:modified>
</cp:coreProperties>
</file>