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70" r:id="rId10"/>
    <p:sldId id="272" r:id="rId11"/>
    <p:sldId id="274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315D5-2700-4A86-A76F-34D70A0169E3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0E54-39F8-4C0B-A984-CC963C06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C810-54F1-4B53-851F-E9F9CA3831CD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7144-1DAD-4174-9B4A-8D24131AD59B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8AFE-5DEF-4442-BD40-61CB7A5B41FF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D8C6-9C66-43FC-B010-85DC6A30A6F1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54F1-3822-4B39-84CD-85BEF22C95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6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76508-13CD-420C-8BF6-E21EEB0D9257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6428B-5CF5-420B-B23B-C59C207D0E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39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1A147-4072-4FDE-AB33-2B22F6C5DD1C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1875-DF83-4BBB-85A2-8D59330307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02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34DE-5939-4DC9-B766-6A4B19DD9195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0B9CB-382C-40F6-B6DC-6316FF6E1C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77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8B87-1676-4319-BE9E-ADE4A3D25E85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06395-4E23-45D6-9060-5A41AED67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20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8EC87-A7B6-4265-8B04-E63E78F2748A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F012-B2C8-4601-B63F-D46737389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7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9164-FD6D-44F0-9F2E-92EBBCA1D58B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C365-92A3-4ED3-AB4A-79114921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00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AF8BE-CAB9-4343-8D9A-A56B7711D3DA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00A1-4D37-4BB3-8B6D-BE583F749D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6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6F2D-0283-49EA-9ABE-0FE44265DF9B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2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3C48D-F181-4D05-95FD-701F9466803C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E314-3A06-4625-ABB4-69A882A385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87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4C608-DAA3-4915-AE95-D43F990CC5C0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2372-F402-4421-B87A-5BC87EC31C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45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D77B-00D6-4484-99DE-B82608A9E408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57D2-9DE8-41F5-BF85-C2FAA4EB44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02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A066-F814-46B1-A7CA-2166E4D5DDA3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AF7B-EEC6-49CF-8B5B-2CA9887D64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8476-2F8E-4016-BD4E-33E3646FF826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DF7D-7BB1-4290-89E0-AF1F24F90872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7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6405-CC74-4911-914C-B6F17E63EDB9}" type="datetime1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EA81-DACF-4835-86C8-48E1B8A5C4F0}" type="datetime1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4B7B-6F31-4AF1-8E46-CDB6AF5E3540}" type="datetime1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5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CA5E-4D6F-4E66-9E3D-CC8F22260A6E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2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B5DB-0CE7-4B09-A2B7-312A09346C94}" type="datetime1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50853-9EE8-4626-885E-0359F7FB29F9}" type="datetime1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Dr.Hemn A.Smail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C4729-EEE7-41D3-BBE3-34867C79A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93276C-349E-4E56-B708-0A41AECDD40E}" type="datetime1">
              <a:rPr lang="en-US" smtClean="0">
                <a:solidFill>
                  <a:srgbClr val="000000"/>
                </a:solidFill>
              </a:rPr>
              <a:t>5/13/2024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25A8201-2C05-4A03-AE34-CB35509751A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60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709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Methods for determination of Order of reaction: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229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algn="justLow"/>
            <a:r>
              <a:rPr lang="en-US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Consider the reaction between hydrogen peroxide and iodide ions in acidic solution.</a:t>
            </a:r>
          </a:p>
          <a:p>
            <a:pPr marL="304800" algn="justLow"/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H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+ 2I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-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+ 2H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+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Symbol"/>
                <a:ea typeface="Times New Roman"/>
              </a:rPr>
              <a:t>®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2H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(l)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+ I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</a:p>
          <a:p>
            <a:pPr marL="304800" algn="justLow"/>
            <a:endParaRPr lang="en-US" sz="2400" b="1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 marL="304800" algn="justLow"/>
            <a:r>
              <a:rPr lang="en-US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The rate equation for this reaction can be written as:</a:t>
            </a:r>
          </a:p>
          <a:p>
            <a:pPr marL="304800" algn="justLow"/>
            <a:endParaRPr lang="en-US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04800" algn="justLow"/>
            <a:endParaRPr lang="en-US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04800" algn="justLow"/>
            <a:endParaRPr lang="en-US" sz="24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304800" algn="justLow"/>
            <a:r>
              <a:rPr lang="en-US" sz="2400" b="1" dirty="0">
                <a:solidFill>
                  <a:srgbClr val="FF0000"/>
                </a:solidFill>
                <a:latin typeface="Arial"/>
                <a:ea typeface="Times New Roman"/>
              </a:rPr>
              <a:t>R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ate = k[H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O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]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[I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-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]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[H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+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(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aq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]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c</a:t>
            </a:r>
          </a:p>
          <a:p>
            <a:pPr marL="304800" algn="justLow"/>
            <a:endParaRPr lang="en-US" sz="2400" b="1" baseline="30000" dirty="0" smtClean="0">
              <a:solidFill>
                <a:srgbClr val="FF0000"/>
              </a:solidFill>
              <a:effectLst/>
              <a:latin typeface="Arial"/>
              <a:ea typeface="Times New Roman"/>
            </a:endParaRPr>
          </a:p>
          <a:p>
            <a:pPr marL="304800" algn="justLow"/>
            <a:endParaRPr lang="en-US" sz="2400" b="1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 marL="304800" algn="justLow"/>
            <a:r>
              <a:rPr lang="en-US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The orders of reaction, a, b and c, have to be determined by experiment. This is why the rate equation is said to be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experimentally determined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0400" y="15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-5-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Common Uses of the Method of Initial Rates: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5073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1.  To determine the order of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reaction.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2.  Find the rate constant, </a:t>
            </a:r>
            <a:r>
              <a:rPr lang="en-US" sz="2400" dirty="0" smtClean="0">
                <a:solidFill>
                  <a:srgbClr val="000000"/>
                </a:solidFill>
                <a:latin typeface="Lucida Handwriting" pitchFamily="66" charset="0"/>
              </a:rPr>
              <a:t>k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8149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FF0000"/>
                </a:solidFill>
                <a:ea typeface="+mj-ea"/>
                <a:cs typeface="+mj-cs"/>
              </a:rPr>
              <a:t>Common Uses of the Method  of Integrated Rate Laws: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90600" y="3242608"/>
            <a:ext cx="5073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1.  To determine the order of the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reaction.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2.  Find the rate constant, </a:t>
            </a:r>
            <a:r>
              <a:rPr lang="en-US" sz="2400" dirty="0" smtClean="0">
                <a:solidFill>
                  <a:srgbClr val="000000"/>
                </a:solidFill>
                <a:latin typeface="Lucida Handwriting" pitchFamily="66" charset="0"/>
              </a:rPr>
              <a:t>k </a:t>
            </a: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4919008"/>
            <a:ext cx="52084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3.  To determine the concentration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 at a certain time.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4.  To determine at what time 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certain concentration will be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omic Sans MS" pitchFamily="66" charset="0"/>
              </a:rPr>
              <a:t>     reached.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4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Dr.Hemn A.Smail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4098" name="Picture 2" descr="C:\Users\Hemn\Desktop\raparin student\differential-rate-law-determination-continue11-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31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7868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algn="justLow"/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For determination of the order of a reaction, following methods are usually employed.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algn="justLow"/>
            <a:r>
              <a:rPr lang="en-US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1-Traial method </a:t>
            </a:r>
          </a:p>
          <a:p>
            <a:pPr marL="304800" algn="justLow"/>
            <a:endParaRPr lang="en-US" sz="28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marL="304800" algn="justLow"/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</a:t>
            </a:r>
            <a:r>
              <a:rPr lang="en-US" sz="2800" dirty="0" smtClean="0">
                <a:solidFill>
                  <a:srgbClr val="00B0F0"/>
                </a:solidFill>
                <a:effectLst/>
                <a:latin typeface="Times New Roman"/>
                <a:ea typeface="Times New Roman"/>
              </a:rPr>
              <a:t>a) Graphical method</a:t>
            </a:r>
          </a:p>
          <a:p>
            <a:pPr marL="304800" algn="justLow"/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</a:t>
            </a:r>
            <a:r>
              <a:rPr lang="en-US" sz="2800" dirty="0" smtClean="0">
                <a:solidFill>
                  <a:srgbClr val="00B0F0"/>
                </a:solidFill>
                <a:effectLst/>
                <a:latin typeface="Times New Roman"/>
                <a:ea typeface="Times New Roman"/>
              </a:rPr>
              <a:t>b) Equation method</a:t>
            </a:r>
          </a:p>
          <a:p>
            <a:pPr marL="304800" algn="justLow"/>
            <a:endParaRPr lang="en-US" sz="2800" dirty="0" smtClean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  <a:p>
            <a:pPr marL="304800" algn="justLow"/>
            <a:r>
              <a:rPr lang="en-US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2-Initial Rate method</a:t>
            </a:r>
          </a:p>
          <a:p>
            <a:pPr marL="304800" algn="justLow"/>
            <a:r>
              <a:rPr lang="en-US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marL="304800" algn="justLow"/>
            <a:r>
              <a:rPr lang="en-US" sz="2800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3-Half life method</a:t>
            </a:r>
            <a:endParaRPr lang="en-US" sz="2800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400" b="1" dirty="0" smtClean="0">
                <a:effectLst/>
                <a:latin typeface="Arial"/>
              </a:rPr>
              <a:t>Experimentally Determined Data</a:t>
            </a:r>
          </a:p>
          <a:p>
            <a:pPr algn="just"/>
            <a:r>
              <a:rPr lang="en-US" sz="2400" dirty="0">
                <a:latin typeface="Times New Roman"/>
                <a:ea typeface="Times New Roman"/>
              </a:rPr>
              <a:t>The following data were collected for a hypothetical reaction whose rate is known to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only depend on the concentration of a single reactant, A.</a:t>
            </a:r>
            <a:r>
              <a:rPr lang="en-US" sz="2400" dirty="0">
                <a:latin typeface="Times New Roman"/>
                <a:ea typeface="Times New Roman"/>
              </a:rPr>
              <a:t> The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order of the rate law with respect to A is unknown</a:t>
            </a:r>
            <a:r>
              <a:rPr lang="en-US" sz="2400" dirty="0">
                <a:latin typeface="Times New Roman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6411913" cy="28194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5334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effectLst/>
                <a:latin typeface="Times New Roman"/>
                <a:ea typeface="Times New Roman"/>
              </a:rPr>
              <a:t>This data can be used to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determine the order of the reaction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 We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assume that the reactions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are either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zero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first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or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second order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765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/>
            <a:r>
              <a:rPr lang="en-US" sz="24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-by equation: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70225"/>
              </p:ext>
            </p:extLst>
          </p:nvPr>
        </p:nvGraphicFramePr>
        <p:xfrm>
          <a:off x="152400" y="1600200"/>
          <a:ext cx="8382001" cy="2942634"/>
        </p:xfrm>
        <a:graphic>
          <a:graphicData uri="http://schemas.openxmlformats.org/drawingml/2006/table">
            <a:tbl>
              <a:tblPr/>
              <a:tblGrid>
                <a:gridCol w="838201"/>
                <a:gridCol w="2340902"/>
                <a:gridCol w="1638961"/>
                <a:gridCol w="1070145"/>
                <a:gridCol w="1070145"/>
                <a:gridCol w="1423647"/>
              </a:tblGrid>
              <a:tr h="152400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Reaction Order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120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Differential Rate Law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Integrated Rate Law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Linear Plot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Slope of Linear Plot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Units of Rate Constant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7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 d[A] /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dt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= k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[A] = [A]</a:t>
                      </a:r>
                      <a:r>
                        <a:rPr lang="en-US" sz="1600" baseline="-25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kt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[A]  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vs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 t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 k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mol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· L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· s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7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1st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 d[A] / </a:t>
                      </a:r>
                      <a:r>
                        <a:rPr lang="en-US" sz="16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dt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= k [A] 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[A] = [A]</a:t>
                      </a:r>
                      <a:r>
                        <a:rPr lang="en-US" sz="1600" baseline="-250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e </a:t>
                      </a:r>
                      <a:r>
                        <a:rPr lang="en-US" sz="1600" baseline="300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600" baseline="300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kt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ln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[A] </a:t>
                      </a:r>
                      <a:r>
                        <a:rPr lang="en-US" sz="1400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vs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  t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 k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r>
                        <a:rPr lang="en-US" sz="1600" baseline="30000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7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2nd 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-d[A]/</a:t>
                      </a: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dt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=k[A]</a:t>
                      </a:r>
                      <a:r>
                        <a:rPr lang="en-US" sz="1600" baseline="30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1/[A]=1/[A]</a:t>
                      </a:r>
                      <a:r>
                        <a:rPr lang="en-US" sz="1600" baseline="-25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+kt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1/[A] </a:t>
                      </a:r>
                      <a:r>
                        <a:rPr lang="en-US" sz="14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vs</a:t>
                      </a:r>
                      <a:r>
                        <a:rPr lang="en-US" sz="14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  t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k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L.mol</a:t>
                      </a:r>
                      <a:r>
                        <a:rPr lang="en-US" sz="1600" baseline="30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· s</a:t>
                      </a:r>
                      <a:r>
                        <a:rPr lang="en-US" sz="1600" baseline="300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-1</a:t>
                      </a:r>
                      <a:endParaRPr lang="en-US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0" algn="justLow"/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-by carve: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84582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Is the reaction 0th order? </a:t>
            </a:r>
            <a:endParaRPr lang="en-US" sz="2400" b="1" dirty="0" smtClean="0">
              <a:solidFill>
                <a:srgbClr val="FF0000"/>
              </a:solidFill>
              <a:effectLst/>
              <a:latin typeface="Arial"/>
            </a:endParaRPr>
          </a:p>
          <a:p>
            <a:pPr algn="just"/>
            <a:r>
              <a:rPr lang="en-US" sz="2400" dirty="0">
                <a:latin typeface="Times New Roman"/>
                <a:ea typeface="Times New Roman"/>
              </a:rPr>
              <a:t>If the reaction is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0th</a:t>
            </a:r>
            <a:r>
              <a:rPr lang="en-US" sz="2400" dirty="0">
                <a:latin typeface="Times New Roman"/>
                <a:ea typeface="Times New Roman"/>
              </a:rPr>
              <a:t> order, a plot of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concentration versus time </a:t>
            </a:r>
            <a:r>
              <a:rPr lang="en-US" sz="2400" dirty="0">
                <a:latin typeface="Times New Roman"/>
                <a:ea typeface="Times New Roman"/>
              </a:rPr>
              <a:t>will result in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a straight line</a:t>
            </a:r>
            <a:r>
              <a:rPr lang="en-US" sz="2400" dirty="0">
                <a:latin typeface="Times New Roman"/>
                <a:ea typeface="Times New Roman"/>
              </a:rPr>
              <a:t>. Since this plot is clearly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non-linear, the reaction is not 0th order. 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172200" cy="3581400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Is the reaction 1st order? </a:t>
            </a:r>
            <a:endParaRPr lang="en-US" sz="2400" b="1" dirty="0" smtClean="0">
              <a:solidFill>
                <a:srgbClr val="FF0000"/>
              </a:solidFill>
              <a:latin typeface="Arial"/>
            </a:endParaRP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sz="2400" dirty="0"/>
              <a:t>If the reaction is </a:t>
            </a:r>
            <a:r>
              <a:rPr lang="en-US" sz="2400" dirty="0">
                <a:solidFill>
                  <a:srgbClr val="FF0000"/>
                </a:solidFill>
              </a:rPr>
              <a:t>1st order</a:t>
            </a:r>
            <a:r>
              <a:rPr lang="en-US" sz="2400" dirty="0"/>
              <a:t>, a </a:t>
            </a:r>
            <a:r>
              <a:rPr lang="en-US" sz="2400" dirty="0">
                <a:solidFill>
                  <a:srgbClr val="FF0000"/>
                </a:solidFill>
              </a:rPr>
              <a:t>plot of the </a:t>
            </a:r>
            <a:r>
              <a:rPr lang="en-US" sz="2400" dirty="0" err="1" smtClean="0">
                <a:solidFill>
                  <a:srgbClr val="FF0000"/>
                </a:solidFill>
              </a:rPr>
              <a:t>ln</a:t>
            </a:r>
            <a:r>
              <a:rPr lang="en-US" sz="2400" dirty="0" smtClean="0">
                <a:solidFill>
                  <a:srgbClr val="FF0000"/>
                </a:solidFill>
              </a:rPr>
              <a:t> of </a:t>
            </a:r>
            <a:r>
              <a:rPr lang="en-US" sz="2400" dirty="0">
                <a:solidFill>
                  <a:srgbClr val="FF0000"/>
                </a:solidFill>
              </a:rPr>
              <a:t>concentration versus time </a:t>
            </a:r>
            <a:r>
              <a:rPr lang="en-US" sz="2400" dirty="0"/>
              <a:t>will result in a </a:t>
            </a:r>
            <a:r>
              <a:rPr lang="en-US" sz="2400" dirty="0">
                <a:solidFill>
                  <a:srgbClr val="FF0000"/>
                </a:solidFill>
              </a:rPr>
              <a:t>straight line</a:t>
            </a:r>
            <a:r>
              <a:rPr lang="en-US" sz="2400" dirty="0"/>
              <a:t>. Since this </a:t>
            </a:r>
            <a:r>
              <a:rPr lang="en-US" sz="2400" dirty="0">
                <a:solidFill>
                  <a:srgbClr val="FF0000"/>
                </a:solidFill>
              </a:rPr>
              <a:t>plot is clearly </a:t>
            </a:r>
            <a:r>
              <a:rPr lang="en-US" sz="2400" b="1" dirty="0">
                <a:solidFill>
                  <a:srgbClr val="FF0000"/>
                </a:solidFill>
              </a:rPr>
              <a:t>linear</a:t>
            </a:r>
            <a:r>
              <a:rPr lang="en-US" sz="2400" dirty="0">
                <a:solidFill>
                  <a:srgbClr val="FF0000"/>
                </a:solidFill>
              </a:rPr>
              <a:t>, the reaction is 1st order. 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endParaRPr lang="en-US" sz="2400" b="1" dirty="0">
              <a:solidFill>
                <a:srgbClr val="FF0000"/>
              </a:solidFill>
              <a:effectLst/>
              <a:latin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19338"/>
            <a:ext cx="6705600" cy="4081462"/>
          </a:xfrm>
          <a:prstGeom prst="rect">
            <a:avLst/>
          </a:prstGeom>
          <a:noFill/>
          <a:ln w="1587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916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FF0000"/>
                </a:solidFill>
                <a:latin typeface="Arial"/>
              </a:rPr>
              <a:t>Is the reaction 2nd order? </a:t>
            </a:r>
            <a:endParaRPr lang="en-US" sz="2400" b="1" dirty="0" smtClean="0">
              <a:solidFill>
                <a:srgbClr val="FF0000"/>
              </a:solidFill>
              <a:effectLst/>
              <a:latin typeface="Arial"/>
            </a:endParaRPr>
          </a:p>
          <a:p>
            <a:pPr algn="just"/>
            <a:r>
              <a:rPr lang="en-US" sz="2400" dirty="0">
                <a:latin typeface="Times New Roman"/>
                <a:ea typeface="Times New Roman"/>
              </a:rPr>
              <a:t>If the reaction is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2nd order</a:t>
            </a:r>
            <a:r>
              <a:rPr lang="en-US" sz="2400" dirty="0">
                <a:latin typeface="Times New Roman"/>
                <a:ea typeface="Times New Roman"/>
              </a:rPr>
              <a:t>, a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plot of one over concentration versus time </a:t>
            </a:r>
            <a:r>
              <a:rPr lang="en-US" sz="2400" dirty="0">
                <a:latin typeface="Times New Roman"/>
                <a:ea typeface="Times New Roman"/>
              </a:rPr>
              <a:t>will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result in a straight line</a:t>
            </a:r>
            <a:r>
              <a:rPr lang="en-US" sz="2400" dirty="0">
                <a:latin typeface="Times New Roman"/>
                <a:ea typeface="Times New Roman"/>
              </a:rPr>
              <a:t>. Since this 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Times New Roman"/>
              </a:rPr>
              <a:t>plot is also clearly non-linear, the reaction is not 2nd order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. 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47913"/>
            <a:ext cx="6477000" cy="3900487"/>
          </a:xfrm>
          <a:prstGeom prst="rect">
            <a:avLst/>
          </a:prstGeom>
          <a:noFill/>
          <a:ln w="19050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7630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00B0F0"/>
                </a:solidFill>
                <a:effectLst/>
                <a:latin typeface="Arial"/>
                <a:ea typeface="Times New Roman"/>
              </a:rPr>
              <a:t>Example : </a:t>
            </a:r>
            <a:endParaRPr lang="en-US" sz="2000" dirty="0" smtClean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  <a:p>
            <a:pPr algn="justLow"/>
            <a:r>
              <a:rPr lang="en-US" sz="2000" dirty="0" smtClean="0">
                <a:effectLst/>
                <a:latin typeface="Arial"/>
                <a:ea typeface="Times New Roman"/>
              </a:rPr>
              <a:t>Nitric oxide NO reacts with chlorine Cl</a:t>
            </a:r>
            <a:r>
              <a:rPr lang="en-US" sz="2000" baseline="-25000" dirty="0" smtClean="0">
                <a:effectLst/>
                <a:latin typeface="Arial"/>
                <a:ea typeface="Times New Roman"/>
              </a:rPr>
              <a:t>2</a:t>
            </a:r>
            <a:r>
              <a:rPr lang="en-US" sz="2000" dirty="0" smtClean="0">
                <a:effectLst/>
                <a:latin typeface="Arial"/>
                <a:ea typeface="Times New Roman"/>
              </a:rPr>
              <a:t> to form </a:t>
            </a:r>
            <a:r>
              <a:rPr lang="en-US" sz="2000" dirty="0" err="1" smtClean="0">
                <a:effectLst/>
                <a:latin typeface="Arial"/>
                <a:ea typeface="Times New Roman"/>
              </a:rPr>
              <a:t>NOCl</a:t>
            </a:r>
            <a:r>
              <a:rPr lang="en-US" sz="2000" dirty="0" smtClean="0">
                <a:effectLst/>
                <a:latin typeface="Arial"/>
                <a:ea typeface="Times New Roman"/>
              </a:rPr>
              <a:t> initial rates were measured at two different initial concentrations of nitric oxide and chlorine data obtained is given below.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153400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4648200"/>
            <a:ext cx="617220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en-US" sz="2400" b="0" dirty="0" smtClean="0">
                <a:solidFill>
                  <a:srgbClr val="00B0F0"/>
                </a:solidFill>
                <a:effectLst/>
                <a:latin typeface="Arial"/>
              </a:rPr>
              <a:t>Suggested answer:</a:t>
            </a:r>
            <a:endParaRPr lang="en-US" sz="2400" b="1" dirty="0">
              <a:solidFill>
                <a:srgbClr val="00B0F0"/>
              </a:solidFill>
              <a:effectLst/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257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en-US" sz="2000" dirty="0" smtClean="0">
                <a:effectLst/>
                <a:latin typeface="Arial"/>
                <a:ea typeface="Times New Roman"/>
              </a:rPr>
              <a:t>The order of the reaction with respect to Cl</a:t>
            </a:r>
            <a:r>
              <a:rPr lang="en-US" sz="2000" baseline="-25000" dirty="0" smtClean="0">
                <a:effectLst/>
                <a:latin typeface="Arial"/>
                <a:ea typeface="Times New Roman"/>
              </a:rPr>
              <a:t>2</a:t>
            </a:r>
            <a:r>
              <a:rPr lang="en-US" sz="2000" dirty="0" smtClean="0">
                <a:effectLst/>
                <a:latin typeface="Arial"/>
                <a:ea typeface="Times New Roman"/>
              </a:rPr>
              <a:t> is determined by using the rates obtained in experiment </a:t>
            </a:r>
            <a:r>
              <a:rPr lang="en-US" sz="2000" dirty="0" smtClean="0">
                <a:solidFill>
                  <a:srgbClr val="00B0F0"/>
                </a:solidFill>
                <a:effectLst/>
                <a:latin typeface="Arial"/>
                <a:ea typeface="Times New Roman"/>
              </a:rPr>
              <a:t>1 and  3</a:t>
            </a:r>
            <a:endParaRPr lang="en-US" sz="20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3324225" cy="15240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2524125" cy="75247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33528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m=2</a:t>
            </a:r>
            <a:endParaRPr lang="en-US" sz="1200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just"/>
            <a:r>
              <a:rPr lang="en-US" b="1" dirty="0" smtClean="0">
                <a:latin typeface="Times New Roman"/>
                <a:ea typeface="Times New Roman"/>
              </a:rPr>
              <a:t>Therefore   the probable rate law for the reaction  is</a:t>
            </a:r>
            <a:endParaRPr lang="en-US" sz="12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R= k [NO]</a:t>
            </a:r>
            <a:r>
              <a:rPr lang="en-US" sz="2000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 [Cl</a:t>
            </a:r>
            <a:r>
              <a:rPr lang="en-US" sz="2000" baseline="-25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]</a:t>
            </a:r>
            <a:r>
              <a:rPr lang="en-US" sz="2000" baseline="30000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1</a:t>
            </a:r>
            <a:endParaRPr lang="en-US" sz="1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5720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en-US" sz="2400" b="1" dirty="0">
                <a:solidFill>
                  <a:srgbClr val="00B0F0"/>
                </a:solidFill>
                <a:latin typeface="Times New Roman"/>
                <a:ea typeface="Times New Roman"/>
              </a:rPr>
              <a:t>The over all order of reaction is 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endParaRPr lang="en-US" sz="24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Dr.Hemn A.Smail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604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Default Design</vt:lpstr>
      <vt:lpstr>Methods for determination of Order of reaction: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Uses of the Method of Initial Rates: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for determination of Order of reaction:</dc:title>
  <dc:creator>Hemn</dc:creator>
  <cp:lastModifiedBy>Hemn</cp:lastModifiedBy>
  <cp:revision>25</cp:revision>
  <dcterms:created xsi:type="dcterms:W3CDTF">2017-11-04T12:51:46Z</dcterms:created>
  <dcterms:modified xsi:type="dcterms:W3CDTF">2024-05-13T19:14:43Z</dcterms:modified>
</cp:coreProperties>
</file>