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77" r:id="rId2"/>
    <p:sldId id="313" r:id="rId3"/>
    <p:sldId id="258" r:id="rId4"/>
    <p:sldId id="265" r:id="rId5"/>
    <p:sldId id="259" r:id="rId6"/>
    <p:sldId id="260" r:id="rId7"/>
    <p:sldId id="278" r:id="rId8"/>
    <p:sldId id="261" r:id="rId9"/>
    <p:sldId id="279" r:id="rId10"/>
    <p:sldId id="267" r:id="rId11"/>
    <p:sldId id="312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2851A99A-5F74-4E38-A7F5-FBC34268FFE9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036D092-9C45-48FB-84AF-B4CD72F12E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81090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Bent: </a:t>
            </a:r>
            <a:r>
              <a:rPr lang="ar-SY" altLang="en-US" smtClean="0"/>
              <a:t>لاركردنه‌وه‌ </a:t>
            </a:r>
            <a:r>
              <a:rPr lang="en-US" altLang="en-US" smtClean="0"/>
              <a:t>       sheathe: </a:t>
            </a:r>
            <a:r>
              <a:rPr lang="ar-SY" altLang="en-US" smtClean="0"/>
              <a:t>به‌رگى تێ بگرى  </a:t>
            </a:r>
            <a:r>
              <a:rPr lang="ar-IQ" altLang="en-US" smtClean="0"/>
              <a:t>يغلف</a:t>
            </a:r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fld id="{6378F5AD-7709-47F0-B60C-4D1DBAC7EE75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Reserve: </a:t>
            </a:r>
            <a:r>
              <a:rPr lang="ar-IQ" altLang="en-US" b="1" smtClean="0"/>
              <a:t>يحفظ</a:t>
            </a:r>
            <a:r>
              <a:rPr lang="en-US" altLang="en-US" b="1" smtClean="0"/>
              <a:t>    </a:t>
            </a:r>
            <a:r>
              <a:rPr lang="ar-SY" altLang="en-US" b="1" smtClean="0"/>
              <a:t>ده‌پارێزێ</a:t>
            </a:r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fld id="{F5617740-2E6F-4C7B-BE1A-BBCFBD0CC793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fld id="{3AF7D575-D2AE-48D3-8E56-D32DB20621D9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443C3-E11D-4054-A62F-EFE9098134CC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C9986-70E6-4EEA-B04B-DBF7534CE6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1690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9D5BC-55D8-437C-9D8A-F3FC42509115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266B5-589B-43B1-9301-160A5AA53E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47550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D2815-F2B0-4A04-B8D8-75906A56B2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4B95E-1D5A-4437-B29C-B062EBDB93B6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7852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9B8EC-3489-4EA7-8EB6-B751035A9020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6E784-8EB9-4515-91F8-56E8760806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39019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AB368-DD88-425A-B668-8B1A2BCC92F5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DEB6C-AAD6-4B13-99F2-0B071F6224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92552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727B1-30E5-46E2-BE2B-89EA9476D457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D9BC3-7056-4FC7-ABC8-42288EB164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69989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A125D-F2E8-4989-AAC0-DF3534F7800A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26BF0-2760-4891-95A0-963CE12C47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59871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E0762-89B8-4BFA-A8CB-C697660960F0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F119E-4F5C-491C-96B0-022B4D7165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1178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4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09261-E773-4BFD-9E53-2C50BBC65598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2B25CA7-6AFA-45E5-94EC-EF8D51C8A8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90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AD734-B75E-4BD6-A67C-D9F378B2B2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99DEA-078D-4F08-8221-DC4FC337AC2A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618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051D8-7A55-4E0C-BECB-A5E9930BDD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EA0E6-279C-460A-9634-F905050E6719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04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DB0506-013C-4E31-A7C2-43623C261F82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600">
                <a:solidFill>
                  <a:srgbClr val="7B9899"/>
                </a:solidFill>
              </a:defRPr>
            </a:lvl1pPr>
          </a:lstStyle>
          <a:p>
            <a:pPr>
              <a:defRPr/>
            </a:pPr>
            <a:fld id="{EB2ADE91-AB56-4300-8C6D-28C980D821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5" r:id="rId1"/>
    <p:sldLayoutId id="2147484256" r:id="rId2"/>
    <p:sldLayoutId id="2147484257" r:id="rId3"/>
    <p:sldLayoutId id="2147484258" r:id="rId4"/>
    <p:sldLayoutId id="2147484259" r:id="rId5"/>
    <p:sldLayoutId id="2147484260" r:id="rId6"/>
    <p:sldLayoutId id="2147484261" r:id="rId7"/>
    <p:sldLayoutId id="2147484262" r:id="rId8"/>
    <p:sldLayoutId id="2147484263" r:id="rId9"/>
    <p:sldLayoutId id="2147484264" r:id="rId10"/>
    <p:sldLayoutId id="214748426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2"/>
          <p:cNvSpPr>
            <a:spLocks noGrp="1"/>
          </p:cNvSpPr>
          <p:nvPr>
            <p:ph type="ctrTitle"/>
          </p:nvPr>
        </p:nvSpPr>
        <p:spPr>
          <a:xfrm>
            <a:off x="142875" y="214313"/>
            <a:ext cx="6791325" cy="2071687"/>
          </a:xfrm>
        </p:spPr>
        <p:txBody>
          <a:bodyPr anchor="t"/>
          <a:lstStyle/>
          <a:p>
            <a:pPr algn="l"/>
            <a:r>
              <a:rPr lang="en-US" altLang="en-US" sz="2600" dirty="0" smtClean="0">
                <a:solidFill>
                  <a:srgbClr val="C00000"/>
                </a:solidFill>
              </a:rPr>
              <a:t>Salahaddin University- Erbil </a:t>
            </a:r>
            <a:br>
              <a:rPr lang="en-US" altLang="en-US" sz="2600" dirty="0" smtClean="0">
                <a:solidFill>
                  <a:srgbClr val="C00000"/>
                </a:solidFill>
              </a:rPr>
            </a:br>
            <a:r>
              <a:rPr lang="en-US" sz="2600" dirty="0" smtClean="0">
                <a:solidFill>
                  <a:srgbClr val="C00000"/>
                </a:solidFill>
              </a:rPr>
              <a:t>College of Agricultural Engineering Sciences </a:t>
            </a:r>
            <a:br>
              <a:rPr lang="en-US" sz="2600" dirty="0" smtClean="0">
                <a:solidFill>
                  <a:srgbClr val="C00000"/>
                </a:solidFill>
              </a:rPr>
            </a:br>
            <a:r>
              <a:rPr lang="en-US" altLang="en-US" sz="2600" dirty="0" smtClean="0">
                <a:solidFill>
                  <a:srgbClr val="C00000"/>
                </a:solidFill>
              </a:rPr>
              <a:t>Department of Animal Resources</a:t>
            </a:r>
            <a:r>
              <a:rPr lang="en-US" altLang="en-US" sz="2600" dirty="0" smtClean="0">
                <a:solidFill>
                  <a:srgbClr val="C00000"/>
                </a:solidFill>
              </a:rPr>
              <a:t/>
            </a:r>
            <a:br>
              <a:rPr lang="en-US" altLang="en-US" sz="2600" dirty="0" smtClean="0">
                <a:solidFill>
                  <a:srgbClr val="C00000"/>
                </a:solidFill>
              </a:rPr>
            </a:br>
            <a:r>
              <a:rPr lang="en-US" altLang="en-US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Class: 2</a:t>
            </a:r>
            <a:r>
              <a:rPr lang="en-US" altLang="en-US" sz="26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altLang="en-US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year/1</a:t>
            </a:r>
            <a:r>
              <a:rPr lang="en-US" altLang="en-US" sz="26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altLang="en-US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sem.</a:t>
            </a:r>
            <a:r>
              <a:rPr lang="en-US" altLang="en-US" sz="2600" dirty="0" smtClean="0">
                <a:solidFill>
                  <a:srgbClr val="C00000"/>
                </a:solidFill>
              </a:rPr>
              <a:t>  </a:t>
            </a:r>
            <a:r>
              <a:rPr lang="en-US" altLang="en-US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2021-2022</a:t>
            </a:r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14313"/>
            <a:ext cx="2209800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4313" y="2857500"/>
            <a:ext cx="8715375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spc="250" dirty="0">
                <a:latin typeface="Times New Roman" pitchFamily="18" charset="0"/>
                <a:cs typeface="Times New Roman" pitchFamily="18" charset="0"/>
              </a:rPr>
              <a:t>Subject: </a:t>
            </a:r>
          </a:p>
          <a:p>
            <a:pPr eaLnBrk="1" hangingPunct="1">
              <a:defRPr/>
            </a:pPr>
            <a:r>
              <a:rPr lang="en-US" sz="3200" b="1" spc="25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Practical of Principle of Microbiology</a:t>
            </a:r>
          </a:p>
        </p:txBody>
      </p:sp>
      <p:sp>
        <p:nvSpPr>
          <p:cNvPr id="6" name="Subtitle 1"/>
          <p:cNvSpPr txBox="1">
            <a:spLocks/>
          </p:cNvSpPr>
          <p:nvPr/>
        </p:nvSpPr>
        <p:spPr bwMode="auto">
          <a:xfrm>
            <a:off x="609600" y="4643437"/>
            <a:ext cx="5147973" cy="190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FFAEC5"/>
              </a:buClr>
              <a:buSzPct val="8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C007F"/>
              </a:buClr>
              <a:buSzPct val="80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C007F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Assist. Lecturer</a:t>
            </a:r>
          </a:p>
          <a:p>
            <a:pPr marL="0" indent="0">
              <a:buNone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Mr. Hemin Hussein Ali</a:t>
            </a:r>
          </a:p>
          <a:p>
            <a:pPr marL="0" indent="0">
              <a:buNone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M. Sc. Biotechnology</a:t>
            </a:r>
          </a:p>
          <a:p>
            <a:pPr marL="0" indent="0">
              <a:buNone/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Department of Animal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00025" y="115888"/>
            <a:ext cx="8836025" cy="792162"/>
          </a:xfrm>
        </p:spPr>
        <p:txBody>
          <a:bodyPr/>
          <a:lstStyle/>
          <a:p>
            <a:pPr algn="l"/>
            <a:r>
              <a:rPr lang="en-US" altLang="en-US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Disposal of Cultures and Broken Glass 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179388" y="1412875"/>
            <a:ext cx="8785225" cy="511175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altLang="en-US" sz="2600" smtClean="0">
                <a:latin typeface="Times New Roman" pitchFamily="18" charset="0"/>
                <a:cs typeface="Times New Roman" pitchFamily="18" charset="0"/>
              </a:rPr>
              <a:t>The following rules apply to culture and broken glass disposal: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 2" pitchFamily="18" charset="2"/>
              <a:buNone/>
            </a:pPr>
            <a:r>
              <a:rPr lang="en-US" altLang="en-US" sz="2600" smtClean="0">
                <a:latin typeface="Times New Roman" pitchFamily="18" charset="0"/>
                <a:cs typeface="Times New Roman" pitchFamily="18" charset="0"/>
              </a:rPr>
              <a:t>1. Petri dishes must be placed in a plastic bag to be autoclaved.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 2" pitchFamily="18" charset="2"/>
              <a:buNone/>
            </a:pPr>
            <a:r>
              <a:rPr lang="en-US" altLang="en-US" sz="2600" smtClean="0">
                <a:latin typeface="Times New Roman" pitchFamily="18" charset="0"/>
                <a:cs typeface="Times New Roman" pitchFamily="18" charset="0"/>
              </a:rPr>
              <a:t>2. Unneeded test-tube cultures must be placed in a wire basket to be autoclaved.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 2" pitchFamily="18" charset="2"/>
              <a:buNone/>
            </a:pPr>
            <a:r>
              <a:rPr lang="en-US" altLang="en-US" sz="2600" smtClean="0">
                <a:latin typeface="Times New Roman" pitchFamily="18" charset="0"/>
                <a:cs typeface="Times New Roman" pitchFamily="18" charset="0"/>
              </a:rPr>
              <a:t>3. Used pipettes must be placed in a plastic bag for autoclaving.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 2" pitchFamily="18" charset="2"/>
              <a:buNone/>
            </a:pPr>
            <a:r>
              <a:rPr lang="en-US" altLang="en-US" sz="2600" smtClean="0">
                <a:latin typeface="Times New Roman" pitchFamily="18" charset="0"/>
                <a:cs typeface="Times New Roman" pitchFamily="18" charset="0"/>
              </a:rPr>
              <a:t>4. Broken glass should be swept up into a dustpan and placed in a container reserved for broken glass. Don’t try to pick up the glass fragments with your fingers.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 2" pitchFamily="18" charset="2"/>
              <a:buNone/>
            </a:pPr>
            <a:r>
              <a:rPr lang="en-US" altLang="en-US" sz="2600" smtClean="0">
                <a:latin typeface="Times New Roman" pitchFamily="18" charset="0"/>
                <a:cs typeface="Times New Roman" pitchFamily="18" charset="0"/>
              </a:rPr>
              <a:t>5. Contaminated material must never be placed in a wastebasket.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128588" y="115888"/>
            <a:ext cx="8836025" cy="1009650"/>
          </a:xfrm>
        </p:spPr>
        <p:txBody>
          <a:bodyPr anchor="ctr"/>
          <a:lstStyle/>
          <a:p>
            <a:r>
              <a:rPr lang="en-US" altLang="en-US" sz="4000" b="1" smtClean="0">
                <a:solidFill>
                  <a:schemeClr val="tx1"/>
                </a:solidFill>
              </a:rPr>
              <a:t>Quiz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1438" y="1412875"/>
            <a:ext cx="8964612" cy="5111750"/>
          </a:xfrm>
        </p:spPr>
        <p:txBody>
          <a:bodyPr>
            <a:noAutofit/>
          </a:bodyPr>
          <a:lstStyle/>
          <a:p>
            <a:pPr marL="514350" indent="-514350">
              <a:buFont typeface="Wingdings 2" pitchFamily="18" charset="2"/>
              <a:buNone/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Q1) Count only five of general personal safety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>
              <a:buFont typeface="Wingdings 2" pitchFamily="18" charset="2"/>
              <a:buNone/>
              <a:defRPr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Q2)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When Hands should be washed?</a:t>
            </a:r>
          </a:p>
          <a:p>
            <a:pPr marL="514350" indent="-514350">
              <a:buFont typeface="Wingdings 2" pitchFamily="18" charset="2"/>
              <a:buNone/>
              <a:defRPr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0"/>
            <a:ext cx="6934200" cy="2590800"/>
          </a:xfrm>
        </p:spPr>
        <p:txBody>
          <a:bodyPr anchor="t"/>
          <a:lstStyle/>
          <a:p>
            <a:pPr eaLnBrk="1" hangingPunct="1">
              <a:lnSpc>
                <a:spcPct val="150000"/>
              </a:lnSpc>
            </a:pP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SAFETY IN THE LABORATORY</a:t>
            </a:r>
            <a:endParaRPr lang="en-US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0847" y="332656"/>
            <a:ext cx="71692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4000" b="1" spc="250" dirty="0" smtClean="0">
                <a:cs typeface="Times New Roman" pitchFamily="18" charset="0"/>
              </a:rPr>
              <a:t>First </a:t>
            </a:r>
            <a:r>
              <a:rPr lang="en-US" sz="4000" b="1" spc="250" dirty="0" smtClean="0">
                <a:cs typeface="Times New Roman" pitchFamily="18" charset="0"/>
              </a:rPr>
              <a:t>Practical</a:t>
            </a:r>
            <a:endParaRPr lang="en-US" sz="4000" b="1" spc="25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01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411288"/>
            <a:ext cx="8352928" cy="5186362"/>
          </a:xfrm>
        </p:spPr>
        <p:txBody>
          <a:bodyPr/>
          <a:lstStyle/>
          <a:p>
            <a:pPr marL="0" indent="0" algn="just" eaLnBrk="1" hangingPunct="1">
              <a:buFont typeface="Wingdings 2" pitchFamily="18" charset="2"/>
              <a:buNone/>
            </a:pPr>
            <a:endParaRPr lang="en-US" altLang="en-US" sz="3200" dirty="0" smtClean="0"/>
          </a:p>
          <a:p>
            <a:pPr marL="0" indent="0" algn="just" eaLnBrk="1" hangingPunct="1">
              <a:buFont typeface="Wingdings 2" pitchFamily="18" charset="2"/>
              <a:buNone/>
            </a:pPr>
            <a:r>
              <a:rPr lang="en-US" altLang="en-US" sz="3200" dirty="0" smtClean="0"/>
              <a:t>	</a:t>
            </a:r>
            <a:r>
              <a:rPr lang="en-US" altLang="en-US" sz="3000" dirty="0" smtClean="0"/>
              <a:t>Documentation in a lab notebook is an essential skill for any </a:t>
            </a:r>
            <a:r>
              <a:rPr lang="en-US" altLang="en-US" sz="3000" b="1" dirty="0" smtClean="0"/>
              <a:t>Student</a:t>
            </a:r>
            <a:r>
              <a:rPr lang="en-US" altLang="en-US" sz="3000" dirty="0" smtClean="0"/>
              <a:t>.  </a:t>
            </a:r>
          </a:p>
          <a:p>
            <a:pPr marL="0" indent="0" algn="just" eaLnBrk="1" hangingPunct="1">
              <a:buFont typeface="Wingdings 2" pitchFamily="18" charset="2"/>
              <a:buNone/>
            </a:pPr>
            <a:r>
              <a:rPr lang="en-US" altLang="en-US" sz="3000" dirty="0" smtClean="0"/>
              <a:t>The Food and Drug Administration's (FDA) handbook states,</a:t>
            </a:r>
          </a:p>
          <a:p>
            <a:pPr marL="0" indent="0" algn="just" eaLnBrk="1" hangingPunct="1">
              <a:buFont typeface="Wingdings 2" pitchFamily="18" charset="2"/>
              <a:buNone/>
            </a:pPr>
            <a:r>
              <a:rPr lang="en-US" altLang="en-US" sz="3000" dirty="0" smtClean="0"/>
              <a:t> "</a:t>
            </a:r>
            <a:r>
              <a:rPr lang="en-US" altLang="en-US" sz="3000" b="1" dirty="0" smtClean="0"/>
              <a:t>if it isn't written down, it wasn't done</a:t>
            </a:r>
            <a:r>
              <a:rPr lang="en-US" altLang="en-US" sz="3000" dirty="0" smtClean="0"/>
              <a:t>."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 smtClean="0">
                <a:solidFill>
                  <a:schemeClr val="tx1"/>
                </a:solidFill>
              </a:rPr>
              <a:t>Purpose </a:t>
            </a:r>
            <a:r>
              <a:rPr lang="en-US" altLang="en-US" sz="3600" b="1" dirty="0" smtClean="0">
                <a:solidFill>
                  <a:schemeClr val="tx1"/>
                </a:solidFill>
                <a:cs typeface="Times New Roman" pitchFamily="18" charset="0"/>
              </a:rPr>
              <a:t>of record </a:t>
            </a:r>
            <a:r>
              <a:rPr lang="en-US" altLang="en-US" sz="36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1"/>
            <a:ext cx="8534400" cy="608112"/>
          </a:xfrm>
        </p:spPr>
        <p:txBody>
          <a:bodyPr>
            <a:noAutofit/>
          </a:bodyPr>
          <a:lstStyle/>
          <a:p>
            <a:pPr marL="0" indent="0" algn="l" eaLnBrk="1" fontAlgn="auto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</a:rPr>
              <a:t>purpose </a:t>
            </a:r>
            <a:r>
              <a:rPr lang="en-US" sz="3600" b="1" dirty="0">
                <a:solidFill>
                  <a:schemeClr val="tx1"/>
                </a:solidFill>
                <a:cs typeface="Times New Roman" pitchFamily="18" charset="0"/>
              </a:rPr>
              <a:t>:</a:t>
            </a:r>
            <a:r>
              <a:rPr lang="en-US" sz="3600" dirty="0">
                <a:solidFill>
                  <a:schemeClr val="tx1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1438" y="1412776"/>
            <a:ext cx="8964612" cy="532933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 smtClean="0"/>
              <a:t>The </a:t>
            </a:r>
            <a:r>
              <a:rPr lang="en-US" dirty="0"/>
              <a:t>purpose of this discussion is to help the student understand proper laboratory safety</a:t>
            </a:r>
          </a:p>
          <a:p>
            <a:pPr>
              <a:defRPr/>
            </a:pPr>
            <a:r>
              <a:rPr lang="en-US" dirty="0"/>
              <a:t>Awareness of the possible risks or hazards </a:t>
            </a:r>
          </a:p>
          <a:p>
            <a:pPr>
              <a:defRPr/>
            </a:pPr>
            <a:r>
              <a:rPr lang="en-US" dirty="0"/>
              <a:t>The laboratory is </a:t>
            </a:r>
            <a:r>
              <a:rPr lang="en-US" sz="2800" dirty="0"/>
              <a:t>generally a safe place to </a:t>
            </a:r>
            <a:r>
              <a:rPr lang="en-US" sz="2800" dirty="0" smtClean="0"/>
              <a:t>work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US" b="1" dirty="0" smtClean="0"/>
              <a:t> Instruments </a:t>
            </a:r>
            <a:r>
              <a:rPr lang="en-US" b="1" dirty="0"/>
              <a:t>and Equipment</a:t>
            </a:r>
            <a:endParaRPr lang="en-US" dirty="0"/>
          </a:p>
          <a:p>
            <a:pPr>
              <a:defRPr/>
            </a:pPr>
            <a:r>
              <a:rPr lang="en-US" sz="2600" dirty="0"/>
              <a:t>An important part of working in any laboratory is the proper use and calibration of instruments and equipment.  </a:t>
            </a:r>
            <a:endParaRPr lang="en-US" sz="2600" dirty="0" smtClean="0"/>
          </a:p>
          <a:p>
            <a:pPr>
              <a:defRPr/>
            </a:pPr>
            <a:r>
              <a:rPr lang="en-US" sz="2600" dirty="0" smtClean="0"/>
              <a:t>Students </a:t>
            </a:r>
            <a:r>
              <a:rPr lang="en-US" sz="2600" dirty="0"/>
              <a:t>will become familiar with general information about </a:t>
            </a:r>
            <a:r>
              <a:rPr lang="en-US" sz="2600" dirty="0" smtClean="0"/>
              <a:t>the </a:t>
            </a:r>
            <a:r>
              <a:rPr lang="en-US" sz="2600" dirty="0"/>
              <a:t>step-by-step procedures for the specific instruments that they use.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2391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SAFETY IN THE LABORATORY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179388" y="1412875"/>
            <a:ext cx="8785225" cy="5329238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Objectives</a:t>
            </a:r>
            <a:r>
              <a:rPr lang="en-US" b="1" dirty="0"/>
              <a:t>:</a:t>
            </a:r>
            <a:r>
              <a:rPr lang="en-US" dirty="0"/>
              <a:t> 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US" dirty="0"/>
              <a:t>Upon completion of this lecture, the student will be able to describe:</a:t>
            </a:r>
          </a:p>
          <a:p>
            <a:pPr>
              <a:lnSpc>
                <a:spcPct val="150000"/>
              </a:lnSpc>
              <a:defRPr/>
            </a:pPr>
            <a:r>
              <a:rPr lang="en-US" dirty="0"/>
              <a:t>Personal safety </a:t>
            </a:r>
          </a:p>
          <a:p>
            <a:pPr>
              <a:lnSpc>
                <a:spcPct val="150000"/>
              </a:lnSpc>
              <a:defRPr/>
            </a:pPr>
            <a:r>
              <a:rPr lang="en-US" dirty="0" smtClean="0"/>
              <a:t>Handling </a:t>
            </a:r>
            <a:r>
              <a:rPr lang="en-US" dirty="0"/>
              <a:t>of biologically hazardous material.</a:t>
            </a:r>
          </a:p>
          <a:p>
            <a:pPr>
              <a:lnSpc>
                <a:spcPct val="150000"/>
              </a:lnSpc>
              <a:defRPr/>
            </a:pPr>
            <a:r>
              <a:rPr lang="en-US" dirty="0" smtClean="0"/>
              <a:t>Handling </a:t>
            </a:r>
            <a:r>
              <a:rPr lang="en-US" dirty="0"/>
              <a:t>of needles and sharps. </a:t>
            </a:r>
            <a:endParaRPr lang="en-US" dirty="0" smtClean="0"/>
          </a:p>
          <a:p>
            <a:pPr>
              <a:lnSpc>
                <a:spcPct val="150000"/>
              </a:lnSpc>
              <a:defRPr/>
            </a:pPr>
            <a:r>
              <a:rPr lang="en-US" dirty="0" smtClean="0"/>
              <a:t>Disposal of Cultures and Broken Glass.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2391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General Personal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Safety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179388" y="1412875"/>
            <a:ext cx="8785225" cy="5256213"/>
          </a:xfrm>
        </p:spPr>
        <p:txBody>
          <a:bodyPr/>
          <a:lstStyle/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Georgia" pitchFamily="18" charset="0"/>
              <a:buAutoNum type="arabicParenR"/>
            </a:pP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Lab coats or disposable aprons should be worn in the lab to protect you and your clothing from contamination.  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Georgia" pitchFamily="18" charset="0"/>
              <a:buAutoNum type="arabicParenR"/>
            </a:pP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No eating, smoking or drinking in the laboratory.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Georgia" pitchFamily="18" charset="0"/>
              <a:buAutoNum type="arabicParenR"/>
            </a:pP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Food and drink are not stored in refrigerators, freezers, cabinets, or on shelves.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Georgia" pitchFamily="18" charset="0"/>
              <a:buAutoNum type="arabicParenR"/>
            </a:pP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Never taste or touch the laboratory chemicals.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Georgia" pitchFamily="18" charset="0"/>
              <a:buAutoNum type="arabicParenR"/>
            </a:pP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Wear closed shoes.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2391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General Personal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Safety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179388" y="1412875"/>
            <a:ext cx="8785225" cy="5256213"/>
          </a:xfrm>
        </p:spPr>
        <p:txBody>
          <a:bodyPr/>
          <a:lstStyle/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Georgia" pitchFamily="18" charset="0"/>
              <a:buAutoNum type="arabicParenR" startAt="6"/>
            </a:pP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Tie long hair back and remove all jewelry.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Georgia" pitchFamily="18" charset="0"/>
              <a:buAutoNum type="arabicParenR" startAt="6"/>
            </a:pP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Do not use your mouth for pipetting solutions.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Georgia" pitchFamily="18" charset="0"/>
              <a:buAutoNum type="arabicParenR" startAt="6"/>
            </a:pP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Never use an open flame near flammable liquids.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Georgia" pitchFamily="18" charset="0"/>
              <a:buAutoNum type="arabicParenR" startAt="6"/>
            </a:pP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If you are feeling ill do not work with live microbes.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301625" y="115888"/>
            <a:ext cx="8534400" cy="792162"/>
          </a:xfrm>
        </p:spPr>
        <p:txBody>
          <a:bodyPr/>
          <a:lstStyle/>
          <a:p>
            <a:r>
              <a:rPr lang="en-US" altLang="en-US" sz="3200" b="1" smtClean="0">
                <a:solidFill>
                  <a:schemeClr val="tx1"/>
                </a:solidFill>
              </a:rPr>
              <a:t>When Hands should be washed? 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179388" y="1714500"/>
            <a:ext cx="8785225" cy="4810125"/>
          </a:xfrm>
        </p:spPr>
        <p:txBody>
          <a:bodyPr/>
          <a:lstStyle/>
          <a:p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After completion of work and before leaving the laboratory. </a:t>
            </a:r>
          </a:p>
          <a:p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After removing gloves.</a:t>
            </a:r>
          </a:p>
          <a:p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Before eating, drinking, smoking, etc. </a:t>
            </a:r>
          </a:p>
          <a:p>
            <a:endParaRPr lang="en-US" altLang="en-US" sz="11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01625" y="115888"/>
            <a:ext cx="8534400" cy="792162"/>
          </a:xfrm>
        </p:spPr>
        <p:txBody>
          <a:bodyPr anchor="ctr"/>
          <a:lstStyle/>
          <a:p>
            <a:r>
              <a:rPr lang="en-US" altLang="en-US" sz="2800" b="1" smtClean="0">
                <a:solidFill>
                  <a:schemeClr val="tx1"/>
                </a:solidFill>
              </a:rPr>
              <a:t>Handling of biologically hazardous material: 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179388" y="1412875"/>
            <a:ext cx="8785225" cy="511175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You should handle all samples (Blood, tissues, etc) as </a:t>
            </a:r>
            <a:r>
              <a:rPr lang="en-US" altLang="en-US" u="sng" smtClean="0">
                <a:latin typeface="Times New Roman" pitchFamily="18" charset="0"/>
                <a:cs typeface="Times New Roman" pitchFamily="18" charset="0"/>
              </a:rPr>
              <a:t>potentially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u="sng" smtClean="0">
                <a:latin typeface="Times New Roman" pitchFamily="18" charset="0"/>
                <a:cs typeface="Times New Roman" pitchFamily="18" charset="0"/>
              </a:rPr>
              <a:t>biohazardous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material.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All biohazardous material should be discarded in a biohazard bag to be autoclaved.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n-US" altLang="en-US" sz="120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Font typeface="Wingdings 2" pitchFamily="18" charset="2"/>
              <a:buNone/>
            </a:pPr>
            <a:r>
              <a:rPr lang="en-US" altLang="en-US" b="1" smtClean="0"/>
              <a:t>	</a:t>
            </a:r>
            <a:r>
              <a:rPr lang="en-US" altLang="en-US" b="1" smtClean="0">
                <a:latin typeface="Times New Roman" pitchFamily="18" charset="0"/>
                <a:cs typeface="Times New Roman" pitchFamily="18" charset="0"/>
              </a:rPr>
              <a:t>Handling of needles and sharps</a:t>
            </a:r>
            <a:endParaRPr lang="en-US" altLang="en-US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Contaminated needles and other sharps are never broken, bent, recapped or re-sheathed by hand.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Used needles are not removed from disposable syringes.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1101</TotalTime>
  <Words>463</Words>
  <Application>Microsoft Office PowerPoint</Application>
  <PresentationFormat>On-screen Show (4:3)</PresentationFormat>
  <Paragraphs>66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Georgia</vt:lpstr>
      <vt:lpstr>Arial</vt:lpstr>
      <vt:lpstr>Wingdings 2</vt:lpstr>
      <vt:lpstr>Wingdings</vt:lpstr>
      <vt:lpstr>Calibri</vt:lpstr>
      <vt:lpstr>Times New Roman</vt:lpstr>
      <vt:lpstr>Civic</vt:lpstr>
      <vt:lpstr>Salahaddin University- Erbil  College of Agricultural Engineering Sciences  Department of Animal Resources  Class: 2nd year/1st sem.  2021-2022</vt:lpstr>
      <vt:lpstr>SAFETY IN THE LABORATORY</vt:lpstr>
      <vt:lpstr>Purpose of record  </vt:lpstr>
      <vt:lpstr>purpose : </vt:lpstr>
      <vt:lpstr>SAFETY IN THE LABORATORY</vt:lpstr>
      <vt:lpstr>General Personal Safety</vt:lpstr>
      <vt:lpstr>General Personal Safety</vt:lpstr>
      <vt:lpstr>When Hands should be washed? </vt:lpstr>
      <vt:lpstr>Handling of biologically hazardous material: </vt:lpstr>
      <vt:lpstr>Disposal of Cultures and Broken Glass </vt:lpstr>
      <vt:lpstr>Quiz </vt:lpstr>
    </vt:vector>
  </TitlesOfParts>
  <Company>Naim Al Hussaini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 media preparation</dc:title>
  <dc:creator>Omerbly</dc:creator>
  <cp:lastModifiedBy>Hemin</cp:lastModifiedBy>
  <cp:revision>83</cp:revision>
  <dcterms:created xsi:type="dcterms:W3CDTF">2014-11-01T19:35:15Z</dcterms:created>
  <dcterms:modified xsi:type="dcterms:W3CDTF">2022-06-09T07:51:40Z</dcterms:modified>
</cp:coreProperties>
</file>