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4"/>
  </p:notesMasterIdLst>
  <p:sldIdLst>
    <p:sldId id="298" r:id="rId2"/>
    <p:sldId id="299" r:id="rId3"/>
    <p:sldId id="297" r:id="rId4"/>
    <p:sldId id="258" r:id="rId5"/>
    <p:sldId id="278" r:id="rId6"/>
    <p:sldId id="279" r:id="rId7"/>
    <p:sldId id="280" r:id="rId8"/>
    <p:sldId id="281" r:id="rId9"/>
    <p:sldId id="282" r:id="rId10"/>
    <p:sldId id="283" r:id="rId11"/>
    <p:sldId id="284" r:id="rId12"/>
    <p:sldId id="285" r:id="rId13"/>
    <p:sldId id="286" r:id="rId14"/>
    <p:sldId id="288" r:id="rId15"/>
    <p:sldId id="287" r:id="rId16"/>
    <p:sldId id="289" r:id="rId17"/>
    <p:sldId id="290" r:id="rId18"/>
    <p:sldId id="291" r:id="rId19"/>
    <p:sldId id="292" r:id="rId20"/>
    <p:sldId id="293" r:id="rId21"/>
    <p:sldId id="295" r:id="rId22"/>
    <p:sldId id="300" r:id="rId2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eorgia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eorgia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eorgia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eorgia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eorgia" pitchFamily="18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eorgia" pitchFamily="18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eorgia" pitchFamily="18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eorgia" pitchFamily="18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eorgia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1DA217C4-F91D-4A04-AB74-2EC88D17C53E}" type="datetimeFigureOut">
              <a:rPr lang="en-US"/>
              <a:pPr>
                <a:defRPr/>
              </a:pPr>
              <a:t>2022-06-09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2BF4102B-C74A-4A1C-967D-9B93F4CD04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327849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>
                <a:latin typeface="Times New Roman" pitchFamily="18" charset="0"/>
                <a:cs typeface="Times New Roman" pitchFamily="18" charset="0"/>
              </a:rPr>
              <a:t>Robust: </a:t>
            </a:r>
            <a:r>
              <a:rPr lang="ar-SY" smtClean="0">
                <a:latin typeface="Times New Roman" pitchFamily="18" charset="0"/>
                <a:cs typeface="Times New Roman" pitchFamily="18" charset="0"/>
              </a:rPr>
              <a:t>به‌هيز</a:t>
            </a:r>
            <a:endParaRPr lang="en-US" smtClean="0"/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9pPr>
          </a:lstStyle>
          <a:p>
            <a:pPr eaLnBrk="1" hangingPunct="1"/>
            <a:fld id="{A40EF084-7CD3-4612-B1E1-F6DB3078ADBE}" type="slidenum">
              <a:rPr lang="en-US" smtClean="0"/>
              <a:pPr eaLnBrk="1" hangingPunct="1"/>
              <a:t>4</a:t>
            </a:fld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583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9pPr>
          </a:lstStyle>
          <a:p>
            <a:fld id="{3AF7D575-D2AE-48D3-8E56-D32DB20621D9}" type="slidenum">
              <a:rPr lang="en-US" altLang="en-US" smtClean="0"/>
              <a:pPr/>
              <a:t>22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Insulate   </a:t>
            </a:r>
            <a:r>
              <a:rPr lang="ar-IQ" b="1" smtClean="0"/>
              <a:t>جيادةكاتةوة</a:t>
            </a:r>
            <a:r>
              <a:rPr lang="en-US" b="1" smtClean="0"/>
              <a:t>    </a:t>
            </a:r>
            <a:r>
              <a:rPr lang="ar-IQ" b="1" smtClean="0"/>
              <a:t>يعزل</a:t>
            </a:r>
            <a:endParaRPr lang="en-US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9pPr>
          </a:lstStyle>
          <a:p>
            <a:pPr eaLnBrk="1" hangingPunct="1"/>
            <a:fld id="{43424AF4-8762-4917-9813-7473EA47AA5D}" type="slidenum">
              <a:rPr lang="en-US" smtClean="0"/>
              <a:pPr eaLnBrk="1" hangingPunct="1"/>
              <a:t>6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>
                <a:latin typeface="Times New Roman" pitchFamily="18" charset="0"/>
                <a:cs typeface="Times New Roman" pitchFamily="18" charset="0"/>
              </a:rPr>
              <a:t> stab   </a:t>
            </a:r>
            <a:r>
              <a:rPr lang="ar-IQ" b="1" smtClean="0"/>
              <a:t>ليَدان ( خةنجةر )</a:t>
            </a:r>
            <a:r>
              <a:rPr lang="en-US" b="1" smtClean="0"/>
              <a:t> </a:t>
            </a:r>
            <a:endParaRPr lang="ar-IQ" b="1" smtClean="0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9pPr>
          </a:lstStyle>
          <a:p>
            <a:pPr eaLnBrk="1" hangingPunct="1"/>
            <a:fld id="{8AB298F9-41D3-4B50-BD0D-68DEB5F01F3B}" type="slidenum">
              <a:rPr lang="en-US" smtClean="0"/>
              <a:pPr eaLnBrk="1" hangingPunct="1"/>
              <a:t>11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mtClean="0"/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9pPr>
          </a:lstStyle>
          <a:p>
            <a:pPr eaLnBrk="1" hangingPunct="1"/>
            <a:fld id="{4F9ED416-3178-4429-83F0-20879B1E5E29}" type="slidenum">
              <a:rPr lang="en-US" smtClean="0"/>
              <a:pPr eaLnBrk="1" hangingPunct="1"/>
              <a:t>13</a:t>
            </a:fld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9pPr>
          </a:lstStyle>
          <a:p>
            <a:pPr eaLnBrk="1" hangingPunct="1"/>
            <a:fld id="{2530151C-52A8-41E9-9FCB-3B4943BFAA28}" type="slidenum">
              <a:rPr lang="en-US" smtClean="0"/>
              <a:pPr eaLnBrk="1" hangingPunct="1"/>
              <a:t>14</a:t>
            </a:fld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mtClean="0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9pPr>
          </a:lstStyle>
          <a:p>
            <a:pPr eaLnBrk="1" hangingPunct="1"/>
            <a:fld id="{F63D42E7-1ED9-46E2-82DE-965B44E3EC76}" type="slidenum">
              <a:rPr lang="en-US" smtClean="0"/>
              <a:pPr eaLnBrk="1" hangingPunct="1"/>
              <a:t>16</a:t>
            </a:fld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>
                <a:latin typeface="Times New Roman" pitchFamily="18" charset="0"/>
                <a:cs typeface="Times New Roman" pitchFamily="18" charset="0"/>
              </a:rPr>
              <a:t>aseptic  </a:t>
            </a:r>
            <a:r>
              <a:rPr lang="ar-SY" smtClean="0">
                <a:latin typeface="Times New Roman" pitchFamily="18" charset="0"/>
                <a:cs typeface="Times New Roman" pitchFamily="18" charset="0"/>
              </a:rPr>
              <a:t>پاك  خاوين</a:t>
            </a:r>
            <a:endParaRPr lang="en-US" smtClean="0"/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9pPr>
          </a:lstStyle>
          <a:p>
            <a:pPr eaLnBrk="1" hangingPunct="1"/>
            <a:fld id="{726091A2-C728-4244-BCE2-4D393436C287}" type="slidenum">
              <a:rPr lang="en-US" smtClean="0"/>
              <a:pPr eaLnBrk="1" hangingPunct="1"/>
              <a:t>18</a:t>
            </a:fld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9pPr>
          </a:lstStyle>
          <a:p>
            <a:pPr eaLnBrk="1" hangingPunct="1"/>
            <a:fld id="{EF78036B-A47C-4DA6-A964-FF41757C7FC0}" type="slidenum">
              <a:rPr lang="en-US" smtClean="0"/>
              <a:pPr eaLnBrk="1" hangingPunct="1"/>
              <a:t>20</a:t>
            </a:fld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>
                <a:latin typeface="Times New Roman" pitchFamily="18" charset="0"/>
                <a:cs typeface="Times New Roman" pitchFamily="18" charset="0"/>
              </a:rPr>
              <a:t>driven : </a:t>
            </a:r>
            <a:r>
              <a:rPr lang="ar-IQ" b="1" smtClean="0"/>
              <a:t>ليَخورِاو</a:t>
            </a:r>
            <a:r>
              <a:rPr lang="en-US" b="1" smtClean="0"/>
              <a:t>           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centripetal : </a:t>
            </a:r>
            <a:r>
              <a:rPr lang="ar-SY" smtClean="0">
                <a:latin typeface="Times New Roman" pitchFamily="18" charset="0"/>
                <a:cs typeface="Times New Roman" pitchFamily="18" charset="0"/>
              </a:rPr>
              <a:t>دوور له‌ ناوه‌ند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            acceleration : </a:t>
            </a:r>
            <a:r>
              <a:rPr lang="ar-SY" smtClean="0">
                <a:latin typeface="Times New Roman" pitchFamily="18" charset="0"/>
                <a:cs typeface="Times New Roman" pitchFamily="18" charset="0"/>
              </a:rPr>
              <a:t>تاودان</a:t>
            </a:r>
            <a:endParaRPr lang="en-US" smtClean="0"/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9pPr>
          </a:lstStyle>
          <a:p>
            <a:pPr eaLnBrk="1" hangingPunct="1"/>
            <a:fld id="{C068D907-9568-4D8F-825F-C60B1CB61C13}" type="slidenum">
              <a:rPr lang="en-US" smtClean="0"/>
              <a:pPr eaLnBrk="1" hangingPunct="1"/>
              <a:t>21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9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Rectangle 20"/>
          <p:cNvSpPr>
            <a:spLocks noChangeArrowheads="1"/>
          </p:cNvSpPr>
          <p:nvPr/>
        </p:nvSpPr>
        <p:spPr bwMode="white">
          <a:xfrm>
            <a:off x="8991600" y="3175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Rectangle 23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Rectangle 24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55575" y="241935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5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D520BA-C4BF-48F2-B789-93790E424E3F}" type="datetimeFigureOut">
              <a:rPr lang="en-US"/>
              <a:pPr>
                <a:defRPr/>
              </a:pPr>
              <a:t>2022-06-09</a:t>
            </a:fld>
            <a:endParaRPr lang="en-US"/>
          </a:p>
        </p:txBody>
      </p:sp>
      <p:sp>
        <p:nvSpPr>
          <p:cNvPr id="16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34664E20-4113-4822-A3C9-AE0420A943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49213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32E3B3-9081-4950-B62A-BE70F86198EA}" type="datetimeFigureOut">
              <a:rPr lang="en-US"/>
              <a:pPr>
                <a:defRPr/>
              </a:pPr>
              <a:t>2022-06-09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C6C703-27A8-411B-8A6C-13D3106840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392436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9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Rectangle 20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Rectangle 23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Rectangle 2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4021137" y="3278188"/>
            <a:ext cx="6245225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6838950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6934200" y="3021013"/>
            <a:ext cx="420688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915150" y="3009900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6F7A75-B9FF-4480-8427-C92E9B6E03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2F1DCE-B60A-42A2-8281-7E69ABBF3352}" type="datetimeFigureOut">
              <a:rPr lang="en-US"/>
              <a:pPr>
                <a:defRPr/>
              </a:pPr>
              <a:t>2022-06-09</a:t>
            </a:fld>
            <a:endParaRPr 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894956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7B5371-37C5-4FA7-AEE9-CC3BA82DF29B}" type="datetimeFigureOut">
              <a:rPr lang="en-US"/>
              <a:pPr>
                <a:defRPr/>
              </a:pPr>
              <a:t>2022-06-09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2450" y="1027113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AA43AE-605D-44FF-9D1B-B6F04B49DB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237068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Rectangle 20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Rectangle 23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Rectangle 24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Rectangle 25"/>
          <p:cNvSpPr>
            <a:spLocks noChangeArrowheads="1"/>
          </p:cNvSpPr>
          <p:nvPr/>
        </p:nvSpPr>
        <p:spPr bwMode="white">
          <a:xfrm>
            <a:off x="152400" y="2286000"/>
            <a:ext cx="8832850" cy="3048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Rectangle 26"/>
          <p:cNvSpPr>
            <a:spLocks noChangeArrowheads="1"/>
          </p:cNvSpPr>
          <p:nvPr/>
        </p:nvSpPr>
        <p:spPr bwMode="auto">
          <a:xfrm>
            <a:off x="155575" y="142875"/>
            <a:ext cx="8832850" cy="213995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152400" y="2438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1919B9-849A-40BF-AF99-F7580C485BBB}" type="datetimeFigureOut">
              <a:rPr lang="en-US"/>
              <a:pPr>
                <a:defRPr/>
              </a:pPr>
              <a:t>2022-06-09</a:t>
            </a:fld>
            <a:endParaRPr lang="en-US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276331C8-0B4D-42A3-989B-9DEE627998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253766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19"/>
          <p:cNvSpPr>
            <a:spLocks noChangeShapeType="1"/>
          </p:cNvSpPr>
          <p:nvPr/>
        </p:nvSpPr>
        <p:spPr bwMode="auto">
          <a:xfrm flipV="1">
            <a:off x="4562475" y="1576388"/>
            <a:ext cx="9525" cy="4818062"/>
          </a:xfrm>
          <a:prstGeom prst="line">
            <a:avLst/>
          </a:prstGeom>
          <a:noFill/>
          <a:ln w="9525" algn="ctr">
            <a:solidFill>
              <a:schemeClr val="tx2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10325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99C544-CF47-4858-8E97-9D81C6DD89F9}" type="datetimeFigureOut">
              <a:rPr lang="en-US"/>
              <a:pPr>
                <a:defRPr/>
              </a:pPr>
              <a:t>2022-06-09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B44409-0C99-49E4-B1DC-33D57F8236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951799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19"/>
          <p:cNvSpPr>
            <a:spLocks noChangeShapeType="1"/>
          </p:cNvSpPr>
          <p:nvPr/>
        </p:nvSpPr>
        <p:spPr bwMode="auto">
          <a:xfrm flipV="1">
            <a:off x="4572000" y="2200275"/>
            <a:ext cx="0" cy="4187825"/>
          </a:xfrm>
          <a:prstGeom prst="line">
            <a:avLst/>
          </a:prstGeom>
          <a:noFill/>
          <a:ln w="9525" algn="ctr">
            <a:solidFill>
              <a:schemeClr val="tx2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Rectangle 20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Rectangle 23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Rectangle 2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Rectangle 2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52400" y="1371600"/>
            <a:ext cx="8832850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050" y="6391275"/>
            <a:ext cx="8832850" cy="31115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152400" y="1279525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7D417F-5F3C-4977-BE1F-5F13B4AFDE32}" type="datetimeFigureOut">
              <a:rPr lang="en-US"/>
              <a:pPr>
                <a:defRPr/>
              </a:pPr>
              <a:t>2022-06-09</a:t>
            </a:fld>
            <a:endParaRPr lang="en-US"/>
          </a:p>
        </p:txBody>
      </p:sp>
      <p:sp>
        <p:nvSpPr>
          <p:cNvPr id="19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10325"/>
            <a:ext cx="3581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988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E1B33F15-EA39-4506-8F9B-330AF0EEDA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275178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786578-74C5-42A1-ADEE-C06365985C0F}" type="datetimeFigureOut">
              <a:rPr lang="en-US"/>
              <a:pPr>
                <a:defRPr/>
              </a:pPr>
              <a:t>2022-06-09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6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E14EAA-94D7-4864-9A02-7D0E13014F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23611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9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" name="Rectangle 20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" name="Rectangle 23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Rectangle 2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152400" y="15875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8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793CAD-D920-42AB-8F7B-C05E8A6CDB3D}" type="datetimeFigureOut">
              <a:rPr lang="en-US"/>
              <a:pPr>
                <a:defRPr/>
              </a:pPr>
              <a:t>2022-06-09</a:t>
            </a:fld>
            <a:endParaRPr lang="en-US"/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5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1B16A88F-408C-4BA3-B7C2-BCE50C2068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5420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52400" y="152400"/>
            <a:ext cx="8832850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Rectangle 20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Rectangle 23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Rectangle 24"/>
          <p:cNvSpPr>
            <a:spLocks noChangeArrowheads="1"/>
          </p:cNvSpPr>
          <p:nvPr/>
        </p:nvSpPr>
        <p:spPr bwMode="white">
          <a:xfrm>
            <a:off x="0" y="0"/>
            <a:ext cx="9144000" cy="119063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Rectangle 25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6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2028FE4D-5298-443D-8554-AEA045C7DD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7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C0574F-4AC1-427D-AB00-4D31686D1081}" type="datetimeFigureOut">
              <a:rPr lang="en-US"/>
              <a:pPr>
                <a:defRPr/>
              </a:pPr>
              <a:t>2022-06-09</a:t>
            </a:fld>
            <a:endParaRPr lang="en-US"/>
          </a:p>
        </p:txBody>
      </p:sp>
      <p:sp>
        <p:nvSpPr>
          <p:cNvPr id="18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382963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218693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Rectangle 20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Rectangle 23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Rectangle 24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Rectangle 25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2850" cy="30162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467A29-4159-4719-9210-8E1EB8FB62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7" name="Date Placeholder 4"/>
          <p:cNvSpPr>
            <a:spLocks noGrp="1"/>
          </p:cNvSpPr>
          <p:nvPr>
            <p:ph type="dt" sz="half" idx="11"/>
          </p:nvPr>
        </p:nvSpPr>
        <p:spPr>
          <a:xfrm>
            <a:off x="5788025" y="6405563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7B175B-F20A-44D6-97E4-8AA0F37E765E}" type="datetimeFigureOut">
              <a:rPr lang="en-US"/>
              <a:pPr>
                <a:defRPr/>
              </a:pPr>
              <a:t>2022-06-09</a:t>
            </a:fld>
            <a:endParaRPr lang="en-US"/>
          </a:p>
        </p:txBody>
      </p:sp>
      <p:sp>
        <p:nvSpPr>
          <p:cNvPr id="18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584575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4875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7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DE66047-8818-4B5A-BB9E-4EF6FA9C0886}" type="datetimeFigureOut">
              <a:rPr lang="en-US"/>
              <a:pPr>
                <a:defRPr/>
              </a:pPr>
              <a:t>2022-06-09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39813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600">
                <a:solidFill>
                  <a:schemeClr val="accent3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C7575A2-B374-4A49-9EAF-649152469A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8" name="Title Placeholder 21"/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9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45" r:id="rId1"/>
    <p:sldLayoutId id="2147484146" r:id="rId2"/>
    <p:sldLayoutId id="2147484147" r:id="rId3"/>
    <p:sldLayoutId id="2147484148" r:id="rId4"/>
    <p:sldLayoutId id="2147484149" r:id="rId5"/>
    <p:sldLayoutId id="2147484150" r:id="rId6"/>
    <p:sldLayoutId id="2147484151" r:id="rId7"/>
    <p:sldLayoutId id="2147484152" r:id="rId8"/>
    <p:sldLayoutId id="2147484153" r:id="rId9"/>
    <p:sldLayoutId id="2147484154" r:id="rId10"/>
    <p:sldLayoutId id="214748415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kern="1200">
          <a:solidFill>
            <a:srgbClr val="7B98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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ct val="20000"/>
        </a:spcBef>
        <a:spcAft>
          <a:spcPct val="0"/>
        </a:spcAft>
        <a:buClr>
          <a:srgbClr val="8CADAE"/>
        </a:buClr>
        <a:buSzPct val="75000"/>
        <a:buFont typeface="Wingdings 2" pitchFamily="18" charset="2"/>
        <a:buChar char="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ct val="20000"/>
        </a:spcBef>
        <a:spcAft>
          <a:spcPct val="0"/>
        </a:spcAft>
        <a:buClr>
          <a:srgbClr val="8C7B70"/>
        </a:buClr>
        <a:buSzPct val="70000"/>
        <a:buFont typeface="Wingdings" pitchFamily="2" charset="2"/>
        <a:buChar char="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ct val="20000"/>
        </a:spcBef>
        <a:spcAft>
          <a:spcPct val="0"/>
        </a:spcAft>
        <a:buClr>
          <a:srgbClr val="8FB08C"/>
        </a:buClr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Title 2"/>
          <p:cNvSpPr>
            <a:spLocks noGrp="1"/>
          </p:cNvSpPr>
          <p:nvPr>
            <p:ph type="ctrTitle"/>
          </p:nvPr>
        </p:nvSpPr>
        <p:spPr>
          <a:xfrm>
            <a:off x="142875" y="214313"/>
            <a:ext cx="6791325" cy="2071687"/>
          </a:xfrm>
        </p:spPr>
        <p:txBody>
          <a:bodyPr anchor="t"/>
          <a:lstStyle/>
          <a:p>
            <a:pPr algn="l"/>
            <a:r>
              <a:rPr lang="en-US" altLang="en-US" sz="2600" dirty="0" smtClean="0">
                <a:solidFill>
                  <a:srgbClr val="C00000"/>
                </a:solidFill>
              </a:rPr>
              <a:t>Salahaddin University- Erbil </a:t>
            </a:r>
            <a:br>
              <a:rPr lang="en-US" altLang="en-US" sz="2600" dirty="0" smtClean="0">
                <a:solidFill>
                  <a:srgbClr val="C00000"/>
                </a:solidFill>
              </a:rPr>
            </a:br>
            <a:r>
              <a:rPr lang="en-US" sz="2600" dirty="0" smtClean="0">
                <a:solidFill>
                  <a:srgbClr val="C00000"/>
                </a:solidFill>
              </a:rPr>
              <a:t>College of Agricultural Engineering Sciences </a:t>
            </a:r>
            <a:br>
              <a:rPr lang="en-US" sz="2600" dirty="0" smtClean="0">
                <a:solidFill>
                  <a:srgbClr val="C00000"/>
                </a:solidFill>
              </a:rPr>
            </a:br>
            <a:r>
              <a:rPr lang="en-US" altLang="en-US" sz="2600" dirty="0" smtClean="0">
                <a:solidFill>
                  <a:srgbClr val="C00000"/>
                </a:solidFill>
              </a:rPr>
              <a:t>Department of Animal Resources</a:t>
            </a:r>
            <a:r>
              <a:rPr lang="en-US" altLang="en-US" sz="2600" dirty="0" smtClean="0">
                <a:solidFill>
                  <a:srgbClr val="C00000"/>
                </a:solidFill>
              </a:rPr>
              <a:t/>
            </a:r>
            <a:br>
              <a:rPr lang="en-US" altLang="en-US" sz="2600" dirty="0" smtClean="0">
                <a:solidFill>
                  <a:srgbClr val="C00000"/>
                </a:solidFill>
              </a:rPr>
            </a:br>
            <a:r>
              <a:rPr lang="en-US" altLang="en-US" sz="2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Class: 2</a:t>
            </a:r>
            <a:r>
              <a:rPr lang="en-US" altLang="en-US" sz="2600" b="1" baseline="30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nd</a:t>
            </a:r>
            <a:r>
              <a:rPr lang="en-US" altLang="en-US" sz="2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year/1</a:t>
            </a:r>
            <a:r>
              <a:rPr lang="en-US" altLang="en-US" sz="2600" b="1" baseline="30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st</a:t>
            </a:r>
            <a:r>
              <a:rPr lang="en-US" altLang="en-US" sz="2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sem.</a:t>
            </a:r>
            <a:r>
              <a:rPr lang="en-US" altLang="en-US" sz="2600" dirty="0" smtClean="0">
                <a:solidFill>
                  <a:srgbClr val="C00000"/>
                </a:solidFill>
              </a:rPr>
              <a:t>  </a:t>
            </a:r>
            <a:r>
              <a:rPr lang="en-US" altLang="en-US" sz="2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2021-2022</a:t>
            </a:r>
          </a:p>
        </p:txBody>
      </p:sp>
      <p:pic>
        <p:nvPicPr>
          <p:cNvPr id="1331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214313"/>
            <a:ext cx="2209800" cy="2111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14313" y="2857500"/>
            <a:ext cx="8715375" cy="9540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2400" b="1" spc="250" dirty="0">
                <a:latin typeface="Times New Roman" pitchFamily="18" charset="0"/>
                <a:cs typeface="Times New Roman" pitchFamily="18" charset="0"/>
              </a:rPr>
              <a:t>Subject: </a:t>
            </a:r>
          </a:p>
          <a:p>
            <a:pPr eaLnBrk="1" hangingPunct="1">
              <a:defRPr/>
            </a:pPr>
            <a:r>
              <a:rPr lang="en-US" sz="3200" b="1" spc="25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Practical of Principle of Microbiology</a:t>
            </a:r>
          </a:p>
        </p:txBody>
      </p:sp>
      <p:sp>
        <p:nvSpPr>
          <p:cNvPr id="6" name="Subtitle 1"/>
          <p:cNvSpPr txBox="1">
            <a:spLocks/>
          </p:cNvSpPr>
          <p:nvPr/>
        </p:nvSpPr>
        <p:spPr bwMode="auto">
          <a:xfrm>
            <a:off x="609600" y="4643437"/>
            <a:ext cx="5147973" cy="190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73050" indent="-273050" algn="l" rtl="0" eaLnBrk="0" fontAlgn="base" hangingPunct="0">
              <a:spcBef>
                <a:spcPts val="575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7688" indent="-228600" algn="l" rtl="0" eaLnBrk="0" fontAlgn="base" hangingPunct="0">
              <a:spcBef>
                <a:spcPts val="375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Wingdings 2" pitchFamily="18" charset="2"/>
              <a:buChar char="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325" indent="-228600" algn="l" rtl="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FFAEC5"/>
              </a:buClr>
              <a:buSzPct val="85000"/>
              <a:buFont typeface="Wingdings 2" pitchFamily="18" charset="2"/>
              <a:buChar char="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6963" indent="-228600" algn="l" rtl="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9C007F"/>
              </a:buClr>
              <a:buSzPct val="80000"/>
              <a:buFont typeface="Wingdings 2" pitchFamily="18" charset="2"/>
              <a:buChar char="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9C007F"/>
              </a:buClr>
              <a:buChar char="o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defRPr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Assist. Lecturer</a:t>
            </a:r>
          </a:p>
          <a:p>
            <a:pPr marL="0" indent="0">
              <a:buNone/>
              <a:defRPr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Mr. Hemin Hussein Ali</a:t>
            </a:r>
          </a:p>
          <a:p>
            <a:pPr marL="0" indent="0">
              <a:buNone/>
              <a:defRPr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M. Sc. Biotechnology</a:t>
            </a:r>
          </a:p>
          <a:p>
            <a:pPr marL="0" indent="0">
              <a:buNone/>
              <a:defRPr/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Department of Animal Resources</a:t>
            </a:r>
          </a:p>
        </p:txBody>
      </p:sp>
    </p:spTree>
    <p:extLst>
      <p:ext uri="{BB962C8B-B14F-4D97-AF65-F5344CB8AC3E}">
        <p14:creationId xmlns:p14="http://schemas.microsoft.com/office/powerpoint/2010/main" val="2543893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214313" y="260350"/>
            <a:ext cx="8750300" cy="576263"/>
          </a:xfrm>
        </p:spPr>
        <p:txBody>
          <a:bodyPr/>
          <a:lstStyle/>
          <a:p>
            <a:pPr marL="514350" indent="-514350"/>
            <a:r>
              <a:rPr lang="en-US" sz="32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Hot air oven </a:t>
            </a:r>
          </a:p>
        </p:txBody>
      </p:sp>
      <p:pic>
        <p:nvPicPr>
          <p:cNvPr id="21507" name="Picture 2" descr="List of equipment  apparatus used in microbiology laboratory_page2_image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7313" y="1357313"/>
            <a:ext cx="6215062" cy="535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>
          <a:xfrm>
            <a:off x="214313" y="260350"/>
            <a:ext cx="8750300" cy="811213"/>
          </a:xfrm>
        </p:spPr>
        <p:txBody>
          <a:bodyPr anchor="ctr"/>
          <a:lstStyle/>
          <a:p>
            <a:r>
              <a:rPr lang="en-US" sz="32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Inoculating loop 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sz="quarter" idx="1"/>
          </p:nvPr>
        </p:nvSpPr>
        <p:spPr>
          <a:xfrm>
            <a:off x="214313" y="1357313"/>
            <a:ext cx="8715375" cy="5168900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This is a tool for transferring and streaking cultures. 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It consists of a thin wire whose one end is twisted into a small loop while the other end is fixed to a thermoset plastic handle. 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Sometimes, the looped end is straightened out to form what is called inoculating needle. 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Inoculating needles are used for preparing ‘stab’ cultures.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>
          <a:xfrm>
            <a:off x="214313" y="260350"/>
            <a:ext cx="8750300" cy="576263"/>
          </a:xfrm>
        </p:spPr>
        <p:txBody>
          <a:bodyPr/>
          <a:lstStyle/>
          <a:p>
            <a:pPr marL="514350" indent="-514350"/>
            <a:r>
              <a:rPr lang="en-US" sz="32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Inoculating loop </a:t>
            </a:r>
          </a:p>
        </p:txBody>
      </p:sp>
      <p:pic>
        <p:nvPicPr>
          <p:cNvPr id="23555" name="Picture 2" descr="List of equipment  apparatus used in microbiology laboratory_page3_image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3125" y="1357313"/>
            <a:ext cx="7413625" cy="5424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>
          <a:xfrm>
            <a:off x="214313" y="260350"/>
            <a:ext cx="8750300" cy="811213"/>
          </a:xfrm>
        </p:spPr>
        <p:txBody>
          <a:bodyPr anchor="ctr"/>
          <a:lstStyle/>
          <a:p>
            <a:r>
              <a:rPr lang="en-US" sz="32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Laminar Airflow</a:t>
            </a:r>
            <a:endParaRPr lang="en-US" sz="320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579" name="Content Placeholder 2"/>
          <p:cNvSpPr>
            <a:spLocks noGrp="1"/>
          </p:cNvSpPr>
          <p:nvPr>
            <p:ph sz="quarter" idx="1"/>
          </p:nvPr>
        </p:nvSpPr>
        <p:spPr>
          <a:xfrm>
            <a:off x="214313" y="1357313"/>
            <a:ext cx="8715375" cy="5168900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Laminar Airflow cabinets are designed for creation of a bacterial dust free air space. 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They are used for work with low-risk substances and materials, 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when protection of working material from environment is required or work with item requires a sterile working zone.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>
          <a:xfrm>
            <a:off x="214313" y="260350"/>
            <a:ext cx="8750300" cy="811213"/>
          </a:xfrm>
        </p:spPr>
        <p:txBody>
          <a:bodyPr anchor="ctr"/>
          <a:lstStyle/>
          <a:p>
            <a:r>
              <a:rPr lang="en-US" sz="32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Hot plate with magnetic stirrer </a:t>
            </a:r>
            <a:endParaRPr lang="en-US" sz="320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603" name="Content Placeholder 2"/>
          <p:cNvSpPr>
            <a:spLocks noGrp="1"/>
          </p:cNvSpPr>
          <p:nvPr>
            <p:ph sz="quarter" idx="1"/>
          </p:nvPr>
        </p:nvSpPr>
        <p:spPr>
          <a:xfrm>
            <a:off x="214313" y="1357313"/>
            <a:ext cx="8715375" cy="5168900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This is an electrically powered equipment performs the dual function of </a:t>
            </a:r>
            <a:r>
              <a:rPr lang="en-US" sz="2800" b="1" u="sng" smtClean="0">
                <a:latin typeface="Times New Roman" pitchFamily="18" charset="0"/>
                <a:cs typeface="Times New Roman" pitchFamily="18" charset="0"/>
              </a:rPr>
              <a:t>heating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2800" b="1" u="sng" smtClean="0">
                <a:latin typeface="Times New Roman" pitchFamily="18" charset="0"/>
                <a:cs typeface="Times New Roman" pitchFamily="18" charset="0"/>
              </a:rPr>
              <a:t>agitation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The agitation occurs by magnetic arrangement. 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Magnetic beads are used for the agitation of medium.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>
          <a:xfrm>
            <a:off x="214313" y="260350"/>
            <a:ext cx="8750300" cy="576263"/>
          </a:xfrm>
        </p:spPr>
        <p:txBody>
          <a:bodyPr/>
          <a:lstStyle/>
          <a:p>
            <a:pPr marL="514350" indent="-514350"/>
            <a:r>
              <a:rPr lang="en-US" sz="32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Hot plate with magnetic stirrer</a:t>
            </a:r>
          </a:p>
        </p:txBody>
      </p:sp>
      <p:pic>
        <p:nvPicPr>
          <p:cNvPr id="26627" name="Picture 2" descr="List of equipment  apparatus used in microbiology laboratory_page4_image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1625" y="1339850"/>
            <a:ext cx="6072188" cy="544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>
          <a:xfrm>
            <a:off x="214313" y="260350"/>
            <a:ext cx="8750300" cy="811213"/>
          </a:xfrm>
        </p:spPr>
        <p:txBody>
          <a:bodyPr anchor="ctr"/>
          <a:lstStyle/>
          <a:p>
            <a:r>
              <a:rPr lang="en-US" sz="3200" b="1" smtClean="0">
                <a:solidFill>
                  <a:schemeClr val="tx1"/>
                </a:solidFill>
              </a:rPr>
              <a:t>pH meter </a:t>
            </a:r>
            <a:endParaRPr lang="en-US" sz="3200" smtClean="0">
              <a:solidFill>
                <a:schemeClr val="tx1"/>
              </a:solidFill>
            </a:endParaRPr>
          </a:p>
        </p:txBody>
      </p:sp>
      <p:sp>
        <p:nvSpPr>
          <p:cNvPr id="27651" name="Content Placeholder 2"/>
          <p:cNvSpPr>
            <a:spLocks noGrp="1"/>
          </p:cNvSpPr>
          <p:nvPr>
            <p:ph sz="quarter" idx="1"/>
          </p:nvPr>
        </p:nvSpPr>
        <p:spPr>
          <a:xfrm>
            <a:off x="214313" y="1357313"/>
            <a:ext cx="8715375" cy="5168900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pH meter is an electrical instrument used for measuring hydrogen ion concentration of solutions and mixtures.  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In microbiology lab, it is used for maintaining pH of the medium and diluents. 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Since the instrument is very sensitive, it must not be used for stirring and it must not be dipped in hot or very cold solutions. 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The electrodes must always be kept immersed in suitable solutions.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>
          <a:xfrm>
            <a:off x="214313" y="260350"/>
            <a:ext cx="8750300" cy="576263"/>
          </a:xfrm>
        </p:spPr>
        <p:txBody>
          <a:bodyPr/>
          <a:lstStyle/>
          <a:p>
            <a:pPr marL="514350" indent="-514350"/>
            <a:r>
              <a:rPr lang="en-US" sz="3200" b="1" smtClean="0">
                <a:solidFill>
                  <a:schemeClr val="tx1"/>
                </a:solidFill>
              </a:rPr>
              <a:t>pH meter </a:t>
            </a:r>
            <a:endParaRPr lang="en-US" sz="3200" b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8675" name="Picture 2" descr="List of equipment  apparatus used in microbiology laboratory_page6_image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7375" y="1285875"/>
            <a:ext cx="5500688" cy="5514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>
          <a:xfrm>
            <a:off x="214313" y="260350"/>
            <a:ext cx="8750300" cy="811213"/>
          </a:xfrm>
        </p:spPr>
        <p:txBody>
          <a:bodyPr anchor="ctr"/>
          <a:lstStyle/>
          <a:p>
            <a:r>
              <a:rPr lang="en-US" sz="32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Bunsen burner</a:t>
            </a:r>
            <a:endParaRPr lang="en-US" sz="320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699" name="Content Placeholder 2"/>
          <p:cNvSpPr>
            <a:spLocks noGrp="1"/>
          </p:cNvSpPr>
          <p:nvPr>
            <p:ph sz="quarter" idx="1"/>
          </p:nvPr>
        </p:nvSpPr>
        <p:spPr>
          <a:xfrm>
            <a:off x="142875" y="1357313"/>
            <a:ext cx="8929688" cy="5168900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Bunsen burner is a common tool used in microbiology lab.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It is used for sterilizing inoculating loop, test tubes, plating out cultures, transferring cultures, heat-fixing of smears and creating a sterile zone for aseptic operation.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When using a Bunsen burner to flame loops, needles, and Inoculating loops and needles should be heated until they are red-hot. 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Before they are introduced into cultures, they must be allowed to cool down sufficiently to prevent killing organisms that are to be transferred</a:t>
            </a:r>
            <a:r>
              <a:rPr lang="en-US" sz="2800" smtClean="0"/>
              <a:t>.</a:t>
            </a:r>
            <a:endParaRPr lang="en-US" sz="280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>
          <a:xfrm>
            <a:off x="214313" y="260350"/>
            <a:ext cx="8750300" cy="576263"/>
          </a:xfrm>
        </p:spPr>
        <p:txBody>
          <a:bodyPr/>
          <a:lstStyle/>
          <a:p>
            <a:pPr marL="514350" indent="-514350"/>
            <a:r>
              <a:rPr lang="en-US" sz="32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Bunsen burner</a:t>
            </a:r>
          </a:p>
        </p:txBody>
      </p:sp>
      <p:pic>
        <p:nvPicPr>
          <p:cNvPr id="30723" name="Picture 2" descr="List of equipment  apparatus used in microbiology laboratory_page8_image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1357313"/>
            <a:ext cx="5600700" cy="535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2286000"/>
            <a:ext cx="6934200" cy="2590800"/>
          </a:xfrm>
        </p:spPr>
        <p:txBody>
          <a:bodyPr anchor="t"/>
          <a:lstStyle/>
          <a:p>
            <a:pPr eaLnBrk="1" hangingPunct="1">
              <a:lnSpc>
                <a:spcPct val="150000"/>
              </a:lnSpc>
            </a:pPr>
            <a:r>
              <a:rPr lang="en-US" sz="3200" b="1" dirty="0" smtClean="0">
                <a:solidFill>
                  <a:schemeClr val="tx1"/>
                </a:solidFill>
              </a:rPr>
              <a:t>List </a:t>
            </a:r>
            <a:r>
              <a:rPr lang="en-US" sz="3200" b="1" dirty="0">
                <a:solidFill>
                  <a:schemeClr val="tx1"/>
                </a:solidFill>
              </a:rPr>
              <a:t>of some equipment / apparatus used in Microbiology laboratory</a:t>
            </a:r>
            <a:endParaRPr lang="en-US" sz="3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40847" y="332656"/>
            <a:ext cx="7169224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n-US" sz="4000" b="1" spc="250" smtClean="0">
                <a:cs typeface="Times New Roman" pitchFamily="18" charset="0"/>
              </a:rPr>
              <a:t>Second Practical</a:t>
            </a:r>
            <a:endParaRPr lang="en-US" sz="4000" b="1" spc="250" dirty="0"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7400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>
          <a:xfrm>
            <a:off x="214313" y="260350"/>
            <a:ext cx="8750300" cy="811213"/>
          </a:xfrm>
        </p:spPr>
        <p:txBody>
          <a:bodyPr anchor="ctr"/>
          <a:lstStyle/>
          <a:p>
            <a:r>
              <a:rPr lang="en-US" sz="32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Balance</a:t>
            </a:r>
            <a:endParaRPr lang="en-US" sz="320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747" name="Content Placeholder 2"/>
          <p:cNvSpPr>
            <a:spLocks noGrp="1"/>
          </p:cNvSpPr>
          <p:nvPr>
            <p:ph sz="quarter" idx="1"/>
          </p:nvPr>
        </p:nvSpPr>
        <p:spPr>
          <a:xfrm>
            <a:off x="142875" y="1357313"/>
            <a:ext cx="8929688" cy="5168900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Balance is needed in microbiology lab for weighing media,  chemicals, samples, etc. 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Digital balances </a:t>
            </a:r>
            <a:r>
              <a:rPr lang="en-US" sz="2800" smtClean="0"/>
              <a:t>are fast to work.  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</a:pPr>
            <a:endParaRPr lang="en-US" sz="280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</a:pPr>
            <a:endParaRPr lang="en-US" sz="280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1748" name="Picture 2" descr="Balanc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3063" y="2982913"/>
            <a:ext cx="5291137" cy="374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>
          <a:xfrm>
            <a:off x="214313" y="260350"/>
            <a:ext cx="8750300" cy="811213"/>
          </a:xfrm>
        </p:spPr>
        <p:txBody>
          <a:bodyPr anchor="ctr"/>
          <a:lstStyle/>
          <a:p>
            <a:r>
              <a:rPr lang="en-US" sz="3200" b="1" smtClean="0">
                <a:solidFill>
                  <a:schemeClr val="tx1"/>
                </a:solidFill>
              </a:rPr>
              <a:t>Centrifuge</a:t>
            </a:r>
            <a:endParaRPr lang="en-US" sz="320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771" name="Content Placeholder 2"/>
          <p:cNvSpPr>
            <a:spLocks noGrp="1"/>
          </p:cNvSpPr>
          <p:nvPr>
            <p:ph sz="quarter" idx="1"/>
          </p:nvPr>
        </p:nvSpPr>
        <p:spPr>
          <a:xfrm>
            <a:off x="142875" y="1285875"/>
            <a:ext cx="8929688" cy="5240338"/>
          </a:xfrm>
        </p:spPr>
        <p:txBody>
          <a:bodyPr/>
          <a:lstStyle/>
          <a:p>
            <a:pPr algn="just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Centrifuge is a piece of laboratory equipment, driven by a motor, which spins liquid samples at high speed.  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It works by the </a:t>
            </a:r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sedimentation principle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, where the centripetal acceleration is used to separate substances of greater and lesser density.  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</a:pPr>
            <a:endParaRPr lang="en-US" sz="280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</a:pPr>
            <a:endParaRPr lang="en-US" sz="280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2772" name="Picture 2" descr="Thermo_centrifug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2188" y="3357563"/>
            <a:ext cx="2928937" cy="337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/>
          <p:cNvSpPr>
            <a:spLocks noGrp="1"/>
          </p:cNvSpPr>
          <p:nvPr>
            <p:ph type="title"/>
          </p:nvPr>
        </p:nvSpPr>
        <p:spPr>
          <a:xfrm>
            <a:off x="128588" y="115888"/>
            <a:ext cx="8836025" cy="1009650"/>
          </a:xfrm>
        </p:spPr>
        <p:txBody>
          <a:bodyPr anchor="ctr"/>
          <a:lstStyle/>
          <a:p>
            <a:r>
              <a:rPr lang="en-US" altLang="en-US" sz="4000" b="1" smtClean="0">
                <a:solidFill>
                  <a:schemeClr val="tx1"/>
                </a:solidFill>
              </a:rPr>
              <a:t>Quiz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71438" y="1412875"/>
            <a:ext cx="8964612" cy="5111750"/>
          </a:xfrm>
        </p:spPr>
        <p:txBody>
          <a:bodyPr>
            <a:noAutofit/>
          </a:bodyPr>
          <a:lstStyle/>
          <a:p>
            <a:pPr marL="514350" indent="-514350">
              <a:buFont typeface="Wingdings 2" pitchFamily="18" charset="2"/>
              <a:buNone/>
              <a:defRPr/>
            </a:pPr>
            <a:endParaRPr lang="en-US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  <a:defRPr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Q1)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Write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function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(or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Define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)of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the following terms?</a:t>
            </a:r>
          </a:p>
          <a:p>
            <a:pPr>
              <a:defRPr/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Autoclave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Incubator</a:t>
            </a:r>
          </a:p>
          <a:p>
            <a:pPr>
              <a:defRPr/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Bunsen burner, </a:t>
            </a:r>
          </a:p>
          <a:p>
            <a:pPr>
              <a:defRPr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Inoculating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loop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needle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8090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301625" y="71438"/>
            <a:ext cx="8534400" cy="1057275"/>
          </a:xfrm>
        </p:spPr>
        <p:txBody>
          <a:bodyPr/>
          <a:lstStyle/>
          <a:p>
            <a:r>
              <a:rPr lang="en-US" sz="2800" b="1" dirty="0" smtClean="0">
                <a:solidFill>
                  <a:schemeClr val="tx1"/>
                </a:solidFill>
              </a:rPr>
              <a:t>List of some equipment / apparatus used in Microbiology laboratory</a:t>
            </a:r>
            <a:endParaRPr lang="en-US" sz="2800" dirty="0" smtClean="0"/>
          </a:p>
        </p:txBody>
      </p:sp>
      <p:sp>
        <p:nvSpPr>
          <p:cNvPr id="14339" name="Content Placeholder 2"/>
          <p:cNvSpPr>
            <a:spLocks noGrp="1"/>
          </p:cNvSpPr>
          <p:nvPr>
            <p:ph sz="half" idx="1"/>
          </p:nvPr>
        </p:nvSpPr>
        <p:spPr>
          <a:xfrm>
            <a:off x="301625" y="1371600"/>
            <a:ext cx="4038600" cy="4681538"/>
          </a:xfrm>
        </p:spPr>
        <p:txBody>
          <a:bodyPr/>
          <a:lstStyle/>
          <a:p>
            <a:pPr marL="514350" indent="-514350">
              <a:lnSpc>
                <a:spcPct val="150000"/>
              </a:lnSpc>
              <a:buFont typeface="Georgia" pitchFamily="18" charset="0"/>
              <a:buAutoNum type="arabicPeriod"/>
            </a:pPr>
            <a:r>
              <a:rPr lang="en-US" smtClean="0">
                <a:latin typeface="Times New Roman" pitchFamily="18" charset="0"/>
                <a:cs typeface="Times New Roman" pitchFamily="18" charset="0"/>
              </a:rPr>
              <a:t>Autoclave</a:t>
            </a:r>
          </a:p>
          <a:p>
            <a:pPr marL="514350" indent="-514350">
              <a:lnSpc>
                <a:spcPct val="150000"/>
              </a:lnSpc>
              <a:buFont typeface="Georgia" pitchFamily="18" charset="0"/>
              <a:buAutoNum type="arabicPeriod"/>
            </a:pPr>
            <a:r>
              <a:rPr lang="en-US" smtClean="0">
                <a:latin typeface="Times New Roman" pitchFamily="18" charset="0"/>
                <a:cs typeface="Times New Roman" pitchFamily="18" charset="0"/>
              </a:rPr>
              <a:t>Incubator</a:t>
            </a:r>
          </a:p>
          <a:p>
            <a:pPr marL="514350" indent="-514350">
              <a:lnSpc>
                <a:spcPct val="150000"/>
              </a:lnSpc>
              <a:buFont typeface="Georgia" pitchFamily="18" charset="0"/>
              <a:buAutoNum type="arabicPeriod"/>
            </a:pPr>
            <a:r>
              <a:rPr lang="en-US" smtClean="0">
                <a:latin typeface="Times New Roman" pitchFamily="18" charset="0"/>
                <a:cs typeface="Times New Roman" pitchFamily="18" charset="0"/>
              </a:rPr>
              <a:t>Refrigerator</a:t>
            </a:r>
          </a:p>
          <a:p>
            <a:pPr marL="514350" indent="-514350">
              <a:lnSpc>
                <a:spcPct val="150000"/>
              </a:lnSpc>
              <a:buFont typeface="Georgia" pitchFamily="18" charset="0"/>
              <a:buAutoNum type="arabicPeriod"/>
            </a:pPr>
            <a:r>
              <a:rPr lang="en-US" smtClean="0">
                <a:latin typeface="Times New Roman" pitchFamily="18" charset="0"/>
                <a:cs typeface="Times New Roman" pitchFamily="18" charset="0"/>
              </a:rPr>
              <a:t>Thermometer</a:t>
            </a:r>
          </a:p>
          <a:p>
            <a:pPr marL="514350" indent="-514350">
              <a:lnSpc>
                <a:spcPct val="150000"/>
              </a:lnSpc>
              <a:buFont typeface="Georgia" pitchFamily="18" charset="0"/>
              <a:buAutoNum type="arabicPeriod"/>
            </a:pPr>
            <a:r>
              <a:rPr lang="en-US" smtClean="0">
                <a:latin typeface="Times New Roman" pitchFamily="18" charset="0"/>
                <a:cs typeface="Times New Roman" pitchFamily="18" charset="0"/>
              </a:rPr>
              <a:t>Hot air oven</a:t>
            </a:r>
          </a:p>
          <a:p>
            <a:pPr marL="514350" indent="-514350">
              <a:lnSpc>
                <a:spcPct val="150000"/>
              </a:lnSpc>
              <a:buFont typeface="Georgia" pitchFamily="18" charset="0"/>
              <a:buAutoNum type="arabicPeriod"/>
            </a:pPr>
            <a:r>
              <a:rPr lang="en-US" smtClean="0">
                <a:latin typeface="Times New Roman" pitchFamily="18" charset="0"/>
                <a:cs typeface="Times New Roman" pitchFamily="18" charset="0"/>
              </a:rPr>
              <a:t>Inoculating loop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00563" y="1371600"/>
            <a:ext cx="4643437" cy="4681538"/>
          </a:xfrm>
        </p:spPr>
        <p:txBody>
          <a:bodyPr/>
          <a:lstStyle/>
          <a:p>
            <a:pPr marL="514350" indent="-514350">
              <a:lnSpc>
                <a:spcPct val="150000"/>
              </a:lnSpc>
              <a:buFont typeface="+mj-lt"/>
              <a:buAutoNum type="arabicPeriod" startAt="7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Laminar Air flow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 startAt="7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Hot plate with magnetic stirrer 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 startAt="7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pH meter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 startAt="7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Bunsen burner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 startAt="7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Balance  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 startAt="7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Centrifuge</a:t>
            </a:r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214313" y="260350"/>
            <a:ext cx="8750300" cy="576263"/>
          </a:xfrm>
        </p:spPr>
        <p:txBody>
          <a:bodyPr/>
          <a:lstStyle/>
          <a:p>
            <a:pPr marL="514350" indent="-514350"/>
            <a:r>
              <a:rPr lang="en-US" sz="32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Autoclave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sz="quarter" idx="1"/>
          </p:nvPr>
        </p:nvSpPr>
        <p:spPr>
          <a:xfrm>
            <a:off x="214313" y="1285875"/>
            <a:ext cx="8715375" cy="5311775"/>
          </a:xfrm>
        </p:spPr>
        <p:txBody>
          <a:bodyPr/>
          <a:lstStyle/>
          <a:p>
            <a:pPr marL="0" indent="0" algn="just" eaLnBrk="1" hangingPunct="1">
              <a:spcBef>
                <a:spcPts val="600"/>
              </a:spcBef>
              <a:spcAft>
                <a:spcPts val="600"/>
              </a:spcAft>
              <a:buFont typeface="Wingdings 2" pitchFamily="18" charset="2"/>
              <a:buNone/>
            </a:pPr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	Autoclave 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is a robust, electrically heated steam vessel meant for sterilizing culture media, glassware, and other materials that are not spoiled by moist heat.</a:t>
            </a:r>
          </a:p>
          <a:p>
            <a:pPr marL="0" indent="0" algn="just" eaLnBrk="1" hangingPunct="1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Autoclave runs on the principle of pressure cooker.</a:t>
            </a:r>
          </a:p>
          <a:p>
            <a:pPr marL="0" indent="0" algn="just" eaLnBrk="1" hangingPunct="1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The moist heat (steam) has a very good penetrating power. </a:t>
            </a:r>
          </a:p>
          <a:p>
            <a:pPr marL="0" indent="0" algn="just" eaLnBrk="1" hangingPunct="1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Microorganisms/cells are killed as a result of denaturation of cellular constituents (protein and nucleic acids). </a:t>
            </a:r>
          </a:p>
          <a:p>
            <a:pPr marL="0" indent="0" algn="just" eaLnBrk="1" hangingPunct="1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In routine process, sterilization can be achieved by operating the autoclave at 121°C (15 psig) for 15 min.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214313" y="260350"/>
            <a:ext cx="8750300" cy="576263"/>
          </a:xfrm>
        </p:spPr>
        <p:txBody>
          <a:bodyPr/>
          <a:lstStyle/>
          <a:p>
            <a:pPr marL="514350" indent="-514350"/>
            <a:r>
              <a:rPr lang="en-US" sz="32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Autoclave</a:t>
            </a:r>
          </a:p>
        </p:txBody>
      </p:sp>
      <p:pic>
        <p:nvPicPr>
          <p:cNvPr id="16387" name="Picture 2" descr="Fig 1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4500" y="1368425"/>
            <a:ext cx="5786438" cy="534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214313" y="260350"/>
            <a:ext cx="8750300" cy="576263"/>
          </a:xfrm>
        </p:spPr>
        <p:txBody>
          <a:bodyPr/>
          <a:lstStyle/>
          <a:p>
            <a:pPr marL="514350" indent="-514350"/>
            <a:r>
              <a:rPr lang="en-US" sz="32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Incubator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sz="quarter" idx="1"/>
          </p:nvPr>
        </p:nvSpPr>
        <p:spPr>
          <a:xfrm>
            <a:off x="214313" y="1285875"/>
            <a:ext cx="8715375" cy="5311775"/>
          </a:xfrm>
        </p:spPr>
        <p:txBody>
          <a:bodyPr/>
          <a:lstStyle/>
          <a:p>
            <a:pPr marL="0" indent="0" algn="just" eaLnBrk="1" hangingPunct="1">
              <a:spcBef>
                <a:spcPts val="600"/>
              </a:spcBef>
              <a:spcAft>
                <a:spcPts val="600"/>
              </a:spcAft>
              <a:buFont typeface="Wingdings 2" pitchFamily="18" charset="2"/>
              <a:buNone/>
              <a:defRPr/>
            </a:pPr>
            <a:r>
              <a:rPr lang="en-US" sz="26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	Incubator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 is a device used to grow and maintain microbiological cultures or cell cultures. </a:t>
            </a:r>
          </a:p>
          <a:p>
            <a:pPr marL="0" indent="0" algn="just" eaLnBrk="1" hangingPunct="1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  <a:defRPr/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The incubator maintains optimal </a:t>
            </a:r>
            <a:r>
              <a:rPr lang="en-US" sz="2600" u="sng" dirty="0" smtClean="0">
                <a:latin typeface="Times New Roman" pitchFamily="18" charset="0"/>
                <a:cs typeface="Times New Roman" pitchFamily="18" charset="0"/>
              </a:rPr>
              <a:t>temperature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, </a:t>
            </a:r>
            <a:r>
              <a:rPr lang="en-US" sz="2600" u="sng" dirty="0" smtClean="0">
                <a:latin typeface="Times New Roman" pitchFamily="18" charset="0"/>
                <a:cs typeface="Times New Roman" pitchFamily="18" charset="0"/>
              </a:rPr>
              <a:t>humidity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 and other conditions such as the </a:t>
            </a:r>
            <a:r>
              <a:rPr lang="en-US" sz="2600" u="sng" dirty="0" smtClean="0">
                <a:latin typeface="Times New Roman" pitchFamily="18" charset="0"/>
                <a:cs typeface="Times New Roman" pitchFamily="18" charset="0"/>
              </a:rPr>
              <a:t>carbon dioxide (CO2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and </a:t>
            </a:r>
            <a:r>
              <a:rPr lang="en-US" sz="2600" u="sng" dirty="0" smtClean="0">
                <a:latin typeface="Times New Roman" pitchFamily="18" charset="0"/>
                <a:cs typeface="Times New Roman" pitchFamily="18" charset="0"/>
              </a:rPr>
              <a:t>oxygen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content of the atmosphere inside. </a:t>
            </a:r>
          </a:p>
          <a:p>
            <a:pPr marL="0" indent="0" algn="just" eaLnBrk="1" hangingPunct="1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  <a:defRPr/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The cabinet is insulated and thermostatically controlled.</a:t>
            </a:r>
          </a:p>
          <a:p>
            <a:pPr marL="0" indent="0" algn="just" eaLnBrk="1" hangingPunct="1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  <a:defRPr/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For routine purposes, the temperature is maintained at 28-30°C for bacteria, about 25°C for molds, and 35-37°C for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mesophilic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bacteria. </a:t>
            </a:r>
          </a:p>
          <a:p>
            <a:pPr marL="0" indent="0" algn="just" eaLnBrk="1" hangingPunct="1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  <a:defRPr/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A temperature as high as 100°C can also be maintained for extremely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thermophilic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organisms (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stereothermophiles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).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214313" y="260350"/>
            <a:ext cx="8750300" cy="576263"/>
          </a:xfrm>
        </p:spPr>
        <p:txBody>
          <a:bodyPr/>
          <a:lstStyle/>
          <a:p>
            <a:pPr marL="514350" indent="-514350"/>
            <a:r>
              <a:rPr lang="en-US" sz="32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Incubator</a:t>
            </a:r>
          </a:p>
        </p:txBody>
      </p:sp>
      <p:pic>
        <p:nvPicPr>
          <p:cNvPr id="18435" name="Picture 2" descr="List of equipment  apparatus used in microbiology laboratory_page2_image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8788" y="1357313"/>
            <a:ext cx="5772150" cy="542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214313" y="260350"/>
            <a:ext cx="8750300" cy="576263"/>
          </a:xfrm>
        </p:spPr>
        <p:txBody>
          <a:bodyPr/>
          <a:lstStyle/>
          <a:p>
            <a:pPr marL="514350" indent="-514350"/>
            <a:r>
              <a:rPr lang="en-US" sz="32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Refrigerator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sz="quarter" idx="1"/>
          </p:nvPr>
        </p:nvSpPr>
        <p:spPr>
          <a:xfrm>
            <a:off x="214313" y="1285875"/>
            <a:ext cx="8715375" cy="5311775"/>
          </a:xfrm>
        </p:spPr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This is common household equipment for keeping foods and beverages cool. </a:t>
            </a:r>
          </a:p>
          <a:p>
            <a:pPr>
              <a:buFont typeface="Wingdings" pitchFamily="2" charset="2"/>
              <a:buChar char="ü"/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This equipment is used in microbiology laboratory for storing / preserving cultures, media, and many sensitive materials.</a:t>
            </a:r>
          </a:p>
          <a:p>
            <a:pPr>
              <a:buFont typeface="Wingdings" pitchFamily="2" charset="2"/>
              <a:buChar char="ü"/>
            </a:pPr>
            <a:endParaRPr lang="en-US" sz="240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 2" pitchFamily="18" charset="2"/>
              <a:buNone/>
            </a:pPr>
            <a:r>
              <a:rPr lang="en-US" sz="2400" b="1" smtClean="0">
                <a:latin typeface="Times New Roman" pitchFamily="18" charset="0"/>
                <a:cs typeface="Times New Roman" pitchFamily="18" charset="0"/>
              </a:rPr>
              <a:t>	Thermometer </a:t>
            </a:r>
            <a:endParaRPr lang="en-US" sz="240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Thermometers are required to ensure the heating equipment is running at the correct temperature. </a:t>
            </a:r>
          </a:p>
          <a:p>
            <a:pPr>
              <a:buFont typeface="Wingdings" pitchFamily="2" charset="2"/>
              <a:buChar char="ü"/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The temperature of the medium, incubator, and water bath need to be frequently checked. </a:t>
            </a:r>
          </a:p>
          <a:p>
            <a:pPr>
              <a:buFont typeface="Wingdings" pitchFamily="2" charset="2"/>
              <a:buChar char="ü"/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Mercury in glass thermometers are standard thermometers.</a:t>
            </a:r>
            <a:endParaRPr lang="en-US" sz="260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214313" y="260350"/>
            <a:ext cx="8750300" cy="811213"/>
          </a:xfrm>
        </p:spPr>
        <p:txBody>
          <a:bodyPr anchor="ctr"/>
          <a:lstStyle/>
          <a:p>
            <a:r>
              <a:rPr lang="en-US" sz="32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Hot air oven </a:t>
            </a:r>
            <a:endParaRPr lang="en-US" sz="320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483" name="Content Placeholder 2"/>
          <p:cNvSpPr>
            <a:spLocks noGrp="1"/>
          </p:cNvSpPr>
          <p:nvPr>
            <p:ph sz="quarter" idx="1"/>
          </p:nvPr>
        </p:nvSpPr>
        <p:spPr>
          <a:xfrm>
            <a:off x="214313" y="1357313"/>
            <a:ext cx="8715375" cy="5168900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Hot air oven is used for sterilization of glassware and materials that are spoiled by moist heat. 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This is similar to incubator in make except that it can operate at temperatures up to 300°C and has a fan for circulating hot air. 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The death of cells occurs due to the oxidation of cellular constituents by the dry heat.  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</a:pPr>
            <a:endParaRPr lang="en-US" sz="10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The most common time-temperature relationships for sterilization with hot air sterilizers are: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170</a:t>
            </a:r>
            <a:r>
              <a:rPr lang="en-US" sz="1800" baseline="6000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C (340</a:t>
            </a:r>
            <a:r>
              <a:rPr lang="en-US" sz="1800" baseline="6000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F) for 60 minutes,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160</a:t>
            </a:r>
            <a:r>
              <a:rPr lang="en-US" sz="1800" baseline="6000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C (320</a:t>
            </a:r>
            <a:r>
              <a:rPr lang="en-US" sz="1800" baseline="6000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F) for 120 minutes, and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150</a:t>
            </a:r>
            <a:r>
              <a:rPr lang="en-US" sz="1800" baseline="6000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C (300</a:t>
            </a:r>
            <a:r>
              <a:rPr lang="en-US" sz="1800" baseline="6000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F) for 150 minutes or longer depending up the volume.</a:t>
            </a:r>
            <a:endParaRPr lang="en-US" sz="260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767</TotalTime>
  <Words>633</Words>
  <Application>Microsoft Office PowerPoint</Application>
  <PresentationFormat>On-screen Show (4:3)</PresentationFormat>
  <Paragraphs>111</Paragraphs>
  <Slides>22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9" baseType="lpstr">
      <vt:lpstr>Georgia</vt:lpstr>
      <vt:lpstr>Arial</vt:lpstr>
      <vt:lpstr>Wingdings 2</vt:lpstr>
      <vt:lpstr>Wingdings</vt:lpstr>
      <vt:lpstr>Calibri</vt:lpstr>
      <vt:lpstr>Times New Roman</vt:lpstr>
      <vt:lpstr>Civic</vt:lpstr>
      <vt:lpstr>Salahaddin University- Erbil  College of Agricultural Engineering Sciences  Department of Animal Resources  Class: 2nd year/1st sem.  2021-2022</vt:lpstr>
      <vt:lpstr>List of some equipment / apparatus used in Microbiology laboratory</vt:lpstr>
      <vt:lpstr>List of some equipment / apparatus used in Microbiology laboratory</vt:lpstr>
      <vt:lpstr>Autoclave</vt:lpstr>
      <vt:lpstr>Autoclave</vt:lpstr>
      <vt:lpstr>Incubator</vt:lpstr>
      <vt:lpstr>Incubator</vt:lpstr>
      <vt:lpstr>Refrigerator</vt:lpstr>
      <vt:lpstr>Hot air oven </vt:lpstr>
      <vt:lpstr>Hot air oven </vt:lpstr>
      <vt:lpstr>Inoculating loop </vt:lpstr>
      <vt:lpstr>Inoculating loop </vt:lpstr>
      <vt:lpstr>Laminar Airflow</vt:lpstr>
      <vt:lpstr>Hot plate with magnetic stirrer </vt:lpstr>
      <vt:lpstr>Hot plate with magnetic stirrer</vt:lpstr>
      <vt:lpstr>pH meter </vt:lpstr>
      <vt:lpstr>pH meter </vt:lpstr>
      <vt:lpstr>Bunsen burner</vt:lpstr>
      <vt:lpstr>Bunsen burner</vt:lpstr>
      <vt:lpstr>Balance</vt:lpstr>
      <vt:lpstr>Centrifuge</vt:lpstr>
      <vt:lpstr>Quiz </vt:lpstr>
    </vt:vector>
  </TitlesOfParts>
  <Company>Naim Al Hussaini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Culture media preparation</dc:title>
  <dc:creator>Omerbly</dc:creator>
  <cp:lastModifiedBy>Hemin</cp:lastModifiedBy>
  <cp:revision>56</cp:revision>
  <dcterms:created xsi:type="dcterms:W3CDTF">2014-11-01T19:35:15Z</dcterms:created>
  <dcterms:modified xsi:type="dcterms:W3CDTF">2022-06-09T07:51:57Z</dcterms:modified>
</cp:coreProperties>
</file>