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98" r:id="rId2"/>
    <p:sldId id="299" r:id="rId3"/>
    <p:sldId id="297" r:id="rId4"/>
    <p:sldId id="258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8" r:id="rId15"/>
    <p:sldId id="287" r:id="rId16"/>
    <p:sldId id="289" r:id="rId17"/>
    <p:sldId id="290" r:id="rId18"/>
    <p:sldId id="291" r:id="rId19"/>
    <p:sldId id="292" r:id="rId20"/>
    <p:sldId id="293" r:id="rId21"/>
    <p:sldId id="295" r:id="rId22"/>
    <p:sldId id="30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DA217C4-F91D-4A04-AB74-2EC88D17C53E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F4102B-C74A-4A1C-967D-9B93F4CD0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7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Robust: </a:t>
            </a:r>
            <a:r>
              <a:rPr lang="ar-SY" smtClean="0">
                <a:latin typeface="Times New Roman" pitchFamily="18" charset="0"/>
                <a:cs typeface="Times New Roman" pitchFamily="18" charset="0"/>
              </a:rPr>
              <a:t>به‌هيز</a:t>
            </a: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fld id="{A40EF084-7CD3-4612-B1E1-F6DB3078ADBE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fld id="{3AF7D575-D2AE-48D3-8E56-D32DB20621D9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Insulate   </a:t>
            </a:r>
            <a:r>
              <a:rPr lang="ar-IQ" b="1" smtClean="0"/>
              <a:t>جيادةكاتةوة</a:t>
            </a:r>
            <a:r>
              <a:rPr lang="en-US" b="1" smtClean="0"/>
              <a:t>    </a:t>
            </a:r>
            <a:r>
              <a:rPr lang="ar-IQ" b="1" smtClean="0"/>
              <a:t>يعزل</a:t>
            </a: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fld id="{43424AF4-8762-4917-9813-7473EA47AA5D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stab   </a:t>
            </a:r>
            <a:r>
              <a:rPr lang="ar-IQ" b="1" smtClean="0"/>
              <a:t>ليَدان ( خةنجةر )</a:t>
            </a:r>
            <a:r>
              <a:rPr lang="en-US" b="1" smtClean="0"/>
              <a:t> </a:t>
            </a:r>
            <a:endParaRPr lang="ar-IQ" b="1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fld id="{8AB298F9-41D3-4B50-BD0D-68DEB5F01F3B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fld id="{4F9ED416-3178-4429-83F0-20879B1E5E29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fld id="{2530151C-52A8-41E9-9FCB-3B4943BFAA28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fld id="{F63D42E7-1ED9-46E2-82DE-965B44E3EC76}" type="slidenum">
              <a:rPr lang="en-US" smtClean="0"/>
              <a:pPr eaLnBrk="1" hangingPunct="1"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aseptic  </a:t>
            </a:r>
            <a:r>
              <a:rPr lang="ar-SY" smtClean="0">
                <a:latin typeface="Times New Roman" pitchFamily="18" charset="0"/>
                <a:cs typeface="Times New Roman" pitchFamily="18" charset="0"/>
              </a:rPr>
              <a:t>پاك  خاوين</a:t>
            </a: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fld id="{726091A2-C728-4244-BCE2-4D393436C287}" type="slidenum">
              <a:rPr lang="en-US" smtClean="0"/>
              <a:pPr eaLnBrk="1" hangingPunct="1"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fld id="{EF78036B-A47C-4DA6-A964-FF41757C7FC0}" type="slidenum">
              <a:rPr lang="en-US" smtClean="0"/>
              <a:pPr eaLnBrk="1" hangingPunct="1"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driven : </a:t>
            </a:r>
            <a:r>
              <a:rPr lang="ar-IQ" b="1" smtClean="0"/>
              <a:t>ليَخورِاو</a:t>
            </a:r>
            <a:r>
              <a:rPr lang="en-US" b="1" smtClean="0"/>
              <a:t>         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centripetal : </a:t>
            </a:r>
            <a:r>
              <a:rPr lang="ar-SY" smtClean="0">
                <a:latin typeface="Times New Roman" pitchFamily="18" charset="0"/>
                <a:cs typeface="Times New Roman" pitchFamily="18" charset="0"/>
              </a:rPr>
              <a:t>دوور له‌ ناوه‌ند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 acceleration : </a:t>
            </a:r>
            <a:r>
              <a:rPr lang="ar-SY" smtClean="0">
                <a:latin typeface="Times New Roman" pitchFamily="18" charset="0"/>
                <a:cs typeface="Times New Roman" pitchFamily="18" charset="0"/>
              </a:rPr>
              <a:t>تاودان</a:t>
            </a: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cs typeface="Arial" charset="0"/>
              </a:defRPr>
            </a:lvl9pPr>
          </a:lstStyle>
          <a:p>
            <a:pPr eaLnBrk="1" hangingPunct="1"/>
            <a:fld id="{C068D907-9568-4D8F-825F-C60B1CB61C13}" type="slidenum">
              <a:rPr lang="en-US" smtClean="0"/>
              <a:pPr eaLnBrk="1" hangingPunct="1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520BA-C4BF-48F2-B789-93790E424E3F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4664E20-4113-4822-A3C9-AE0420A94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92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E3B3-9081-4950-B62A-BE70F86198EA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6C703-27A8-411B-8A6C-13D310684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24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F7A75-B9FF-4480-8427-C92E9B6E0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F1DCE-B60A-42A2-8281-7E69ABBF3352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49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B5371-37C5-4FA7-AEE9-CC3BA82DF29B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A43AE-605D-44FF-9D1B-B6F04B49D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70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919B9-849A-40BF-AF99-F7580C485BBB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76331C8-0B4D-42A3-989B-9DEE62799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37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9C544-CF47-4858-8E97-9D81C6DD89F9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44409-0C99-49E4-B1DC-33D57F823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17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D417F-5F3C-4977-BE1F-5F13B4AFDE32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1B33F15-EA39-4506-8F9B-330AF0EED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51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86578-74C5-42A1-ADEE-C06365985C0F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14EAA-94D7-4864-9A02-7D0E13014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6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93CAD-D920-42AB-8F7B-C05E8A6CDB3D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B16A88F-408C-4BA3-B7C2-BCE50C206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4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028FE4D-5298-443D-8554-AEA045C7D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0574F-4AC1-427D-AB00-4D31686D1081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86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67A29-4159-4719-9210-8E1EB8FB6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B175B-F20A-44D6-97E4-8AA0F37E765E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8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66047-8818-4B5A-BB9E-4EF6FA9C0886}" type="datetimeFigureOut">
              <a:rPr lang="en-US"/>
              <a:pPr>
                <a:defRPr/>
              </a:pPr>
              <a:t>2022-06-09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7575A2-B374-4A49-9EAF-649152469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2"/>
          <p:cNvSpPr>
            <a:spLocks noGrp="1"/>
          </p:cNvSpPr>
          <p:nvPr>
            <p:ph type="ctrTitle"/>
          </p:nvPr>
        </p:nvSpPr>
        <p:spPr>
          <a:xfrm>
            <a:off x="142875" y="214313"/>
            <a:ext cx="6791325" cy="2071687"/>
          </a:xfrm>
        </p:spPr>
        <p:txBody>
          <a:bodyPr anchor="t"/>
          <a:lstStyle/>
          <a:p>
            <a:pPr algn="l"/>
            <a:r>
              <a:rPr lang="en-US" altLang="en-US" sz="2600" dirty="0" smtClean="0">
                <a:solidFill>
                  <a:srgbClr val="C00000"/>
                </a:solidFill>
              </a:rPr>
              <a:t>Salahaddin University- Erbil </a:t>
            </a:r>
            <a:br>
              <a:rPr lang="en-US" altLang="en-US" sz="2600" dirty="0" smtClean="0">
                <a:solidFill>
                  <a:srgbClr val="C00000"/>
                </a:solidFill>
              </a:rPr>
            </a:br>
            <a:r>
              <a:rPr lang="en-US" sz="2600" dirty="0" smtClean="0">
                <a:solidFill>
                  <a:srgbClr val="C00000"/>
                </a:solidFill>
              </a:rPr>
              <a:t>College of Agricultural Engineering Sciences </a:t>
            </a:r>
            <a:br>
              <a:rPr lang="en-US" sz="2600" dirty="0" smtClean="0">
                <a:solidFill>
                  <a:srgbClr val="C00000"/>
                </a:solidFill>
              </a:rPr>
            </a:br>
            <a:r>
              <a:rPr lang="en-US" altLang="en-US" sz="2600" dirty="0" smtClean="0">
                <a:solidFill>
                  <a:srgbClr val="C00000"/>
                </a:solidFill>
              </a:rPr>
              <a:t>Department of Animal Resources</a:t>
            </a:r>
            <a:r>
              <a:rPr lang="en-US" altLang="en-US" sz="2600" dirty="0" smtClean="0">
                <a:solidFill>
                  <a:srgbClr val="C00000"/>
                </a:solidFill>
              </a:rPr>
              <a:t/>
            </a:r>
            <a:br>
              <a:rPr lang="en-US" altLang="en-US" sz="2600" dirty="0" smtClean="0">
                <a:solidFill>
                  <a:srgbClr val="C00000"/>
                </a:solidFill>
              </a:rPr>
            </a:br>
            <a:r>
              <a:rPr lang="en-US" alt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Class: 2</a:t>
            </a:r>
            <a:r>
              <a:rPr lang="en-US" altLang="en-US" sz="26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alt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year/1</a:t>
            </a:r>
            <a:r>
              <a:rPr lang="en-US" altLang="en-US" sz="26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alt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sem.</a:t>
            </a:r>
            <a:r>
              <a:rPr lang="en-US" altLang="en-US" sz="2600" dirty="0" smtClean="0">
                <a:solidFill>
                  <a:srgbClr val="C00000"/>
                </a:solidFill>
              </a:rPr>
              <a:t>  </a:t>
            </a:r>
            <a:r>
              <a:rPr lang="en-US" alt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2021-2022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14313"/>
            <a:ext cx="2209800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4313" y="2857500"/>
            <a:ext cx="871537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pc="250" dirty="0">
                <a:latin typeface="Times New Roman" pitchFamily="18" charset="0"/>
                <a:cs typeface="Times New Roman" pitchFamily="18" charset="0"/>
              </a:rPr>
              <a:t>Subject: </a:t>
            </a:r>
          </a:p>
          <a:p>
            <a:pPr eaLnBrk="1" hangingPunct="1">
              <a:defRPr/>
            </a:pPr>
            <a:r>
              <a:rPr lang="en-US" sz="3200" b="1" spc="2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Practical of Principle of Microbiology</a:t>
            </a:r>
          </a:p>
        </p:txBody>
      </p:sp>
      <p:sp>
        <p:nvSpPr>
          <p:cNvPr id="6" name="Subtitle 1"/>
          <p:cNvSpPr txBox="1">
            <a:spLocks/>
          </p:cNvSpPr>
          <p:nvPr/>
        </p:nvSpPr>
        <p:spPr bwMode="auto">
          <a:xfrm>
            <a:off x="609600" y="4643437"/>
            <a:ext cx="5147973" cy="190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ts val="575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FFAEC5"/>
              </a:buClr>
              <a:buSzPct val="8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C007F"/>
              </a:buClr>
              <a:buSzPct val="80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9C007F"/>
              </a:buClr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Assist. Lecturer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Mr. Hemin Hussein Ali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M. Sc. Biotechnology</a:t>
            </a:r>
          </a:p>
          <a:p>
            <a:pPr marL="0" indent="0">
              <a:buNone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Department of Animal Resources</a:t>
            </a:r>
          </a:p>
        </p:txBody>
      </p:sp>
    </p:spTree>
    <p:extLst>
      <p:ext uri="{BB962C8B-B14F-4D97-AF65-F5344CB8AC3E}">
        <p14:creationId xmlns:p14="http://schemas.microsoft.com/office/powerpoint/2010/main" val="25438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Hot air oven </a:t>
            </a:r>
          </a:p>
        </p:txBody>
      </p:sp>
      <p:pic>
        <p:nvPicPr>
          <p:cNvPr id="21507" name="Picture 2" descr="List of equipment  apparatus used in microbiology laboratory_page2_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357313"/>
            <a:ext cx="6215062" cy="53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811213"/>
          </a:xfrm>
        </p:spPr>
        <p:txBody>
          <a:bodyPr anchor="ctr"/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Inoculating loop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357313"/>
            <a:ext cx="8715375" cy="51689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This is a tool for transferring and streaking cultures.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It consists of a thin wire whose one end is twisted into a small loop while the other end is fixed to a thermoset plastic handle.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Sometimes, the looped end is straightened out to form what is called inoculating needle.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Inoculating needles are used for preparing ‘stab’ cultures.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Inoculating loop </a:t>
            </a:r>
          </a:p>
        </p:txBody>
      </p:sp>
      <p:pic>
        <p:nvPicPr>
          <p:cNvPr id="23555" name="Picture 2" descr="List of equipment  apparatus used in microbiology laboratory_page3_imag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1357313"/>
            <a:ext cx="7413625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811213"/>
          </a:xfrm>
        </p:spPr>
        <p:txBody>
          <a:bodyPr anchor="ctr"/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Laminar Airflow</a:t>
            </a:r>
            <a:endParaRPr lang="en-US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357313"/>
            <a:ext cx="8715375" cy="51689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Laminar Airflow cabinets are designed for creation of a bacterial dust free air space.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They are used for work with low-risk substances and materials,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when protection of working material from environment is required or work with item requires a sterile working zone.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811213"/>
          </a:xfrm>
        </p:spPr>
        <p:txBody>
          <a:bodyPr anchor="ctr"/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Hot plate with magnetic stirrer </a:t>
            </a:r>
            <a:endParaRPr lang="en-US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357313"/>
            <a:ext cx="8715375" cy="51689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This is an electrically powered equipment performs the dual function of 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heating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agitation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agitation occurs by magnetic arrangement.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Magnetic beads are used for the agitation of medium.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Hot plate with magnetic stirrer</a:t>
            </a:r>
          </a:p>
        </p:txBody>
      </p:sp>
      <p:pic>
        <p:nvPicPr>
          <p:cNvPr id="26627" name="Picture 2" descr="List of equipment  apparatus used in microbiology laboratory_page4_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339850"/>
            <a:ext cx="6072188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811213"/>
          </a:xfrm>
        </p:spPr>
        <p:txBody>
          <a:bodyPr anchor="ctr"/>
          <a:lstStyle/>
          <a:p>
            <a:r>
              <a:rPr lang="en-US" sz="3200" b="1" smtClean="0">
                <a:solidFill>
                  <a:schemeClr val="tx1"/>
                </a:solidFill>
              </a:rPr>
              <a:t>pH meter </a:t>
            </a:r>
            <a:endParaRPr lang="en-US" sz="3200" smtClean="0">
              <a:solidFill>
                <a:schemeClr val="tx1"/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357313"/>
            <a:ext cx="8715375" cy="51689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pH meter is an electrical instrument used for measuring hydrogen ion concentration of solutions and mixtures. 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 microbiology lab, it is used for maintaining pH of the medium and diluents.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Since the instrument is very sensitive, it must not be used for stirring and it must not be dipped in hot or very cold solutions.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electrodes must always be kept immersed in suitable solutions.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</a:rPr>
              <a:t>pH meter </a:t>
            </a:r>
            <a:endParaRPr lang="en-US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2" descr="List of equipment  apparatus used in microbiology laboratory_page6_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285875"/>
            <a:ext cx="5500688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811213"/>
          </a:xfrm>
        </p:spPr>
        <p:txBody>
          <a:bodyPr anchor="ctr"/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Bunsen burner</a:t>
            </a:r>
            <a:endParaRPr lang="en-US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929688" cy="51689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Bunsen burner is a common tool used in microbiology lab.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It is used for sterilizing inoculating loop, test tubes, plating out cultures, transferring cultures, heat-fixing of smears and creating a sterile zone for aseptic operation.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When using a Bunsen burner to flame loops, needles, and Inoculating loops and needles should be heated until they are red-hot.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Before they are introduced into cultures, they must be allowed to cool down sufficiently to prevent killing organisms that are to be transferred</a:t>
            </a:r>
            <a:r>
              <a:rPr lang="en-US" sz="2800" smtClean="0"/>
              <a:t>.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Bunsen burner</a:t>
            </a:r>
          </a:p>
        </p:txBody>
      </p:sp>
      <p:pic>
        <p:nvPicPr>
          <p:cNvPr id="30723" name="Picture 2" descr="List of equipment  apparatus used in microbiology laboratory_page8_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57313"/>
            <a:ext cx="5600700" cy="535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0"/>
            <a:ext cx="6934200" cy="2590800"/>
          </a:xfrm>
        </p:spPr>
        <p:txBody>
          <a:bodyPr anchor="t"/>
          <a:lstStyle/>
          <a:p>
            <a:pPr eaLnBrk="1" hangingPunct="1">
              <a:lnSpc>
                <a:spcPct val="150000"/>
              </a:lnSpc>
            </a:pPr>
            <a:r>
              <a:rPr lang="en-US" sz="3200" b="1" dirty="0" smtClean="0">
                <a:solidFill>
                  <a:schemeClr val="tx1"/>
                </a:solidFill>
              </a:rPr>
              <a:t>List </a:t>
            </a:r>
            <a:r>
              <a:rPr lang="en-US" sz="3200" b="1" dirty="0">
                <a:solidFill>
                  <a:schemeClr val="tx1"/>
                </a:solidFill>
              </a:rPr>
              <a:t>of some equipment / apparatus used in Microbiology laboratory</a:t>
            </a:r>
            <a:endParaRPr 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0847" y="332656"/>
            <a:ext cx="71692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b="1" spc="250" smtClean="0">
                <a:cs typeface="Times New Roman" pitchFamily="18" charset="0"/>
              </a:rPr>
              <a:t>Second Practical</a:t>
            </a:r>
            <a:endParaRPr lang="en-US" sz="4000" b="1" spc="25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40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811213"/>
          </a:xfrm>
        </p:spPr>
        <p:txBody>
          <a:bodyPr anchor="ctr"/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Balance</a:t>
            </a:r>
            <a:endParaRPr lang="en-US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142875" y="1357313"/>
            <a:ext cx="8929688" cy="51689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Balance is needed in microbiology lab for weighing media,  chemicals, samples, etc.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Digital balances </a:t>
            </a:r>
            <a:r>
              <a:rPr lang="en-US" sz="2800" smtClean="0"/>
              <a:t>are fast to work. 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8" name="Picture 2" descr="Balanc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2982913"/>
            <a:ext cx="5291137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811213"/>
          </a:xfrm>
        </p:spPr>
        <p:txBody>
          <a:bodyPr anchor="ctr"/>
          <a:lstStyle/>
          <a:p>
            <a:r>
              <a:rPr lang="en-US" sz="3200" b="1" smtClean="0">
                <a:solidFill>
                  <a:schemeClr val="tx1"/>
                </a:solidFill>
              </a:rPr>
              <a:t>Centrifuge</a:t>
            </a:r>
            <a:endParaRPr lang="en-US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142875" y="1285875"/>
            <a:ext cx="8929688" cy="5240338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Centrifuge is a piece of laboratory equipment, driven by a motor, which spins liquid samples at high speed.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It works by the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sedimentation principle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where the centripetal acceleration is used to separate substances of greater and lesser density.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2" name="Picture 2" descr="Thermo_centrifu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3357563"/>
            <a:ext cx="2928937" cy="337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128588" y="115888"/>
            <a:ext cx="8836025" cy="1009650"/>
          </a:xfrm>
        </p:spPr>
        <p:txBody>
          <a:bodyPr anchor="ctr"/>
          <a:lstStyle/>
          <a:p>
            <a:r>
              <a:rPr lang="en-US" altLang="en-US" sz="4000" b="1" smtClean="0">
                <a:solidFill>
                  <a:schemeClr val="tx1"/>
                </a:solidFill>
              </a:rPr>
              <a:t>Quiz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38" y="1412875"/>
            <a:ext cx="8964612" cy="5111750"/>
          </a:xfrm>
        </p:spPr>
        <p:txBody>
          <a:bodyPr>
            <a:noAutofit/>
          </a:bodyPr>
          <a:lstStyle/>
          <a:p>
            <a:pPr marL="514350" indent="-514350">
              <a:buFont typeface="Wingdings 2" pitchFamily="18" charset="2"/>
              <a:buNone/>
              <a:defRPr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Q1)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Write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(or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Define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)of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following terms?</a:t>
            </a:r>
          </a:p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Autoclave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Incubator</a:t>
            </a:r>
          </a:p>
          <a:p>
            <a:pPr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Bunsen burner, </a:t>
            </a:r>
          </a:p>
          <a:p>
            <a:pPr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Inoculating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loop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needle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0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01625" y="71438"/>
            <a:ext cx="8534400" cy="1057275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List of some equipment / apparatus used in Microbiology laboratory</a:t>
            </a:r>
            <a:endParaRPr lang="en-US" sz="2800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Autoclave</a:t>
            </a:r>
          </a:p>
          <a:p>
            <a:pPr marL="514350" indent="-51435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Incubator</a:t>
            </a:r>
          </a:p>
          <a:p>
            <a:pPr marL="514350" indent="-51435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Refrigerator</a:t>
            </a:r>
          </a:p>
          <a:p>
            <a:pPr marL="514350" indent="-51435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Thermometer</a:t>
            </a:r>
          </a:p>
          <a:p>
            <a:pPr marL="514350" indent="-51435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Hot air oven</a:t>
            </a:r>
          </a:p>
          <a:p>
            <a:pPr marL="514350" indent="-514350">
              <a:lnSpc>
                <a:spcPct val="150000"/>
              </a:lnSpc>
              <a:buFont typeface="Georgia" pitchFamily="18" charset="0"/>
              <a:buAutoNum type="arabicPeriod"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Inoculating loop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0563" y="1371600"/>
            <a:ext cx="4643437" cy="4681538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7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Laminar Air flow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7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Hot plate with magnetic stirrer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7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 meter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7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Bunsen burner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7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Balance 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7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Centrifuge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Autoclave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285875"/>
            <a:ext cx="8715375" cy="5311775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	Autoclave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is a robust, electrically heated steam vessel meant for sterilizing culture media, glassware, and other materials that are not spoiled by moist heat.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Autoclave runs on the principle of pressure cooker.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The moist heat (steam) has a very good penetrating power. 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Microorganisms/cells are killed as a result of denaturation of cellular constituents (protein and nucleic acids). 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 routine process, sterilization can be achieved by operating the autoclave at 121°C (15 psig) for 15 min.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Autoclave</a:t>
            </a:r>
          </a:p>
        </p:txBody>
      </p:sp>
      <p:pic>
        <p:nvPicPr>
          <p:cNvPr id="16387" name="Picture 2" descr="Fig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368425"/>
            <a:ext cx="5786438" cy="534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Incubator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285875"/>
            <a:ext cx="8715375" cy="5311775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en-US" sz="2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	Incubator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 is a device used to grow and maintain microbiological cultures or cell cultures. 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incubator maintains optimal </a:t>
            </a:r>
            <a:r>
              <a:rPr lang="en-US" sz="2600" u="sng" dirty="0" smtClean="0"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sz="2600" u="sng" dirty="0" smtClean="0">
                <a:latin typeface="Times New Roman" pitchFamily="18" charset="0"/>
                <a:cs typeface="Times New Roman" pitchFamily="18" charset="0"/>
              </a:rPr>
              <a:t>humidity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 and other conditions such as the </a:t>
            </a:r>
            <a:r>
              <a:rPr lang="en-US" sz="2600" u="sng" dirty="0" smtClean="0">
                <a:latin typeface="Times New Roman" pitchFamily="18" charset="0"/>
                <a:cs typeface="Times New Roman" pitchFamily="18" charset="0"/>
              </a:rPr>
              <a:t>carbon dioxide (CO2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and </a:t>
            </a:r>
            <a:r>
              <a:rPr lang="en-US" sz="2600" u="sng" dirty="0" smtClean="0">
                <a:latin typeface="Times New Roman" pitchFamily="18" charset="0"/>
                <a:cs typeface="Times New Roman" pitchFamily="18" charset="0"/>
              </a:rPr>
              <a:t>oxygen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content of the atmosphere inside. 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cabinet is insulated and thermostatically controlled.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 routine purposes, the temperature is maintained at 28-30°C for bacteria, about 25°C for molds, and 35-37°C for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mesophilic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bacteria. 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 temperature as high as 100°C can also be maintained for extremely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thermophilic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organisms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stereothermophiles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Incubator</a:t>
            </a:r>
          </a:p>
        </p:txBody>
      </p:sp>
      <p:pic>
        <p:nvPicPr>
          <p:cNvPr id="18435" name="Picture 2" descr="List of equipment  apparatus used in microbiology laboratory_page2_imag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1357313"/>
            <a:ext cx="577215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576263"/>
          </a:xfrm>
        </p:spPr>
        <p:txBody>
          <a:bodyPr/>
          <a:lstStyle/>
          <a:p>
            <a:pPr marL="514350" indent="-514350"/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Refrigerator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285875"/>
            <a:ext cx="8715375" cy="531177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is common household equipment for keeping foods and beverages cool. 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equipment is used in microbiology laboratory for storing / preserving cultures, media, and many sensitive materials.</a:t>
            </a:r>
          </a:p>
          <a:p>
            <a:pPr>
              <a:buFont typeface="Wingdings" pitchFamily="2" charset="2"/>
              <a:buChar char="ü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	Thermometer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Thermometers are required to ensure the heating equipment is running at the correct temperature. 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temperature of the medium, incubator, and water bath need to be frequently checked. </a:t>
            </a:r>
          </a:p>
          <a:p>
            <a:pPr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Mercury in glass thermometers are standard thermometers.</a:t>
            </a:r>
            <a:endParaRPr lang="en-US" sz="2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14313" y="260350"/>
            <a:ext cx="8750300" cy="811213"/>
          </a:xfrm>
        </p:spPr>
        <p:txBody>
          <a:bodyPr anchor="ctr"/>
          <a:lstStyle/>
          <a:p>
            <a:r>
              <a:rPr lang="en-US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Hot air oven </a:t>
            </a:r>
            <a:endParaRPr lang="en-US" sz="3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357313"/>
            <a:ext cx="8715375" cy="51689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Hot air oven is used for sterilization of glassware and materials that are spoiled by moist heat.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This is similar to incubator in make except that it can operate at temperatures up to 300°C and has a fan for circulating hot air.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death of cells occurs due to the oxidation of cellular constituents by the dry heat. 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endParaRPr lang="en-US" sz="10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most common time-temperature relationships for sterilization with hot air sterilizers are: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170</a:t>
            </a:r>
            <a:r>
              <a:rPr lang="en-US" sz="1800" baseline="6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 (340</a:t>
            </a:r>
            <a:r>
              <a:rPr lang="en-US" sz="1800" baseline="6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F) for 60 minutes,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160</a:t>
            </a:r>
            <a:r>
              <a:rPr lang="en-US" sz="1800" baseline="6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 (320</a:t>
            </a:r>
            <a:r>
              <a:rPr lang="en-US" sz="1800" baseline="6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F) for 120 minutes, and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150</a:t>
            </a:r>
            <a:r>
              <a:rPr lang="en-US" sz="1800" baseline="6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 (300</a:t>
            </a:r>
            <a:r>
              <a:rPr lang="en-US" sz="1800" baseline="6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F) for 150 minutes or longer depending up the volume.</a:t>
            </a:r>
            <a:endParaRPr lang="en-US" sz="2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767</TotalTime>
  <Words>633</Words>
  <Application>Microsoft Office PowerPoint</Application>
  <PresentationFormat>On-screen Show (4:3)</PresentationFormat>
  <Paragraphs>111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Georgia</vt:lpstr>
      <vt:lpstr>Arial</vt:lpstr>
      <vt:lpstr>Wingdings 2</vt:lpstr>
      <vt:lpstr>Wingdings</vt:lpstr>
      <vt:lpstr>Calibri</vt:lpstr>
      <vt:lpstr>Times New Roman</vt:lpstr>
      <vt:lpstr>Civic</vt:lpstr>
      <vt:lpstr>Salahaddin University- Erbil  College of Agricultural Engineering Sciences  Department of Animal Resources  Class: 2nd year/1st sem.  2021-2022</vt:lpstr>
      <vt:lpstr>List of some equipment / apparatus used in Microbiology laboratory</vt:lpstr>
      <vt:lpstr>List of some equipment / apparatus used in Microbiology laboratory</vt:lpstr>
      <vt:lpstr>Autoclave</vt:lpstr>
      <vt:lpstr>Autoclave</vt:lpstr>
      <vt:lpstr>Incubator</vt:lpstr>
      <vt:lpstr>Incubator</vt:lpstr>
      <vt:lpstr>Refrigerator</vt:lpstr>
      <vt:lpstr>Hot air oven </vt:lpstr>
      <vt:lpstr>Hot air oven </vt:lpstr>
      <vt:lpstr>Inoculating loop </vt:lpstr>
      <vt:lpstr>Inoculating loop </vt:lpstr>
      <vt:lpstr>Laminar Airflow</vt:lpstr>
      <vt:lpstr>Hot plate with magnetic stirrer </vt:lpstr>
      <vt:lpstr>Hot plate with magnetic stirrer</vt:lpstr>
      <vt:lpstr>pH meter </vt:lpstr>
      <vt:lpstr>pH meter </vt:lpstr>
      <vt:lpstr>Bunsen burner</vt:lpstr>
      <vt:lpstr>Bunsen burner</vt:lpstr>
      <vt:lpstr>Balance</vt:lpstr>
      <vt:lpstr>Centrifuge</vt:lpstr>
      <vt:lpstr>Quiz </vt:lpstr>
    </vt:vector>
  </TitlesOfParts>
  <Company>Naim Al Hussaini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media preparation</dc:title>
  <dc:creator>Omerbly</dc:creator>
  <cp:lastModifiedBy>Hemin</cp:lastModifiedBy>
  <cp:revision>56</cp:revision>
  <dcterms:created xsi:type="dcterms:W3CDTF">2014-11-01T19:35:15Z</dcterms:created>
  <dcterms:modified xsi:type="dcterms:W3CDTF">2022-06-09T07:51:57Z</dcterms:modified>
</cp:coreProperties>
</file>