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4" r:id="rId2"/>
    <p:sldId id="275" r:id="rId3"/>
    <p:sldId id="258" r:id="rId4"/>
    <p:sldId id="271" r:id="rId5"/>
    <p:sldId id="259" r:id="rId6"/>
    <p:sldId id="260" r:id="rId7"/>
    <p:sldId id="265" r:id="rId8"/>
    <p:sldId id="272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F23F32-96B4-4A97-B5DA-CCCBD272B2E1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043E4D-C2E9-4444-92C8-BA5E75A4E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31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(chromophores)  a chemical group (as an azo group) that absorbs light at a specific frequency and so imparts color to a molecule; also: a colored chemical compound. 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D9F90D85-104E-4F74-B687-0B44D8C2F012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(chromophores)  a chemical group (as an azo group) that absorbs light at a specific frequency and so imparts color to a molecule; also: a colored chemical compound.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fld id="{5D1F422B-4B4A-42DA-8998-3D4F1185666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CAD9D-9B7F-450E-9036-5C959847B2E4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FBA54B-6787-4678-A778-484B76677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69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6B2D-9BDA-48B0-94F4-230B065F4E3F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FCFB-DF5F-4F87-8D87-01B9348D6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2535-DFF0-4B0F-8AD4-DE6ED2A55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57A0E-7239-4D24-AD51-A90561CED37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67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4FED-6678-4705-AE31-29ADDB96E37F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A76F9-4942-4591-92F7-31CD112C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77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63EC0-2A67-4FA8-8C4E-F44469F8A99D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5E23DED-2186-4331-93A4-75B8D8851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46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816D-0502-473D-A6CF-99EC0302868D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B7E6-16B5-4B55-BF1B-23F7EE9F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09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03816-7BCB-429C-A367-47549841344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919221A-9C24-4C02-A754-86C0D1A0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21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0BE35-E276-4363-9BCA-8F38821C75F9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C4948-5EA7-4C00-BF94-7F1E19917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6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610A3-F1B5-4D00-97C8-31889CFB60F1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04175E0-B72F-4CBC-82D4-3733DEB6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8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B8EFAAC-CB74-42B5-90D3-86AB37295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0121-B06D-4167-9E46-5B1E1A5E5DDC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08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335A-2565-45A6-A780-515202EB5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2D61-B4E7-4F1B-BB32-FB8F82C00AEB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CFAAD3-6F78-4824-96C8-DC93AE1A0111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579335-E49C-439F-A58C-C2F410DE4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6791325" cy="2071687"/>
          </a:xfrm>
        </p:spPr>
        <p:txBody>
          <a:bodyPr anchor="t"/>
          <a:lstStyle/>
          <a:p>
            <a:pPr algn="l"/>
            <a:r>
              <a:rPr lang="en-US" altLang="en-US" sz="2600" dirty="0" smtClean="0">
                <a:solidFill>
                  <a:srgbClr val="C00000"/>
                </a:solidFill>
              </a:rPr>
              <a:t>Salahaddin University- Erbil </a:t>
            </a:r>
            <a:br>
              <a:rPr lang="en-US" altLang="en-US" sz="2600" dirty="0" smtClean="0">
                <a:solidFill>
                  <a:srgbClr val="C00000"/>
                </a:solidFill>
              </a:rPr>
            </a:br>
            <a:r>
              <a:rPr lang="en-US" sz="2600" dirty="0" smtClean="0">
                <a:solidFill>
                  <a:srgbClr val="C00000"/>
                </a:solidFill>
              </a:rPr>
              <a:t>College of Agricultural Engineering Sciences </a:t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altLang="en-US" sz="2600" dirty="0" smtClean="0">
                <a:solidFill>
                  <a:srgbClr val="C00000"/>
                </a:solidFill>
              </a:rPr>
              <a:t>Department of Animal Resources</a:t>
            </a:r>
            <a:br>
              <a:rPr lang="en-US" altLang="en-US" sz="2600" dirty="0" smtClean="0">
                <a:solidFill>
                  <a:srgbClr val="C00000"/>
                </a:solidFill>
              </a:rPr>
            </a:b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Class: 2</a:t>
            </a:r>
            <a:r>
              <a:rPr lang="en-US" altLang="en-US" sz="2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year/1</a:t>
            </a:r>
            <a:r>
              <a:rPr lang="en-US" altLang="en-US" sz="26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sem.</a:t>
            </a:r>
            <a:r>
              <a:rPr lang="en-US" altLang="en-US" sz="2600" dirty="0" smtClean="0">
                <a:solidFill>
                  <a:srgbClr val="C00000"/>
                </a:solidFill>
              </a:rPr>
              <a:t>  </a:t>
            </a:r>
            <a:r>
              <a:rPr lang="en-US" alt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4313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313" y="2857500"/>
            <a:ext cx="87153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pc="250" dirty="0">
                <a:latin typeface="Times New Roman" pitchFamily="18" charset="0"/>
                <a:cs typeface="Times New Roman" pitchFamily="18" charset="0"/>
              </a:rPr>
              <a:t>Subject: </a:t>
            </a:r>
          </a:p>
          <a:p>
            <a:pPr eaLnBrk="1" hangingPunct="1">
              <a:defRPr/>
            </a:pPr>
            <a:r>
              <a:rPr lang="en-US" sz="3200" b="1" spc="2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Practical of Principle of Microbiology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 bwMode="auto">
          <a:xfrm>
            <a:off x="609600" y="4643437"/>
            <a:ext cx="5147973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AEC5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Assist. Lecturer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Mr. Hemin Hussein Ali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M. Sc. Biotechnology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Animal Resources</a:t>
            </a:r>
          </a:p>
        </p:txBody>
      </p:sp>
    </p:spTree>
    <p:extLst>
      <p:ext uri="{BB962C8B-B14F-4D97-AF65-F5344CB8AC3E}">
        <p14:creationId xmlns:p14="http://schemas.microsoft.com/office/powerpoint/2010/main" val="23806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5" t="9584" r="21054" b="8540"/>
          <a:stretch>
            <a:fillRect/>
          </a:stretch>
        </p:blipFill>
        <p:spPr bwMode="auto">
          <a:xfrm>
            <a:off x="850900" y="149225"/>
            <a:ext cx="7681913" cy="651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0"/>
            <a:ext cx="6934200" cy="1070992"/>
          </a:xfrm>
        </p:spPr>
        <p:txBody>
          <a:bodyPr anchor="t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Stain</a:t>
            </a:r>
            <a:endParaRPr lang="en-US" sz="3200" b="1" spc="2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847" y="332656"/>
            <a:ext cx="7169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4000" b="1" spc="250" dirty="0" smtClean="0">
                <a:cs typeface="Times New Roman" pitchFamily="18" charset="0"/>
              </a:rPr>
              <a:t>Third Practical</a:t>
            </a:r>
            <a:endParaRPr lang="en-US" sz="4000" b="1" spc="25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Simple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stain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857375"/>
            <a:ext cx="8785225" cy="4929188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en-US" sz="2800" b="1" smtClean="0">
                <a:cs typeface="Times New Roman" pitchFamily="18" charset="0"/>
              </a:rPr>
              <a:t>Aim: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mtClean="0"/>
              <a:t>To determine cell shape, size, morphology, and arrangement of bacteria cells and develop the necessary skills in making smear of slides</a:t>
            </a:r>
            <a:r>
              <a:rPr lang="en-US" sz="2600" smtClean="0"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en-US" sz="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Simple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stain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196975"/>
            <a:ext cx="8785225" cy="5589588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/>
              <a:t>Principle: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b="1" dirty="0" smtClean="0"/>
              <a:t>In simple staining,</a:t>
            </a:r>
            <a:r>
              <a:rPr lang="en-US" dirty="0" smtClean="0"/>
              <a:t> the cells (smear) are stained by the application of a single staining reagent. </a:t>
            </a:r>
            <a:endParaRPr lang="en-US" dirty="0"/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/>
              <a:t>The commonly </a:t>
            </a:r>
            <a:r>
              <a:rPr lang="en-US" dirty="0"/>
              <a:t>used </a:t>
            </a:r>
            <a:r>
              <a:rPr lang="en-US" dirty="0" smtClean="0"/>
              <a:t>dyes </a:t>
            </a:r>
            <a:r>
              <a:rPr lang="en-US" dirty="0"/>
              <a:t>for simple staining </a:t>
            </a:r>
            <a:r>
              <a:rPr lang="en-US" dirty="0" smtClean="0"/>
              <a:t>are </a:t>
            </a:r>
            <a:r>
              <a:rPr lang="en-US" dirty="0"/>
              <a:t>methylene blue, basic </a:t>
            </a:r>
            <a:r>
              <a:rPr lang="en-US" dirty="0" err="1"/>
              <a:t>fuchsin</a:t>
            </a:r>
            <a:r>
              <a:rPr lang="en-US" dirty="0"/>
              <a:t>, and crystal violet. </a:t>
            </a:r>
            <a:endParaRPr lang="en-US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/>
              <a:t>These </a:t>
            </a:r>
            <a:r>
              <a:rPr lang="en-US" dirty="0"/>
              <a:t>dyes work well on bacteria because they have color-bearing ions </a:t>
            </a:r>
            <a:r>
              <a:rPr lang="en-US" dirty="0" smtClean="0"/>
              <a:t>(</a:t>
            </a:r>
            <a:r>
              <a:rPr lang="en-US" dirty="0" err="1" smtClean="0"/>
              <a:t>chromophores</a:t>
            </a:r>
            <a:r>
              <a:rPr lang="en-US" dirty="0" smtClean="0"/>
              <a:t>) that </a:t>
            </a:r>
            <a:r>
              <a:rPr lang="en-US" dirty="0"/>
              <a:t>are positively charged (cationic). 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dirty="0" smtClean="0"/>
              <a:t>Those </a:t>
            </a:r>
            <a:r>
              <a:rPr lang="en-US" dirty="0"/>
              <a:t>dyes that have anionic </a:t>
            </a:r>
            <a:r>
              <a:rPr lang="en-US" dirty="0" err="1"/>
              <a:t>chromophores</a:t>
            </a:r>
            <a:r>
              <a:rPr lang="en-US" dirty="0"/>
              <a:t> are called acidic dyes; </a:t>
            </a:r>
            <a:r>
              <a:rPr lang="en-US" dirty="0" smtClean="0"/>
              <a:t>e.g., Eosin </a:t>
            </a:r>
            <a:r>
              <a:rPr lang="en-US" dirty="0"/>
              <a:t>(</a:t>
            </a:r>
            <a:r>
              <a:rPr lang="en-US" dirty="0" err="1"/>
              <a:t>sodium_eosinate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stain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357313"/>
            <a:ext cx="8286750" cy="5143500"/>
          </a:xfrm>
        </p:spPr>
        <p:txBody>
          <a:bodyPr/>
          <a:lstStyle/>
          <a:p>
            <a:pPr marL="142875" indent="-142875" algn="just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smtClean="0"/>
              <a:t>Commonly bacteria have three morphological categories: </a:t>
            </a:r>
          </a:p>
          <a:p>
            <a:pPr marL="142875" indent="-142875" algn="just" eaLnBrk="1" hangingPunct="1"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mtClean="0"/>
              <a:t>	(1) Spherical (cocci) </a:t>
            </a:r>
          </a:p>
          <a:p>
            <a:pPr marL="142875" indent="-142875" algn="just" eaLnBrk="1" hangingPunct="1"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mtClean="0"/>
              <a:t>	(2) Straight rods (Bcilli) and </a:t>
            </a:r>
          </a:p>
          <a:p>
            <a:pPr marL="142875" indent="-142875" algn="just" eaLnBrk="1" hangingPunct="1"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en-US" smtClean="0"/>
              <a:t>	(3) Spiral or Helical (Spirilla). </a:t>
            </a:r>
          </a:p>
          <a:p>
            <a:pPr marL="142875" indent="-142875" algn="just" eaLnBrk="1" hangingPunct="1">
              <a:spcBef>
                <a:spcPts val="1200"/>
              </a:spcBef>
              <a:spcAft>
                <a:spcPts val="600"/>
              </a:spcAft>
              <a:buFont typeface="Wingdings 2" pitchFamily="18" charset="2"/>
              <a:buNone/>
            </a:pPr>
            <a:endParaRPr lang="en-US" sz="1100" smtClean="0"/>
          </a:p>
          <a:p>
            <a:pPr marL="142875" indent="-142875" algn="just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b="1" smtClean="0"/>
              <a:t>Requirements:</a:t>
            </a:r>
            <a:r>
              <a:rPr lang="en-US" smtClean="0"/>
              <a:t> Slides, inoculating loop, slide holder (clothespin), Bunsen burner, methylene blue, wash bottle, paper and Distilled water.</a:t>
            </a:r>
          </a:p>
          <a:p>
            <a:pPr marL="142875" indent="-142875"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mtClean="0"/>
          </a:p>
          <a:p>
            <a:pPr marL="142875" indent="-142875" algn="just" eaLnBrk="1" hangingPunct="1">
              <a:spcBef>
                <a:spcPts val="600"/>
              </a:spcBef>
              <a:spcAft>
                <a:spcPts val="6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stain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341438"/>
            <a:ext cx="8785225" cy="532765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b="1" dirty="0" smtClean="0"/>
              <a:t>Procedure</a:t>
            </a:r>
            <a:r>
              <a:rPr lang="en-US" b="1" dirty="0"/>
              <a:t>: 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Handle the clean slide by its edges. </a:t>
            </a:r>
          </a:p>
          <a:p>
            <a:pPr eaLnBrk="1" hangingPunct="1">
              <a:defRPr/>
            </a:pPr>
            <a:r>
              <a:rPr lang="en-US" dirty="0"/>
              <a:t>Flame an inoculating loop, let it cool </a:t>
            </a:r>
          </a:p>
          <a:p>
            <a:pPr eaLnBrk="1" hangingPunct="1">
              <a:defRPr/>
            </a:pPr>
            <a:r>
              <a:rPr lang="en-US" dirty="0"/>
              <a:t>Transfer </a:t>
            </a:r>
            <a:r>
              <a:rPr lang="en-US" dirty="0" smtClean="0"/>
              <a:t>one </a:t>
            </a:r>
            <a:r>
              <a:rPr lang="en-US" dirty="0" err="1" smtClean="0"/>
              <a:t>loopfull</a:t>
            </a:r>
            <a:r>
              <a:rPr lang="en-US" dirty="0" smtClean="0"/>
              <a:t> </a:t>
            </a:r>
            <a:r>
              <a:rPr lang="en-US" dirty="0"/>
              <a:t>of distilled water to the center of the slide.</a:t>
            </a:r>
          </a:p>
          <a:p>
            <a:pPr eaLnBrk="1" hangingPunct="1">
              <a:defRPr/>
            </a:pPr>
            <a:r>
              <a:rPr lang="en-US" dirty="0"/>
              <a:t>Flame an inoculating needle then let it cool and pick up a very small amount of the organisms, and mix it into the water on the slide. </a:t>
            </a:r>
          </a:p>
          <a:p>
            <a:pPr eaLnBrk="1" hangingPunct="1">
              <a:defRPr/>
            </a:pPr>
            <a:r>
              <a:rPr lang="en-US" dirty="0"/>
              <a:t>Spread the organisms over the area of the slide.</a:t>
            </a:r>
          </a:p>
          <a:p>
            <a:pPr eaLnBrk="1" hangingPunct="1">
              <a:defRPr/>
            </a:pPr>
            <a:r>
              <a:rPr lang="en-US" dirty="0"/>
              <a:t> Allow the slide to dry by normal evaporation of the water. Don’t apply heat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stain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785225" cy="54006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b="1" dirty="0" smtClean="0"/>
              <a:t>Procedure</a:t>
            </a:r>
            <a:r>
              <a:rPr lang="en-US" b="1" dirty="0"/>
              <a:t>: 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After the smear has become completely dry, pass the slide over a Bunsen burner flame to heat-kill the organisms and fix them to the slide.</a:t>
            </a:r>
          </a:p>
          <a:p>
            <a:pPr eaLnBrk="1" hangingPunct="1">
              <a:defRPr/>
            </a:pPr>
            <a:r>
              <a:rPr lang="en-US" dirty="0" smtClean="0"/>
              <a:t>A bacterial smear is stained with methylene blue for one minute.</a:t>
            </a:r>
          </a:p>
          <a:p>
            <a:pPr eaLnBrk="1" hangingPunct="1">
              <a:defRPr/>
            </a:pPr>
            <a:r>
              <a:rPr lang="en-US" dirty="0" smtClean="0"/>
              <a:t>Stain is briefly washed off slide with water.</a:t>
            </a:r>
          </a:p>
          <a:p>
            <a:pPr eaLnBrk="1" hangingPunct="1">
              <a:defRPr/>
            </a:pPr>
            <a:r>
              <a:rPr lang="en-US" dirty="0" smtClean="0"/>
              <a:t>Water drops are carefully blotted off slide with paper.</a:t>
            </a:r>
          </a:p>
          <a:p>
            <a:pPr eaLnBrk="1" hangingPunct="1">
              <a:defRPr/>
            </a:pPr>
            <a:r>
              <a:rPr lang="en-US" dirty="0" smtClean="0"/>
              <a:t>Examine the slide under oil immersion.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stain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643063"/>
            <a:ext cx="8785225" cy="5026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	Result: </a:t>
            </a:r>
          </a:p>
          <a:p>
            <a:pPr eaLnBrk="1" hangingPunct="1"/>
            <a:r>
              <a:rPr lang="en-US" smtClean="0"/>
              <a:t>The bacteria stain a deep blue. E.g</a:t>
            </a:r>
            <a:r>
              <a:rPr lang="en-US" b="1" smtClean="0"/>
              <a:t>., </a:t>
            </a:r>
          </a:p>
          <a:p>
            <a:pPr eaLnBrk="1" hangingPunct="1"/>
            <a:r>
              <a:rPr lang="en-US" smtClean="0"/>
              <a:t>The</a:t>
            </a:r>
            <a:r>
              <a:rPr lang="en-US" b="1" smtClean="0"/>
              <a:t> </a:t>
            </a:r>
            <a:r>
              <a:rPr lang="en-US" b="1" i="1" smtClean="0"/>
              <a:t>Bacillus</a:t>
            </a:r>
            <a:r>
              <a:rPr lang="en-US" b="1" smtClean="0"/>
              <a:t> </a:t>
            </a:r>
            <a:r>
              <a:rPr lang="en-US" smtClean="0"/>
              <a:t>is </a:t>
            </a:r>
            <a:r>
              <a:rPr lang="en-US" b="1" smtClean="0"/>
              <a:t>rod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9" t="9584" r="22224" b="8333"/>
          <a:stretch>
            <a:fillRect/>
          </a:stretch>
        </p:blipFill>
        <p:spPr bwMode="auto">
          <a:xfrm>
            <a:off x="395288" y="107950"/>
            <a:ext cx="8207375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379</Words>
  <Application>Microsoft Office PowerPoint</Application>
  <PresentationFormat>On-screen Show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Salahaddin University- Erbil  College of Agricultural Engineering Sciences  Department of Animal Resources  Class: 2nd year/1st sem.  2021-2022</vt:lpstr>
      <vt:lpstr>Simple Stain</vt:lpstr>
      <vt:lpstr>Simple stain</vt:lpstr>
      <vt:lpstr>Simple stain</vt:lpstr>
      <vt:lpstr>Simple stain</vt:lpstr>
      <vt:lpstr>Simple stain</vt:lpstr>
      <vt:lpstr>Simple stain</vt:lpstr>
      <vt:lpstr>Simple stain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media preparation</dc:title>
  <dc:creator>Omerbly</dc:creator>
  <cp:lastModifiedBy>Hemin</cp:lastModifiedBy>
  <cp:revision>21</cp:revision>
  <dcterms:created xsi:type="dcterms:W3CDTF">2014-11-01T19:35:15Z</dcterms:created>
  <dcterms:modified xsi:type="dcterms:W3CDTF">2022-06-09T08:01:18Z</dcterms:modified>
</cp:coreProperties>
</file>