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87" r:id="rId3"/>
    <p:sldId id="274" r:id="rId4"/>
    <p:sldId id="264" r:id="rId5"/>
    <p:sldId id="265" r:id="rId6"/>
    <p:sldId id="277" r:id="rId7"/>
    <p:sldId id="266" r:id="rId8"/>
    <p:sldId id="269" r:id="rId9"/>
    <p:sldId id="272" r:id="rId10"/>
    <p:sldId id="278" r:id="rId11"/>
    <p:sldId id="279" r:id="rId12"/>
    <p:sldId id="281" r:id="rId13"/>
    <p:sldId id="283" r:id="rId14"/>
    <p:sldId id="276" r:id="rId15"/>
  </p:sldIdLst>
  <p:sldSz cx="12801600" cy="9144000"/>
  <p:notesSz cx="6858000" cy="9144000"/>
  <p:defaultTextStyle>
    <a:defPPr>
      <a:defRPr lang="en-US"/>
    </a:defPPr>
    <a:lvl1pPr algn="l" defTabSz="1252538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625475" indent="-168275" algn="l" defTabSz="1252538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1252538" indent="-338138" algn="l" defTabSz="1252538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879600" indent="-508000" algn="l" defTabSz="1252538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2506663" indent="-677863" algn="l" defTabSz="1252538" rtl="0" fontAlgn="base">
      <a:spcBef>
        <a:spcPct val="0"/>
      </a:spcBef>
      <a:spcAft>
        <a:spcPct val="0"/>
      </a:spcAft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296" y="-36"/>
      </p:cViewPr>
      <p:guideLst>
        <p:guide orient="horz" pos="2880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538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5385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F8BDFAE-7F09-40AC-9D86-49585D1088E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28700" y="685800"/>
            <a:ext cx="48006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53858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253858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24600C7-26AC-4402-AC96-993A00001B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6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52538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25475" algn="l" defTabSz="1252538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52538" algn="l" defTabSz="1252538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879600" algn="l" defTabSz="1252538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06663" algn="l" defTabSz="1252538" rtl="0" fontAlgn="base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134646" algn="l" defTabSz="12538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761575" algn="l" defTabSz="12538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388505" algn="l" defTabSz="12538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015434" algn="l" defTabSz="1253858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 smtClean="0"/>
              <a:t>Pseudo: </a:t>
            </a:r>
            <a:r>
              <a:rPr lang="ar-IQ" b="1" smtClean="0"/>
              <a:t>دروَيينة</a:t>
            </a:r>
            <a:r>
              <a:rPr lang="en-US" b="1" smtClean="0"/>
              <a:t>, </a:t>
            </a:r>
            <a:r>
              <a:rPr lang="ar-IQ" b="1" smtClean="0"/>
              <a:t>كاذب </a:t>
            </a:r>
            <a:r>
              <a:rPr lang="en-US" b="1" smtClean="0"/>
              <a:t>. </a:t>
            </a:r>
            <a:r>
              <a:rPr lang="en-US" sz="1800" smtClean="0">
                <a:latin typeface="Times New Roman" pitchFamily="18" charset="0"/>
                <a:cs typeface="Times New Roman" pitchFamily="18" charset="0"/>
              </a:rPr>
              <a:t>squamous : </a:t>
            </a:r>
            <a:r>
              <a:rPr lang="ar-OM" sz="1800" smtClean="0">
                <a:latin typeface="Times New Roman" pitchFamily="18" charset="0"/>
                <a:cs typeface="Times New Roman" pitchFamily="18" charset="0"/>
              </a:rPr>
              <a:t>پولەكەیی</a:t>
            </a:r>
            <a:endParaRPr lang="en-US" alt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52538" fontAlgn="base">
              <a:spcBef>
                <a:spcPct val="0"/>
              </a:spcBef>
              <a:spcAft>
                <a:spcPct val="0"/>
              </a:spcAft>
            </a:pPr>
            <a:fld id="{76E212E8-4648-4343-B7A7-5E3439F233CD}" type="slidenum">
              <a:rPr lang="en-US" altLang="en-US" sz="1200">
                <a:latin typeface="Georgia" pitchFamily="18" charset="0"/>
                <a:cs typeface="Arial" charset="0"/>
              </a:rPr>
              <a:pPr defTabSz="1252538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20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Superficial: </a:t>
            </a:r>
            <a:r>
              <a:rPr lang="ar-IQ" b="1" smtClean="0"/>
              <a:t>رووكةشانة</a:t>
            </a:r>
            <a:r>
              <a:rPr lang="en-US" b="1" smtClean="0"/>
              <a:t>, </a:t>
            </a:r>
            <a:r>
              <a:rPr lang="ar-IQ" b="1" smtClean="0"/>
              <a:t>سطحي</a:t>
            </a: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7E7C8A-6FCE-4BE5-BF73-E46D37BA06E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1252538" fontAlgn="base">
              <a:spcBef>
                <a:spcPct val="0"/>
              </a:spcBef>
              <a:spcAft>
                <a:spcPct val="0"/>
              </a:spcAft>
            </a:pPr>
            <a:fld id="{B72F7739-9423-4708-B2AC-90E41D7E98D4}" type="slidenum">
              <a:rPr lang="en-US" altLang="en-US" sz="1200">
                <a:latin typeface="Georgia" pitchFamily="18" charset="0"/>
                <a:cs typeface="Arial" charset="0"/>
              </a:rPr>
              <a:pPr defTabSz="1252538"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200">
              <a:latin typeface="Georgia" pitchFamily="18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496485"/>
            <a:ext cx="9601200" cy="3183466"/>
          </a:xfrm>
        </p:spPr>
        <p:txBody>
          <a:bodyPr anchor="b"/>
          <a:lstStyle>
            <a:lvl1pPr algn="ctr">
              <a:defRPr sz="8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802717"/>
            <a:ext cx="9601200" cy="2207683"/>
          </a:xfrm>
        </p:spPr>
        <p:txBody>
          <a:bodyPr/>
          <a:lstStyle>
            <a:lvl1pPr marL="0" indent="0" algn="ctr">
              <a:buNone/>
              <a:defRPr sz="3300"/>
            </a:lvl1pPr>
            <a:lvl2pPr marL="626929" indent="0" algn="ctr">
              <a:buNone/>
              <a:defRPr sz="2700"/>
            </a:lvl2pPr>
            <a:lvl3pPr marL="1253858" indent="0" algn="ctr">
              <a:buNone/>
              <a:defRPr sz="2500"/>
            </a:lvl3pPr>
            <a:lvl4pPr marL="1880788" indent="0" algn="ctr">
              <a:buNone/>
              <a:defRPr sz="2200"/>
            </a:lvl4pPr>
            <a:lvl5pPr marL="2507717" indent="0" algn="ctr">
              <a:buNone/>
              <a:defRPr sz="2200"/>
            </a:lvl5pPr>
            <a:lvl6pPr marL="3134646" indent="0" algn="ctr">
              <a:buNone/>
              <a:defRPr sz="2200"/>
            </a:lvl6pPr>
            <a:lvl7pPr marL="3761575" indent="0" algn="ctr">
              <a:buNone/>
              <a:defRPr sz="2200"/>
            </a:lvl7pPr>
            <a:lvl8pPr marL="4388505" indent="0" algn="ctr">
              <a:buNone/>
              <a:defRPr sz="2200"/>
            </a:lvl8pPr>
            <a:lvl9pPr marL="5015434" indent="0" algn="ctr">
              <a:buNone/>
              <a:defRPr sz="2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160A9-C0CB-4500-AC5E-464AB0F2325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2BD67-7E68-4830-B9FC-E567AEFCB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86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0B0E7-0891-45E8-93D0-B144061C8B8A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AD186-7BBB-45A4-AD6D-E1F5C873FE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64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5" y="486834"/>
            <a:ext cx="2760345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0" y="486834"/>
            <a:ext cx="8121015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064245-9AEE-439C-97BA-709ECAEE64CE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3187ED-B2AF-496F-8509-78CF1257EC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5924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12588875" y="4763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2801600" cy="3352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4788" y="8521700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217488" y="3227388"/>
            <a:ext cx="123666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2725" y="203200"/>
            <a:ext cx="12366625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73763" y="2820988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07113" y="2946400"/>
            <a:ext cx="587375" cy="5603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920240" y="3759200"/>
            <a:ext cx="8961120" cy="2336800"/>
          </a:xfrm>
        </p:spPr>
        <p:txBody>
          <a:bodyPr/>
          <a:lstStyle>
            <a:lvl1pPr marL="0" indent="0" algn="ctr">
              <a:buNone/>
              <a:defRPr sz="2200" b="1" cap="all" spc="343" baseline="0">
                <a:solidFill>
                  <a:schemeClr val="tx2"/>
                </a:solidFill>
              </a:defRPr>
            </a:lvl1pPr>
            <a:lvl2pPr marL="626929" indent="0" algn="ctr">
              <a:buNone/>
            </a:lvl2pPr>
            <a:lvl3pPr marL="1253858" indent="0" algn="ctr">
              <a:buNone/>
            </a:lvl3pPr>
            <a:lvl4pPr marL="1880788" indent="0" algn="ctr">
              <a:buNone/>
            </a:lvl4pPr>
            <a:lvl5pPr marL="2507717" indent="0" algn="ctr">
              <a:buNone/>
            </a:lvl5pPr>
            <a:lvl6pPr marL="3134646" indent="0" algn="ctr">
              <a:buNone/>
            </a:lvl6pPr>
            <a:lvl7pPr marL="3761575" indent="0" algn="ctr">
              <a:buNone/>
            </a:lvl7pPr>
            <a:lvl8pPr marL="4388505" indent="0" algn="ctr">
              <a:buNone/>
            </a:lvl8pPr>
            <a:lvl9pPr marL="5015434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60120" y="508001"/>
            <a:ext cx="10881360" cy="2336800"/>
          </a:xfrm>
        </p:spPr>
        <p:txBody>
          <a:bodyPr/>
          <a:lstStyle>
            <a:lvl1pPr>
              <a:defRPr sz="57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7484F-FD55-4E53-B0D0-4753C26B71C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6080125" y="2932113"/>
            <a:ext cx="641350" cy="588962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CD13E07-2CFE-4566-8CA4-5144712E00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90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22453" y="2036064"/>
            <a:ext cx="11905488" cy="609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84E6B-F060-4AB9-8E16-E983401D628D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107113" y="1368425"/>
            <a:ext cx="639762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F3D57-107C-4BAF-8057-DCC516888F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7925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12588875" y="2540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212725" y="3048000"/>
            <a:ext cx="12366625" cy="406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217488" y="190500"/>
            <a:ext cx="12366625" cy="285273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04788" y="8521700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725" y="203200"/>
            <a:ext cx="12366625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212725" y="3251200"/>
            <a:ext cx="123666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973763" y="2820988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107113" y="2946400"/>
            <a:ext cx="587375" cy="5603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5797" y="3657601"/>
            <a:ext cx="9072245" cy="2230966"/>
          </a:xfrm>
        </p:spPr>
        <p:txBody>
          <a:bodyPr/>
          <a:lstStyle>
            <a:lvl1pPr marL="0" indent="0" algn="ctr">
              <a:buNone/>
              <a:defRPr sz="2200" b="1" cap="all" spc="343" baseline="0">
                <a:solidFill>
                  <a:schemeClr val="tx2"/>
                </a:solidFill>
              </a:defRPr>
            </a:lvl1pPr>
            <a:lvl2pPr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9" y="711200"/>
            <a:ext cx="10881360" cy="2032000"/>
          </a:xfrm>
        </p:spPr>
        <p:txBody>
          <a:bodyPr/>
          <a:lstStyle>
            <a:lvl1pPr algn="ctr">
              <a:buNone/>
              <a:defRPr sz="57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AB21F-B735-4B27-98B6-A570CD540F6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80125" y="2932113"/>
            <a:ext cx="641350" cy="588962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63F9171-4B1A-4531-9331-B11F4A72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855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6388100" y="2100263"/>
            <a:ext cx="12700" cy="6426200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5385" tIns="62693" rIns="125385" bIns="62693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453" y="304800"/>
            <a:ext cx="11948160" cy="10119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422453" y="1828801"/>
            <a:ext cx="5654040" cy="6242304"/>
          </a:xfrm>
        </p:spPr>
        <p:txBody>
          <a:bodyPr/>
          <a:lstStyle>
            <a:lvl1pPr>
              <a:defRPr sz="3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6720840" y="1828801"/>
            <a:ext cx="5654040" cy="6242304"/>
          </a:xfrm>
        </p:spPr>
        <p:txBody>
          <a:bodyPr/>
          <a:lstStyle>
            <a:lvl1pPr>
              <a:defRPr sz="34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8107363" y="8547100"/>
            <a:ext cx="426402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19CF1-D06F-421C-AA10-48239B001B17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8F100-84A0-48A6-91DC-9919E89FD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6911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6400800" y="2933700"/>
            <a:ext cx="0" cy="5583238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25385" tIns="62693" rIns="125385" bIns="62693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12801600" cy="1930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12588875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12725" y="1828800"/>
            <a:ext cx="12366625" cy="1219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204788" y="8521700"/>
            <a:ext cx="12366625" cy="4143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212725" y="1706563"/>
            <a:ext cx="123666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12725" y="207963"/>
            <a:ext cx="12366625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5973763" y="1274763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107113" y="1400175"/>
            <a:ext cx="58737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2454" y="2032000"/>
            <a:ext cx="5656263" cy="977299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3000" b="1" dirty="0" smtClean="0">
                <a:solidFill>
                  <a:srgbClr val="FFFFFF"/>
                </a:solidFill>
              </a:defRPr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707866" y="2032000"/>
            <a:ext cx="5658485" cy="97536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3000" b="1"/>
            </a:lvl1pPr>
            <a:lvl2pPr>
              <a:buNone/>
              <a:defRPr sz="2700" b="1"/>
            </a:lvl2pPr>
            <a:lvl3pPr>
              <a:buNone/>
              <a:defRPr sz="2500" b="1"/>
            </a:lvl3pPr>
            <a:lvl4pPr>
              <a:buNone/>
              <a:defRPr sz="2200" b="1"/>
            </a:lvl4pPr>
            <a:lvl5pPr>
              <a:buNone/>
              <a:defRPr sz="2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422453" y="3295179"/>
            <a:ext cx="5658307" cy="509120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6720840" y="3295178"/>
            <a:ext cx="5654040" cy="50962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7199B-6A03-4311-B247-39E806D4AE1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27038" y="8547100"/>
            <a:ext cx="5013325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080125" y="1390650"/>
            <a:ext cx="641350" cy="58737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FF0AAE9D-FA12-43E5-8277-BD43CD9B40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213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2CD9A-2FB0-4741-ACFB-8ED4AB1ADC3D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080125" y="1381125"/>
            <a:ext cx="641350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05FE75-A081-43EF-B2BB-7EB627B399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041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12801600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12588875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04788" y="8521700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2725" y="211138"/>
            <a:ext cx="12366625" cy="8729662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7AAF5-7BC4-4D81-A7DA-134E81C2BEE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73763" y="8432800"/>
            <a:ext cx="854075" cy="588963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A83B888-F553-4F42-BF3B-FC609979C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7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12725" y="203200"/>
            <a:ext cx="12366625" cy="4064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12588875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12801600" cy="1587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2725" y="812800"/>
            <a:ext cx="384175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12725" y="203200"/>
            <a:ext cx="12366625" cy="8729663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212725" y="711200"/>
            <a:ext cx="123666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12925" y="304800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46275" y="430213"/>
            <a:ext cx="588963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9550" y="8518525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3307080" cy="1320800"/>
          </a:xfrm>
        </p:spPr>
        <p:txBody>
          <a:bodyPr>
            <a:noAutofit/>
          </a:bodyPr>
          <a:lstStyle>
            <a:lvl1pPr algn="l">
              <a:buNone/>
              <a:defRPr sz="30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3400" y="2641605"/>
            <a:ext cx="3307080" cy="5526617"/>
          </a:xfrm>
        </p:spPr>
        <p:txBody>
          <a:bodyPr/>
          <a:lstStyle>
            <a:lvl1pPr marL="0" indent="0">
              <a:spcAft>
                <a:spcPts val="1371"/>
              </a:spcAft>
              <a:buNone/>
              <a:defRPr sz="2200">
                <a:solidFill>
                  <a:srgbClr val="FFFFFF"/>
                </a:solidFill>
              </a:defRPr>
            </a:lvl1pPr>
            <a:lvl2pPr>
              <a:buNone/>
              <a:defRPr sz="1700"/>
            </a:lvl2pPr>
            <a:lvl3pPr>
              <a:buNone/>
              <a:defRPr sz="1400"/>
            </a:lvl3pPr>
            <a:lvl4pPr>
              <a:buNone/>
              <a:defRPr sz="1300"/>
            </a:lvl4pPr>
            <a:lvl5pPr>
              <a:buNone/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4373880" y="914400"/>
            <a:ext cx="7894320" cy="7213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920875" y="417513"/>
            <a:ext cx="639763" cy="58737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A0260CF-044F-4819-AF36-9C8AE783C9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D409-36C6-49E2-A8EE-91D6386B28AA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2275" y="8547100"/>
            <a:ext cx="4737100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49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55DD1-8267-47F4-8163-B597F88C310E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CC59E-57FF-4B37-B51A-51B38E2DB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9068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212725" y="711200"/>
            <a:ext cx="12366625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12588875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12725" y="203200"/>
            <a:ext cx="12366625" cy="401638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2725" y="812800"/>
            <a:ext cx="3841750" cy="78232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12725" y="207963"/>
            <a:ext cx="12366625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812925" y="304800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946275" y="430213"/>
            <a:ext cx="588963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209550" y="8518525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0525" y="6705600"/>
            <a:ext cx="8214360" cy="1625600"/>
          </a:xfrm>
        </p:spPr>
        <p:txBody>
          <a:bodyPr anchor="t">
            <a:noAutofit/>
          </a:bodyPr>
          <a:lstStyle>
            <a:lvl1pPr algn="l">
              <a:buNone/>
              <a:defRPr sz="3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00525" y="812801"/>
            <a:ext cx="8214360" cy="5689600"/>
          </a:xfrm>
        </p:spPr>
        <p:txBody>
          <a:bodyPr>
            <a:normAutofit/>
          </a:bodyPr>
          <a:lstStyle>
            <a:lvl1pPr marL="0" indent="0">
              <a:buNone/>
              <a:defRPr sz="44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1320800"/>
            <a:ext cx="3413760" cy="7010400"/>
          </a:xfrm>
        </p:spPr>
        <p:txBody>
          <a:bodyPr/>
          <a:lstStyle>
            <a:lvl1pPr marL="0" indent="0">
              <a:spcAft>
                <a:spcPts val="1371"/>
              </a:spcAft>
              <a:buFontTx/>
              <a:buNone/>
              <a:defRPr sz="2200">
                <a:solidFill>
                  <a:srgbClr val="FFFFFF"/>
                </a:solidFill>
              </a:defRPr>
            </a:lvl1pPr>
            <a:lvl2pPr>
              <a:defRPr sz="17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920875" y="417513"/>
            <a:ext cx="639763" cy="5873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8D3786-7E9E-4CF6-9617-9C3AAA8A6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8104188" y="8540750"/>
            <a:ext cx="4262437" cy="4873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E8B6E9-9615-4253-B816-FE0D60A1F35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22275" y="8547100"/>
            <a:ext cx="5018088" cy="488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8497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DB52-4F8A-4D0D-B2D2-BA9F0E6AE835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B57F6-2BF6-43B9-A5A1-7BBBEB6EC0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919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9813925" y="0"/>
            <a:ext cx="298767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2801600" cy="2079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04788" y="8521700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12725" y="207963"/>
            <a:ext cx="12366625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5839619" y="4371182"/>
            <a:ext cx="8326437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9575800" y="3900488"/>
            <a:ext cx="852488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9707563" y="4027488"/>
            <a:ext cx="588962" cy="560387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6720" y="406400"/>
            <a:ext cx="9174480" cy="7761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47960" y="406406"/>
            <a:ext cx="2026920" cy="78020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9682163" y="4013200"/>
            <a:ext cx="639762" cy="58896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DAD0C-E116-4358-8271-773A06443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EC14D-99BA-40E9-9433-8D6E8179C91E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0429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5" y="2279653"/>
            <a:ext cx="11041380" cy="3803649"/>
          </a:xfrm>
        </p:spPr>
        <p:txBody>
          <a:bodyPr anchor="b"/>
          <a:lstStyle>
            <a:lvl1pPr>
              <a:defRPr sz="8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5" y="6119288"/>
            <a:ext cx="11041380" cy="2000249"/>
          </a:xfrm>
        </p:spPr>
        <p:txBody>
          <a:bodyPr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626929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2pPr>
            <a:lvl3pPr marL="125385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18807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50771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13464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376157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438850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01543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8BE05-E930-4306-B47B-FC83DCD04089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E5492-1BB0-49D1-8D93-47F8B92474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69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2" y="2434167"/>
            <a:ext cx="544068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2" y="2434167"/>
            <a:ext cx="544068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5086C-B163-44EE-AC67-5EFA010781FC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F5EF6B-4223-498E-AF76-3184539A7C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64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0" y="486836"/>
            <a:ext cx="11041380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80" y="2241551"/>
            <a:ext cx="5415676" cy="1098549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6929" indent="0">
              <a:buNone/>
              <a:defRPr sz="2700" b="1"/>
            </a:lvl2pPr>
            <a:lvl3pPr marL="1253858" indent="0">
              <a:buNone/>
              <a:defRPr sz="2500" b="1"/>
            </a:lvl3pPr>
            <a:lvl4pPr marL="1880788" indent="0">
              <a:buNone/>
              <a:defRPr sz="2200" b="1"/>
            </a:lvl4pPr>
            <a:lvl5pPr marL="2507717" indent="0">
              <a:buNone/>
              <a:defRPr sz="2200" b="1"/>
            </a:lvl5pPr>
            <a:lvl6pPr marL="3134646" indent="0">
              <a:buNone/>
              <a:defRPr sz="2200" b="1"/>
            </a:lvl6pPr>
            <a:lvl7pPr marL="3761575" indent="0">
              <a:buNone/>
              <a:defRPr sz="2200" b="1"/>
            </a:lvl7pPr>
            <a:lvl8pPr marL="4388505" indent="0">
              <a:buNone/>
              <a:defRPr sz="2200" b="1"/>
            </a:lvl8pPr>
            <a:lvl9pPr marL="5015434" indent="0">
              <a:buNone/>
              <a:defRPr sz="2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80" y="3340102"/>
            <a:ext cx="5415676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3" y="2241551"/>
            <a:ext cx="5442348" cy="1098549"/>
          </a:xfrm>
        </p:spPr>
        <p:txBody>
          <a:bodyPr anchor="b"/>
          <a:lstStyle>
            <a:lvl1pPr marL="0" indent="0">
              <a:buNone/>
              <a:defRPr sz="3300" b="1"/>
            </a:lvl1pPr>
            <a:lvl2pPr marL="626929" indent="0">
              <a:buNone/>
              <a:defRPr sz="2700" b="1"/>
            </a:lvl2pPr>
            <a:lvl3pPr marL="1253858" indent="0">
              <a:buNone/>
              <a:defRPr sz="2500" b="1"/>
            </a:lvl3pPr>
            <a:lvl4pPr marL="1880788" indent="0">
              <a:buNone/>
              <a:defRPr sz="2200" b="1"/>
            </a:lvl4pPr>
            <a:lvl5pPr marL="2507717" indent="0">
              <a:buNone/>
              <a:defRPr sz="2200" b="1"/>
            </a:lvl5pPr>
            <a:lvl6pPr marL="3134646" indent="0">
              <a:buNone/>
              <a:defRPr sz="2200" b="1"/>
            </a:lvl6pPr>
            <a:lvl7pPr marL="3761575" indent="0">
              <a:buNone/>
              <a:defRPr sz="2200" b="1"/>
            </a:lvl7pPr>
            <a:lvl8pPr marL="4388505" indent="0">
              <a:buNone/>
              <a:defRPr sz="2200" b="1"/>
            </a:lvl8pPr>
            <a:lvl9pPr marL="5015434" indent="0">
              <a:buNone/>
              <a:defRPr sz="2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3" y="3340102"/>
            <a:ext cx="5442348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7E05B-4645-40BC-9E32-0DE28DA29E1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CA14-2CEF-47D7-AFFE-775C442F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0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B4BDF-3E3E-46AA-AAC2-D22FF0698F54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9BED3-885C-4C83-A591-928F5B127C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99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6F58EA-48BA-4253-9DEC-F611879059A7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887A-77CA-4B20-8132-F7DC49D2C3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428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2" y="609600"/>
            <a:ext cx="4128848" cy="21336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16569"/>
            <a:ext cx="6480812" cy="6498166"/>
          </a:xfrm>
        </p:spPr>
        <p:txBody>
          <a:bodyPr/>
          <a:lstStyle>
            <a:lvl1pPr>
              <a:defRPr sz="4400"/>
            </a:lvl1pPr>
            <a:lvl2pPr>
              <a:defRPr sz="3900"/>
            </a:lvl2pPr>
            <a:lvl3pPr>
              <a:defRPr sz="33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2" y="2743200"/>
            <a:ext cx="4128848" cy="5082117"/>
          </a:xfrm>
        </p:spPr>
        <p:txBody>
          <a:bodyPr/>
          <a:lstStyle>
            <a:lvl1pPr marL="0" indent="0">
              <a:buNone/>
              <a:defRPr sz="2200"/>
            </a:lvl1pPr>
            <a:lvl2pPr marL="626929" indent="0">
              <a:buNone/>
              <a:defRPr sz="1900"/>
            </a:lvl2pPr>
            <a:lvl3pPr marL="1253858" indent="0">
              <a:buNone/>
              <a:defRPr sz="1700"/>
            </a:lvl3pPr>
            <a:lvl4pPr marL="1880788" indent="0">
              <a:buNone/>
              <a:defRPr sz="1400"/>
            </a:lvl4pPr>
            <a:lvl5pPr marL="2507717" indent="0">
              <a:buNone/>
              <a:defRPr sz="1400"/>
            </a:lvl5pPr>
            <a:lvl6pPr marL="3134646" indent="0">
              <a:buNone/>
              <a:defRPr sz="1400"/>
            </a:lvl6pPr>
            <a:lvl7pPr marL="3761575" indent="0">
              <a:buNone/>
              <a:defRPr sz="1400"/>
            </a:lvl7pPr>
            <a:lvl8pPr marL="4388505" indent="0">
              <a:buNone/>
              <a:defRPr sz="1400"/>
            </a:lvl8pPr>
            <a:lvl9pPr marL="5015434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1249-034F-444F-9652-08A9212D3A07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3B547-4CD2-441E-8736-D6CB6CA123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5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82" y="609600"/>
            <a:ext cx="4128848" cy="21336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42347" y="1316569"/>
            <a:ext cx="6480812" cy="6498166"/>
          </a:xfrm>
        </p:spPr>
        <p:txBody>
          <a:bodyPr rtlCol="0">
            <a:normAutofit/>
          </a:bodyPr>
          <a:lstStyle>
            <a:lvl1pPr marL="0" indent="0">
              <a:buNone/>
              <a:defRPr sz="4400"/>
            </a:lvl1pPr>
            <a:lvl2pPr marL="626929" indent="0">
              <a:buNone/>
              <a:defRPr sz="3900"/>
            </a:lvl2pPr>
            <a:lvl3pPr marL="1253858" indent="0">
              <a:buNone/>
              <a:defRPr sz="3300"/>
            </a:lvl3pPr>
            <a:lvl4pPr marL="1880788" indent="0">
              <a:buNone/>
              <a:defRPr sz="2700"/>
            </a:lvl4pPr>
            <a:lvl5pPr marL="2507717" indent="0">
              <a:buNone/>
              <a:defRPr sz="2700"/>
            </a:lvl5pPr>
            <a:lvl6pPr marL="3134646" indent="0">
              <a:buNone/>
              <a:defRPr sz="2700"/>
            </a:lvl6pPr>
            <a:lvl7pPr marL="3761575" indent="0">
              <a:buNone/>
              <a:defRPr sz="2700"/>
            </a:lvl7pPr>
            <a:lvl8pPr marL="4388505" indent="0">
              <a:buNone/>
              <a:defRPr sz="2700"/>
            </a:lvl8pPr>
            <a:lvl9pPr marL="5015434" indent="0">
              <a:buNone/>
              <a:defRPr sz="2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82" y="2743200"/>
            <a:ext cx="4128848" cy="5082117"/>
          </a:xfrm>
        </p:spPr>
        <p:txBody>
          <a:bodyPr/>
          <a:lstStyle>
            <a:lvl1pPr marL="0" indent="0">
              <a:buNone/>
              <a:defRPr sz="2200"/>
            </a:lvl1pPr>
            <a:lvl2pPr marL="626929" indent="0">
              <a:buNone/>
              <a:defRPr sz="1900"/>
            </a:lvl2pPr>
            <a:lvl3pPr marL="1253858" indent="0">
              <a:buNone/>
              <a:defRPr sz="1700"/>
            </a:lvl3pPr>
            <a:lvl4pPr marL="1880788" indent="0">
              <a:buNone/>
              <a:defRPr sz="1400"/>
            </a:lvl4pPr>
            <a:lvl5pPr marL="2507717" indent="0">
              <a:buNone/>
              <a:defRPr sz="1400"/>
            </a:lvl5pPr>
            <a:lvl6pPr marL="3134646" indent="0">
              <a:buNone/>
              <a:defRPr sz="1400"/>
            </a:lvl6pPr>
            <a:lvl7pPr marL="3761575" indent="0">
              <a:buNone/>
              <a:defRPr sz="1400"/>
            </a:lvl7pPr>
            <a:lvl8pPr marL="4388505" indent="0">
              <a:buNone/>
              <a:defRPr sz="1400"/>
            </a:lvl8pPr>
            <a:lvl9pPr marL="5015434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E6100-0B0F-4574-86F0-53609EC311C1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22056-D61F-46C7-8A81-2F7DDF0D9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79475" y="487363"/>
            <a:ext cx="11042650" cy="176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85" tIns="62693" rIns="125385" bIns="626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9475" y="2433638"/>
            <a:ext cx="11042650" cy="580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85" tIns="62693" rIns="125385" bIns="62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475" y="8475663"/>
            <a:ext cx="2881313" cy="485775"/>
          </a:xfrm>
          <a:prstGeom prst="rect">
            <a:avLst/>
          </a:prstGeom>
        </p:spPr>
        <p:txBody>
          <a:bodyPr vert="horz" lIns="125385" tIns="62693" rIns="125385" bIns="62693" rtlCol="0" anchor="ctr"/>
          <a:lstStyle>
            <a:lvl1pPr algn="l" defTabSz="1253858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07BBA0-8EE8-43AA-BA09-EDECA47B01C4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213" y="8475663"/>
            <a:ext cx="4321175" cy="485775"/>
          </a:xfrm>
          <a:prstGeom prst="rect">
            <a:avLst/>
          </a:prstGeom>
        </p:spPr>
        <p:txBody>
          <a:bodyPr vert="horz" lIns="125385" tIns="62693" rIns="125385" bIns="62693" rtlCol="0" anchor="ctr"/>
          <a:lstStyle>
            <a:lvl1pPr algn="ctr" defTabSz="1253858" fontAlgn="auto">
              <a:spcBef>
                <a:spcPts val="0"/>
              </a:spcBef>
              <a:spcAft>
                <a:spcPts val="0"/>
              </a:spcAft>
              <a:defRPr sz="17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0813" y="8475663"/>
            <a:ext cx="2881312" cy="485775"/>
          </a:xfrm>
          <a:prstGeom prst="rect">
            <a:avLst/>
          </a:prstGeom>
        </p:spPr>
        <p:txBody>
          <a:bodyPr vert="horz" lIns="125385" tIns="62693" rIns="125385" bIns="62693" rtlCol="0" anchor="ctr"/>
          <a:lstStyle>
            <a:lvl1pPr algn="r" defTabSz="1253858" fontAlgn="auto">
              <a:spcBef>
                <a:spcPts val="0"/>
              </a:spcBef>
              <a:spcAft>
                <a:spcPts val="0"/>
              </a:spcAft>
              <a:defRPr sz="17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B1D198-4595-4BB6-BB13-36C6D95165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2pPr>
      <a:lvl3pPr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3pPr>
      <a:lvl4pPr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4pPr>
      <a:lvl5pPr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5pPr>
      <a:lvl6pPr marL="457200"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6pPr>
      <a:lvl7pPr marL="914400"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7pPr>
      <a:lvl8pPr marL="1371600"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8pPr>
      <a:lvl9pPr marL="1828800" algn="l" defTabSz="1252538" rtl="0" fontAlgn="base">
        <a:lnSpc>
          <a:spcPct val="90000"/>
        </a:lnSpc>
        <a:spcBef>
          <a:spcPct val="0"/>
        </a:spcBef>
        <a:spcAft>
          <a:spcPct val="0"/>
        </a:spcAft>
        <a:defRPr sz="6100">
          <a:solidFill>
            <a:schemeClr val="tx1"/>
          </a:solidFill>
          <a:latin typeface="Calibri Light" pitchFamily="34" charset="0"/>
        </a:defRPr>
      </a:lvl9pPr>
    </p:titleStyle>
    <p:bodyStyle>
      <a:lvl1pPr marL="312738" indent="-312738" algn="l" defTabSz="1252538" rtl="0" fontAlgn="base">
        <a:lnSpc>
          <a:spcPct val="90000"/>
        </a:lnSpc>
        <a:spcBef>
          <a:spcPts val="1375"/>
        </a:spcBef>
        <a:spcAft>
          <a:spcPct val="0"/>
        </a:spcAft>
        <a:buFont typeface="Arial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39800" indent="-312738" algn="l" defTabSz="1252538" rtl="0" fontAlgn="base">
        <a:lnSpc>
          <a:spcPct val="90000"/>
        </a:lnSpc>
        <a:spcBef>
          <a:spcPts val="688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566863" indent="-312738" algn="l" defTabSz="1252538" rtl="0" fontAlgn="base">
        <a:lnSpc>
          <a:spcPct val="90000"/>
        </a:lnSpc>
        <a:spcBef>
          <a:spcPts val="688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193925" indent="-312738" algn="l" defTabSz="1252538" rtl="0" fontAlgn="base">
        <a:lnSpc>
          <a:spcPct val="90000"/>
        </a:lnSpc>
        <a:spcBef>
          <a:spcPts val="688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820988" indent="-312738" algn="l" defTabSz="1252538" rtl="0" fontAlgn="base">
        <a:lnSpc>
          <a:spcPct val="90000"/>
        </a:lnSpc>
        <a:spcBef>
          <a:spcPts val="688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448110" indent="-313464" algn="l" defTabSz="1253858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4075040" indent="-313464" algn="l" defTabSz="1253858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701969" indent="-313464" algn="l" defTabSz="1253858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328898" indent="-313464" algn="l" defTabSz="1253858" rtl="0" eaLnBrk="1" latinLnBrk="0" hangingPunct="1">
        <a:lnSpc>
          <a:spcPct val="90000"/>
        </a:lnSpc>
        <a:spcBef>
          <a:spcPts val="686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26929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53858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880788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07717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34646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1575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88505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015434" algn="l" defTabSz="1253858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6"/>
          <p:cNvSpPr>
            <a:spLocks noChangeArrowheads="1"/>
          </p:cNvSpPr>
          <p:nvPr/>
        </p:nvSpPr>
        <p:spPr bwMode="white">
          <a:xfrm>
            <a:off x="0" y="8940800"/>
            <a:ext cx="12801600" cy="2032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051" name="Rectangle 15"/>
          <p:cNvSpPr>
            <a:spLocks noChangeArrowheads="1"/>
          </p:cNvSpPr>
          <p:nvPr/>
        </p:nvSpPr>
        <p:spPr bwMode="white">
          <a:xfrm>
            <a:off x="0" y="0"/>
            <a:ext cx="12801600" cy="1857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052" name="Rectangle 17"/>
          <p:cNvSpPr>
            <a:spLocks noChangeArrowheads="1"/>
          </p:cNvSpPr>
          <p:nvPr/>
        </p:nvSpPr>
        <p:spPr bwMode="white">
          <a:xfrm>
            <a:off x="0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2053" name="Rectangle 18"/>
          <p:cNvSpPr>
            <a:spLocks noChangeArrowheads="1"/>
          </p:cNvSpPr>
          <p:nvPr/>
        </p:nvSpPr>
        <p:spPr bwMode="white">
          <a:xfrm>
            <a:off x="12588875" y="0"/>
            <a:ext cx="212725" cy="9144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25385" tIns="62693" rIns="125385" bIns="62693" anchor="ctr"/>
          <a:lstStyle/>
          <a:p>
            <a:endParaRPr lang="en-US">
              <a:latin typeface="Georgia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9550" y="8518525"/>
            <a:ext cx="12366625" cy="4127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07363" y="8540750"/>
            <a:ext cx="4264025" cy="487363"/>
          </a:xfrm>
          <a:prstGeom prst="rect">
            <a:avLst/>
          </a:prstGeom>
        </p:spPr>
        <p:txBody>
          <a:bodyPr vert="horz" lIns="125385" tIns="62693" rIns="125385" bIns="62693"/>
          <a:lstStyle>
            <a:lvl1pPr algn="r" defTabSz="125385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9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35979F-1478-41F6-B366-CB8A16E8005B}" type="datetimeFigureOut">
              <a:rPr lang="en-US"/>
              <a:pPr>
                <a:defRPr/>
              </a:pPr>
              <a:t>2022-06-09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27038" y="8547100"/>
            <a:ext cx="5013325" cy="488950"/>
          </a:xfrm>
          <a:prstGeom prst="rect">
            <a:avLst/>
          </a:prstGeom>
        </p:spPr>
        <p:txBody>
          <a:bodyPr vert="horz" lIns="125385" tIns="62693" rIns="125385" bIns="62693"/>
          <a:lstStyle>
            <a:lvl1pPr algn="l" defTabSz="1253858" eaLnBrk="1" fontAlgn="auto" latinLnBrk="0" hangingPunct="1">
              <a:spcBef>
                <a:spcPts val="0"/>
              </a:spcBef>
              <a:spcAft>
                <a:spcPts val="0"/>
              </a:spcAft>
              <a:defRPr kumimoji="0" sz="17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12725" y="207963"/>
            <a:ext cx="12366625" cy="872807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212725" y="1701800"/>
            <a:ext cx="123666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lIns="125385" tIns="62693" rIns="125385" bIns="62693" anchor="ctr"/>
          <a:lstStyle/>
          <a:p>
            <a:pPr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73763" y="1274763"/>
            <a:ext cx="854075" cy="8128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07113" y="1400175"/>
            <a:ext cx="587375" cy="561975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25385" tIns="62693" rIns="125385" bIns="62693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080125" y="1387475"/>
            <a:ext cx="641350" cy="587375"/>
          </a:xfrm>
          <a:prstGeom prst="rect">
            <a:avLst/>
          </a:prstGeom>
        </p:spPr>
        <p:txBody>
          <a:bodyPr vert="horz" lIns="62693" tIns="62693" rIns="62693" bIns="62693" anchor="ctr">
            <a:normAutofit/>
          </a:bodyPr>
          <a:lstStyle>
            <a:lvl1pPr algn="ctr" defTabSz="1253858" eaLnBrk="1" fontAlgn="auto" latinLnBrk="0" hangingPunct="1">
              <a:spcBef>
                <a:spcPts val="0"/>
              </a:spcBef>
              <a:spcAft>
                <a:spcPts val="0"/>
              </a:spcAft>
              <a:defRPr kumimoji="0" sz="22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43E188-7906-4480-BA3E-6A09993EDA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62" name="Title Placeholder 21"/>
          <p:cNvSpPr>
            <a:spLocks noGrp="1"/>
          </p:cNvSpPr>
          <p:nvPr>
            <p:ph type="title"/>
          </p:nvPr>
        </p:nvSpPr>
        <p:spPr bwMode="auto">
          <a:xfrm>
            <a:off x="422275" y="304800"/>
            <a:ext cx="11949113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85" tIns="62693" rIns="125385" bIns="6269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6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22275" y="2032000"/>
            <a:ext cx="11949113" cy="613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85" tIns="62693" rIns="125385" bIns="626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5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500">
          <a:solidFill>
            <a:srgbClr val="7B9899"/>
          </a:solidFill>
          <a:latin typeface="Georgia" pitchFamily="18" charset="0"/>
        </a:defRPr>
      </a:lvl9pPr>
    </p:titleStyle>
    <p:bodyStyle>
      <a:lvl1pPr marL="374650" indent="-3746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750888" indent="-3746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3000" kern="1200">
          <a:solidFill>
            <a:schemeClr val="tx2"/>
          </a:solidFill>
          <a:latin typeface="+mn-lt"/>
          <a:ea typeface="+mn-ea"/>
          <a:cs typeface="+mn-cs"/>
        </a:defRPr>
      </a:lvl2pPr>
      <a:lvl3pPr marL="1127125" indent="-312738" algn="l" rtl="0" fontAlgn="base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503363" indent="-312738" algn="l" rtl="0" fontAlgn="base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700" kern="1200">
          <a:solidFill>
            <a:schemeClr val="tx2"/>
          </a:solidFill>
          <a:latin typeface="+mn-lt"/>
          <a:ea typeface="+mn-ea"/>
          <a:cs typeface="+mn-cs"/>
        </a:defRPr>
      </a:lvl4pPr>
      <a:lvl5pPr marL="1879600" indent="-312738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945" indent="-25077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102" indent="-250772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2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883874" indent="-250772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3260032" indent="-250772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9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269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253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88078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5077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13464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7615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3885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0154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2"/>
          <p:cNvSpPr>
            <a:spLocks noGrp="1"/>
          </p:cNvSpPr>
          <p:nvPr>
            <p:ph type="ctrTitle"/>
          </p:nvPr>
        </p:nvSpPr>
        <p:spPr>
          <a:xfrm>
            <a:off x="200026" y="285750"/>
            <a:ext cx="9508259" cy="2762250"/>
          </a:xfrm>
        </p:spPr>
        <p:txBody>
          <a:bodyPr anchor="t"/>
          <a:lstStyle/>
          <a:p>
            <a:pPr algn="l"/>
            <a:r>
              <a:rPr lang="en-US" altLang="en-US" sz="3500">
                <a:solidFill>
                  <a:srgbClr val="C00000"/>
                </a:solidFill>
              </a:rPr>
              <a:t>Salahaddin University- Erbil </a:t>
            </a:r>
            <a:br>
              <a:rPr lang="en-US" altLang="en-US" sz="3500">
                <a:solidFill>
                  <a:srgbClr val="C00000"/>
                </a:solidFill>
              </a:rPr>
            </a:br>
            <a:r>
              <a:rPr lang="en-US" sz="3500">
                <a:solidFill>
                  <a:srgbClr val="C00000"/>
                </a:solidFill>
              </a:rPr>
              <a:t>College of Agricultural Engineering Sciences</a:t>
            </a:r>
            <a:br>
              <a:rPr lang="en-US" sz="3500">
                <a:solidFill>
                  <a:srgbClr val="C00000"/>
                </a:solidFill>
              </a:rPr>
            </a:br>
            <a:r>
              <a:rPr lang="en-US" sz="3500">
                <a:solidFill>
                  <a:srgbClr val="C00000"/>
                </a:solidFill>
              </a:rPr>
              <a:t>Basic Sciences Unit </a:t>
            </a:r>
            <a:br>
              <a:rPr lang="en-US" sz="3500">
                <a:solidFill>
                  <a:srgbClr val="C00000"/>
                </a:solidFill>
              </a:rPr>
            </a:br>
            <a:r>
              <a:rPr lang="en-US" altLang="en-US" sz="3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Class: 1</a:t>
            </a:r>
            <a:r>
              <a:rPr lang="en-US" altLang="en-US" sz="3500" b="1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3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year/1</a:t>
            </a:r>
            <a:r>
              <a:rPr lang="en-US" altLang="en-US" sz="3500" b="1" baseline="300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altLang="en-US" sz="35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sem.</a:t>
            </a:r>
            <a:r>
              <a:rPr lang="en-US" altLang="en-US" sz="3500">
                <a:solidFill>
                  <a:srgbClr val="C00000"/>
                </a:solidFill>
              </a:rPr>
              <a:t>  </a:t>
            </a:r>
            <a:r>
              <a:rPr lang="en-US" altLang="en-US" sz="35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2021-2022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8285" y="285750"/>
            <a:ext cx="3093315" cy="2815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1049" y="3810001"/>
            <a:ext cx="12201524" cy="1142283"/>
          </a:xfrm>
          <a:prstGeom prst="rect">
            <a:avLst/>
          </a:prstGeom>
          <a:noFill/>
        </p:spPr>
        <p:txBody>
          <a:bodyPr lIns="125396" tIns="62698" rIns="125396" bIns="62698">
            <a:spAutoFit/>
          </a:bodyPr>
          <a:lstStyle/>
          <a:p>
            <a:pPr eaLnBrk="1" hangingPunct="1">
              <a:defRPr/>
            </a:pPr>
            <a:r>
              <a:rPr lang="en-US" sz="3300" b="1" cap="all" spc="342" dirty="0">
                <a:latin typeface="Times New Roman" pitchFamily="18" charset="0"/>
                <a:cs typeface="Times New Roman" pitchFamily="18" charset="0"/>
              </a:rPr>
              <a:t>subject: </a:t>
            </a:r>
          </a:p>
          <a:p>
            <a:pPr algn="ctr" eaLnBrk="1" hangingPunct="1">
              <a:defRPr/>
            </a:pPr>
            <a:r>
              <a:rPr lang="en-US" sz="3300" b="1" cap="all" spc="342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Practical of General Zoology</a:t>
            </a:r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853441" y="6191251"/>
            <a:ext cx="7207162" cy="2546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96" tIns="62698" rIns="125396" bIns="62698" numCol="1" anchor="t" anchorCtr="0" compatLnSpc="1">
            <a:prstTxWarp prst="textNoShape">
              <a:avLst/>
            </a:prstTxWarp>
          </a:bodyPr>
          <a:lstStyle>
            <a:lvl1pPr marL="273050" indent="-273050" algn="l" rtl="0" eaLnBrk="0" fontAlgn="base" hangingPunct="0">
              <a:spcBef>
                <a:spcPts val="575"/>
              </a:spcBef>
              <a:spcAft>
                <a:spcPct val="0"/>
              </a:spcAft>
              <a:buClr>
                <a:schemeClr val="accent1"/>
              </a:buClr>
              <a:buSzPct val="85000"/>
              <a:buFont typeface="Wingdings 2" pitchFamily="18" charset="2"/>
              <a:buChar char="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688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chemeClr val="accent2"/>
              </a:buClr>
              <a:buSzPct val="85000"/>
              <a:buFont typeface="Wingdings 2" pitchFamily="18" charset="2"/>
              <a:buChar char="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325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FFAEC5"/>
              </a:buClr>
              <a:buSzPct val="85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6963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SzPct val="80000"/>
              <a:buFont typeface="Wingdings 2" pitchFamily="18" charset="2"/>
              <a:buChar char="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0" fontAlgn="base" hangingPunct="0">
              <a:spcBef>
                <a:spcPts val="375"/>
              </a:spcBef>
              <a:spcAft>
                <a:spcPct val="0"/>
              </a:spcAft>
              <a:buClr>
                <a:srgbClr val="9C007F"/>
              </a:buClr>
              <a:buChar char="o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Assist. Lecturer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Mr. Hemin Hussein Ali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M. Sc. Biotechnology</a:t>
            </a:r>
          </a:p>
          <a:p>
            <a:pPr marL="0" indent="0"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Department of Animal Resources</a:t>
            </a:r>
          </a:p>
        </p:txBody>
      </p:sp>
    </p:spTree>
    <p:extLst>
      <p:ext uri="{BB962C8B-B14F-4D97-AF65-F5344CB8AC3E}">
        <p14:creationId xmlns:p14="http://schemas.microsoft.com/office/powerpoint/2010/main" val="400470109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2270" y="867173"/>
            <a:ext cx="7958402" cy="7367984"/>
          </a:xfrm>
        </p:spPr>
        <p:txBody>
          <a:bodyPr rtlCol="0">
            <a:norm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There are two types :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1-keratinize squamous epithelium</a:t>
            </a:r>
            <a:r>
              <a:rPr lang="en-US" sz="3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which contain dead keratin material such as in 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human  skin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sz="3800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2-Non-keratinize squamous epithelium: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such as in tissue lines 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esophagus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22762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896" y="184547"/>
            <a:ext cx="11973454" cy="8578453"/>
          </a:xfrm>
        </p:spPr>
        <p:txBody>
          <a:bodyPr rtlCol="0">
            <a:normAutofit/>
          </a:bodyPr>
          <a:lstStyle/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r>
              <a:rPr lang="en-US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B-Stratified cuboidal epithelial tissue:</a:t>
            </a:r>
          </a:p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     Consist of two layers of cuboidal cells, the cells of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superficial layer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smaller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than cells in 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basal layer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this tissue is found in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 sweat gland duct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r>
              <a:rPr lang="en-US" sz="3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C- Stratified columnar epithelial tissue:</a:t>
            </a:r>
          </a:p>
          <a:p>
            <a:pPr marL="329184" indent="-329184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Cells of 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basal layer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short columnar cells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while the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superficial layer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consist of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columnar cells 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and </a:t>
            </a:r>
          </a:p>
          <a:p>
            <a:pPr marL="329184" indent="-329184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between these two layers, there are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multi-layers of polygonal cells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, such as in </a:t>
            </a:r>
            <a:r>
              <a:rPr lang="en-US" sz="3800" b="1" dirty="0">
                <a:latin typeface="Times New Roman" pitchFamily="18" charset="0"/>
                <a:cs typeface="Times New Roman" pitchFamily="18" charset="0"/>
              </a:rPr>
              <a:t>eye conjunctiva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endParaRPr lang="en-US" sz="3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5664151"/>
      </p:ext>
    </p:extLst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758" y="196455"/>
            <a:ext cx="12371917" cy="4996656"/>
          </a:xfrm>
        </p:spPr>
        <p:txBody>
          <a:bodyPr rtlCol="0">
            <a:noAutofit/>
          </a:bodyPr>
          <a:lstStyle/>
          <a:p>
            <a:pPr marL="0" indent="0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None/>
              <a:defRPr/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D-Transitional epithelial tissue:</a:t>
            </a:r>
          </a:p>
          <a:p>
            <a:pPr marL="329184" indent="-329184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This type of tissue called by this name because cells of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superficial layer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vary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stratified squamous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stratified cuboidal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type, </a:t>
            </a:r>
          </a:p>
          <a:p>
            <a:pPr marL="329184" indent="-329184"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cells of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basal layer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short columnar cells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, while the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intermediate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layer consist of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polygonal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cells, such as tissue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lining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the urinary passage in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urinary bladder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798810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ontent Placeholder 2"/>
          <p:cNvSpPr>
            <a:spLocks noGrp="1"/>
          </p:cNvSpPr>
          <p:nvPr>
            <p:ph sz="quarter" idx="1"/>
          </p:nvPr>
        </p:nvSpPr>
        <p:spPr>
          <a:xfrm>
            <a:off x="100013" y="3041650"/>
            <a:ext cx="12550775" cy="5657850"/>
          </a:xfrm>
        </p:spPr>
        <p:txBody>
          <a:bodyPr/>
          <a:lstStyle/>
          <a:p>
            <a:pPr marL="701675" indent="-701675">
              <a:buFont typeface="Arial" charset="0"/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Q1) What are the types of simple epithelial tissues? </a:t>
            </a: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701675" indent="-701675">
              <a:buNone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Q2) 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What are the types of Stratified epithelial tissues? </a:t>
            </a:r>
          </a:p>
          <a:p>
            <a:pPr marL="701675" indent="-701675">
              <a:buFont typeface="Arial" charset="0"/>
              <a:buNone/>
            </a:pPr>
            <a:endParaRPr lang="en-US" sz="4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2438400" y="406400"/>
            <a:ext cx="7353300" cy="1346200"/>
          </a:xfrm>
          <a:prstGeom prst="rect">
            <a:avLst/>
          </a:prstGeom>
        </p:spPr>
        <p:txBody>
          <a:bodyPr lIns="125391" tIns="62696" rIns="125391" bIns="62696"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500" b="1" dirty="0">
                <a:latin typeface="+mj-lt"/>
                <a:ea typeface="+mj-ea"/>
                <a:cs typeface="+mj-cs"/>
              </a:rPr>
              <a:t>Quiz </a:t>
            </a:r>
          </a:p>
        </p:txBody>
      </p:sp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855663" y="922338"/>
            <a:ext cx="11190287" cy="5192712"/>
          </a:xfrm>
          <a:prstGeom prst="rect">
            <a:avLst/>
          </a:prstGeom>
        </p:spPr>
        <p:txBody>
          <a:bodyPr lIns="102098" tIns="51049" rIns="102098" bIns="51049" anchor="ctr">
            <a:normAutofit fontScale="975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300" kern="1200">
                <a:solidFill>
                  <a:srgbClr val="7B9899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9pPr>
          </a:lstStyle>
          <a:p>
            <a:pPr algn="l" defTabSz="1253858">
              <a:lnSpc>
                <a:spcPct val="200000"/>
              </a:lnSpc>
              <a:defRPr/>
            </a:pPr>
            <a:r>
              <a:rPr lang="en-US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Fourth </a:t>
            </a:r>
            <a:r>
              <a:rPr lang="en-US" sz="31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Practical / </a:t>
            </a:r>
            <a:r>
              <a:rPr lang="en-US" sz="3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Lecture’s name</a:t>
            </a:r>
          </a:p>
          <a:p>
            <a:pPr defTabSz="1253858">
              <a:lnSpc>
                <a:spcPct val="200000"/>
              </a:lnSpc>
              <a:defRPr/>
            </a:pPr>
            <a:endParaRPr lang="en-US" sz="27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defTabSz="1253858">
              <a:lnSpc>
                <a:spcPct val="200000"/>
              </a:lnSpc>
              <a:defRPr/>
            </a:pPr>
            <a:r>
              <a:rPr lang="en-US" sz="9000" b="1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Epithelial </a:t>
            </a:r>
            <a:r>
              <a:rPr lang="en-US" sz="9000" b="1" dirty="0">
                <a:solidFill>
                  <a:schemeClr val="tx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Tissues</a:t>
            </a:r>
            <a:endParaRPr lang="en-US" sz="9000" b="1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879475" y="296863"/>
            <a:ext cx="11042650" cy="1303337"/>
          </a:xfrm>
        </p:spPr>
        <p:txBody>
          <a:bodyPr/>
          <a:lstStyle/>
          <a:p>
            <a:r>
              <a:rPr lang="en-US" sz="4000" b="1" smtClean="0">
                <a:latin typeface="Times New Roman" pitchFamily="18" charset="0"/>
                <a:cs typeface="Times New Roman" pitchFamily="18" charset="0"/>
              </a:rPr>
              <a:t>Epithelial Tissues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876300" y="1814513"/>
            <a:ext cx="10629900" cy="6535737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Epithelial tissue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covers external surfaces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internal cavities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organs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Glands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are also composed of epithelial tissue.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Functions of Epithelial Tissue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	Protection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	Absorption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•	Secretion    </a:t>
            </a: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09600" y="361950"/>
            <a:ext cx="11334750" cy="840105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Epithelia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are commonly classified based on the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shape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of the cells on the free surface, as well as the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number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of cell layers. Sample types include: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Simple Epithelium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A simple epithelium has a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single layer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of cells.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Stratified Epithelium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: A stratified epithelium has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multiple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layers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of cells.  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Content Placeholder 2"/>
          <p:cNvSpPr>
            <a:spLocks noGrp="1"/>
          </p:cNvSpPr>
          <p:nvPr>
            <p:ph sz="quarter" idx="1"/>
          </p:nvPr>
        </p:nvSpPr>
        <p:spPr>
          <a:xfrm>
            <a:off x="4081463" y="222250"/>
            <a:ext cx="4148137" cy="901700"/>
          </a:xfrm>
        </p:spPr>
        <p:txBody>
          <a:bodyPr rtlCol="0">
            <a:normAutofit fontScale="92500"/>
          </a:bodyPr>
          <a:lstStyle/>
          <a:p>
            <a:pPr marL="703203" indent="-703203" defTabSz="1253858" fontAlgn="auto">
              <a:spcBef>
                <a:spcPts val="1371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Epithelial tissues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Content Placeholder 2"/>
          <p:cNvSpPr txBox="1">
            <a:spLocks/>
          </p:cNvSpPr>
          <p:nvPr/>
        </p:nvSpPr>
        <p:spPr bwMode="auto">
          <a:xfrm>
            <a:off x="438150" y="1593850"/>
            <a:ext cx="443865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5385" tIns="62693" rIns="125385" bIns="62693" anchor="ctr"/>
          <a:lstStyle>
            <a:lvl1pPr marL="701675" indent="-701675"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375"/>
              </a:spcBef>
              <a:buFont typeface="Arial" charset="0"/>
              <a:buNone/>
            </a:pPr>
            <a:r>
              <a:rPr lang="en-US" sz="4400" b="1">
                <a:latin typeface="Times New Roman" pitchFamily="18" charset="0"/>
                <a:cs typeface="Times New Roman" pitchFamily="18" charset="0"/>
              </a:rPr>
              <a:t>Glandular tissues</a:t>
            </a:r>
          </a:p>
        </p:txBody>
      </p:sp>
      <p:sp>
        <p:nvSpPr>
          <p:cNvPr id="22532" name="Content Placeholder 2"/>
          <p:cNvSpPr txBox="1">
            <a:spLocks/>
          </p:cNvSpPr>
          <p:nvPr/>
        </p:nvSpPr>
        <p:spPr bwMode="auto">
          <a:xfrm>
            <a:off x="576263" y="3651250"/>
            <a:ext cx="5500687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5385" tIns="62693" rIns="125385" bIns="62693"/>
          <a:lstStyle>
            <a:lvl1pPr marL="701675" indent="-701675"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375"/>
              </a:spcBef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1-Simple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epithelial tissues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410450" y="1746250"/>
            <a:ext cx="5124450" cy="635000"/>
          </a:xfrm>
          <a:prstGeom prst="rect">
            <a:avLst/>
          </a:prstGeom>
        </p:spPr>
        <p:txBody>
          <a:bodyPr lIns="125385" tIns="62693" rIns="125385" bIns="62693" anchor="ctr">
            <a:normAutofit fontScale="77500" lnSpcReduction="20000"/>
          </a:bodyPr>
          <a:lstStyle>
            <a:lvl1pPr marL="313464" indent="-313464" algn="l" defTabSz="1253858" rtl="0" eaLnBrk="1" latinLnBrk="0" hangingPunct="1">
              <a:lnSpc>
                <a:spcPct val="90000"/>
              </a:lnSpc>
              <a:spcBef>
                <a:spcPts val="1371"/>
              </a:spcBef>
              <a:buFont typeface="Arial" panose="020B0604020202020204" pitchFamily="34" charset="0"/>
              <a:buChar char="•"/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40393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567323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94252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21181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448110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075040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701969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328898" indent="-313464" algn="l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Char char="•"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03203" indent="-703203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Covering &amp; Lining tissues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4" name="Content Placeholder 2"/>
          <p:cNvSpPr txBox="1">
            <a:spLocks/>
          </p:cNvSpPr>
          <p:nvPr/>
        </p:nvSpPr>
        <p:spPr bwMode="auto">
          <a:xfrm>
            <a:off x="6724650" y="3727450"/>
            <a:ext cx="57912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5385" tIns="62693" rIns="125385" bIns="62693"/>
          <a:lstStyle>
            <a:lvl1pPr marL="701675" indent="-701675"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1375"/>
              </a:spcBef>
              <a:buFont typeface="Arial" charset="0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2-Stratified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epithelial tissues</a:t>
            </a:r>
          </a:p>
        </p:txBody>
      </p:sp>
      <p:sp>
        <p:nvSpPr>
          <p:cNvPr id="22535" name="Content Placeholder 2"/>
          <p:cNvSpPr txBox="1">
            <a:spLocks/>
          </p:cNvSpPr>
          <p:nvPr/>
        </p:nvSpPr>
        <p:spPr bwMode="auto">
          <a:xfrm>
            <a:off x="190500" y="4629150"/>
            <a:ext cx="607695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5385" tIns="62693" rIns="125385" bIns="62693"/>
          <a:lstStyle>
            <a:lvl1pPr marL="273050" indent="-273050"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A-Simple squamous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B-Simple cuboidal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C-Simple columnar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000">
                <a:latin typeface="Times New Roman" pitchFamily="18" charset="0"/>
                <a:cs typeface="Times New Roman" pitchFamily="18" charset="0"/>
              </a:rPr>
              <a:t>D- Pseudostratified epithelial tissues</a:t>
            </a:r>
          </a:p>
        </p:txBody>
      </p:sp>
      <p:sp>
        <p:nvSpPr>
          <p:cNvPr id="22536" name="Content Placeholder 2"/>
          <p:cNvSpPr txBox="1">
            <a:spLocks/>
          </p:cNvSpPr>
          <p:nvPr/>
        </p:nvSpPr>
        <p:spPr bwMode="auto">
          <a:xfrm>
            <a:off x="6438900" y="4781550"/>
            <a:ext cx="6096000" cy="299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5385" tIns="62693" rIns="125385" bIns="62693"/>
          <a:lstStyle>
            <a:lvl1pPr marL="273050" indent="-273050">
              <a:defRPr sz="25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25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25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1252538" fontAlgn="base">
              <a:spcBef>
                <a:spcPct val="0"/>
              </a:spcBef>
              <a:spcAft>
                <a:spcPct val="0"/>
              </a:spcAft>
              <a:defRPr sz="25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A- Stratified squamous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B- Stratified cuboidal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C- Stratified columnar epithelial tissues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D- Transitional epithelial tissues</a:t>
            </a:r>
          </a:p>
        </p:txBody>
      </p:sp>
      <p:sp>
        <p:nvSpPr>
          <p:cNvPr id="2" name="Left Brace 1"/>
          <p:cNvSpPr/>
          <p:nvPr/>
        </p:nvSpPr>
        <p:spPr>
          <a:xfrm rot="5400000">
            <a:off x="5711825" y="-2514600"/>
            <a:ext cx="758825" cy="7762875"/>
          </a:xfrm>
          <a:prstGeom prst="leftBrace">
            <a:avLst>
              <a:gd name="adj1" fmla="val 18252"/>
              <a:gd name="adj2" fmla="val 50633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Left Brace 9"/>
          <p:cNvSpPr/>
          <p:nvPr/>
        </p:nvSpPr>
        <p:spPr>
          <a:xfrm rot="5400000">
            <a:off x="6214269" y="-756444"/>
            <a:ext cx="993775" cy="7821613"/>
          </a:xfrm>
          <a:prstGeom prst="leftBrace">
            <a:avLst>
              <a:gd name="adj1" fmla="val 18252"/>
              <a:gd name="adj2" fmla="val 1669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defTabSz="1253858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>
    <p:check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841375" y="187325"/>
            <a:ext cx="11042650" cy="1189038"/>
          </a:xfrm>
        </p:spPr>
        <p:txBody>
          <a:bodyPr/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1- Simple epithelial tissues </a:t>
            </a:r>
          </a:p>
        </p:txBody>
      </p:sp>
      <p:sp>
        <p:nvSpPr>
          <p:cNvPr id="23555" name="Content Placeholder 4"/>
          <p:cNvSpPr>
            <a:spLocks noGrp="1"/>
          </p:cNvSpPr>
          <p:nvPr>
            <p:ph idx="1"/>
          </p:nvPr>
        </p:nvSpPr>
        <p:spPr>
          <a:xfrm>
            <a:off x="209550" y="1447800"/>
            <a:ext cx="12249150" cy="742950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A-Simple squamous epithelial tissues: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   It is composed of very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thin flat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cells ,and these cells are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regulated closely together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forms a continuous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sheet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, as in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Middle ear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Bowmans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capsule in kidney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600" b="1" u="sng" dirty="0">
                <a:latin typeface="Times New Roman" pitchFamily="18" charset="0"/>
                <a:cs typeface="Times New Roman" pitchFamily="18" charset="0"/>
              </a:rPr>
              <a:t>B-Simple cuboidal epithelial tissues:</a:t>
            </a:r>
          </a:p>
          <a:p>
            <a:pPr marL="0" indent="0">
              <a:buNone/>
            </a:pP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It is composed of cells appears as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box-like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or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cubic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,such epithelium found in (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Sweat gland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) the nuclei are spherical  and have central position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304800" y="209550"/>
            <a:ext cx="12249150" cy="8534400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C-Simple columnar epithelial tissues 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It composed of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tall cells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the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nuclei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are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ovoid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and located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near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the basement membrane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there are two type :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1.ciliated :as in Branchioles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     2.non- ciliated : as in Small intestine   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66700" y="152400"/>
            <a:ext cx="12211050" cy="8534400"/>
          </a:xfrm>
        </p:spPr>
        <p:txBody>
          <a:bodyPr/>
          <a:lstStyle/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b="1" u="sng" smtClean="0">
                <a:latin typeface="Times New Roman" pitchFamily="18" charset="0"/>
                <a:cs typeface="Times New Roman" pitchFamily="18" charset="0"/>
              </a:rPr>
              <a:t> D- Pseudostratified epithelial tissues: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Composed of more than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one type of cells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,with the cell nuclei laying on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different level </a:t>
            </a: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, so that it occur to composed of more than one layer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there are two type : 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1.ciliated :as in Trachea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charset="0"/>
              <a:buNone/>
            </a:pPr>
            <a:r>
              <a:rPr lang="en-US" sz="3600" smtClean="0">
                <a:latin typeface="Times New Roman" pitchFamily="18" charset="0"/>
                <a:cs typeface="Times New Roman" pitchFamily="18" charset="0"/>
              </a:rPr>
              <a:t>   2.non- ciliated : as in the duct of large glands   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210" y="2152650"/>
            <a:ext cx="9001124" cy="6794897"/>
          </a:xfrm>
        </p:spPr>
        <p:txBody>
          <a:bodyPr rtlCol="0">
            <a:noAutofit/>
          </a:bodyPr>
          <a:lstStyle/>
          <a:p>
            <a:pPr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A-Stratified </a:t>
            </a:r>
            <a:r>
              <a:rPr lang="en-US" sz="3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squamous epithelial tissue </a:t>
            </a:r>
          </a:p>
          <a:p>
            <a:pPr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3400" b="1" dirty="0">
                <a:latin typeface="Times New Roman" pitchFamily="18" charset="0"/>
                <a:cs typeface="Times New Roman" pitchFamily="18" charset="0"/>
              </a:rPr>
              <a:t>Consists of more than one layer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548640" indent="-548640"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§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Cells of the basal layer are cuboidal or columnar (short columnar cells).</a:t>
            </a:r>
          </a:p>
          <a:p>
            <a:pPr marL="548640" indent="-548640"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§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But cells  of the middle layer (intermediate layer) are of polyhedral (polygonal) cells.</a:t>
            </a:r>
          </a:p>
          <a:p>
            <a:pPr marL="548640" indent="-548640"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buFont typeface="Wingdings" panose="05000000000000000000" pitchFamily="2" charset="2"/>
              <a:buChar char="§"/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They become flatter whenever they approach the surface layer (superficial layer) </a:t>
            </a:r>
          </a:p>
          <a:p>
            <a:pPr algn="l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therefore cells of the surface layer of this tissue are of the squamous kind </a:t>
            </a:r>
          </a:p>
          <a:p>
            <a:pPr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endParaRPr lang="en-US" sz="3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073" r="5501" b="66934"/>
          <a:stretch>
            <a:fillRect/>
          </a:stretch>
        </p:blipFill>
        <p:spPr bwMode="auto">
          <a:xfrm>
            <a:off x="8867776" y="2503092"/>
            <a:ext cx="3893079" cy="512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9" name="Straight Arrow Connector 18"/>
          <p:cNvCxnSpPr/>
          <p:nvPr/>
        </p:nvCxnSpPr>
        <p:spPr>
          <a:xfrm flipH="1">
            <a:off x="10154974" y="6353969"/>
            <a:ext cx="12964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29450" y="4169173"/>
            <a:ext cx="2414324" cy="89574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8401050" y="4169174"/>
            <a:ext cx="1200150" cy="89574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8236612" y="3448050"/>
            <a:ext cx="2202788" cy="270510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ubtitle 2"/>
          <p:cNvSpPr txBox="1">
            <a:spLocks/>
          </p:cNvSpPr>
          <p:nvPr/>
        </p:nvSpPr>
        <p:spPr bwMode="auto">
          <a:xfrm>
            <a:off x="476251" y="262533"/>
            <a:ext cx="11544300" cy="2061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5385" tIns="62693" rIns="125385" bIns="62693" numCol="1" rtlCol="0" anchor="t" anchorCtr="0" compatLnSpc="1">
            <a:prstTxWarp prst="textNoShape">
              <a:avLst/>
            </a:prstTxWarp>
            <a:noAutofit/>
          </a:bodyPr>
          <a:lstStyle>
            <a:lvl1pPr marL="0" indent="0" algn="ctr" defTabSz="1252538" rtl="0" fontAlgn="base">
              <a:lnSpc>
                <a:spcPct val="90000"/>
              </a:lnSpc>
              <a:spcBef>
                <a:spcPts val="1375"/>
              </a:spcBef>
              <a:spcAft>
                <a:spcPct val="0"/>
              </a:spcAft>
              <a:buFont typeface="Arial" charset="0"/>
              <a:buNone/>
              <a:defRPr sz="3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6929" indent="0" algn="ctr" defTabSz="1252538" rtl="0" fontAlgn="base">
              <a:lnSpc>
                <a:spcPct val="90000"/>
              </a:lnSpc>
              <a:spcBef>
                <a:spcPts val="688"/>
              </a:spcBef>
              <a:spcAft>
                <a:spcPct val="0"/>
              </a:spcAft>
              <a:buFont typeface="Arial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3858" indent="0" algn="ctr" defTabSz="1252538" rtl="0" fontAlgn="base">
              <a:lnSpc>
                <a:spcPct val="90000"/>
              </a:lnSpc>
              <a:spcBef>
                <a:spcPts val="688"/>
              </a:spcBef>
              <a:spcAft>
                <a:spcPct val="0"/>
              </a:spcAft>
              <a:buFont typeface="Arial" charset="0"/>
              <a:buNone/>
              <a:defRPr sz="2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80788" indent="0" algn="ctr" defTabSz="1252538" rtl="0" fontAlgn="base">
              <a:lnSpc>
                <a:spcPct val="90000"/>
              </a:lnSpc>
              <a:spcBef>
                <a:spcPts val="688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07717" indent="0" algn="ctr" defTabSz="1252538" rtl="0" fontAlgn="base">
              <a:lnSpc>
                <a:spcPct val="90000"/>
              </a:lnSpc>
              <a:spcBef>
                <a:spcPts val="688"/>
              </a:spcBef>
              <a:spcAft>
                <a:spcPct val="0"/>
              </a:spcAft>
              <a:buFont typeface="Arial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134646" indent="0" algn="ctr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761575" indent="0" algn="ctr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388505" indent="0" algn="ctr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015434" indent="0" algn="ctr" defTabSz="1253858" rtl="0" eaLnBrk="1" latinLnBrk="0" hangingPunct="1">
              <a:lnSpc>
                <a:spcPct val="90000"/>
              </a:lnSpc>
              <a:spcBef>
                <a:spcPts val="686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r>
              <a:rPr lang="en-US" sz="3400" b="1" dirty="0" smtClean="0">
                <a:latin typeface="Times New Roman" pitchFamily="18" charset="0"/>
                <a:cs typeface="Times New Roman" pitchFamily="18" charset="0"/>
              </a:rPr>
              <a:t>2-Stratified epithelial tissue       </a:t>
            </a:r>
          </a:p>
          <a:p>
            <a:pPr algn="just" fontAlgn="auto">
              <a:lnSpc>
                <a:spcPct val="100000"/>
              </a:lnSpc>
              <a:spcBef>
                <a:spcPts val="720"/>
              </a:spcBef>
              <a:spcAft>
                <a:spcPts val="720"/>
              </a:spcAft>
              <a:defRPr/>
            </a:pPr>
            <a:r>
              <a:rPr lang="en-US" sz="3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According to the shape of the cells of the surface layer,  these tissues are classified into 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1325063189"/>
      </p:ext>
    </p:extLst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810</TotalTime>
  <Words>639</Words>
  <Application>Microsoft Office PowerPoint</Application>
  <PresentationFormat>Custom</PresentationFormat>
  <Paragraphs>78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Civic</vt:lpstr>
      <vt:lpstr>Salahaddin University- Erbil  College of Agricultural Engineering Sciences Basic Sciences Unit   Class: 1st year/1st sem.  2021-2022</vt:lpstr>
      <vt:lpstr>PowerPoint Presentation</vt:lpstr>
      <vt:lpstr>Epithelial Tissues</vt:lpstr>
      <vt:lpstr>PowerPoint Presentation</vt:lpstr>
      <vt:lpstr>PowerPoint Presentation</vt:lpstr>
      <vt:lpstr>1- Simple epithelial tissues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tissues</dc:title>
  <dc:creator>MIQDAD</dc:creator>
  <cp:lastModifiedBy>Hemin</cp:lastModifiedBy>
  <cp:revision>43</cp:revision>
  <dcterms:created xsi:type="dcterms:W3CDTF">2020-12-10T08:28:19Z</dcterms:created>
  <dcterms:modified xsi:type="dcterms:W3CDTF">2022-06-09T08:43:40Z</dcterms:modified>
</cp:coreProperties>
</file>