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62" r:id="rId3"/>
    <p:sldId id="263" r:id="rId4"/>
    <p:sldId id="258" r:id="rId5"/>
    <p:sldId id="259" r:id="rId6"/>
    <p:sldId id="264" r:id="rId7"/>
    <p:sldId id="265" r:id="rId8"/>
    <p:sldId id="266" r:id="rId9"/>
    <p:sldId id="267" r:id="rId10"/>
    <p:sldId id="269" r:id="rId11"/>
    <p:sldId id="280" r:id="rId12"/>
    <p:sldId id="271" r:id="rId13"/>
    <p:sldId id="277" r:id="rId14"/>
    <p:sldId id="272" r:id="rId15"/>
    <p:sldId id="273" r:id="rId16"/>
    <p:sldId id="275" r:id="rId17"/>
    <p:sldId id="276" r:id="rId18"/>
    <p:sldId id="278" r:id="rId19"/>
    <p:sldId id="279" r:id="rId20"/>
    <p:sldId id="281" r:id="rId21"/>
    <p:sldId id="284" r:id="rId22"/>
    <p:sldId id="283" r:id="rId23"/>
    <p:sldId id="286" r:id="rId24"/>
    <p:sldId id="285" r:id="rId25"/>
    <p:sldId id="295" r:id="rId26"/>
    <p:sldId id="287" r:id="rId27"/>
    <p:sldId id="289" r:id="rId28"/>
    <p:sldId id="291" r:id="rId29"/>
    <p:sldId id="292" r:id="rId30"/>
    <p:sldId id="296" r:id="rId31"/>
    <p:sldId id="290" r:id="rId32"/>
    <p:sldId id="293" r:id="rId33"/>
    <p:sldId id="282" r:id="rId34"/>
    <p:sldId id="297" r:id="rId35"/>
    <p:sldId id="298" r:id="rId36"/>
    <p:sldId id="312" r:id="rId37"/>
    <p:sldId id="308" r:id="rId38"/>
    <p:sldId id="309" r:id="rId39"/>
    <p:sldId id="310" r:id="rId40"/>
    <p:sldId id="299" r:id="rId41"/>
    <p:sldId id="300" r:id="rId42"/>
    <p:sldId id="301" r:id="rId43"/>
    <p:sldId id="306" r:id="rId44"/>
    <p:sldId id="307" r:id="rId45"/>
    <p:sldId id="316" r:id="rId46"/>
    <p:sldId id="302" r:id="rId47"/>
    <p:sldId id="303" r:id="rId48"/>
    <p:sldId id="304" r:id="rId49"/>
    <p:sldId id="314" r:id="rId50"/>
    <p:sldId id="315" r:id="rId51"/>
    <p:sldId id="317" r:id="rId52"/>
    <p:sldId id="318" r:id="rId53"/>
    <p:sldId id="320" r:id="rId54"/>
    <p:sldId id="319" r:id="rId55"/>
    <p:sldId id="328" r:id="rId56"/>
    <p:sldId id="329" r:id="rId57"/>
    <p:sldId id="326" r:id="rId58"/>
    <p:sldId id="334" r:id="rId59"/>
    <p:sldId id="331" r:id="rId60"/>
    <p:sldId id="332" r:id="rId61"/>
    <p:sldId id="333" r:id="rId62"/>
    <p:sldId id="323" r:id="rId63"/>
    <p:sldId id="324" r:id="rId64"/>
    <p:sldId id="325" r:id="rId65"/>
    <p:sldId id="330" r:id="rId66"/>
    <p:sldId id="321" r:id="rId67"/>
    <p:sldId id="322" r:id="rId68"/>
    <p:sldId id="313" r:id="rId69"/>
    <p:sldId id="327" r:id="rId70"/>
    <p:sldId id="335" r:id="rId71"/>
    <p:sldId id="336" r:id="rId72"/>
    <p:sldId id="337" r:id="rId73"/>
    <p:sldId id="338" r:id="rId74"/>
    <p:sldId id="339" r:id="rId75"/>
    <p:sldId id="340" r:id="rId76"/>
    <p:sldId id="342" r:id="rId77"/>
    <p:sldId id="341" r:id="rId78"/>
    <p:sldId id="343" r:id="rId79"/>
    <p:sldId id="344" r:id="rId80"/>
    <p:sldId id="345" r:id="rId81"/>
    <p:sldId id="346" r:id="rId82"/>
    <p:sldId id="349" r:id="rId83"/>
    <p:sldId id="350" r:id="rId84"/>
    <p:sldId id="347" r:id="rId85"/>
    <p:sldId id="351" r:id="rId86"/>
    <p:sldId id="352" r:id="rId87"/>
    <p:sldId id="353" r:id="rId88"/>
    <p:sldId id="354" r:id="rId89"/>
    <p:sldId id="356" r:id="rId90"/>
    <p:sldId id="355" r:id="rId91"/>
    <p:sldId id="357" r:id="rId9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1D8BD707-D9CF-40AE-B4C6-C98DA3205C09}" type="datetimeFigureOut">
              <a:rPr lang="en-US" smtClean="0"/>
              <a:pPr/>
              <a:t>10/22/2024</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B6F15528-21DE-4FAA-801E-634DDDAF4B2B}"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187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9878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2612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5775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12164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3347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3357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0296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5575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83532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6716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6824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2629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1854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83361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9979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723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8BD707-D9CF-40AE-B4C6-C98DA3205C09}" type="datetimeFigureOut">
              <a:rPr lang="en-US" smtClean="0"/>
              <a:pPr/>
              <a:t>10/22/2024</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106359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001000" cy="6400800"/>
          </a:xfrm>
        </p:spPr>
        <p:txBody>
          <a:bodyPr>
            <a:normAutofit/>
          </a:bodyPr>
          <a:lstStyle/>
          <a:p>
            <a:pPr>
              <a:buNone/>
            </a:pPr>
            <a:endParaRPr lang="en-US" sz="1200" dirty="0">
              <a:latin typeface="Times New Roman" pitchFamily="18" charset="0"/>
              <a:cs typeface="Times New Roman" pitchFamily="18" charset="0"/>
            </a:endParaRPr>
          </a:p>
          <a:p>
            <a:pPr>
              <a:buNone/>
            </a:pPr>
            <a:r>
              <a:rPr lang="en-US" sz="2000" b="1" i="1" dirty="0" err="1">
                <a:latin typeface="Times New Roman" pitchFamily="18" charset="0"/>
                <a:cs typeface="Times New Roman" pitchFamily="18" charset="0"/>
              </a:rPr>
              <a:t>Salahaddin</a:t>
            </a:r>
            <a:r>
              <a:rPr lang="en-US" sz="2000" b="1" i="1" dirty="0">
                <a:latin typeface="Times New Roman" pitchFamily="18" charset="0"/>
                <a:cs typeface="Times New Roman" pitchFamily="18" charset="0"/>
              </a:rPr>
              <a:t> University-Erbil</a:t>
            </a:r>
          </a:p>
          <a:p>
            <a:pPr>
              <a:buNone/>
            </a:pPr>
            <a:r>
              <a:rPr lang="en-US" sz="2000" b="1" i="1" dirty="0">
                <a:latin typeface="Times New Roman" pitchFamily="18" charset="0"/>
                <a:cs typeface="Times New Roman" pitchFamily="18" charset="0"/>
              </a:rPr>
              <a:t>College of Law </a:t>
            </a:r>
          </a:p>
          <a:p>
            <a:pPr>
              <a:buNone/>
            </a:pPr>
            <a:endParaRPr lang="en-US" sz="11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a:buNone/>
            </a:pPr>
            <a:endParaRPr lang="en-US" sz="11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a:buNone/>
            </a:pPr>
            <a:endParaRPr lang="en-US" sz="11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algn="ctr">
              <a:buFont typeface="Wingdings" pitchFamily="2" charset="2"/>
              <a:buNone/>
            </a:pPr>
            <a:r>
              <a:rPr lang="en-GB" sz="4400" b="1" dirty="0">
                <a:solidFill>
                  <a:schemeClr val="accent2">
                    <a:lumMod val="75000"/>
                  </a:schemeClr>
                </a:solidFill>
              </a:rPr>
              <a:t>Administrative Law</a:t>
            </a:r>
          </a:p>
          <a:p>
            <a:pPr algn="ctr">
              <a:buFont typeface="Wingdings" pitchFamily="2" charset="2"/>
              <a:buNone/>
            </a:pPr>
            <a:r>
              <a:rPr lang="en-GB" sz="2000" b="1" dirty="0"/>
              <a:t>2</a:t>
            </a:r>
            <a:r>
              <a:rPr lang="en-GB" sz="2000" b="1" baseline="30000" dirty="0"/>
              <a:t>nd</a:t>
            </a:r>
            <a:r>
              <a:rPr lang="en-GB" sz="2000" b="1" dirty="0"/>
              <a:t> year</a:t>
            </a:r>
            <a:endParaRPr lang="en-US" sz="2000" dirty="0"/>
          </a:p>
          <a:p>
            <a:pPr algn="ctr">
              <a:buNone/>
            </a:pPr>
            <a:endParaRPr lang="en-GB" b="1" i="1" dirty="0"/>
          </a:p>
          <a:p>
            <a:pPr algn="ctr">
              <a:buNone/>
            </a:pPr>
            <a:r>
              <a:rPr lang="en-GB" b="1" i="1" dirty="0" err="1"/>
              <a:t>Hemn</a:t>
            </a:r>
            <a:r>
              <a:rPr lang="en-GB" b="1" i="1" dirty="0"/>
              <a:t> Khalid Ali</a:t>
            </a:r>
          </a:p>
          <a:p>
            <a:pPr algn="ctr">
              <a:buNone/>
            </a:pPr>
            <a:endParaRPr lang="en-GB" sz="600" b="1" i="1" dirty="0"/>
          </a:p>
          <a:p>
            <a:pPr algn="ctr">
              <a:buNone/>
            </a:pPr>
            <a:r>
              <a:rPr lang="en-GB" sz="1800" dirty="0"/>
              <a:t>Assistant Lecturer</a:t>
            </a:r>
            <a:endParaRPr lang="en-GB" sz="2800" dirty="0"/>
          </a:p>
          <a:p>
            <a:pPr algn="ctr">
              <a:buNone/>
            </a:pPr>
            <a:endParaRPr lang="en-GB" sz="1800" dirty="0"/>
          </a:p>
          <a:p>
            <a:pPr algn="ctr">
              <a:buNone/>
            </a:pPr>
            <a:r>
              <a:rPr lang="en-GB" sz="1800" dirty="0" smtClean="0"/>
              <a:t>2024-2025</a:t>
            </a:r>
            <a:endParaRPr lang="en-US" sz="700" dirty="0">
              <a:latin typeface="Times New Roman" pitchFamily="18" charset="0"/>
              <a:cs typeface="Times New Roman" pitchFamily="18" charset="0"/>
            </a:endParaRPr>
          </a:p>
        </p:txBody>
      </p:sp>
      <p:pic>
        <p:nvPicPr>
          <p:cNvPr id="4" name="Picture 3" descr="salahaddin-university-logo.jpg"/>
          <p:cNvPicPr/>
          <p:nvPr/>
        </p:nvPicPr>
        <p:blipFill>
          <a:blip r:embed="rId2" cstate="print"/>
          <a:stretch>
            <a:fillRect/>
          </a:stretch>
        </p:blipFill>
        <p:spPr>
          <a:xfrm>
            <a:off x="7086600" y="0"/>
            <a:ext cx="2057400" cy="1676400"/>
          </a:xfrm>
          <a:prstGeom prst="rect">
            <a:avLst/>
          </a:prstGeom>
        </p:spPr>
      </p:pic>
    </p:spTree>
    <p:extLst>
      <p:ext uri="{BB962C8B-B14F-4D97-AF65-F5344CB8AC3E}">
        <p14:creationId xmlns:p14="http://schemas.microsoft.com/office/powerpoint/2010/main" val="159212005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fontScale="92500" lnSpcReduction="20000"/>
          </a:bodyPr>
          <a:lstStyle/>
          <a:p>
            <a:pPr marL="0" indent="0" rtl="1">
              <a:buNone/>
            </a:pPr>
            <a:r>
              <a:rPr lang="en-US" dirty="0">
                <a:solidFill>
                  <a:srgbClr val="FF0000"/>
                </a:solidFill>
              </a:rPr>
              <a:t>Concept</a:t>
            </a:r>
            <a:r>
              <a:rPr lang="en-US" dirty="0"/>
              <a:t>: an idea of how something is.</a:t>
            </a:r>
          </a:p>
          <a:p>
            <a:pPr marL="0" indent="0" rtl="1">
              <a:buNone/>
            </a:pPr>
            <a:r>
              <a:rPr lang="en-US" dirty="0">
                <a:solidFill>
                  <a:srgbClr val="FF0000"/>
                </a:solidFill>
              </a:rPr>
              <a:t>Administrative</a:t>
            </a:r>
            <a:r>
              <a:rPr lang="en-US" dirty="0"/>
              <a:t>: relating to the management of a company, organization, or institution.</a:t>
            </a:r>
          </a:p>
          <a:p>
            <a:pPr marL="0" indent="0" rtl="1">
              <a:buNone/>
            </a:pPr>
            <a:r>
              <a:rPr lang="en-US" dirty="0">
                <a:solidFill>
                  <a:srgbClr val="FF0000"/>
                </a:solidFill>
              </a:rPr>
              <a:t>executive </a:t>
            </a:r>
            <a:r>
              <a:rPr lang="en-US" dirty="0"/>
              <a:t>: the part of a government that is responsible for making certain that laws and decisions are put into action.</a:t>
            </a:r>
          </a:p>
          <a:p>
            <a:pPr marL="0" indent="0" rtl="1">
              <a:buNone/>
            </a:pPr>
            <a:r>
              <a:rPr lang="en-US" dirty="0">
                <a:solidFill>
                  <a:srgbClr val="FF0000"/>
                </a:solidFill>
              </a:rPr>
              <a:t>Government</a:t>
            </a:r>
            <a:r>
              <a:rPr lang="en-US" dirty="0"/>
              <a:t>: The group of people with the authority to govern a country</a:t>
            </a:r>
            <a:endParaRPr lang="en-US" dirty="0">
              <a:solidFill>
                <a:srgbClr val="FF0000"/>
              </a:solidFill>
            </a:endParaRPr>
          </a:p>
          <a:p>
            <a:pPr marL="0" indent="0" rtl="1">
              <a:buNone/>
            </a:pPr>
            <a:r>
              <a:rPr lang="en-US" dirty="0">
                <a:solidFill>
                  <a:srgbClr val="FF0000"/>
                </a:solidFill>
              </a:rPr>
              <a:t>Significant</a:t>
            </a:r>
            <a:r>
              <a:rPr lang="en-US" dirty="0"/>
              <a:t>: important or noticeable</a:t>
            </a:r>
          </a:p>
          <a:p>
            <a:pPr marL="0" indent="0" rtl="1">
              <a:buNone/>
            </a:pPr>
            <a:r>
              <a:rPr lang="en-US" dirty="0"/>
              <a:t>.</a:t>
            </a:r>
          </a:p>
          <a:p>
            <a:pPr marL="0" indent="0">
              <a:buNone/>
            </a:pPr>
            <a:endParaRPr lang="ar-IQ" dirty="0"/>
          </a:p>
        </p:txBody>
      </p:sp>
    </p:spTree>
    <p:extLst>
      <p:ext uri="{BB962C8B-B14F-4D97-AF65-F5344CB8AC3E}">
        <p14:creationId xmlns:p14="http://schemas.microsoft.com/office/powerpoint/2010/main" val="1526242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fontScale="92500" lnSpcReduction="10000"/>
          </a:bodyPr>
          <a:lstStyle/>
          <a:p>
            <a:pPr marL="0" indent="0">
              <a:buNone/>
            </a:pPr>
            <a:r>
              <a:rPr lang="en-US" dirty="0">
                <a:solidFill>
                  <a:srgbClr val="FF0000"/>
                </a:solidFill>
              </a:rPr>
              <a:t>determine :</a:t>
            </a:r>
            <a:r>
              <a:rPr lang="en-US" dirty="0"/>
              <a:t>to control what something will be. </a:t>
            </a:r>
          </a:p>
          <a:p>
            <a:pPr marL="0" indent="0">
              <a:buNone/>
            </a:pPr>
            <a:r>
              <a:rPr lang="en-US" dirty="0">
                <a:solidFill>
                  <a:srgbClr val="FF0000"/>
                </a:solidFill>
              </a:rPr>
              <a:t>Precise: </a:t>
            </a:r>
            <a:r>
              <a:rPr lang="en-US" dirty="0"/>
              <a:t>exact, clear, and correct.</a:t>
            </a:r>
          </a:p>
          <a:p>
            <a:pPr marL="0" indent="0">
              <a:buNone/>
            </a:pPr>
            <a:r>
              <a:rPr lang="en-US" dirty="0">
                <a:solidFill>
                  <a:srgbClr val="FF0000"/>
                </a:solidFill>
              </a:rPr>
              <a:t>Jurist:</a:t>
            </a:r>
            <a:r>
              <a:rPr lang="en-US" dirty="0"/>
              <a:t> someone who has a very detailed knowledge of law.</a:t>
            </a:r>
          </a:p>
          <a:p>
            <a:pPr marL="0" indent="0">
              <a:buNone/>
            </a:pPr>
            <a:r>
              <a:rPr lang="en-US" dirty="0">
                <a:solidFill>
                  <a:srgbClr val="FF0000"/>
                </a:solidFill>
              </a:rPr>
              <a:t>Attempt:  </a:t>
            </a:r>
            <a:r>
              <a:rPr lang="en-US" dirty="0"/>
              <a:t>to try to do something, especially something difficult.</a:t>
            </a:r>
          </a:p>
          <a:p>
            <a:pPr marL="0" indent="0">
              <a:buNone/>
            </a:pPr>
            <a:r>
              <a:rPr lang="en-US" dirty="0">
                <a:solidFill>
                  <a:srgbClr val="FF0000"/>
                </a:solidFill>
              </a:rPr>
              <a:t>Regulate: </a:t>
            </a:r>
            <a:r>
              <a:rPr lang="en-US" dirty="0"/>
              <a:t>to control an activity or process, especially by rules.</a:t>
            </a:r>
          </a:p>
          <a:p>
            <a:pPr marL="0" indent="0">
              <a:buNone/>
            </a:pPr>
            <a:r>
              <a:rPr lang="en-US" dirty="0">
                <a:solidFill>
                  <a:srgbClr val="FF0000"/>
                </a:solidFill>
              </a:rPr>
              <a:t>Agency: </a:t>
            </a:r>
            <a:r>
              <a:rPr lang="en-US" dirty="0"/>
              <a:t>a government department that is responsible for a particular activity:</a:t>
            </a:r>
            <a:endParaRPr lang="ar-IQ" dirty="0"/>
          </a:p>
          <a:p>
            <a:pPr marL="0" indent="0">
              <a:buNone/>
            </a:pPr>
            <a:endParaRPr lang="ar-IQ" dirty="0"/>
          </a:p>
        </p:txBody>
      </p:sp>
    </p:spTree>
    <p:extLst>
      <p:ext uri="{BB962C8B-B14F-4D97-AF65-F5344CB8AC3E}">
        <p14:creationId xmlns:p14="http://schemas.microsoft.com/office/powerpoint/2010/main" val="1094253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solidFill>
                  <a:srgbClr val="FF0000"/>
                </a:solidFill>
              </a:rPr>
              <a:t>Significant, Concept, Latter, Administrative, Executive,</a:t>
            </a:r>
            <a:r>
              <a:rPr lang="en-US" sz="3200" dirty="0"/>
              <a:t> </a:t>
            </a:r>
            <a:r>
              <a:rPr lang="en-US" sz="3200" dirty="0">
                <a:solidFill>
                  <a:srgbClr val="FF0000"/>
                </a:solidFill>
              </a:rPr>
              <a:t>country. </a:t>
            </a:r>
            <a:endParaRPr lang="ar-IQ" sz="3200" dirty="0">
              <a:solidFill>
                <a:srgbClr val="FF0000"/>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a:t>1- The children are taught the basic …………….. of mathematics.</a:t>
            </a:r>
          </a:p>
          <a:p>
            <a:pPr marL="0" indent="0">
              <a:buNone/>
            </a:pPr>
            <a:r>
              <a:rPr lang="en-US" dirty="0"/>
              <a:t>2-There has been a ……………… increase in the number of women students in recent years.</a:t>
            </a:r>
          </a:p>
          <a:p>
            <a:pPr marL="0" indent="0">
              <a:buNone/>
            </a:pPr>
            <a:r>
              <a:rPr lang="en-US" dirty="0"/>
              <a:t>3- She offered me more money or a car and I chose the ………….</a:t>
            </a:r>
          </a:p>
          <a:p>
            <a:pPr marL="0" indent="0">
              <a:buNone/>
            </a:pPr>
            <a:r>
              <a:rPr lang="en-US" dirty="0"/>
              <a:t>4- The job is mainly …………………</a:t>
            </a:r>
          </a:p>
          <a:p>
            <a:pPr marL="0" indent="0">
              <a:buNone/>
            </a:pPr>
            <a:r>
              <a:rPr lang="en-US" dirty="0"/>
              <a:t>5- He has an ………….. position in the company.</a:t>
            </a:r>
          </a:p>
          <a:p>
            <a:pPr marL="0" indent="0">
              <a:buNone/>
            </a:pPr>
            <a:endParaRPr lang="en-US" dirty="0"/>
          </a:p>
          <a:p>
            <a:pPr marL="0" indent="0">
              <a:buNone/>
            </a:pPr>
            <a:endParaRPr lang="ar-IQ" dirty="0"/>
          </a:p>
          <a:p>
            <a:pPr marL="0" indent="0">
              <a:buNone/>
            </a:pPr>
            <a:endParaRPr lang="ar-IQ" dirty="0"/>
          </a:p>
        </p:txBody>
      </p:sp>
    </p:spTree>
    <p:extLst>
      <p:ext uri="{BB962C8B-B14F-4D97-AF65-F5344CB8AC3E}">
        <p14:creationId xmlns:p14="http://schemas.microsoft.com/office/powerpoint/2010/main" val="698954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err="1">
                <a:solidFill>
                  <a:srgbClr val="FF0000"/>
                </a:solidFill>
              </a:rPr>
              <a:t>Rapid,Capacity</a:t>
            </a:r>
            <a:r>
              <a:rPr lang="en-US" sz="3600" dirty="0">
                <a:solidFill>
                  <a:srgbClr val="FF0000"/>
                </a:solidFill>
              </a:rPr>
              <a:t>, Century ,Governed, Function ,Individual</a:t>
            </a:r>
            <a:br>
              <a:rPr lang="en-US" sz="3600" dirty="0">
                <a:solidFill>
                  <a:srgbClr val="FF0000"/>
                </a:solidFill>
              </a:rPr>
            </a:br>
            <a:r>
              <a:rPr lang="en-US" sz="3600" i="1" dirty="0"/>
              <a:t> </a:t>
            </a:r>
            <a:endParaRPr lang="en-US" sz="3600" dirty="0"/>
          </a:p>
        </p:txBody>
      </p:sp>
      <p:sp>
        <p:nvSpPr>
          <p:cNvPr id="3" name="Content Placeholder 2"/>
          <p:cNvSpPr>
            <a:spLocks noGrp="1"/>
          </p:cNvSpPr>
          <p:nvPr>
            <p:ph idx="1"/>
          </p:nvPr>
        </p:nvSpPr>
        <p:spPr/>
        <p:txBody>
          <a:bodyPr/>
          <a:lstStyle/>
          <a:p>
            <a:pPr marL="0" indent="0">
              <a:buNone/>
            </a:pPr>
            <a:r>
              <a:rPr lang="en-US" dirty="0"/>
              <a:t>1- The country is now ………….. by the army.</a:t>
            </a:r>
          </a:p>
          <a:p>
            <a:pPr marL="0" indent="0">
              <a:buNone/>
            </a:pPr>
            <a:r>
              <a:rPr lang="en-US" dirty="0"/>
              <a:t>2- We must respect ……………liberty</a:t>
            </a:r>
          </a:p>
          <a:p>
            <a:pPr marL="0" indent="0">
              <a:buNone/>
            </a:pPr>
            <a:r>
              <a:rPr lang="en-US" dirty="0"/>
              <a:t>3- </a:t>
            </a:r>
            <a:r>
              <a:rPr lang="en-US" i="1" dirty="0"/>
              <a:t>She has a great …………..for hard work</a:t>
            </a:r>
          </a:p>
          <a:p>
            <a:pPr marL="0" indent="0">
              <a:buNone/>
            </a:pPr>
            <a:r>
              <a:rPr lang="en-US" i="1" dirty="0"/>
              <a:t>4- There was a ………….increase in the internal trade.</a:t>
            </a:r>
          </a:p>
          <a:p>
            <a:pPr marL="0" indent="0">
              <a:buNone/>
            </a:pPr>
            <a:r>
              <a:rPr lang="en-US" i="1" dirty="0"/>
              <a:t>5-A …………..ago most  people walked to work </a:t>
            </a:r>
          </a:p>
          <a:p>
            <a:pPr marL="0" indent="0">
              <a:buNone/>
            </a:pPr>
            <a:r>
              <a:rPr lang="en-US" i="1" dirty="0"/>
              <a:t>6- The………….. of the heart is to pump blood through the body</a:t>
            </a:r>
          </a:p>
        </p:txBody>
      </p:sp>
    </p:spTree>
    <p:extLst>
      <p:ext uri="{BB962C8B-B14F-4D97-AF65-F5344CB8AC3E}">
        <p14:creationId xmlns:p14="http://schemas.microsoft.com/office/powerpoint/2010/main" val="395998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Definition of Administrative Law:</a:t>
            </a:r>
            <a:r>
              <a:rPr lang="en-US" dirty="0"/>
              <a:t/>
            </a:r>
            <a:br>
              <a:rPr lang="en-US" dirty="0"/>
            </a:br>
            <a:endParaRPr lang="ar-IQ" dirty="0"/>
          </a:p>
        </p:txBody>
      </p:sp>
      <p:sp>
        <p:nvSpPr>
          <p:cNvPr id="3" name="Content Placeholder 2"/>
          <p:cNvSpPr>
            <a:spLocks noGrp="1"/>
          </p:cNvSpPr>
          <p:nvPr>
            <p:ph idx="1"/>
          </p:nvPr>
        </p:nvSpPr>
        <p:spPr/>
        <p:txBody>
          <a:bodyPr>
            <a:normAutofit/>
          </a:bodyPr>
          <a:lstStyle/>
          <a:p>
            <a:pPr marL="0" indent="0" algn="just">
              <a:buNone/>
            </a:pPr>
            <a:r>
              <a:rPr lang="en-US" dirty="0"/>
              <a:t>It is indeed difficult to determine a scientific precise and satisfactory definition of administrative law. Many jurists have attempted to define it. But none of the definitions has completely demarcated the nature, scope and contents of Administrative Law. Either the definitions are too broad and include much more than what is necessary or they are too narrow and do not include all the necessary contents. </a:t>
            </a:r>
          </a:p>
          <a:p>
            <a:pPr marL="0" indent="0" algn="just">
              <a:buNone/>
            </a:pPr>
            <a:endParaRPr lang="ar-IQ" dirty="0"/>
          </a:p>
        </p:txBody>
      </p:sp>
    </p:spTree>
    <p:extLst>
      <p:ext uri="{BB962C8B-B14F-4D97-AF65-F5344CB8AC3E}">
        <p14:creationId xmlns:p14="http://schemas.microsoft.com/office/powerpoint/2010/main" val="4175569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200" dirty="0"/>
          </a:p>
        </p:txBody>
      </p:sp>
      <p:sp>
        <p:nvSpPr>
          <p:cNvPr id="3" name="Content Placeholder 2"/>
          <p:cNvSpPr>
            <a:spLocks noGrp="1"/>
          </p:cNvSpPr>
          <p:nvPr>
            <p:ph idx="1"/>
          </p:nvPr>
        </p:nvSpPr>
        <p:spPr/>
        <p:txBody>
          <a:bodyPr>
            <a:normAutofit/>
          </a:bodyPr>
          <a:lstStyle/>
          <a:p>
            <a:pPr marL="0" indent="0" algn="just" rtl="0">
              <a:buNone/>
            </a:pPr>
            <a:endParaRPr lang="en-US" dirty="0"/>
          </a:p>
          <a:p>
            <a:pPr marL="0" indent="0">
              <a:buNone/>
            </a:pPr>
            <a:r>
              <a:rPr lang="en-US" dirty="0"/>
              <a:t>(Administrative Law is the branch of law that regulates the administrative bodies in the state and governs the activities carried out by the administrative agencies to achieve the public interest).</a:t>
            </a:r>
          </a:p>
          <a:p>
            <a:pPr marL="0" indent="0" rtl="0">
              <a:buNone/>
            </a:pPr>
            <a:endParaRPr lang="ar-IQ" i="1" dirty="0"/>
          </a:p>
        </p:txBody>
      </p:sp>
      <p:sp>
        <p:nvSpPr>
          <p:cNvPr id="4" name="Slide Number Placeholder 3"/>
          <p:cNvSpPr>
            <a:spLocks noGrp="1"/>
          </p:cNvSpPr>
          <p:nvPr>
            <p:ph type="sldNum" sz="quarter" idx="12"/>
          </p:nvPr>
        </p:nvSpPr>
        <p:spPr/>
        <p:txBody>
          <a:bodyPr/>
          <a:lstStyle/>
          <a:p>
            <a:fld id="{B98B4F0E-EF35-4662-B643-DB28ECF5960B}" type="slidenum">
              <a:rPr lang="en-US" smtClean="0"/>
              <a:pPr/>
              <a:t>15</a:t>
            </a:fld>
            <a:endParaRPr lang="en-US"/>
          </a:p>
        </p:txBody>
      </p:sp>
    </p:spTree>
    <p:extLst>
      <p:ext uri="{BB962C8B-B14F-4D97-AF65-F5344CB8AC3E}">
        <p14:creationId xmlns:p14="http://schemas.microsoft.com/office/powerpoint/2010/main" val="1039733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t>satisfactory, includes ,precise , determine, attempt.</a:t>
            </a:r>
            <a:endParaRPr lang="ar-IQ" sz="3200" dirty="0"/>
          </a:p>
        </p:txBody>
      </p:sp>
      <p:sp>
        <p:nvSpPr>
          <p:cNvPr id="3" name="Content Placeholder 2"/>
          <p:cNvSpPr>
            <a:spLocks noGrp="1"/>
          </p:cNvSpPr>
          <p:nvPr>
            <p:ph idx="1"/>
          </p:nvPr>
        </p:nvSpPr>
        <p:spPr/>
        <p:txBody>
          <a:bodyPr>
            <a:normAutofit lnSpcReduction="10000"/>
          </a:bodyPr>
          <a:lstStyle/>
          <a:p>
            <a:pPr marL="0" indent="0">
              <a:buNone/>
            </a:pPr>
            <a:r>
              <a:rPr lang="en-US" dirty="0"/>
              <a:t>1-She passed her driving test at the first ………...</a:t>
            </a:r>
          </a:p>
          <a:p>
            <a:pPr marL="0" indent="0">
              <a:buNone/>
            </a:pPr>
            <a:r>
              <a:rPr lang="en-US" dirty="0"/>
              <a:t>2- Investigators are still trying to …………….the cause of the fire.</a:t>
            </a:r>
          </a:p>
          <a:p>
            <a:pPr marL="0" indent="0">
              <a:buNone/>
            </a:pPr>
            <a:r>
              <a:rPr lang="en-US" dirty="0"/>
              <a:t>3- The ……….….cause of the disease is unknown.</a:t>
            </a:r>
          </a:p>
          <a:p>
            <a:pPr marL="0" indent="0">
              <a:buNone/>
            </a:pPr>
            <a:r>
              <a:rPr lang="en-US" dirty="0"/>
              <a:t>4- This dictionary …………..both British and American spellings of words.</a:t>
            </a:r>
          </a:p>
          <a:p>
            <a:pPr marL="0" indent="0">
              <a:buNone/>
            </a:pPr>
            <a:r>
              <a:rPr lang="en-US" dirty="0"/>
              <a:t>5- The meeting failed to produce a ……………….outcome.</a:t>
            </a:r>
            <a:endParaRPr lang="ar-IQ" dirty="0"/>
          </a:p>
        </p:txBody>
      </p:sp>
    </p:spTree>
    <p:extLst>
      <p:ext uri="{BB962C8B-B14F-4D97-AF65-F5344CB8AC3E}">
        <p14:creationId xmlns:p14="http://schemas.microsoft.com/office/powerpoint/2010/main" val="2900995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used when you are giving a choice of two or more things.</a:t>
            </a:r>
          </a:p>
          <a:p>
            <a:pPr marL="0" indent="0">
              <a:buNone/>
            </a:pPr>
            <a:endParaRPr lang="en-US" dirty="0"/>
          </a:p>
          <a:p>
            <a:pPr marL="0" indent="0">
              <a:buNone/>
            </a:pPr>
            <a:r>
              <a:rPr lang="en-US" i="1" dirty="0"/>
              <a:t>Either I accompany you to your room or I wait here.</a:t>
            </a:r>
          </a:p>
          <a:p>
            <a:pPr marL="0" indent="0">
              <a:buNone/>
            </a:pPr>
            <a:endParaRPr lang="en-US" dirty="0"/>
          </a:p>
        </p:txBody>
      </p:sp>
    </p:spTree>
    <p:extLst>
      <p:ext uri="{BB962C8B-B14F-4D97-AF65-F5344CB8AC3E}">
        <p14:creationId xmlns:p14="http://schemas.microsoft.com/office/powerpoint/2010/main" val="1716789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en-US" sz="3200" dirty="0">
                <a:solidFill>
                  <a:srgbClr val="FF0000"/>
                </a:solidFill>
              </a:rPr>
              <a:t>Functions of Administrative Law</a:t>
            </a:r>
          </a:p>
        </p:txBody>
      </p:sp>
      <p:sp>
        <p:nvSpPr>
          <p:cNvPr id="3" name="Content Placeholder 2"/>
          <p:cNvSpPr>
            <a:spLocks noGrp="1"/>
          </p:cNvSpPr>
          <p:nvPr>
            <p:ph idx="1"/>
          </p:nvPr>
        </p:nvSpPr>
        <p:spPr/>
        <p:txBody>
          <a:bodyPr>
            <a:normAutofit lnSpcReduction="10000"/>
          </a:bodyPr>
          <a:lstStyle/>
          <a:p>
            <a:pPr marL="0" indent="0" algn="just" rtl="0">
              <a:buNone/>
            </a:pPr>
            <a:endParaRPr lang="en-US" dirty="0"/>
          </a:p>
          <a:p>
            <a:pPr marL="0" indent="0" algn="just">
              <a:buNone/>
            </a:pPr>
            <a:r>
              <a:rPr lang="en-US" dirty="0"/>
              <a:t>The primary function of administrative law is to keep governmental powers within the </a:t>
            </a:r>
            <a:r>
              <a:rPr lang="en-US" dirty="0">
                <a:solidFill>
                  <a:srgbClr val="FF0000"/>
                </a:solidFill>
              </a:rPr>
              <a:t>limits of </a:t>
            </a:r>
            <a:r>
              <a:rPr lang="en-US" dirty="0"/>
              <a:t>law and to protect private rights and individual interests, because, the scope of activities of the government have expanded. They are likely to be abused. Administrative law attempts to control the powers of the government, and its agencies. It helps to bring a balance between two conflicting forces individual rights and public interest.</a:t>
            </a:r>
          </a:p>
          <a:p>
            <a:pPr marL="0" indent="0" algn="just" rtl="0">
              <a:buNone/>
            </a:pPr>
            <a:endParaRPr lang="ar-IQ" i="1" dirty="0"/>
          </a:p>
        </p:txBody>
      </p:sp>
      <p:sp>
        <p:nvSpPr>
          <p:cNvPr id="4" name="Slide Number Placeholder 3"/>
          <p:cNvSpPr>
            <a:spLocks noGrp="1"/>
          </p:cNvSpPr>
          <p:nvPr>
            <p:ph type="sldNum" sz="quarter" idx="12"/>
          </p:nvPr>
        </p:nvSpPr>
        <p:spPr/>
        <p:txBody>
          <a:bodyPr/>
          <a:lstStyle/>
          <a:p>
            <a:fld id="{B98B4F0E-EF35-4662-B643-DB28ECF5960B}" type="slidenum">
              <a:rPr lang="en-US" smtClean="0"/>
              <a:pPr/>
              <a:t>18</a:t>
            </a:fld>
            <a:endParaRPr lang="en-US" dirty="0"/>
          </a:p>
        </p:txBody>
      </p:sp>
    </p:spTree>
    <p:extLst>
      <p:ext uri="{BB962C8B-B14F-4D97-AF65-F5344CB8AC3E}">
        <p14:creationId xmlns:p14="http://schemas.microsoft.com/office/powerpoint/2010/main" val="4201681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fontScale="92500" lnSpcReduction="10000"/>
          </a:bodyPr>
          <a:lstStyle/>
          <a:p>
            <a:pPr marL="0" indent="0">
              <a:buNone/>
            </a:pPr>
            <a:r>
              <a:rPr lang="en-US" dirty="0">
                <a:solidFill>
                  <a:srgbClr val="FF0000"/>
                </a:solidFill>
              </a:rPr>
              <a:t>Primary</a:t>
            </a:r>
            <a:r>
              <a:rPr lang="en-US" dirty="0"/>
              <a:t>: more important than anything else.</a:t>
            </a:r>
          </a:p>
          <a:p>
            <a:pPr marL="0" indent="0">
              <a:buNone/>
            </a:pPr>
            <a:r>
              <a:rPr lang="en-US" dirty="0">
                <a:solidFill>
                  <a:srgbClr val="FF0000"/>
                </a:solidFill>
              </a:rPr>
              <a:t>Limit: </a:t>
            </a:r>
            <a:r>
              <a:rPr lang="en-US" dirty="0"/>
              <a:t>to prevent a number, amount, or effect from increasing past a particular point.</a:t>
            </a:r>
          </a:p>
          <a:p>
            <a:pPr marL="0" indent="0">
              <a:buNone/>
            </a:pPr>
            <a:r>
              <a:rPr lang="en-US" dirty="0"/>
              <a:t> </a:t>
            </a:r>
            <a:r>
              <a:rPr lang="en-US" dirty="0">
                <a:solidFill>
                  <a:srgbClr val="FF0000"/>
                </a:solidFill>
              </a:rPr>
              <a:t>Protect</a:t>
            </a:r>
            <a:r>
              <a:rPr lang="en-US" dirty="0"/>
              <a:t>: to keep someone or something safe from harm, damage, or illness.</a:t>
            </a:r>
          </a:p>
          <a:p>
            <a:pPr marL="0" indent="0">
              <a:buNone/>
            </a:pPr>
            <a:r>
              <a:rPr lang="en-US" dirty="0"/>
              <a:t> </a:t>
            </a:r>
            <a:r>
              <a:rPr lang="en-US" dirty="0">
                <a:solidFill>
                  <a:srgbClr val="FF0000"/>
                </a:solidFill>
              </a:rPr>
              <a:t>abuse: </a:t>
            </a:r>
            <a:r>
              <a:rPr lang="en-US" dirty="0"/>
              <a:t>to use something for the wrong purpose in a way that is harmful or morally wrong.</a:t>
            </a:r>
          </a:p>
          <a:p>
            <a:pPr marL="0" indent="0">
              <a:buNone/>
            </a:pPr>
            <a:r>
              <a:rPr lang="en-US" dirty="0">
                <a:solidFill>
                  <a:srgbClr val="FF0000"/>
                </a:solidFill>
              </a:rPr>
              <a:t>Conflict:</a:t>
            </a:r>
            <a:r>
              <a:rPr lang="en-US" dirty="0"/>
              <a:t>  disagreement between people with opposing opinions or principles.</a:t>
            </a:r>
            <a:endParaRPr lang="ar-IQ" dirty="0"/>
          </a:p>
        </p:txBody>
      </p:sp>
    </p:spTree>
    <p:extLst>
      <p:ext uri="{BB962C8B-B14F-4D97-AF65-F5344CB8AC3E}">
        <p14:creationId xmlns:p14="http://schemas.microsoft.com/office/powerpoint/2010/main" val="2986741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48934559"/>
              </p:ext>
            </p:extLst>
          </p:nvPr>
        </p:nvGraphicFramePr>
        <p:xfrm>
          <a:off x="381000" y="1600200"/>
          <a:ext cx="8229600" cy="389128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962400">
                  <a:extLst>
                    <a:ext uri="{9D8B030D-6E8A-4147-A177-3AD203B41FA5}">
                      <a16:colId xmlns:a16="http://schemas.microsoft.com/office/drawing/2014/main" val="20002"/>
                    </a:ext>
                  </a:extLst>
                </a:gridCol>
              </a:tblGrid>
              <a:tr h="675640">
                <a:tc>
                  <a:txBody>
                    <a:bodyPr/>
                    <a:lstStyle/>
                    <a:p>
                      <a:r>
                        <a:rPr lang="en-US" dirty="0"/>
                        <a:t>Words</a:t>
                      </a:r>
                    </a:p>
                  </a:txBody>
                  <a:tcPr/>
                </a:tc>
                <a:tc>
                  <a:txBody>
                    <a:bodyPr/>
                    <a:lstStyle/>
                    <a:p>
                      <a:pPr algn="ctr"/>
                      <a:r>
                        <a:rPr lang="en-US" dirty="0"/>
                        <a:t>Use</a:t>
                      </a:r>
                      <a:r>
                        <a:rPr lang="en-US" baseline="0" dirty="0"/>
                        <a:t> in sentence </a:t>
                      </a:r>
                      <a:endParaRPr lang="en-US" dirty="0"/>
                    </a:p>
                  </a:txBody>
                  <a:tcPr/>
                </a:tc>
                <a:tc>
                  <a:txBody>
                    <a:bodyPr/>
                    <a:lstStyle/>
                    <a:p>
                      <a:pPr algn="ctr"/>
                      <a:r>
                        <a:rPr lang="en-US" dirty="0"/>
                        <a:t>Meaning </a:t>
                      </a:r>
                    </a:p>
                  </a:txBody>
                  <a:tcPr/>
                </a:tc>
                <a:extLst>
                  <a:ext uri="{0D108BD9-81ED-4DB2-BD59-A6C34878D82A}">
                    <a16:rowId xmlns:a16="http://schemas.microsoft.com/office/drawing/2014/main" val="10000"/>
                  </a:ext>
                </a:extLst>
              </a:tr>
              <a:tr h="675640">
                <a:tc>
                  <a:txBody>
                    <a:bodyPr/>
                    <a:lstStyle/>
                    <a:p>
                      <a:r>
                        <a:rPr lang="en-US" dirty="0"/>
                        <a:t>Fine </a:t>
                      </a:r>
                    </a:p>
                  </a:txBody>
                  <a:tcPr/>
                </a:tc>
                <a:tc>
                  <a:txBody>
                    <a:bodyPr/>
                    <a:lstStyle/>
                    <a:p>
                      <a:r>
                        <a:rPr lang="en-US" dirty="0"/>
                        <a:t>I am </a:t>
                      </a:r>
                      <a:r>
                        <a:rPr lang="en-US" u="sng" dirty="0"/>
                        <a:t>fine </a:t>
                      </a:r>
                    </a:p>
                  </a:txBody>
                  <a:tcPr/>
                </a:tc>
                <a:tc>
                  <a:txBody>
                    <a:bodyPr/>
                    <a:lstStyle/>
                    <a:p>
                      <a:r>
                        <a:rPr lang="en-US" sz="1800" b="0" i="0" kern="1200" dirty="0">
                          <a:solidFill>
                            <a:schemeClr val="dk1"/>
                          </a:solidFill>
                          <a:effectLst/>
                          <a:latin typeface="+mn-lt"/>
                          <a:ea typeface="+mn-ea"/>
                          <a:cs typeface="+mn-cs"/>
                        </a:rPr>
                        <a:t>in good health</a:t>
                      </a:r>
                      <a:endParaRPr lang="en-US" dirty="0"/>
                    </a:p>
                  </a:txBody>
                  <a:tcPr/>
                </a:tc>
                <a:extLst>
                  <a:ext uri="{0D108BD9-81ED-4DB2-BD59-A6C34878D82A}">
                    <a16:rowId xmlns:a16="http://schemas.microsoft.com/office/drawing/2014/main" val="10001"/>
                  </a:ext>
                </a:extLst>
              </a:tr>
              <a:tr h="675640">
                <a:tc>
                  <a:txBody>
                    <a:bodyPr/>
                    <a:lstStyle/>
                    <a:p>
                      <a:endParaRPr lang="en-US" dirty="0"/>
                    </a:p>
                  </a:txBody>
                  <a:tcPr/>
                </a:tc>
                <a:tc>
                  <a:txBody>
                    <a:bodyPr/>
                    <a:lstStyle/>
                    <a:p>
                      <a:r>
                        <a:rPr lang="en-US" dirty="0"/>
                        <a:t>You will be </a:t>
                      </a:r>
                      <a:r>
                        <a:rPr lang="en-US" u="sng" dirty="0"/>
                        <a:t>fined</a:t>
                      </a:r>
                      <a:r>
                        <a:rPr lang="en-US" dirty="0"/>
                        <a:t> for any lost library books.</a:t>
                      </a:r>
                    </a:p>
                  </a:txBody>
                  <a:tcPr/>
                </a:tc>
                <a:tc>
                  <a:txBody>
                    <a:bodyPr/>
                    <a:lstStyle/>
                    <a:p>
                      <a:r>
                        <a:rPr lang="en-US" sz="1800" b="0" i="0" kern="1200" dirty="0">
                          <a:solidFill>
                            <a:schemeClr val="dk1"/>
                          </a:solidFill>
                          <a:effectLst/>
                          <a:latin typeface="+mn-lt"/>
                          <a:ea typeface="+mn-ea"/>
                          <a:cs typeface="+mn-cs"/>
                        </a:rPr>
                        <a:t>money that you have to pay as a punishment</a:t>
                      </a:r>
                      <a:endParaRPr lang="en-US" dirty="0"/>
                    </a:p>
                  </a:txBody>
                  <a:tcPr/>
                </a:tc>
                <a:extLst>
                  <a:ext uri="{0D108BD9-81ED-4DB2-BD59-A6C34878D82A}">
                    <a16:rowId xmlns:a16="http://schemas.microsoft.com/office/drawing/2014/main" val="10002"/>
                  </a:ext>
                </a:extLst>
              </a:tr>
              <a:tr h="675640">
                <a:tc>
                  <a:txBody>
                    <a:bodyPr/>
                    <a:lstStyle/>
                    <a:p>
                      <a:r>
                        <a:rPr lang="en-US" dirty="0"/>
                        <a:t>book</a:t>
                      </a:r>
                    </a:p>
                  </a:txBody>
                  <a:tcPr/>
                </a:tc>
                <a:tc>
                  <a:txBody>
                    <a:bodyPr/>
                    <a:lstStyle/>
                    <a:p>
                      <a:r>
                        <a:rPr lang="en-US" dirty="0"/>
                        <a:t>I have  just started reading a </a:t>
                      </a:r>
                      <a:r>
                        <a:rPr lang="en-US" u="sng" dirty="0"/>
                        <a:t>book</a:t>
                      </a:r>
                    </a:p>
                  </a:txBody>
                  <a:tcPr/>
                </a:tc>
                <a:tc>
                  <a:txBody>
                    <a:bodyPr/>
                    <a:lstStyle/>
                    <a:p>
                      <a:r>
                        <a:rPr lang="en-US" dirty="0"/>
                        <a:t>a set of printed pages that are held together in a cover so that you can read them</a:t>
                      </a:r>
                    </a:p>
                    <a:p>
                      <a:endParaRPr lang="en-US" dirty="0"/>
                    </a:p>
                  </a:txBody>
                  <a:tcPr/>
                </a:tc>
                <a:extLst>
                  <a:ext uri="{0D108BD9-81ED-4DB2-BD59-A6C34878D82A}">
                    <a16:rowId xmlns:a16="http://schemas.microsoft.com/office/drawing/2014/main" val="10003"/>
                  </a:ext>
                </a:extLst>
              </a:tr>
              <a:tr h="675640">
                <a:tc>
                  <a:txBody>
                    <a:bodyPr/>
                    <a:lstStyle/>
                    <a:p>
                      <a:endParaRPr lang="en-US" dirty="0"/>
                    </a:p>
                  </a:txBody>
                  <a:tcPr/>
                </a:tc>
                <a:tc>
                  <a:txBody>
                    <a:bodyPr/>
                    <a:lstStyle/>
                    <a:p>
                      <a:r>
                        <a:rPr lang="en-US" dirty="0"/>
                        <a:t>To get tickets, you have to </a:t>
                      </a:r>
                      <a:r>
                        <a:rPr lang="en-US" u="sng" dirty="0"/>
                        <a:t>book</a:t>
                      </a:r>
                      <a:r>
                        <a:rPr lang="en-US" dirty="0"/>
                        <a:t> in advance.</a:t>
                      </a:r>
                    </a:p>
                  </a:txBody>
                  <a:tcPr/>
                </a:tc>
                <a:tc>
                  <a:txBody>
                    <a:bodyPr/>
                    <a:lstStyle/>
                    <a:p>
                      <a:r>
                        <a:rPr lang="en-US" dirty="0"/>
                        <a:t>to make arrangements to stay in a place, at particular time in the future</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9188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expanded ,limit ,Abusing , Conflicts primary</a:t>
            </a:r>
            <a:endParaRPr lang="ar-IQ"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1-The minister was dismissed for ………….. power for his personal gain.</a:t>
            </a:r>
          </a:p>
          <a:p>
            <a:pPr marL="0" indent="0">
              <a:buNone/>
            </a:pPr>
            <a:r>
              <a:rPr lang="en-US" dirty="0"/>
              <a:t>2- Many of the villagers rely on fishing as their …………..source of income.</a:t>
            </a:r>
          </a:p>
          <a:p>
            <a:pPr marL="0" indent="0">
              <a:buNone/>
            </a:pPr>
            <a:r>
              <a:rPr lang="en-US" dirty="0"/>
              <a:t>3- I've been asked to………. my speech to ten minutes maximum.</a:t>
            </a:r>
          </a:p>
          <a:p>
            <a:pPr marL="0" indent="0">
              <a:buNone/>
            </a:pPr>
            <a:r>
              <a:rPr lang="en-US" dirty="0"/>
              <a:t>4- …………………between parents and children become more frequent when the children become teenagers.</a:t>
            </a:r>
          </a:p>
          <a:p>
            <a:pPr marL="0" indent="0">
              <a:buNone/>
            </a:pPr>
            <a:r>
              <a:rPr lang="en-US" dirty="0"/>
              <a:t>5- Sydney’s population ……………rapidly in the 1960s.</a:t>
            </a:r>
            <a:endParaRPr lang="ar-IQ" dirty="0"/>
          </a:p>
        </p:txBody>
      </p:sp>
    </p:spTree>
    <p:extLst>
      <p:ext uri="{BB962C8B-B14F-4D97-AF65-F5344CB8AC3E}">
        <p14:creationId xmlns:p14="http://schemas.microsoft.com/office/powerpoint/2010/main" val="2282083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Concern </a:t>
            </a:r>
            <a:endParaRPr lang="ar-IQ"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1-a feeling of worry about something important.</a:t>
            </a:r>
          </a:p>
          <a:p>
            <a:pPr marL="0" indent="0">
              <a:buNone/>
            </a:pPr>
            <a:r>
              <a:rPr lang="en-US" dirty="0"/>
              <a:t>our </a:t>
            </a:r>
            <a:r>
              <a:rPr lang="en-US" dirty="0">
                <a:solidFill>
                  <a:srgbClr val="FF0000"/>
                </a:solidFill>
              </a:rPr>
              <a:t>concern</a:t>
            </a:r>
            <a:r>
              <a:rPr lang="en-US" dirty="0"/>
              <a:t> for human rights.</a:t>
            </a:r>
          </a:p>
          <a:p>
            <a:pPr marL="0" indent="0">
              <a:buNone/>
            </a:pPr>
            <a:r>
              <a:rPr lang="en-US" dirty="0"/>
              <a:t>The recent rise in crime is a matter of considerable public </a:t>
            </a:r>
            <a:r>
              <a:rPr lang="en-US" dirty="0">
                <a:solidFill>
                  <a:srgbClr val="FF0000"/>
                </a:solidFill>
              </a:rPr>
              <a:t>concern</a:t>
            </a:r>
            <a:r>
              <a:rPr lang="en-US" dirty="0"/>
              <a:t>.</a:t>
            </a:r>
          </a:p>
          <a:p>
            <a:pPr marL="0" indent="0">
              <a:buNone/>
            </a:pPr>
            <a:endParaRPr lang="en-US" dirty="0"/>
          </a:p>
          <a:p>
            <a:pPr marL="0" indent="0">
              <a:buNone/>
            </a:pPr>
            <a:r>
              <a:rPr lang="en-US" dirty="0"/>
              <a:t>2-to be important to someone </a:t>
            </a:r>
          </a:p>
          <a:p>
            <a:pPr marL="0" indent="0">
              <a:buNone/>
            </a:pPr>
            <a:r>
              <a:rPr lang="en-US" dirty="0"/>
              <a:t>I was mainly </a:t>
            </a:r>
            <a:r>
              <a:rPr lang="en-US" dirty="0">
                <a:solidFill>
                  <a:srgbClr val="FF0000"/>
                </a:solidFill>
              </a:rPr>
              <a:t>concerned</a:t>
            </a:r>
            <a:r>
              <a:rPr lang="en-US" dirty="0"/>
              <a:t> with making something that children could enjoy.</a:t>
            </a:r>
          </a:p>
          <a:p>
            <a:pPr marL="0" indent="0">
              <a:buNone/>
            </a:pPr>
            <a:r>
              <a:rPr lang="en-US" dirty="0"/>
              <a:t>The results of the election are of </a:t>
            </a:r>
            <a:r>
              <a:rPr lang="en-US" dirty="0">
                <a:solidFill>
                  <a:srgbClr val="FF0000"/>
                </a:solidFill>
              </a:rPr>
              <a:t>concern</a:t>
            </a:r>
            <a:r>
              <a:rPr lang="en-US" dirty="0"/>
              <a:t> to us all.</a:t>
            </a:r>
            <a:endParaRPr lang="ar-IQ" dirty="0"/>
          </a:p>
        </p:txBody>
      </p:sp>
    </p:spTree>
    <p:extLst>
      <p:ext uri="{BB962C8B-B14F-4D97-AF65-F5344CB8AC3E}">
        <p14:creationId xmlns:p14="http://schemas.microsoft.com/office/powerpoint/2010/main" val="2595003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Concerns of Administrative Law</a:t>
            </a:r>
          </a:p>
        </p:txBody>
      </p:sp>
      <p:sp>
        <p:nvSpPr>
          <p:cNvPr id="3" name="Content Placeholder 2"/>
          <p:cNvSpPr>
            <a:spLocks noGrp="1"/>
          </p:cNvSpPr>
          <p:nvPr>
            <p:ph idx="1"/>
          </p:nvPr>
        </p:nvSpPr>
        <p:spPr/>
        <p:txBody>
          <a:bodyPr>
            <a:normAutofit lnSpcReduction="10000"/>
          </a:bodyPr>
          <a:lstStyle/>
          <a:p>
            <a:r>
              <a:rPr lang="en-US" b="1" dirty="0"/>
              <a:t>Administrative Law is concerned with the following topics:</a:t>
            </a:r>
            <a:endParaRPr lang="en-US" dirty="0"/>
          </a:p>
          <a:p>
            <a:pPr lvl="0"/>
            <a:r>
              <a:rPr lang="en-US" dirty="0"/>
              <a:t>It studies powers of administrative agencies. </a:t>
            </a:r>
          </a:p>
          <a:p>
            <a:pPr lvl="0"/>
            <a:r>
              <a:rPr lang="en-US" dirty="0"/>
              <a:t>It also studies applicable rules and principles while exercising administrative powers.</a:t>
            </a:r>
          </a:p>
          <a:p>
            <a:pPr lvl="0"/>
            <a:r>
              <a:rPr lang="en-US" dirty="0"/>
              <a:t>It is concerned with remedies available to aggrieved parties whose rights and interests may be affected by unlawful and unjust administrative actions</a:t>
            </a:r>
          </a:p>
          <a:p>
            <a:pPr marL="0" indent="0">
              <a:buNone/>
            </a:pPr>
            <a:endParaRPr lang="en-US" dirty="0"/>
          </a:p>
        </p:txBody>
      </p:sp>
    </p:spTree>
    <p:extLst>
      <p:ext uri="{BB962C8B-B14F-4D97-AF65-F5344CB8AC3E}">
        <p14:creationId xmlns:p14="http://schemas.microsoft.com/office/powerpoint/2010/main" val="993849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administrative, available, topics, remedy</a:t>
            </a:r>
            <a:br>
              <a:rPr lang="en-US" sz="3600" dirty="0"/>
            </a:br>
            <a:r>
              <a:rPr lang="en-US" sz="3600" dirty="0"/>
              <a:t>,executive, applicable, </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1- </a:t>
            </a:r>
            <a:r>
              <a:rPr lang="en-US" sz="2800" dirty="0"/>
              <a:t>I had worked for many years as an …………… assistant and an …………….assistant.</a:t>
            </a:r>
          </a:p>
          <a:p>
            <a:pPr marL="0" indent="0">
              <a:buNone/>
            </a:pPr>
            <a:r>
              <a:rPr lang="en-US" sz="2800" dirty="0"/>
              <a:t>2- The legal team will discuss a number of important………….</a:t>
            </a:r>
          </a:p>
          <a:p>
            <a:pPr marL="0" indent="0">
              <a:buNone/>
            </a:pPr>
            <a:r>
              <a:rPr lang="en-US" sz="2800" dirty="0"/>
              <a:t>3- It is accepted that this issue must be determined by the …………….law</a:t>
            </a:r>
          </a:p>
          <a:p>
            <a:pPr marL="0" indent="0">
              <a:buNone/>
            </a:pPr>
            <a:r>
              <a:rPr lang="en-US" sz="2800" dirty="0"/>
              <a:t>4- The problems in our schools do not have a simple………..</a:t>
            </a:r>
          </a:p>
          <a:p>
            <a:pPr marL="0" indent="0">
              <a:buNone/>
            </a:pPr>
            <a:r>
              <a:rPr lang="en-US" sz="2800" dirty="0"/>
              <a:t>5-Her new book is ………..in bookstores all across America. </a:t>
            </a:r>
          </a:p>
        </p:txBody>
      </p:sp>
    </p:spTree>
    <p:extLst>
      <p:ext uri="{BB962C8B-B14F-4D97-AF65-F5344CB8AC3E}">
        <p14:creationId xmlns:p14="http://schemas.microsoft.com/office/powerpoint/2010/main" val="629338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solidFill>
                  <a:srgbClr val="FF0000"/>
                </a:solidFill>
              </a:rPr>
              <a:t>Remedy: </a:t>
            </a:r>
            <a:r>
              <a:rPr lang="en-US" dirty="0"/>
              <a:t>a way of dealing with a problem or making a bad situation better</a:t>
            </a:r>
          </a:p>
          <a:p>
            <a:pPr marL="0" indent="0">
              <a:buNone/>
            </a:pPr>
            <a:r>
              <a:rPr lang="en-US" dirty="0">
                <a:solidFill>
                  <a:srgbClr val="FF0000"/>
                </a:solidFill>
              </a:rPr>
              <a:t>Available: </a:t>
            </a:r>
            <a:r>
              <a:rPr lang="en-US" dirty="0"/>
              <a:t>Able to be used or obtained</a:t>
            </a:r>
          </a:p>
          <a:p>
            <a:pPr marL="0" indent="0">
              <a:buNone/>
            </a:pPr>
            <a:r>
              <a:rPr lang="en-US" dirty="0">
                <a:solidFill>
                  <a:srgbClr val="FF0000"/>
                </a:solidFill>
              </a:rPr>
              <a:t>Aggrieved: </a:t>
            </a:r>
            <a:r>
              <a:rPr lang="en-US" dirty="0"/>
              <a:t>having suffered as a result of the illegal actions of someone else</a:t>
            </a:r>
          </a:p>
        </p:txBody>
      </p:sp>
    </p:spTree>
    <p:extLst>
      <p:ext uri="{BB962C8B-B14F-4D97-AF65-F5344CB8AC3E}">
        <p14:creationId xmlns:p14="http://schemas.microsoft.com/office/powerpoint/2010/main" val="191122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0" indent="0">
              <a:buNone/>
            </a:pPr>
            <a:r>
              <a:rPr lang="en-US" dirty="0"/>
              <a:t>I’m available next Tuesday if you want to meet then.</a:t>
            </a:r>
          </a:p>
          <a:p>
            <a:pPr marL="0" indent="0">
              <a:buNone/>
            </a:pPr>
            <a:endParaRPr lang="en-US" dirty="0"/>
          </a:p>
          <a:p>
            <a:pPr marL="0" indent="0">
              <a:buNone/>
            </a:pPr>
            <a:r>
              <a:rPr lang="en-US" dirty="0"/>
              <a:t>The information is freely available on the Internet.</a:t>
            </a:r>
          </a:p>
          <a:p>
            <a:pPr marL="0" indent="0">
              <a:buNone/>
            </a:pPr>
            <a:endParaRPr lang="en-US" dirty="0"/>
          </a:p>
          <a:p>
            <a:pPr marL="0" indent="0">
              <a:buNone/>
            </a:pPr>
            <a:r>
              <a:rPr lang="en-US" dirty="0"/>
              <a:t>No one at company headquarters was available for comment.</a:t>
            </a:r>
          </a:p>
          <a:p>
            <a:pPr marL="0" indent="0">
              <a:buNone/>
            </a:pPr>
            <a:endParaRPr lang="en-US" dirty="0"/>
          </a:p>
          <a:p>
            <a:pPr marL="0" indent="0">
              <a:buNone/>
            </a:pPr>
            <a:r>
              <a:rPr lang="en-US" dirty="0"/>
              <a:t>Your friend is cute. Is he available?</a:t>
            </a:r>
          </a:p>
        </p:txBody>
      </p:sp>
    </p:spTree>
    <p:extLst>
      <p:ext uri="{BB962C8B-B14F-4D97-AF65-F5344CB8AC3E}">
        <p14:creationId xmlns:p14="http://schemas.microsoft.com/office/powerpoint/2010/main" val="3339920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Purpose of Administrative Law:</a:t>
            </a:r>
            <a:r>
              <a:rPr lang="en-US" dirty="0"/>
              <a:t/>
            </a:r>
            <a:br>
              <a:rPr lang="en-US" dirty="0"/>
            </a:br>
            <a:endParaRPr lang="en-US" dirty="0"/>
          </a:p>
        </p:txBody>
      </p:sp>
      <p:sp>
        <p:nvSpPr>
          <p:cNvPr id="3" name="Content Placeholder 2"/>
          <p:cNvSpPr>
            <a:spLocks noGrp="1"/>
          </p:cNvSpPr>
          <p:nvPr>
            <p:ph idx="1"/>
          </p:nvPr>
        </p:nvSpPr>
        <p:spPr/>
        <p:txBody>
          <a:bodyPr/>
          <a:lstStyle/>
          <a:p>
            <a:pPr marL="0" indent="0" algn="just">
              <a:buNone/>
            </a:pPr>
            <a:r>
              <a:rPr lang="en-US" dirty="0"/>
              <a:t>There has never been any serious doubt that administrative law is primary concerned with the control of power. With the increase in level of state involvement in many aspects of everyday life in 20th century, the need for a coherent and effective body of rules to govern relations between individuals and the state became essential.</a:t>
            </a:r>
          </a:p>
          <a:p>
            <a:pPr marL="0" indent="0" algn="just">
              <a:buNone/>
            </a:pPr>
            <a:endParaRPr lang="en-US" dirty="0"/>
          </a:p>
        </p:txBody>
      </p:sp>
    </p:spTree>
    <p:extLst>
      <p:ext uri="{BB962C8B-B14F-4D97-AF65-F5344CB8AC3E}">
        <p14:creationId xmlns:p14="http://schemas.microsoft.com/office/powerpoint/2010/main" val="1192264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Purpose of Administrative Law can be summarized as follow: </a:t>
            </a:r>
            <a:r>
              <a:rPr lang="en-US" sz="3600" dirty="0"/>
              <a:t/>
            </a:r>
            <a:br>
              <a:rPr lang="en-US" sz="3600" dirty="0"/>
            </a:br>
            <a:endParaRPr lang="en-US" sz="3600" dirty="0"/>
          </a:p>
        </p:txBody>
      </p:sp>
      <p:sp>
        <p:nvSpPr>
          <p:cNvPr id="3" name="Content Placeholder 2"/>
          <p:cNvSpPr>
            <a:spLocks noGrp="1"/>
          </p:cNvSpPr>
          <p:nvPr>
            <p:ph idx="1"/>
          </p:nvPr>
        </p:nvSpPr>
        <p:spPr/>
        <p:txBody>
          <a:bodyPr/>
          <a:lstStyle/>
          <a:p>
            <a:pPr lvl="0"/>
            <a:r>
              <a:rPr lang="en-US" dirty="0"/>
              <a:t>It has a control function, acting in a negative sense in respect of the unlawful exercise or abuse of governmental/ administrative power.</a:t>
            </a:r>
          </a:p>
          <a:p>
            <a:pPr lvl="0"/>
            <a:r>
              <a:rPr lang="en-US" dirty="0"/>
              <a:t>Embodying positive principles to facilitate good administrative practice.</a:t>
            </a:r>
          </a:p>
          <a:p>
            <a:pPr lvl="0"/>
            <a:r>
              <a:rPr lang="en-US" dirty="0"/>
              <a:t>Respecting the rights and liberties of individuals.</a:t>
            </a:r>
          </a:p>
          <a:p>
            <a:pPr lvl="0"/>
            <a:r>
              <a:rPr lang="en-US" dirty="0"/>
              <a:t>Enhancing accountability and transparency.</a:t>
            </a:r>
          </a:p>
        </p:txBody>
      </p:sp>
    </p:spTree>
    <p:extLst>
      <p:ext uri="{BB962C8B-B14F-4D97-AF65-F5344CB8AC3E}">
        <p14:creationId xmlns:p14="http://schemas.microsoft.com/office/powerpoint/2010/main" val="3959211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fontScale="92500" lnSpcReduction="20000"/>
          </a:bodyPr>
          <a:lstStyle/>
          <a:p>
            <a:pPr marL="0" indent="0">
              <a:buNone/>
            </a:pPr>
            <a:r>
              <a:rPr lang="en-US" dirty="0">
                <a:solidFill>
                  <a:srgbClr val="FF0000"/>
                </a:solidFill>
              </a:rPr>
              <a:t>coherent: </a:t>
            </a:r>
            <a:r>
              <a:rPr lang="en-US" dirty="0"/>
              <a:t>it is easy to understand because it is clear and reasonable.</a:t>
            </a:r>
          </a:p>
          <a:p>
            <a:pPr marL="0" indent="0">
              <a:buNone/>
            </a:pPr>
            <a:r>
              <a:rPr lang="en-US" dirty="0">
                <a:solidFill>
                  <a:srgbClr val="FF0000"/>
                </a:solidFill>
              </a:rPr>
              <a:t>Effective</a:t>
            </a:r>
            <a:r>
              <a:rPr lang="en-US" dirty="0"/>
              <a:t>: successful or achieving the results that you want:</a:t>
            </a:r>
          </a:p>
          <a:p>
            <a:pPr marL="0" indent="0">
              <a:buNone/>
            </a:pPr>
            <a:r>
              <a:rPr lang="en-US" dirty="0">
                <a:solidFill>
                  <a:srgbClr val="FF0000"/>
                </a:solidFill>
              </a:rPr>
              <a:t>Enhance: </a:t>
            </a:r>
            <a:r>
              <a:rPr lang="en-US" dirty="0"/>
              <a:t>to improve the quality, amount, or strength of something:</a:t>
            </a:r>
          </a:p>
          <a:p>
            <a:pPr marL="0" lvl="0" indent="0">
              <a:buNone/>
            </a:pPr>
            <a:r>
              <a:rPr lang="en-US" dirty="0">
                <a:solidFill>
                  <a:srgbClr val="FF0000"/>
                </a:solidFill>
              </a:rPr>
              <a:t>Satisfactory</a:t>
            </a:r>
            <a:r>
              <a:rPr lang="en-US" dirty="0"/>
              <a:t>: good enough to be accepted in a particular situation.</a:t>
            </a:r>
          </a:p>
          <a:p>
            <a:pPr marL="0" lvl="0" indent="0">
              <a:buNone/>
            </a:pPr>
            <a:r>
              <a:rPr lang="en-US" dirty="0">
                <a:solidFill>
                  <a:srgbClr val="FF0000"/>
                </a:solidFill>
              </a:rPr>
              <a:t>involvement: </a:t>
            </a:r>
            <a:r>
              <a:rPr lang="en-US" dirty="0"/>
              <a:t>the act of taking part in an activity or event.</a:t>
            </a:r>
          </a:p>
          <a:p>
            <a:pPr marL="0" lvl="0" indent="0">
              <a:buNone/>
            </a:pPr>
            <a:r>
              <a:rPr lang="en-US" dirty="0">
                <a:solidFill>
                  <a:srgbClr val="FF0000"/>
                </a:solidFill>
              </a:rPr>
              <a:t>facilitate:</a:t>
            </a:r>
            <a:r>
              <a:rPr lang="en-US" dirty="0"/>
              <a:t>  to make something easier or possible. </a:t>
            </a:r>
          </a:p>
          <a:p>
            <a:pPr marL="0" indent="0">
              <a:buNone/>
            </a:pPr>
            <a:endParaRPr lang="ar-IQ" dirty="0"/>
          </a:p>
        </p:txBody>
      </p:sp>
    </p:spTree>
    <p:extLst>
      <p:ext uri="{BB962C8B-B14F-4D97-AF65-F5344CB8AC3E}">
        <p14:creationId xmlns:p14="http://schemas.microsoft.com/office/powerpoint/2010/main" val="4141658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pPr marL="0" lvl="0" indent="0" algn="just">
              <a:buNone/>
            </a:pPr>
            <a:r>
              <a:rPr lang="en-US" dirty="0">
                <a:solidFill>
                  <a:srgbClr val="FF0000"/>
                </a:solidFill>
              </a:rPr>
              <a:t>Liberty</a:t>
            </a:r>
            <a:r>
              <a:rPr lang="en-US" dirty="0"/>
              <a:t>: the freedom and the right to do whatever you want without asking permission or being afraid of authority.</a:t>
            </a:r>
          </a:p>
          <a:p>
            <a:pPr marL="0" lvl="0" indent="0" algn="just">
              <a:buNone/>
            </a:pPr>
            <a:endParaRPr lang="en-US" dirty="0"/>
          </a:p>
          <a:p>
            <a:pPr marL="0" indent="0" algn="just">
              <a:buNone/>
            </a:pPr>
            <a:r>
              <a:rPr lang="en-US" dirty="0"/>
              <a:t>the freedom to live as you wish or go where you want</a:t>
            </a:r>
          </a:p>
          <a:p>
            <a:pPr marL="0" lvl="0" indent="0" algn="just">
              <a:buNone/>
            </a:pPr>
            <a:endParaRPr lang="en-US" dirty="0"/>
          </a:p>
          <a:p>
            <a:pPr marL="0" lvl="0" indent="0" algn="just">
              <a:buNone/>
            </a:pPr>
            <a:r>
              <a:rPr lang="en-US" dirty="0"/>
              <a:t> </a:t>
            </a:r>
            <a:r>
              <a:rPr lang="en-US" dirty="0">
                <a:solidFill>
                  <a:srgbClr val="FF0000"/>
                </a:solidFill>
              </a:rPr>
              <a:t>Accountability</a:t>
            </a:r>
            <a:r>
              <a:rPr lang="en-US" dirty="0"/>
              <a:t>: responsible for what you do and able to give a satisfactory reason for it.</a:t>
            </a:r>
          </a:p>
          <a:p>
            <a:pPr marL="0" lvl="0" indent="0" algn="just">
              <a:buNone/>
            </a:pPr>
            <a:r>
              <a:rPr lang="en-US" dirty="0"/>
              <a:t> </a:t>
            </a:r>
            <a:r>
              <a:rPr lang="en-US" dirty="0">
                <a:solidFill>
                  <a:srgbClr val="FF0000"/>
                </a:solidFill>
              </a:rPr>
              <a:t>Transparency</a:t>
            </a:r>
            <a:r>
              <a:rPr lang="en-US" dirty="0"/>
              <a:t>: a situation in which business and financial activities are done in an open way without secrets, so that people can trust that they are fair and honest:</a:t>
            </a:r>
          </a:p>
          <a:p>
            <a:pPr marL="0" lvl="0" indent="0" algn="just">
              <a:buNone/>
            </a:pPr>
            <a:endParaRPr lang="en-US" dirty="0"/>
          </a:p>
          <a:p>
            <a:pPr marL="0" indent="0" algn="just">
              <a:buNone/>
            </a:pPr>
            <a:r>
              <a:rPr lang="en-US" dirty="0"/>
              <a:t>an honest way of doing things that allows other people to know exactly what you are doing </a:t>
            </a:r>
          </a:p>
          <a:p>
            <a:pPr marL="0" lvl="0" indent="0" algn="just">
              <a:buNone/>
            </a:pPr>
            <a:endParaRPr lang="en-US" dirty="0"/>
          </a:p>
        </p:txBody>
      </p:sp>
    </p:spTree>
    <p:extLst>
      <p:ext uri="{BB962C8B-B14F-4D97-AF65-F5344CB8AC3E}">
        <p14:creationId xmlns:p14="http://schemas.microsoft.com/office/powerpoint/2010/main" val="4010121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87643312"/>
              </p:ext>
            </p:extLst>
          </p:nvPr>
        </p:nvGraphicFramePr>
        <p:xfrm>
          <a:off x="381000" y="1600200"/>
          <a:ext cx="8229600" cy="27178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523240">
                <a:tc>
                  <a:txBody>
                    <a:bodyPr/>
                    <a:lstStyle/>
                    <a:p>
                      <a:r>
                        <a:rPr lang="en-US" dirty="0"/>
                        <a:t>words</a:t>
                      </a:r>
                    </a:p>
                  </a:txBody>
                  <a:tcPr/>
                </a:tc>
                <a:tc>
                  <a:txBody>
                    <a:bodyPr/>
                    <a:lstStyle/>
                    <a:p>
                      <a:r>
                        <a:rPr lang="en-US" dirty="0"/>
                        <a:t>Use in sentence </a:t>
                      </a:r>
                    </a:p>
                  </a:txBody>
                  <a:tcPr/>
                </a:tc>
                <a:tc>
                  <a:txBody>
                    <a:bodyPr/>
                    <a:lstStyle/>
                    <a:p>
                      <a:r>
                        <a:rPr lang="en-US" dirty="0"/>
                        <a:t>Meaning </a:t>
                      </a:r>
                    </a:p>
                  </a:txBody>
                  <a:tcPr/>
                </a:tc>
                <a:extLst>
                  <a:ext uri="{0D108BD9-81ED-4DB2-BD59-A6C34878D82A}">
                    <a16:rowId xmlns:a16="http://schemas.microsoft.com/office/drawing/2014/main" val="10000"/>
                  </a:ext>
                </a:extLst>
              </a:tr>
              <a:tr h="523240">
                <a:tc>
                  <a:txBody>
                    <a:bodyPr/>
                    <a:lstStyle/>
                    <a:p>
                      <a:r>
                        <a:rPr lang="en-US" dirty="0"/>
                        <a:t>Right </a:t>
                      </a:r>
                    </a:p>
                  </a:txBody>
                  <a:tcPr/>
                </a:tc>
                <a:tc>
                  <a:txBody>
                    <a:bodyPr/>
                    <a:lstStyle/>
                    <a:p>
                      <a:r>
                        <a:rPr lang="en-US" sz="1800" b="0" i="0" kern="1200" dirty="0">
                          <a:solidFill>
                            <a:schemeClr val="dk1"/>
                          </a:solidFill>
                          <a:effectLst/>
                          <a:latin typeface="+mn-lt"/>
                          <a:ea typeface="+mn-ea"/>
                          <a:cs typeface="+mn-cs"/>
                        </a:rPr>
                        <a:t>Yes, that’s the </a:t>
                      </a:r>
                      <a:r>
                        <a:rPr lang="en-US" sz="1800" b="0" i="0" u="sng" kern="1200" dirty="0">
                          <a:solidFill>
                            <a:schemeClr val="dk1"/>
                          </a:solidFill>
                          <a:effectLst/>
                          <a:latin typeface="+mn-lt"/>
                          <a:ea typeface="+mn-ea"/>
                          <a:cs typeface="+mn-cs"/>
                        </a:rPr>
                        <a:t>right</a:t>
                      </a:r>
                      <a:r>
                        <a:rPr lang="en-US" sz="1800" b="0" i="0" kern="1200" dirty="0">
                          <a:solidFill>
                            <a:schemeClr val="dk1"/>
                          </a:solidFill>
                          <a:effectLst/>
                          <a:latin typeface="+mn-lt"/>
                          <a:ea typeface="+mn-ea"/>
                          <a:cs typeface="+mn-cs"/>
                        </a:rPr>
                        <a:t> answer</a:t>
                      </a:r>
                      <a:endParaRPr lang="en-US" dirty="0"/>
                    </a:p>
                  </a:txBody>
                  <a:tcPr/>
                </a:tc>
                <a:tc>
                  <a:txBody>
                    <a:bodyPr/>
                    <a:lstStyle/>
                    <a:p>
                      <a:r>
                        <a:rPr lang="en-US" dirty="0"/>
                        <a:t>correct and based on true facts</a:t>
                      </a:r>
                    </a:p>
                  </a:txBody>
                  <a:tcPr/>
                </a:tc>
                <a:extLst>
                  <a:ext uri="{0D108BD9-81ED-4DB2-BD59-A6C34878D82A}">
                    <a16:rowId xmlns:a16="http://schemas.microsoft.com/office/drawing/2014/main" val="10001"/>
                  </a:ext>
                </a:extLst>
              </a:tr>
              <a:tr h="523240">
                <a:tc>
                  <a:txBody>
                    <a:bodyPr/>
                    <a:lstStyle/>
                    <a:p>
                      <a:endParaRPr lang="en-US" dirty="0"/>
                    </a:p>
                  </a:txBody>
                  <a:tcPr/>
                </a:tc>
                <a:tc>
                  <a:txBody>
                    <a:bodyPr/>
                    <a:lstStyle/>
                    <a:p>
                      <a:r>
                        <a:rPr lang="en-US" sz="1800" b="0" i="0" kern="1200" dirty="0">
                          <a:solidFill>
                            <a:schemeClr val="dk1"/>
                          </a:solidFill>
                          <a:effectLst/>
                          <a:latin typeface="+mn-lt"/>
                          <a:ea typeface="+mn-ea"/>
                          <a:cs typeface="+mn-cs"/>
                        </a:rPr>
                        <a:t>Everyone should have the </a:t>
                      </a:r>
                      <a:r>
                        <a:rPr lang="en-US" sz="1800" b="0" i="0" u="sng" kern="1200" dirty="0">
                          <a:solidFill>
                            <a:schemeClr val="dk1"/>
                          </a:solidFill>
                          <a:effectLst/>
                          <a:latin typeface="+mn-lt"/>
                          <a:ea typeface="+mn-ea"/>
                          <a:cs typeface="+mn-cs"/>
                        </a:rPr>
                        <a:t>right </a:t>
                      </a:r>
                      <a:r>
                        <a:rPr lang="en-US" sz="1800" b="0" i="0" kern="1200" dirty="0">
                          <a:solidFill>
                            <a:schemeClr val="dk1"/>
                          </a:solidFill>
                          <a:effectLst/>
                          <a:latin typeface="+mn-lt"/>
                          <a:ea typeface="+mn-ea"/>
                          <a:cs typeface="+mn-cs"/>
                        </a:rPr>
                        <a:t>to freedom of expression</a:t>
                      </a:r>
                      <a:endParaRPr lang="en-US" dirty="0"/>
                    </a:p>
                  </a:txBody>
                  <a:tcPr/>
                </a:tc>
                <a:tc>
                  <a:txBody>
                    <a:bodyPr/>
                    <a:lstStyle/>
                    <a:p>
                      <a:r>
                        <a:rPr lang="en-US" dirty="0"/>
                        <a:t>something that you are morally, legally, or officially allowed to do or have</a:t>
                      </a:r>
                    </a:p>
                  </a:txBody>
                  <a:tcPr/>
                </a:tc>
                <a:extLst>
                  <a:ext uri="{0D108BD9-81ED-4DB2-BD59-A6C34878D82A}">
                    <a16:rowId xmlns:a16="http://schemas.microsoft.com/office/drawing/2014/main" val="10002"/>
                  </a:ext>
                </a:extLst>
              </a:tr>
              <a:tr h="523240">
                <a:tc>
                  <a:txBody>
                    <a:bodyPr/>
                    <a:lstStyle/>
                    <a:p>
                      <a:endParaRPr lang="en-US" dirty="0"/>
                    </a:p>
                  </a:txBody>
                  <a:tcPr/>
                </a:tc>
                <a:tc>
                  <a:txBody>
                    <a:bodyPr/>
                    <a:lstStyle/>
                    <a:p>
                      <a:r>
                        <a:rPr lang="en-US" dirty="0"/>
                        <a:t>turn right at the crossroads</a:t>
                      </a:r>
                    </a:p>
                  </a:txBody>
                  <a:tcPr/>
                </a:tc>
                <a:tc>
                  <a:txBody>
                    <a:bodyPr/>
                    <a:lstStyle/>
                    <a:p>
                      <a:r>
                        <a:rPr lang="en-US" sz="1800" b="0" i="0" kern="1200" dirty="0">
                          <a:solidFill>
                            <a:schemeClr val="dk1"/>
                          </a:solidFill>
                          <a:effectLst/>
                          <a:latin typeface="+mn-lt"/>
                          <a:ea typeface="+mn-ea"/>
                          <a:cs typeface="+mn-cs"/>
                        </a:rPr>
                        <a:t>towards the direction or side that is on the right</a:t>
                      </a: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68793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coherent</a:t>
            </a:r>
            <a:endParaRPr lang="en-US" dirty="0"/>
          </a:p>
        </p:txBody>
      </p:sp>
      <p:sp>
        <p:nvSpPr>
          <p:cNvPr id="3" name="Content Placeholder 2"/>
          <p:cNvSpPr>
            <a:spLocks noGrp="1"/>
          </p:cNvSpPr>
          <p:nvPr>
            <p:ph idx="1"/>
          </p:nvPr>
        </p:nvSpPr>
        <p:spPr/>
        <p:txBody>
          <a:bodyPr>
            <a:normAutofit lnSpcReduction="10000"/>
          </a:bodyPr>
          <a:lstStyle/>
          <a:p>
            <a:pPr marL="0" indent="0" algn="just">
              <a:buNone/>
            </a:pPr>
            <a:r>
              <a:rPr lang="en-US" dirty="0"/>
              <a:t> if a piece of writing, set of ideas ….. is coherent, it is easy to understand because it is clear and reasonable.</a:t>
            </a:r>
          </a:p>
          <a:p>
            <a:pPr marL="0" indent="0" algn="just">
              <a:buNone/>
            </a:pPr>
            <a:r>
              <a:rPr lang="en-US" dirty="0"/>
              <a:t>- I was so confused that I could not make a coherent answer.</a:t>
            </a:r>
          </a:p>
          <a:p>
            <a:pPr marL="0" indent="0" algn="just">
              <a:buNone/>
            </a:pPr>
            <a:r>
              <a:rPr lang="en-US" dirty="0"/>
              <a:t>if a group is coherent, its members are connected or united because they share common aims, qualities, or beliefs</a:t>
            </a:r>
          </a:p>
          <a:p>
            <a:pPr marL="0" indent="0" algn="just">
              <a:buNone/>
            </a:pPr>
            <a:r>
              <a:rPr lang="en-US" dirty="0"/>
              <a:t>-They were never a coherent group.</a:t>
            </a:r>
          </a:p>
          <a:p>
            <a:pPr marL="0" indent="0" algn="just">
              <a:buNone/>
            </a:pPr>
            <a:endParaRPr lang="en-US" dirty="0"/>
          </a:p>
        </p:txBody>
      </p:sp>
    </p:spTree>
    <p:extLst>
      <p:ext uri="{BB962C8B-B14F-4D97-AF65-F5344CB8AC3E}">
        <p14:creationId xmlns:p14="http://schemas.microsoft.com/office/powerpoint/2010/main" val="2744306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facilitate, </a:t>
            </a:r>
            <a:r>
              <a:rPr lang="en-US" dirty="0" err="1"/>
              <a:t>enhance,coherent</a:t>
            </a:r>
            <a:r>
              <a:rPr lang="en-US" dirty="0"/>
              <a:t>, embodies ,Doubt, aspect</a:t>
            </a:r>
            <a:endParaRPr lang="ar-IQ"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1- I ………….. my ability to do the job.</a:t>
            </a:r>
          </a:p>
          <a:p>
            <a:pPr marL="0" indent="0">
              <a:buNone/>
            </a:pPr>
            <a:r>
              <a:rPr lang="en-US" dirty="0"/>
              <a:t>2- a system of rules that covers almost every ……………of their lives.</a:t>
            </a:r>
          </a:p>
          <a:p>
            <a:pPr marL="0" indent="0">
              <a:buNone/>
            </a:pPr>
            <a:r>
              <a:rPr lang="en-US" dirty="0"/>
              <a:t>3-The Government lacks a ………….. economic policy.</a:t>
            </a:r>
          </a:p>
          <a:p>
            <a:pPr marL="0" indent="0">
              <a:buNone/>
            </a:pPr>
            <a:r>
              <a:rPr lang="en-US" dirty="0"/>
              <a:t>4- The latest model ……………many new improvements</a:t>
            </a:r>
          </a:p>
          <a:p>
            <a:pPr marL="0" indent="0">
              <a:buNone/>
            </a:pPr>
            <a:r>
              <a:rPr lang="en-US" dirty="0"/>
              <a:t>5- He wants to ………….his foreign language ability.</a:t>
            </a:r>
          </a:p>
          <a:p>
            <a:pPr marL="0" indent="0">
              <a:buNone/>
            </a:pPr>
            <a:r>
              <a:rPr lang="en-US" dirty="0"/>
              <a:t>6-To ……………learning, each class is no larger than 30 students.</a:t>
            </a:r>
            <a:endParaRPr lang="ar-IQ" dirty="0"/>
          </a:p>
        </p:txBody>
      </p:sp>
    </p:spTree>
    <p:extLst>
      <p:ext uri="{BB962C8B-B14F-4D97-AF65-F5344CB8AC3E}">
        <p14:creationId xmlns:p14="http://schemas.microsoft.com/office/powerpoint/2010/main" val="38379834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Liberty , senses ,In respect of, transparency</a:t>
            </a:r>
          </a:p>
        </p:txBody>
      </p:sp>
      <p:sp>
        <p:nvSpPr>
          <p:cNvPr id="3" name="Content Placeholder 2"/>
          <p:cNvSpPr>
            <a:spLocks noGrp="1"/>
          </p:cNvSpPr>
          <p:nvPr>
            <p:ph idx="1"/>
          </p:nvPr>
        </p:nvSpPr>
        <p:spPr/>
        <p:txBody>
          <a:bodyPr/>
          <a:lstStyle/>
          <a:p>
            <a:pPr marL="0" indent="0">
              <a:buNone/>
            </a:pPr>
            <a:r>
              <a:rPr lang="en-US" dirty="0"/>
              <a:t>1- We want more ……………. in government</a:t>
            </a:r>
          </a:p>
          <a:p>
            <a:pPr marL="0" indent="0">
              <a:buNone/>
            </a:pPr>
            <a:r>
              <a:rPr lang="en-US" dirty="0"/>
              <a:t>2- …………….civil rights, all citizens are equal under the law.</a:t>
            </a:r>
          </a:p>
          <a:p>
            <a:pPr marL="0" indent="0">
              <a:buNone/>
            </a:pPr>
            <a:r>
              <a:rPr lang="en-US" dirty="0"/>
              <a:t>3-the fight for …………and equality</a:t>
            </a:r>
          </a:p>
          <a:p>
            <a:pPr marL="0" indent="0">
              <a:buNone/>
            </a:pPr>
            <a:r>
              <a:rPr lang="en-US" dirty="0"/>
              <a:t>4- The word ‘right’ has several different………...</a:t>
            </a:r>
          </a:p>
        </p:txBody>
      </p:sp>
    </p:spTree>
    <p:extLst>
      <p:ext uri="{BB962C8B-B14F-4D97-AF65-F5344CB8AC3E}">
        <p14:creationId xmlns:p14="http://schemas.microsoft.com/office/powerpoint/2010/main" val="2201754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Within </a:t>
            </a:r>
            <a:endParaRPr lang="ar-IQ"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a:t>1-included in the range of things that are possible, reasonable, or allowed</a:t>
            </a:r>
          </a:p>
          <a:p>
            <a:pPr marL="0" indent="0">
              <a:buNone/>
            </a:pPr>
            <a:r>
              <a:rPr lang="en-US" dirty="0"/>
              <a:t>I was acting </a:t>
            </a:r>
            <a:r>
              <a:rPr lang="en-US" dirty="0">
                <a:solidFill>
                  <a:srgbClr val="FF0000"/>
                </a:solidFill>
              </a:rPr>
              <a:t>within</a:t>
            </a:r>
            <a:r>
              <a:rPr lang="en-US" dirty="0"/>
              <a:t> the law (= legally).</a:t>
            </a:r>
          </a:p>
          <a:p>
            <a:pPr marL="0" indent="0">
              <a:buNone/>
            </a:pPr>
            <a:r>
              <a:rPr lang="en-US" dirty="0"/>
              <a:t>The government was doing everything </a:t>
            </a:r>
            <a:r>
              <a:rPr lang="en-US" dirty="0">
                <a:solidFill>
                  <a:srgbClr val="FF0000"/>
                </a:solidFill>
              </a:rPr>
              <a:t>within </a:t>
            </a:r>
            <a:r>
              <a:rPr lang="en-US" dirty="0"/>
              <a:t>its power to help the victims.</a:t>
            </a:r>
          </a:p>
          <a:p>
            <a:pPr marL="0" indent="0">
              <a:buNone/>
            </a:pPr>
            <a:r>
              <a:rPr lang="en-US" dirty="0"/>
              <a:t>2-before a certain period of time has passed</a:t>
            </a:r>
          </a:p>
          <a:p>
            <a:pPr marL="0" indent="0">
              <a:buNone/>
            </a:pPr>
            <a:r>
              <a:rPr lang="en-US" dirty="0"/>
              <a:t>We should have the test results back </a:t>
            </a:r>
            <a:r>
              <a:rPr lang="en-US" dirty="0">
                <a:solidFill>
                  <a:srgbClr val="FF0000"/>
                </a:solidFill>
              </a:rPr>
              <a:t>within</a:t>
            </a:r>
            <a:r>
              <a:rPr lang="en-US" dirty="0"/>
              <a:t> 24 hours.</a:t>
            </a:r>
          </a:p>
          <a:p>
            <a:pPr marL="0" indent="0">
              <a:buNone/>
            </a:pPr>
            <a:r>
              <a:rPr lang="en-US" dirty="0"/>
              <a:t>3-inside an area, building, room, or space.</a:t>
            </a:r>
          </a:p>
          <a:p>
            <a:pPr marL="0" indent="0">
              <a:buNone/>
            </a:pPr>
            <a:r>
              <a:rPr lang="en-US" dirty="0"/>
              <a:t>The ticket gives students unlimited free travel </a:t>
            </a:r>
            <a:r>
              <a:rPr lang="en-US" dirty="0">
                <a:solidFill>
                  <a:srgbClr val="FF0000"/>
                </a:solidFill>
              </a:rPr>
              <a:t>within</a:t>
            </a:r>
            <a:r>
              <a:rPr lang="en-US" dirty="0"/>
              <a:t> the UK.</a:t>
            </a:r>
          </a:p>
          <a:p>
            <a:pPr marL="0" indent="0">
              <a:buNone/>
            </a:pPr>
            <a:endParaRPr lang="ar-IQ" dirty="0"/>
          </a:p>
        </p:txBody>
      </p:sp>
    </p:spTree>
    <p:extLst>
      <p:ext uri="{BB962C8B-B14F-4D97-AF65-F5344CB8AC3E}">
        <p14:creationId xmlns:p14="http://schemas.microsoft.com/office/powerpoint/2010/main" val="2679630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8" algn="ctr" rtl="0">
              <a:spcBef>
                <a:spcPct val="0"/>
              </a:spcBef>
            </a:pPr>
            <a:r>
              <a:rPr lang="en-US" sz="2400" b="1" dirty="0"/>
              <a:t>Sources of Administrative Law:</a:t>
            </a:r>
            <a:r>
              <a:rPr lang="en-US" dirty="0"/>
              <a:t/>
            </a:r>
            <a:br>
              <a:rPr lang="en-US" dirty="0"/>
            </a:br>
            <a:endParaRPr lang="ar-IQ" dirty="0"/>
          </a:p>
        </p:txBody>
      </p:sp>
      <p:sp>
        <p:nvSpPr>
          <p:cNvPr id="3" name="Content Placeholder 2"/>
          <p:cNvSpPr>
            <a:spLocks noGrp="1"/>
          </p:cNvSpPr>
          <p:nvPr>
            <p:ph idx="1"/>
          </p:nvPr>
        </p:nvSpPr>
        <p:spPr/>
        <p:txBody>
          <a:bodyPr>
            <a:normAutofit fontScale="47500" lnSpcReduction="20000"/>
          </a:bodyPr>
          <a:lstStyle/>
          <a:p>
            <a:pPr marL="0" indent="0" algn="just">
              <a:buNone/>
            </a:pPr>
            <a:r>
              <a:rPr lang="en-US" sz="3600" dirty="0"/>
              <a:t>Sources of Administrative can be divided into categories:</a:t>
            </a:r>
          </a:p>
          <a:p>
            <a:pPr marL="0" lvl="0" indent="0" algn="just">
              <a:buNone/>
            </a:pPr>
            <a:r>
              <a:rPr lang="en-US" sz="3600" dirty="0"/>
              <a:t>A- The main sources</a:t>
            </a:r>
          </a:p>
          <a:p>
            <a:pPr marL="0" lvl="0" indent="0" algn="just">
              <a:buNone/>
            </a:pPr>
            <a:r>
              <a:rPr lang="en-US" sz="3600" dirty="0"/>
              <a:t>B- The secondary sources</a:t>
            </a:r>
          </a:p>
          <a:p>
            <a:pPr marL="0" indent="0" algn="just">
              <a:buNone/>
            </a:pPr>
            <a:r>
              <a:rPr lang="en-US" sz="3600" dirty="0"/>
              <a:t> </a:t>
            </a:r>
          </a:p>
          <a:p>
            <a:pPr marL="0" indent="0" algn="just">
              <a:buNone/>
            </a:pPr>
            <a:r>
              <a:rPr lang="en-US" sz="3600" b="1" dirty="0"/>
              <a:t>The main sources:</a:t>
            </a:r>
            <a:endParaRPr lang="en-US" sz="3600" dirty="0"/>
          </a:p>
          <a:p>
            <a:pPr marL="0" indent="0" algn="just">
              <a:buNone/>
            </a:pPr>
            <a:r>
              <a:rPr lang="en-US" sz="3600" dirty="0"/>
              <a:t>1. The Constitution: The constitution contains some provisions dealing with the manner and principle of government administration and accountability of public bodies and officials. It briefly sets forth details about mechanisms, procedures and administrative functions granted to various authorities. </a:t>
            </a:r>
          </a:p>
          <a:p>
            <a:pPr marL="0" indent="0" algn="just">
              <a:buNone/>
            </a:pPr>
            <a:r>
              <a:rPr lang="en-US" sz="3600" dirty="0"/>
              <a:t>Article 122 in the Constitution of republic of Iraq in 2005.</a:t>
            </a:r>
          </a:p>
          <a:p>
            <a:pPr marL="0" indent="0">
              <a:buNone/>
            </a:pPr>
            <a:endParaRPr lang="ar-IQ" dirty="0"/>
          </a:p>
        </p:txBody>
      </p:sp>
    </p:spTree>
    <p:extLst>
      <p:ext uri="{BB962C8B-B14F-4D97-AF65-F5344CB8AC3E}">
        <p14:creationId xmlns:p14="http://schemas.microsoft.com/office/powerpoint/2010/main" val="677644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fontScale="92500" lnSpcReduction="20000"/>
          </a:bodyPr>
          <a:lstStyle/>
          <a:p>
            <a:pPr marL="0" indent="0" algn="just">
              <a:buNone/>
            </a:pPr>
            <a:r>
              <a:rPr lang="en-US" dirty="0"/>
              <a:t>2. Legislation: Laws adopted by parliament, can be considered one of the primary sources of administrative law. </a:t>
            </a:r>
          </a:p>
          <a:p>
            <a:pPr marL="0" indent="0" algn="just">
              <a:buNone/>
            </a:pPr>
            <a:r>
              <a:rPr lang="en-US" dirty="0"/>
              <a:t>The statute creating an agency known as enabling act or parent act, clearly determines the limit of power conferred on the created agency. An administrative action exceeding such limit is an ultra vires, and in most countries the courts will be ready to intervene and invalidate such action. Usually, administrative law provisions are not codified in one legal code due to the continuously developing government activities. However, it can be found in various pieces of legislations. </a:t>
            </a:r>
          </a:p>
          <a:p>
            <a:pPr marL="0" indent="0">
              <a:buNone/>
            </a:pPr>
            <a:endParaRPr lang="ar-IQ" dirty="0"/>
          </a:p>
        </p:txBody>
      </p:sp>
    </p:spTree>
    <p:extLst>
      <p:ext uri="{BB962C8B-B14F-4D97-AF65-F5344CB8AC3E}">
        <p14:creationId xmlns:p14="http://schemas.microsoft.com/office/powerpoint/2010/main" val="36934723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lnSpcReduction="10000"/>
          </a:bodyPr>
          <a:lstStyle/>
          <a:p>
            <a:pPr marL="0" indent="0">
              <a:buNone/>
            </a:pPr>
            <a:r>
              <a:rPr lang="en-US" b="1" dirty="0">
                <a:solidFill>
                  <a:srgbClr val="FF0000"/>
                </a:solidFill>
              </a:rPr>
              <a:t>Category: </a:t>
            </a:r>
            <a:r>
              <a:rPr lang="en-US" b="1" dirty="0"/>
              <a:t>in a system for dividing things according to appearance, quality.....</a:t>
            </a:r>
          </a:p>
          <a:p>
            <a:pPr marL="0" indent="0">
              <a:buNone/>
            </a:pPr>
            <a:r>
              <a:rPr lang="en-US" b="1" dirty="0">
                <a:solidFill>
                  <a:srgbClr val="FF0000"/>
                </a:solidFill>
              </a:rPr>
              <a:t>set forth</a:t>
            </a:r>
            <a:r>
              <a:rPr lang="en-US" b="1" dirty="0"/>
              <a:t>: to explain ideas, facts, or opinions in a clearly organized way in writing or in a speech</a:t>
            </a:r>
          </a:p>
          <a:p>
            <a:pPr marL="0" indent="0">
              <a:buNone/>
            </a:pPr>
            <a:r>
              <a:rPr lang="en-US" b="1" dirty="0">
                <a:solidFill>
                  <a:srgbClr val="FF0000"/>
                </a:solidFill>
              </a:rPr>
              <a:t>various: </a:t>
            </a:r>
            <a:r>
              <a:rPr lang="en-US" b="1" dirty="0"/>
              <a:t>several different types of that thing.</a:t>
            </a:r>
          </a:p>
          <a:p>
            <a:pPr marL="0" indent="0">
              <a:buNone/>
            </a:pPr>
            <a:r>
              <a:rPr lang="en-US" b="1" dirty="0">
                <a:solidFill>
                  <a:srgbClr val="FF0000"/>
                </a:solidFill>
              </a:rPr>
              <a:t>ultra vires</a:t>
            </a:r>
            <a:r>
              <a:rPr lang="en-US" b="1" dirty="0"/>
              <a:t>: beyond legal or official powers.</a:t>
            </a:r>
          </a:p>
          <a:p>
            <a:pPr marL="0" indent="0">
              <a:buNone/>
            </a:pPr>
            <a:r>
              <a:rPr lang="en-US" b="1" dirty="0">
                <a:solidFill>
                  <a:srgbClr val="FF0000"/>
                </a:solidFill>
              </a:rPr>
              <a:t>Codify: </a:t>
            </a:r>
            <a:r>
              <a:rPr lang="en-US" b="1" dirty="0"/>
              <a:t>to arrange laws, principles, facts …… in a system</a:t>
            </a:r>
          </a:p>
          <a:p>
            <a:pPr marL="0" indent="0">
              <a:buNone/>
            </a:pPr>
            <a:endParaRPr lang="ar-IQ" b="1" dirty="0"/>
          </a:p>
        </p:txBody>
      </p:sp>
    </p:spTree>
    <p:extLst>
      <p:ext uri="{BB962C8B-B14F-4D97-AF65-F5344CB8AC3E}">
        <p14:creationId xmlns:p14="http://schemas.microsoft.com/office/powerpoint/2010/main" val="16319751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granted,secondary</a:t>
            </a:r>
            <a:r>
              <a:rPr lang="en-US" dirty="0"/>
              <a:t>, set forth ,</a:t>
            </a:r>
            <a:r>
              <a:rPr lang="en-US" dirty="0" err="1"/>
              <a:t>source,category</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1-There are sporty people and non-sporty people, and I'm definitely in the second ………….</a:t>
            </a:r>
          </a:p>
          <a:p>
            <a:pPr marL="0" indent="0">
              <a:buNone/>
            </a:pPr>
            <a:r>
              <a:rPr lang="en-US" dirty="0"/>
              <a:t>2-For me, music is a great ……..……of enjoyment.</a:t>
            </a:r>
          </a:p>
          <a:p>
            <a:pPr marL="0" indent="0">
              <a:buNone/>
            </a:pPr>
            <a:r>
              <a:rPr lang="en-US" dirty="0"/>
              <a:t>3-The government sees unemployment as a …………..issue.</a:t>
            </a:r>
          </a:p>
          <a:p>
            <a:pPr marL="0" indent="0">
              <a:buNone/>
            </a:pPr>
            <a:r>
              <a:rPr lang="en-US" dirty="0"/>
              <a:t>4-The President …………...his views in a television broadcast.</a:t>
            </a:r>
          </a:p>
          <a:p>
            <a:pPr marL="0" indent="0">
              <a:buNone/>
            </a:pPr>
            <a:r>
              <a:rPr lang="en-US" dirty="0"/>
              <a:t>5-She was ..………….American citizenship</a:t>
            </a:r>
          </a:p>
        </p:txBody>
      </p:sp>
    </p:spTree>
    <p:extLst>
      <p:ext uri="{BB962C8B-B14F-4D97-AF65-F5344CB8AC3E}">
        <p14:creationId xmlns:p14="http://schemas.microsoft.com/office/powerpoint/2010/main" val="38192856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exceeding,created,adopted</a:t>
            </a:r>
            <a:r>
              <a:rPr lang="en-US" dirty="0"/>
              <a:t>, intervene ,legislation, adopted</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1-The company can be prosecuted under the new………….</a:t>
            </a:r>
          </a:p>
          <a:p>
            <a:pPr marL="0" indent="0">
              <a:buNone/>
            </a:pPr>
            <a:r>
              <a:rPr lang="en-US" dirty="0"/>
              <a:t>2-The Browns have one ……………son.</a:t>
            </a:r>
          </a:p>
          <a:p>
            <a:pPr marL="0" indent="0">
              <a:buNone/>
            </a:pPr>
            <a:r>
              <a:rPr lang="en-US" dirty="0"/>
              <a:t>3-The motion to increase fees was………...</a:t>
            </a:r>
          </a:p>
          <a:p>
            <a:pPr marL="0" indent="0">
              <a:buNone/>
            </a:pPr>
            <a:r>
              <a:rPr lang="en-US" dirty="0"/>
              <a:t>4-Some people believe the universe was …..…….by a big explosion</a:t>
            </a:r>
          </a:p>
          <a:p>
            <a:pPr marL="0" indent="0">
              <a:buNone/>
            </a:pPr>
            <a:r>
              <a:rPr lang="en-US" dirty="0"/>
              <a:t>5-He was fined for ………….the speed limit.</a:t>
            </a:r>
          </a:p>
          <a:p>
            <a:pPr marL="0" indent="0">
              <a:buNone/>
            </a:pPr>
            <a:r>
              <a:rPr lang="en-US" dirty="0"/>
              <a:t>6-The police don’t usually like to ………….in disputes between husbands and wives.</a:t>
            </a:r>
          </a:p>
        </p:txBody>
      </p:sp>
    </p:spTree>
    <p:extLst>
      <p:ext uri="{BB962C8B-B14F-4D97-AF65-F5344CB8AC3E}">
        <p14:creationId xmlns:p14="http://schemas.microsoft.com/office/powerpoint/2010/main" val="14591399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codified, various, continuously, Invalidate,</a:t>
            </a:r>
          </a:p>
        </p:txBody>
      </p:sp>
      <p:sp>
        <p:nvSpPr>
          <p:cNvPr id="3" name="Content Placeholder 2"/>
          <p:cNvSpPr>
            <a:spLocks noGrp="1"/>
          </p:cNvSpPr>
          <p:nvPr>
            <p:ph idx="1"/>
          </p:nvPr>
        </p:nvSpPr>
        <p:spPr/>
        <p:txBody>
          <a:bodyPr/>
          <a:lstStyle/>
          <a:p>
            <a:pPr marL="0" indent="0">
              <a:buNone/>
            </a:pPr>
            <a:r>
              <a:rPr lang="en-US" dirty="0"/>
              <a:t>1-The court's judgment does not ………….the tenancy agreement</a:t>
            </a:r>
          </a:p>
          <a:p>
            <a:pPr marL="0" indent="0">
              <a:buNone/>
            </a:pPr>
            <a:r>
              <a:rPr lang="en-US" dirty="0"/>
              <a:t>2-The agreement must  be …………..by federal legislation.</a:t>
            </a:r>
          </a:p>
          <a:p>
            <a:pPr marL="0" indent="0">
              <a:buNone/>
            </a:pPr>
            <a:r>
              <a:rPr lang="en-US" dirty="0"/>
              <a:t>3-There are …………ways to answer your question.</a:t>
            </a:r>
          </a:p>
          <a:p>
            <a:pPr marL="0" indent="0">
              <a:buNone/>
            </a:pPr>
            <a:r>
              <a:rPr lang="en-US" dirty="0"/>
              <a:t>4-You can't work ………….for six hours without a break.</a:t>
            </a:r>
          </a:p>
          <a:p>
            <a:pPr marL="0" indent="0">
              <a:buNone/>
            </a:pPr>
            <a:endParaRPr lang="en-US" dirty="0"/>
          </a:p>
        </p:txBody>
      </p:sp>
    </p:spTree>
    <p:extLst>
      <p:ext uri="{BB962C8B-B14F-4D97-AF65-F5344CB8AC3E}">
        <p14:creationId xmlns:p14="http://schemas.microsoft.com/office/powerpoint/2010/main" val="469889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05800" cy="1292947"/>
          </a:xfrm>
        </p:spPr>
        <p:txBody>
          <a:bodyPr>
            <a:normAutofit fontScale="90000"/>
          </a:bodyPr>
          <a:lstStyle/>
          <a:p>
            <a:r>
              <a:rPr lang="en-US" dirty="0">
                <a:solidFill>
                  <a:srgbClr val="FF0000"/>
                </a:solidFill>
              </a:rPr>
              <a:t>Reasons why learning English is so important</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normAutofit fontScale="47500" lnSpcReduction="20000"/>
          </a:bodyPr>
          <a:lstStyle/>
          <a:p>
            <a:pPr marL="0" indent="0" algn="just" rtl="0">
              <a:buNone/>
            </a:pPr>
            <a:endParaRPr lang="en-US" dirty="0"/>
          </a:p>
          <a:p>
            <a:pPr marL="0" indent="0" algn="just" rtl="0">
              <a:buNone/>
            </a:pPr>
            <a:r>
              <a:rPr lang="en-US" dirty="0"/>
              <a:t>1- </a:t>
            </a:r>
            <a:r>
              <a:rPr lang="en-US" b="1" dirty="0"/>
              <a:t>English is one of the most widely spoken languages.</a:t>
            </a:r>
          </a:p>
          <a:p>
            <a:pPr marL="0" indent="0" algn="just" rtl="0">
              <a:buNone/>
            </a:pPr>
            <a:endParaRPr lang="en-US" b="1" dirty="0"/>
          </a:p>
          <a:p>
            <a:pPr marL="0" indent="0" algn="just" rtl="0">
              <a:buNone/>
            </a:pPr>
            <a:r>
              <a:rPr lang="en-US" b="1" dirty="0"/>
              <a:t>2- Knowing English increases your chances of getting a good job in a multinational company within your home country or of finding work abroad.</a:t>
            </a:r>
          </a:p>
          <a:p>
            <a:pPr marL="0" indent="0" algn="just" rtl="0">
              <a:buNone/>
            </a:pPr>
            <a:endParaRPr lang="en-US" b="1" dirty="0"/>
          </a:p>
          <a:p>
            <a:pPr marL="0" indent="0" algn="just" rtl="0">
              <a:buNone/>
            </a:pPr>
            <a:r>
              <a:rPr lang="en-US" b="1" dirty="0"/>
              <a:t>3- English gives you wider access to knowledge.</a:t>
            </a:r>
          </a:p>
          <a:p>
            <a:pPr marL="0" indent="0" algn="just" rtl="0">
              <a:buNone/>
            </a:pPr>
            <a:endParaRPr lang="en-US" b="1" dirty="0"/>
          </a:p>
          <a:p>
            <a:pPr marL="0" indent="0" algn="just" rtl="0">
              <a:buNone/>
            </a:pPr>
            <a:r>
              <a:rPr lang="en-US" b="1" dirty="0"/>
              <a:t>4- English gives you access to some of the world’s best universities.</a:t>
            </a:r>
          </a:p>
          <a:p>
            <a:pPr marL="0" indent="0" algn="just" rtl="0">
              <a:buNone/>
            </a:pPr>
            <a:endParaRPr lang="en-US" b="1" dirty="0"/>
          </a:p>
          <a:p>
            <a:pPr marL="0" indent="0" algn="just" rtl="0">
              <a:buNone/>
            </a:pPr>
            <a:r>
              <a:rPr lang="en-US" b="1" dirty="0"/>
              <a:t>5- English allows you to get more from popular culture.</a:t>
            </a:r>
          </a:p>
          <a:p>
            <a:pPr marL="0" indent="0" algn="just" rtl="0">
              <a:buNone/>
            </a:pPr>
            <a:endParaRPr lang="en-US" b="1" dirty="0"/>
          </a:p>
          <a:p>
            <a:pPr marL="0" indent="0" algn="just" rtl="0">
              <a:buNone/>
            </a:pPr>
            <a:r>
              <a:rPr lang="en-US" dirty="0"/>
              <a:t/>
            </a:r>
            <a:br>
              <a:rPr lang="en-US" dirty="0"/>
            </a:br>
            <a:endParaRPr lang="en-US" b="1" dirty="0"/>
          </a:p>
          <a:p>
            <a:pPr marL="0" indent="0" algn="just" rtl="0">
              <a:buNone/>
            </a:pPr>
            <a:endParaRPr lang="en-US" b="1" dirty="0"/>
          </a:p>
          <a:p>
            <a:pPr marL="0" indent="0" algn="just" rtl="0">
              <a:buNone/>
            </a:pPr>
            <a:endParaRPr lang="en-US" b="1" dirty="0"/>
          </a:p>
          <a:p>
            <a:pPr marL="0" indent="0" algn="just" rtl="0">
              <a:buNone/>
            </a:pPr>
            <a:endParaRPr lang="en-US" b="1" dirty="0"/>
          </a:p>
          <a:p>
            <a:pPr marL="0" indent="0" algn="just" rtl="0">
              <a:buNone/>
            </a:pPr>
            <a:endParaRPr lang="ar-IQ" dirty="0"/>
          </a:p>
        </p:txBody>
      </p:sp>
      <p:sp>
        <p:nvSpPr>
          <p:cNvPr id="4" name="Slide Number Placeholder 3"/>
          <p:cNvSpPr>
            <a:spLocks noGrp="1"/>
          </p:cNvSpPr>
          <p:nvPr>
            <p:ph type="sldNum" sz="quarter" idx="12"/>
          </p:nvPr>
        </p:nvSpPr>
        <p:spPr/>
        <p:txBody>
          <a:bodyPr/>
          <a:lstStyle/>
          <a:p>
            <a:fld id="{B98B4F0E-EF35-4662-B643-DB28ECF5960B}" type="slidenum">
              <a:rPr lang="en-US" smtClean="0"/>
              <a:pPr/>
              <a:t>4</a:t>
            </a:fld>
            <a:endParaRPr lang="en-US"/>
          </a:p>
        </p:txBody>
      </p:sp>
    </p:spTree>
    <p:extLst>
      <p:ext uri="{BB962C8B-B14F-4D97-AF65-F5344CB8AC3E}">
        <p14:creationId xmlns:p14="http://schemas.microsoft.com/office/powerpoint/2010/main" val="33406317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Chapter Two: Governorates not incorporated in a region </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Article 122 </a:t>
            </a:r>
          </a:p>
          <a:p>
            <a:pPr marL="0" indent="0">
              <a:buNone/>
            </a:pPr>
            <a:r>
              <a:rPr lang="en-US" dirty="0"/>
              <a:t>First </a:t>
            </a:r>
          </a:p>
          <a:p>
            <a:pPr marL="0" indent="0">
              <a:buNone/>
            </a:pPr>
            <a:r>
              <a:rPr lang="en-US" dirty="0"/>
              <a:t>The governorates shall be made up of a number of districts, sub-districts, and villages.</a:t>
            </a:r>
          </a:p>
          <a:p>
            <a:pPr marL="0" indent="0">
              <a:buNone/>
            </a:pPr>
            <a:endParaRPr lang="en-US" dirty="0"/>
          </a:p>
          <a:p>
            <a:pPr marL="0" indent="0">
              <a:buNone/>
            </a:pPr>
            <a:r>
              <a:rPr lang="en-US" dirty="0"/>
              <a:t>Second </a:t>
            </a:r>
          </a:p>
          <a:p>
            <a:pPr marL="0" indent="0">
              <a:buNone/>
            </a:pPr>
            <a:r>
              <a:rPr lang="en-US" dirty="0"/>
              <a:t>Governorates that are not incorporated in a region shall be granted broad administrative and financial authorities to enable them to manage their affairs in accordance with the principle of decentralized administration, and this shall be regulated by law. </a:t>
            </a:r>
          </a:p>
        </p:txBody>
      </p:sp>
    </p:spTree>
    <p:extLst>
      <p:ext uri="{BB962C8B-B14F-4D97-AF65-F5344CB8AC3E}">
        <p14:creationId xmlns:p14="http://schemas.microsoft.com/office/powerpoint/2010/main" val="28271041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lgn="just">
              <a:buNone/>
            </a:pPr>
            <a:r>
              <a:rPr lang="en-US" dirty="0"/>
              <a:t>Third </a:t>
            </a:r>
          </a:p>
          <a:p>
            <a:pPr marL="0" indent="0" algn="just">
              <a:buNone/>
            </a:pPr>
            <a:r>
              <a:rPr lang="en-US" dirty="0"/>
              <a:t>The governor, who is elected by the Governorate Council, is deemed the highest executive official in the governorate to practice his powers authorized by the Council. </a:t>
            </a:r>
          </a:p>
          <a:p>
            <a:pPr marL="0" indent="0" algn="just">
              <a:buNone/>
            </a:pPr>
            <a:r>
              <a:rPr lang="en-US" dirty="0"/>
              <a:t>Fourth</a:t>
            </a:r>
          </a:p>
          <a:p>
            <a:pPr marL="0" indent="0" algn="just">
              <a:buNone/>
            </a:pPr>
            <a:r>
              <a:rPr lang="en-US" dirty="0"/>
              <a:t> A law shall regulate the election of the Governorate Council, the governor, and their powers.</a:t>
            </a:r>
          </a:p>
        </p:txBody>
      </p:sp>
    </p:spTree>
    <p:extLst>
      <p:ext uri="{BB962C8B-B14F-4D97-AF65-F5344CB8AC3E}">
        <p14:creationId xmlns:p14="http://schemas.microsoft.com/office/powerpoint/2010/main" val="22956552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just">
              <a:buNone/>
            </a:pPr>
            <a:r>
              <a:rPr lang="en-US" dirty="0"/>
              <a:t>Fifth </a:t>
            </a:r>
          </a:p>
          <a:p>
            <a:pPr marL="0" indent="0" algn="just">
              <a:buNone/>
            </a:pPr>
            <a:r>
              <a:rPr lang="en-US" dirty="0"/>
              <a:t>The Governorate Council shall not be subject to the control or supervision of any ministry or any institution not linked to a ministry. The Governorate Council shall have independent finances.</a:t>
            </a:r>
          </a:p>
        </p:txBody>
      </p:sp>
    </p:spTree>
    <p:extLst>
      <p:ext uri="{BB962C8B-B14F-4D97-AF65-F5344CB8AC3E}">
        <p14:creationId xmlns:p14="http://schemas.microsoft.com/office/powerpoint/2010/main" val="32358788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fontScale="85000" lnSpcReduction="20000"/>
          </a:bodyPr>
          <a:lstStyle/>
          <a:p>
            <a:pPr marL="0" indent="0" algn="just">
              <a:buNone/>
            </a:pPr>
            <a:r>
              <a:rPr lang="en-US" dirty="0"/>
              <a:t>3. Judgments: Judgments are the most important source of administrative law and the main historical source of its theories and principles such as the emergency circumstance theory and the administrative responsibility theory.</a:t>
            </a:r>
          </a:p>
          <a:p>
            <a:pPr marL="0" indent="0" algn="just">
              <a:buNone/>
            </a:pPr>
            <a:r>
              <a:rPr lang="en-US" dirty="0"/>
              <a:t>when the judge issues an administrative judgment, he/she is not considered as a legislator since the judge practices his/her own task. However when there are no applicable obvious written or customary rules, the judge tries to find out a suitable solution as a result, his/her rule deemed  as a new administrative law source</a:t>
            </a:r>
            <a:r>
              <a:rPr lang="ar-IQ" dirty="0"/>
              <a:t>.</a:t>
            </a:r>
            <a:endParaRPr lang="en-US" dirty="0"/>
          </a:p>
          <a:p>
            <a:pPr marL="0" indent="0" algn="just">
              <a:buNone/>
            </a:pPr>
            <a:r>
              <a:rPr lang="en-US" dirty="0"/>
              <a:t> The judgment of (Tribunal of Conflicts) about Blanco case in 1873 in France, this judgment created a theory after thirty years from that time.</a:t>
            </a:r>
          </a:p>
          <a:p>
            <a:pPr marL="0" indent="0" algn="just">
              <a:buNone/>
            </a:pPr>
            <a:endParaRPr lang="ar-IQ" dirty="0"/>
          </a:p>
        </p:txBody>
      </p:sp>
    </p:spTree>
    <p:extLst>
      <p:ext uri="{BB962C8B-B14F-4D97-AF65-F5344CB8AC3E}">
        <p14:creationId xmlns:p14="http://schemas.microsoft.com/office/powerpoint/2010/main" val="32058469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a:bodyPr>
          <a:lstStyle/>
          <a:p>
            <a:pPr marL="0" indent="0" algn="just">
              <a:buNone/>
            </a:pPr>
            <a:r>
              <a:rPr lang="en-US" dirty="0"/>
              <a:t>4. Custom: Administrative customs represent a consecutive conduct which is followed by public administration during its activities. A custom should be general and practiced by the administration. However, the custom should not contain any contrary conduct with legal rules. These elements create an obligatory custom. Hence, any such contradicting conduct will be refused and may result in legal punishment.</a:t>
            </a:r>
          </a:p>
          <a:p>
            <a:pPr marL="0" indent="0" algn="just">
              <a:buNone/>
            </a:pPr>
            <a:endParaRPr lang="ar-IQ" dirty="0"/>
          </a:p>
        </p:txBody>
      </p:sp>
    </p:spTree>
    <p:extLst>
      <p:ext uri="{BB962C8B-B14F-4D97-AF65-F5344CB8AC3E}">
        <p14:creationId xmlns:p14="http://schemas.microsoft.com/office/powerpoint/2010/main" val="2435522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since</a:t>
            </a:r>
            <a:br>
              <a:rPr lang="en-US" b="1" dirty="0"/>
            </a:b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1- from a particular time or event in the past until the present, or in that period of time</a:t>
            </a:r>
          </a:p>
          <a:p>
            <a:pPr marL="0" indent="0">
              <a:buNone/>
            </a:pPr>
            <a:r>
              <a:rPr lang="en-US" dirty="0">
                <a:solidFill>
                  <a:srgbClr val="00B0F0"/>
                </a:solidFill>
              </a:rPr>
              <a:t>We’ve been waiting here since two o’clock.</a:t>
            </a:r>
          </a:p>
          <a:p>
            <a:pPr marL="0" indent="0">
              <a:buNone/>
            </a:pPr>
            <a:r>
              <a:rPr lang="en-US" dirty="0">
                <a:solidFill>
                  <a:srgbClr val="00B0F0"/>
                </a:solidFill>
              </a:rPr>
              <a:t>I haven’t played football since I left university.</a:t>
            </a:r>
          </a:p>
          <a:p>
            <a:pPr marL="0" indent="0">
              <a:buNone/>
            </a:pPr>
            <a:endParaRPr lang="en-US" dirty="0">
              <a:solidFill>
                <a:srgbClr val="00B0F0"/>
              </a:solidFill>
            </a:endParaRPr>
          </a:p>
          <a:p>
            <a:pPr marL="0" indent="0">
              <a:buNone/>
            </a:pPr>
            <a:r>
              <a:rPr lang="en-US" dirty="0"/>
              <a:t>2- used to give the reason for something</a:t>
            </a:r>
          </a:p>
          <a:p>
            <a:pPr marL="0" indent="0">
              <a:buNone/>
            </a:pPr>
            <a:r>
              <a:rPr lang="en-US" dirty="0">
                <a:solidFill>
                  <a:srgbClr val="00B0F0"/>
                </a:solidFill>
              </a:rPr>
              <a:t>Since you are unable to answer, perhaps we should ask someone else.</a:t>
            </a:r>
          </a:p>
        </p:txBody>
      </p:sp>
    </p:spTree>
    <p:extLst>
      <p:ext uri="{BB962C8B-B14F-4D97-AF65-F5344CB8AC3E}">
        <p14:creationId xmlns:p14="http://schemas.microsoft.com/office/powerpoint/2010/main" val="2086622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pPr marL="0" indent="0">
              <a:buNone/>
            </a:pPr>
            <a:r>
              <a:rPr lang="en-US"/>
              <a:t>enabling act or parent act : Within </a:t>
            </a:r>
            <a:r>
              <a:rPr lang="en-US" dirty="0"/>
              <a:t>the act there will be authority for a specific person (e.g. government minister) or body (e.g. local authority) to make further and more detailed law</a:t>
            </a:r>
            <a:endParaRPr lang="ar-IQ" dirty="0"/>
          </a:p>
        </p:txBody>
      </p:sp>
    </p:spTree>
    <p:extLst>
      <p:ext uri="{BB962C8B-B14F-4D97-AF65-F5344CB8AC3E}">
        <p14:creationId xmlns:p14="http://schemas.microsoft.com/office/powerpoint/2010/main" val="5391922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pPr marL="0" indent="0">
              <a:buNone/>
            </a:pPr>
            <a:r>
              <a:rPr lang="en-US" dirty="0"/>
              <a:t> Adopt: to take someone else’s child into your home and legally become its parent.</a:t>
            </a:r>
          </a:p>
          <a:p>
            <a:pPr marL="0" indent="0">
              <a:buNone/>
            </a:pPr>
            <a:endParaRPr lang="en-US" dirty="0"/>
          </a:p>
          <a:p>
            <a:pPr marL="0" indent="0">
              <a:buNone/>
            </a:pPr>
            <a:r>
              <a:rPr lang="en-US" dirty="0"/>
              <a:t> Adopt: To consent to and put into effect.</a:t>
            </a:r>
          </a:p>
          <a:p>
            <a:pPr marL="0" indent="0">
              <a:buNone/>
            </a:pPr>
            <a:endParaRPr lang="en-US" dirty="0"/>
          </a:p>
          <a:p>
            <a:pPr marL="0" indent="0">
              <a:buNone/>
            </a:pPr>
            <a:r>
              <a:rPr lang="en-US" dirty="0"/>
              <a:t>your adopted country is one that you have chosen to live in permanently</a:t>
            </a:r>
            <a:endParaRPr lang="ar-IQ" dirty="0"/>
          </a:p>
        </p:txBody>
      </p:sp>
    </p:spTree>
    <p:extLst>
      <p:ext uri="{BB962C8B-B14F-4D97-AF65-F5344CB8AC3E}">
        <p14:creationId xmlns:p14="http://schemas.microsoft.com/office/powerpoint/2010/main" val="21404256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pPr marL="0" indent="0">
              <a:buNone/>
            </a:pPr>
            <a:r>
              <a:rPr lang="en-US" dirty="0"/>
              <a:t>Enabling: Causing something to exist or happen</a:t>
            </a:r>
            <a:endParaRPr lang="ar-IQ" dirty="0"/>
          </a:p>
        </p:txBody>
      </p:sp>
    </p:spTree>
    <p:extLst>
      <p:ext uri="{BB962C8B-B14F-4D97-AF65-F5344CB8AC3E}">
        <p14:creationId xmlns:p14="http://schemas.microsoft.com/office/powerpoint/2010/main" val="18178512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0" indent="0" algn="just">
              <a:buNone/>
            </a:pPr>
            <a:r>
              <a:rPr lang="en-US" dirty="0"/>
              <a:t>A subject of International Law is a person (entity) who possesses international legal personality, capable of possessing international rights and obligations and having the capacity to take certain types of action on the international level.</a:t>
            </a:r>
          </a:p>
          <a:p>
            <a:pPr marL="0" indent="0" algn="just">
              <a:buNone/>
            </a:pPr>
            <a:r>
              <a:rPr lang="en-US" dirty="0"/>
              <a:t>Traditionally, States have been the only subjects or persons of International Law.   However, with the establishment of international organizations, it has become necessary that a sort of international legal personality be granted to these entities.</a:t>
            </a:r>
          </a:p>
        </p:txBody>
      </p:sp>
    </p:spTree>
    <p:extLst>
      <p:ext uri="{BB962C8B-B14F-4D97-AF65-F5344CB8AC3E}">
        <p14:creationId xmlns:p14="http://schemas.microsoft.com/office/powerpoint/2010/main" val="212306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fontScale="85000" lnSpcReduction="20000"/>
          </a:bodyPr>
          <a:lstStyle/>
          <a:p>
            <a:pPr marL="114300" indent="0" algn="l" rtl="0">
              <a:buNone/>
            </a:pPr>
            <a:r>
              <a:rPr lang="en-US" b="1" dirty="0"/>
              <a:t>English:   The language used in Britain, the US, Australia, and some other countries.</a:t>
            </a:r>
          </a:p>
          <a:p>
            <a:pPr marL="114300" indent="0" algn="l" rtl="0">
              <a:buNone/>
            </a:pPr>
            <a:r>
              <a:rPr lang="en-US" b="1" dirty="0"/>
              <a:t>Do you speak English?</a:t>
            </a:r>
          </a:p>
          <a:p>
            <a:pPr marL="114300" indent="0" algn="l" rtl="0">
              <a:buNone/>
            </a:pPr>
            <a:r>
              <a:rPr lang="en-US" b="1" dirty="0"/>
              <a:t>What grade did you get in English?</a:t>
            </a:r>
          </a:p>
          <a:p>
            <a:pPr marL="114300" indent="0" algn="l" rtl="0">
              <a:buNone/>
            </a:pPr>
            <a:endParaRPr lang="en-US" b="1" dirty="0"/>
          </a:p>
          <a:p>
            <a:pPr marL="114300" indent="0" algn="l" rtl="0">
              <a:buNone/>
            </a:pPr>
            <a:endParaRPr lang="en-US" b="1" dirty="0"/>
          </a:p>
          <a:p>
            <a:pPr marL="114300" indent="0" algn="l" rtl="0">
              <a:buNone/>
            </a:pPr>
            <a:r>
              <a:rPr lang="en-US" dirty="0"/>
              <a:t>Abroad :  a foreign country</a:t>
            </a:r>
          </a:p>
          <a:p>
            <a:pPr marL="114300" indent="0" algn="l" rtl="0">
              <a:buNone/>
            </a:pPr>
            <a:r>
              <a:rPr lang="en-US" dirty="0"/>
              <a:t>A lot of goods are imported </a:t>
            </a:r>
            <a:r>
              <a:rPr lang="en-US" b="1" dirty="0"/>
              <a:t>from abroad</a:t>
            </a:r>
            <a:r>
              <a:rPr lang="en-US" dirty="0"/>
              <a:t>.</a:t>
            </a:r>
          </a:p>
          <a:p>
            <a:pPr marL="114300" indent="0" algn="l" rtl="0">
              <a:buNone/>
            </a:pPr>
            <a:r>
              <a:rPr lang="en-US" dirty="0"/>
              <a:t>We always go </a:t>
            </a:r>
            <a:r>
              <a:rPr lang="en-US" b="1" dirty="0"/>
              <a:t>abroad</a:t>
            </a:r>
            <a:r>
              <a:rPr lang="en-US" dirty="0"/>
              <a:t> in the summer.</a:t>
            </a:r>
          </a:p>
        </p:txBody>
      </p:sp>
      <p:sp>
        <p:nvSpPr>
          <p:cNvPr id="4" name="Slide Number Placeholder 3"/>
          <p:cNvSpPr>
            <a:spLocks noGrp="1"/>
          </p:cNvSpPr>
          <p:nvPr>
            <p:ph type="sldNum" sz="quarter" idx="12"/>
          </p:nvPr>
        </p:nvSpPr>
        <p:spPr/>
        <p:txBody>
          <a:bodyPr/>
          <a:lstStyle/>
          <a:p>
            <a:fld id="{B98B4F0E-EF35-4662-B643-DB28ECF5960B}" type="slidenum">
              <a:rPr lang="en-US" smtClean="0"/>
              <a:pPr/>
              <a:t>5</a:t>
            </a:fld>
            <a:endParaRPr lang="en-US"/>
          </a:p>
        </p:txBody>
      </p:sp>
    </p:spTree>
    <p:extLst>
      <p:ext uri="{BB962C8B-B14F-4D97-AF65-F5344CB8AC3E}">
        <p14:creationId xmlns:p14="http://schemas.microsoft.com/office/powerpoint/2010/main" val="33703263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just" rtl="1">
              <a:buNone/>
            </a:pPr>
            <a:r>
              <a:rPr lang="ar-IQ" dirty="0">
                <a:cs typeface="Ali_K_Samik" pitchFamily="2" charset="-78"/>
              </a:rPr>
              <a:t>بابةتي قانون دةولي بريتية لةو كةسةي (كيان)  كة خاوةني كةسايةتي قانوني دةوليية, توانايي هةية بوَ خاوةنداريةتي كردني ماف و ئةركة دةولييةكان  وة هةبوني توانا بو ئةنجامداني ضةندين جوَري ديايكراو لة كار لة ئاستي دةولي.</a:t>
            </a:r>
          </a:p>
          <a:p>
            <a:pPr marL="0" indent="0" algn="just" rtl="1">
              <a:buNone/>
            </a:pPr>
            <a:r>
              <a:rPr lang="ar-IQ" dirty="0">
                <a:cs typeface="Ali_K_Samik" pitchFamily="2" charset="-78"/>
              </a:rPr>
              <a:t>لةكوَندا,دةولةتةكان تاكة بابةت يان كةسي قانون دةولي بون. لة طةلَ ئةوةشدا لةطةلَ هاتنةدي ريَكخراوة نيَودةولةتيةكان, ئةويش بوو بة كةسيَكي ثيَويست جوَريَك لة كةسايةتي نيَودةولةتي بةخشرا بةم  كيانانة.</a:t>
            </a:r>
            <a:endParaRPr lang="en-US" dirty="0">
              <a:cs typeface="Ali_K_Samik" pitchFamily="2" charset="-78"/>
            </a:endParaRPr>
          </a:p>
        </p:txBody>
      </p:sp>
    </p:spTree>
    <p:extLst>
      <p:ext uri="{BB962C8B-B14F-4D97-AF65-F5344CB8AC3E}">
        <p14:creationId xmlns:p14="http://schemas.microsoft.com/office/powerpoint/2010/main" val="189517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secondary sources:</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pPr marL="0" indent="0" algn="just">
              <a:buNone/>
            </a:pPr>
            <a:r>
              <a:rPr lang="en-US" dirty="0"/>
              <a:t>1. Delegated Legislation: Is a legal instrument issued by executive authority whereby the legislator authorizes a minister to adopt regulations containing technical and other details intended to facilitate the implementation of the statute in question. In another words, the legislative authority delegates the executive authority to take necessary actions.  Delegated legislations are used to save parliamentary time</a:t>
            </a:r>
            <a:r>
              <a:rPr lang="ar-IQ" dirty="0"/>
              <a:t>.</a:t>
            </a:r>
            <a:endParaRPr lang="en-US" dirty="0"/>
          </a:p>
          <a:p>
            <a:pPr marL="0" indent="0" algn="just">
              <a:buNone/>
            </a:pPr>
            <a:r>
              <a:rPr lang="en-US" dirty="0"/>
              <a:t>Article 30 of the Federal Investment Law No 13 of 2006 states that: the Council of Ministers shall adopt regulation in order to facilitate the implementation of this law.</a:t>
            </a:r>
          </a:p>
          <a:p>
            <a:pPr marL="0" indent="0" algn="just">
              <a:buNone/>
            </a:pPr>
            <a:endParaRPr lang="en-US" dirty="0"/>
          </a:p>
        </p:txBody>
      </p:sp>
    </p:spTree>
    <p:extLst>
      <p:ext uri="{BB962C8B-B14F-4D97-AF65-F5344CB8AC3E}">
        <p14:creationId xmlns:p14="http://schemas.microsoft.com/office/powerpoint/2010/main" val="6740123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pPr marL="0" indent="0">
              <a:buNone/>
            </a:pPr>
            <a:r>
              <a:rPr lang="en-US" b="1" dirty="0"/>
              <a:t>delegated legislation: </a:t>
            </a:r>
            <a:r>
              <a:rPr lang="en-US" dirty="0"/>
              <a:t> laws which are not made by Parliament but by government ministers who have been given authority by Parliament.</a:t>
            </a:r>
          </a:p>
          <a:p>
            <a:pPr marL="0" indent="0">
              <a:buNone/>
            </a:pPr>
            <a:endParaRPr lang="ar-IQ" dirty="0"/>
          </a:p>
        </p:txBody>
      </p:sp>
    </p:spTree>
    <p:extLst>
      <p:ext uri="{BB962C8B-B14F-4D97-AF65-F5344CB8AC3E}">
        <p14:creationId xmlns:p14="http://schemas.microsoft.com/office/powerpoint/2010/main" val="6638865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dirty="0"/>
              <a:t>1- the person, thing, time …… in question is the one that you are talking about at the present time.</a:t>
            </a:r>
          </a:p>
          <a:p>
            <a:pPr marL="0" indent="0">
              <a:buNone/>
            </a:pPr>
            <a:r>
              <a:rPr lang="en-US" dirty="0"/>
              <a:t>The photograph in question was taken long before I met you.</a:t>
            </a:r>
          </a:p>
          <a:p>
            <a:pPr marL="0" indent="0">
              <a:buNone/>
            </a:pPr>
            <a:r>
              <a:rPr lang="en-US" dirty="0"/>
              <a:t>2-if something is in question, there are doubts about it</a:t>
            </a:r>
          </a:p>
          <a:p>
            <a:pPr marL="0" indent="0">
              <a:buNone/>
            </a:pPr>
            <a:r>
              <a:rPr lang="en-US" dirty="0"/>
              <a:t>Are you saying that the validity of the test is in question?</a:t>
            </a:r>
          </a:p>
        </p:txBody>
      </p:sp>
    </p:spTree>
    <p:extLst>
      <p:ext uri="{BB962C8B-B14F-4D97-AF65-F5344CB8AC3E}">
        <p14:creationId xmlns:p14="http://schemas.microsoft.com/office/powerpoint/2010/main" val="35338720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2- Jurisprudence: Is the views of competent scholars in law including their explanations and interpretations, whether in their books, or research, or lectures. The role of jurist is limited to explain provisions of the law, and to interpret its ambiguity</a:t>
            </a:r>
            <a:r>
              <a:rPr lang="ar-IQ" dirty="0"/>
              <a:t>.</a:t>
            </a:r>
            <a:endParaRPr lang="en-US" dirty="0"/>
          </a:p>
          <a:p>
            <a:pPr marL="0" indent="0">
              <a:buNone/>
            </a:pPr>
            <a:r>
              <a:rPr lang="en-US" dirty="0"/>
              <a:t>Therefore, jurisprudence helps lawmaker who amends the law and judges who apply it.</a:t>
            </a:r>
          </a:p>
          <a:p>
            <a:pPr marL="0" indent="0">
              <a:buNone/>
            </a:pPr>
            <a:endParaRPr lang="en-US" dirty="0"/>
          </a:p>
        </p:txBody>
      </p:sp>
    </p:spTree>
    <p:extLst>
      <p:ext uri="{BB962C8B-B14F-4D97-AF65-F5344CB8AC3E}">
        <p14:creationId xmlns:p14="http://schemas.microsoft.com/office/powerpoint/2010/main" val="8226825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competent</a:t>
            </a:r>
            <a:br>
              <a:rPr lang="en-US" b="1" dirty="0"/>
            </a:b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1- having enough skill or knowledge to do something to a satisfactory standard.</a:t>
            </a:r>
          </a:p>
          <a:p>
            <a:pPr marL="0" indent="0">
              <a:buNone/>
            </a:pPr>
            <a:r>
              <a:rPr lang="en-US" dirty="0">
                <a:solidFill>
                  <a:srgbClr val="FF0000"/>
                </a:solidFill>
              </a:rPr>
              <a:t>A competent mechanic should be able to fix the problem.</a:t>
            </a:r>
          </a:p>
          <a:p>
            <a:pPr marL="0" indent="0">
              <a:buNone/>
            </a:pPr>
            <a:endParaRPr lang="en-US" dirty="0">
              <a:solidFill>
                <a:srgbClr val="FF0000"/>
              </a:solidFill>
            </a:endParaRPr>
          </a:p>
          <a:p>
            <a:pPr marL="0" indent="0">
              <a:buNone/>
            </a:pPr>
            <a:r>
              <a:rPr lang="en-US" dirty="0"/>
              <a:t>2- having the legal power to deal with something in a court of law.</a:t>
            </a:r>
          </a:p>
          <a:p>
            <a:pPr marL="0" indent="0">
              <a:buNone/>
            </a:pPr>
            <a:r>
              <a:rPr lang="en-US" dirty="0">
                <a:solidFill>
                  <a:srgbClr val="FF0000"/>
                </a:solidFill>
              </a:rPr>
              <a:t>This court is not competent to hear your case.</a:t>
            </a:r>
          </a:p>
        </p:txBody>
      </p:sp>
    </p:spTree>
    <p:extLst>
      <p:ext uri="{BB962C8B-B14F-4D97-AF65-F5344CB8AC3E}">
        <p14:creationId xmlns:p14="http://schemas.microsoft.com/office/powerpoint/2010/main" val="9968374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interpret</a:t>
            </a:r>
            <a:br>
              <a:rPr lang="en-US" b="1" dirty="0"/>
            </a:br>
            <a:endParaRPr lang="en-US" dirty="0"/>
          </a:p>
        </p:txBody>
      </p:sp>
      <p:sp>
        <p:nvSpPr>
          <p:cNvPr id="3" name="Content Placeholder 2"/>
          <p:cNvSpPr>
            <a:spLocks noGrp="1"/>
          </p:cNvSpPr>
          <p:nvPr>
            <p:ph idx="1"/>
          </p:nvPr>
        </p:nvSpPr>
        <p:spPr/>
        <p:txBody>
          <a:bodyPr/>
          <a:lstStyle/>
          <a:p>
            <a:pPr marL="0" indent="0">
              <a:buNone/>
            </a:pPr>
            <a:r>
              <a:rPr lang="en-US" dirty="0"/>
              <a:t>1- to translate spoken words from one language into another.</a:t>
            </a:r>
          </a:p>
          <a:p>
            <a:pPr marL="0" indent="0">
              <a:buNone/>
            </a:pPr>
            <a:r>
              <a:rPr lang="en-US" dirty="0">
                <a:solidFill>
                  <a:srgbClr val="FF0000"/>
                </a:solidFill>
              </a:rPr>
              <a:t>We had to ask our guide to interpret for us.</a:t>
            </a:r>
          </a:p>
          <a:p>
            <a:pPr marL="0" indent="0">
              <a:buNone/>
            </a:pPr>
            <a:r>
              <a:rPr lang="en-US" dirty="0"/>
              <a:t>2- to explain the meaning of something</a:t>
            </a:r>
          </a:p>
          <a:p>
            <a:pPr marL="0" indent="0">
              <a:buNone/>
            </a:pPr>
            <a:r>
              <a:rPr lang="en-US" dirty="0">
                <a:solidFill>
                  <a:srgbClr val="FF0000"/>
                </a:solidFill>
              </a:rPr>
              <a:t>Freud’s attempts to interpret the meaning of dreams.</a:t>
            </a:r>
          </a:p>
        </p:txBody>
      </p:sp>
    </p:spTree>
    <p:extLst>
      <p:ext uri="{BB962C8B-B14F-4D97-AF65-F5344CB8AC3E}">
        <p14:creationId xmlns:p14="http://schemas.microsoft.com/office/powerpoint/2010/main" val="36792802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Historical development of Administrative Law:</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Administrative law is regarded as recent law if it is compared with other ancient laws such as criminal law and civil law, because its roots can be traced back to 1789. (French revolution).</a:t>
            </a:r>
          </a:p>
          <a:p>
            <a:pPr marL="0" indent="0">
              <a:buNone/>
            </a:pPr>
            <a:r>
              <a:rPr lang="en-US" dirty="0"/>
              <a:t>Before that time there was not Administrative law neither in France nor in the other European countries which have governed by absolute monarchs, so those monarchs and their dictatorial monarchs systems have not submitted to any law especially the administrative law which contains specific legal principles and rules which limits the power of governors.  </a:t>
            </a:r>
          </a:p>
          <a:p>
            <a:pPr marL="0" indent="0">
              <a:buNone/>
            </a:pPr>
            <a:endParaRPr lang="en-US" dirty="0"/>
          </a:p>
        </p:txBody>
      </p:sp>
    </p:spTree>
    <p:extLst>
      <p:ext uri="{BB962C8B-B14F-4D97-AF65-F5344CB8AC3E}">
        <p14:creationId xmlns:p14="http://schemas.microsoft.com/office/powerpoint/2010/main" val="26988929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lgn="just">
              <a:buNone/>
            </a:pPr>
            <a:r>
              <a:rPr lang="en-US" dirty="0"/>
              <a:t>Before the France Revolution the Judicial Parliaments hampered the </a:t>
            </a:r>
            <a:r>
              <a:rPr lang="en-US" dirty="0">
                <a:solidFill>
                  <a:srgbClr val="FF0000"/>
                </a:solidFill>
              </a:rPr>
              <a:t>administrate </a:t>
            </a:r>
            <a:r>
              <a:rPr lang="en-US" dirty="0"/>
              <a:t>administrative reformations. In 1790, the revolutionists had abolished them and prevented the judicial from the intervention in the administrative matters according to principle (separation between the powers).This principle has adopted by some great thinkers in France, especially by Montesquieu (1689-1755) who  proposed this principle in 1748 in his famous book (The Spirit of the Laws).     </a:t>
            </a:r>
          </a:p>
          <a:p>
            <a:pPr marL="0" indent="0" algn="just">
              <a:buNone/>
            </a:pPr>
            <a:endParaRPr lang="en-US" dirty="0"/>
          </a:p>
        </p:txBody>
      </p:sp>
    </p:spTree>
    <p:extLst>
      <p:ext uri="{BB962C8B-B14F-4D97-AF65-F5344CB8AC3E}">
        <p14:creationId xmlns:p14="http://schemas.microsoft.com/office/powerpoint/2010/main" val="11358546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just">
              <a:buNone/>
            </a:pPr>
            <a:r>
              <a:rPr lang="en-US" dirty="0"/>
              <a:t>These developments have made the administration responsible for its conflicts. It had a power to issue judgment about its cases; it was known as the judicial administration. After Napoleon Bonaparte became the Emperor of France and during his period, French State Council was established. Gradually, this council has become responsible for all administrative conflicts. </a:t>
            </a:r>
          </a:p>
          <a:p>
            <a:pPr marL="0" indent="0" algn="just">
              <a:buNone/>
            </a:pPr>
            <a:endParaRPr lang="en-US" dirty="0"/>
          </a:p>
        </p:txBody>
      </p:sp>
    </p:spTree>
    <p:extLst>
      <p:ext uri="{BB962C8B-B14F-4D97-AF65-F5344CB8AC3E}">
        <p14:creationId xmlns:p14="http://schemas.microsoft.com/office/powerpoint/2010/main" val="2420259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0"/>
            <a:r>
              <a:rPr lang="en-US" sz="3600" dirty="0">
                <a:cs typeface="+mn-cs"/>
              </a:rPr>
              <a:t>history, Abroad, Increase, English, knowledge, </a:t>
            </a:r>
            <a:r>
              <a:rPr lang="en-US" sz="3600" i="1" dirty="0">
                <a:cs typeface="+mn-cs"/>
              </a:rPr>
              <a:t>University, company,</a:t>
            </a:r>
            <a:r>
              <a:rPr lang="en-US" sz="3600" b="1" dirty="0"/>
              <a:t> </a:t>
            </a:r>
            <a:r>
              <a:rPr lang="en-US" sz="3600" i="1" dirty="0">
                <a:cs typeface="+mn-cs"/>
              </a:rPr>
              <a:t>job </a:t>
            </a:r>
            <a:endParaRPr lang="ar-IQ" sz="3600" i="1" dirty="0">
              <a:cs typeface="+mn-cs"/>
            </a:endParaRPr>
          </a:p>
        </p:txBody>
      </p:sp>
      <p:sp>
        <p:nvSpPr>
          <p:cNvPr id="3" name="Content Placeholder 2"/>
          <p:cNvSpPr>
            <a:spLocks noGrp="1"/>
          </p:cNvSpPr>
          <p:nvPr>
            <p:ph idx="1"/>
          </p:nvPr>
        </p:nvSpPr>
        <p:spPr>
          <a:xfrm>
            <a:off x="152400" y="1295400"/>
            <a:ext cx="8333509" cy="5410200"/>
          </a:xfrm>
        </p:spPr>
        <p:txBody>
          <a:bodyPr>
            <a:normAutofit/>
          </a:bodyPr>
          <a:lstStyle/>
          <a:p>
            <a:pPr marL="0" indent="0" algn="just" rtl="0">
              <a:buNone/>
            </a:pPr>
            <a:endParaRPr lang="en-US" dirty="0"/>
          </a:p>
          <a:p>
            <a:pPr marL="0" indent="0" algn="just" rtl="0">
              <a:buNone/>
            </a:pPr>
            <a:r>
              <a:rPr lang="en-US" dirty="0"/>
              <a:t>1- One out of five people can speak or at least understand………...</a:t>
            </a:r>
          </a:p>
          <a:p>
            <a:pPr marL="0" indent="0" algn="just" rtl="0">
              <a:buNone/>
            </a:pPr>
            <a:endParaRPr lang="en-US" dirty="0"/>
          </a:p>
          <a:p>
            <a:pPr marL="0" indent="0" algn="just" rtl="0">
              <a:buNone/>
            </a:pPr>
            <a:r>
              <a:rPr lang="en-US" dirty="0"/>
              <a:t>2- Smoking …………….. the risk of serious illnesses.</a:t>
            </a:r>
          </a:p>
          <a:p>
            <a:pPr marL="0" indent="0" algn="just" rtl="0">
              <a:buNone/>
            </a:pPr>
            <a:endParaRPr lang="en-US" dirty="0"/>
          </a:p>
          <a:p>
            <a:pPr marL="0" indent="0" algn="just" rtl="0">
              <a:buNone/>
            </a:pPr>
            <a:r>
              <a:rPr lang="en-US" dirty="0"/>
              <a:t>3- We try to go…………… at least once a year.</a:t>
            </a:r>
          </a:p>
          <a:p>
            <a:pPr marL="0" indent="0" algn="just" rtl="0">
              <a:buNone/>
            </a:pPr>
            <a:endParaRPr lang="en-US" dirty="0"/>
          </a:p>
          <a:p>
            <a:pPr marL="0" indent="0" algn="just" rtl="0">
              <a:buNone/>
            </a:pPr>
            <a:r>
              <a:rPr lang="en-US" dirty="0"/>
              <a:t>4- His ………….. of history is amazing.</a:t>
            </a:r>
          </a:p>
          <a:p>
            <a:pPr marL="0" indent="0" algn="just" rtl="0">
              <a:buNone/>
            </a:pPr>
            <a:endParaRPr lang="en-US" dirty="0"/>
          </a:p>
          <a:p>
            <a:pPr marL="0" indent="0" algn="just">
              <a:buNone/>
            </a:pPr>
            <a:r>
              <a:rPr lang="en-US" dirty="0"/>
              <a:t>5- She teaches </a:t>
            </a:r>
            <a:r>
              <a:rPr lang="en-US" i="1" dirty="0"/>
              <a:t>at the  </a:t>
            </a:r>
            <a:r>
              <a:rPr lang="en-US" i="1" dirty="0" err="1"/>
              <a:t>Salahaddin</a:t>
            </a:r>
            <a:r>
              <a:rPr lang="en-US" i="1" dirty="0"/>
              <a:t> ……………..</a:t>
            </a:r>
          </a:p>
          <a:p>
            <a:pPr marL="0" indent="0" algn="just">
              <a:buNone/>
            </a:pPr>
            <a:endParaRPr lang="en-US" i="1" dirty="0"/>
          </a:p>
        </p:txBody>
      </p:sp>
      <p:sp>
        <p:nvSpPr>
          <p:cNvPr id="4" name="Slide Number Placeholder 3"/>
          <p:cNvSpPr>
            <a:spLocks noGrp="1"/>
          </p:cNvSpPr>
          <p:nvPr>
            <p:ph type="sldNum" sz="quarter" idx="12"/>
          </p:nvPr>
        </p:nvSpPr>
        <p:spPr/>
        <p:txBody>
          <a:bodyPr/>
          <a:lstStyle/>
          <a:p>
            <a:fld id="{B98B4F0E-EF35-4662-B643-DB28ECF5960B}" type="slidenum">
              <a:rPr lang="en-US" smtClean="0"/>
              <a:pPr/>
              <a:t>6</a:t>
            </a:fld>
            <a:endParaRPr lang="en-US" dirty="0"/>
          </a:p>
        </p:txBody>
      </p:sp>
    </p:spTree>
    <p:extLst>
      <p:ext uri="{BB962C8B-B14F-4D97-AF65-F5344CB8AC3E}">
        <p14:creationId xmlns:p14="http://schemas.microsoft.com/office/powerpoint/2010/main" val="11695697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The Relationship between Administrative Law and other Laws and Concepts:</a:t>
            </a:r>
            <a:r>
              <a:rPr lang="en-US" sz="3200" dirty="0"/>
              <a:t/>
            </a:r>
            <a:br>
              <a:rPr lang="en-US" sz="3200" dirty="0"/>
            </a:br>
            <a:endParaRPr lang="en-US" sz="3200" dirty="0"/>
          </a:p>
        </p:txBody>
      </p:sp>
      <p:sp>
        <p:nvSpPr>
          <p:cNvPr id="3" name="Content Placeholder 2"/>
          <p:cNvSpPr>
            <a:spLocks noGrp="1"/>
          </p:cNvSpPr>
          <p:nvPr>
            <p:ph idx="1"/>
          </p:nvPr>
        </p:nvSpPr>
        <p:spPr/>
        <p:txBody>
          <a:bodyPr/>
          <a:lstStyle/>
          <a:p>
            <a:pPr marL="0" indent="0">
              <a:buNone/>
            </a:pPr>
            <a:r>
              <a:rPr lang="en-US" b="1" dirty="0"/>
              <a:t>Constitutional Law and Administrative Law:</a:t>
            </a:r>
          </a:p>
          <a:p>
            <a:pPr marL="0" indent="0">
              <a:buNone/>
            </a:pPr>
            <a:r>
              <a:rPr lang="en-US" dirty="0"/>
              <a:t>1- Both are categorized under public law.</a:t>
            </a:r>
          </a:p>
          <a:p>
            <a:pPr marL="0" indent="0">
              <a:buNone/>
            </a:pPr>
            <a:r>
              <a:rPr lang="en-US" dirty="0"/>
              <a:t>2- Both are concerned with functions of government.</a:t>
            </a:r>
          </a:p>
        </p:txBody>
      </p:sp>
    </p:spTree>
    <p:extLst>
      <p:ext uri="{BB962C8B-B14F-4D97-AF65-F5344CB8AC3E}">
        <p14:creationId xmlns:p14="http://schemas.microsoft.com/office/powerpoint/2010/main" val="30217408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pPr marL="0" indent="0" algn="just">
              <a:buNone/>
            </a:pPr>
            <a:r>
              <a:rPr lang="en-US" b="1" dirty="0"/>
              <a:t>Differences:</a:t>
            </a:r>
            <a:endParaRPr lang="en-US" dirty="0"/>
          </a:p>
          <a:p>
            <a:pPr marL="0" indent="0" algn="just">
              <a:buNone/>
            </a:pPr>
            <a:r>
              <a:rPr lang="en-US" dirty="0"/>
              <a:t>	While administrative law has close links to constitutional law, but there are also large distinctions between them. </a:t>
            </a:r>
          </a:p>
          <a:p>
            <a:pPr marL="0" indent="0" algn="just">
              <a:buNone/>
            </a:pPr>
            <a:r>
              <a:rPr lang="en-US" dirty="0"/>
              <a:t>Constitutional law deals, in general, with the powers and structures of state which are the legislative body, the executive body and judiciary body. In addition, it sets out rights and duties for both citizens and state as well as regulates the relationship between three authorities of state. While administrative law is mainly concerned with the control of governmental powers. It also includes the powers exercised by individuals and agencies acting under the government.</a:t>
            </a:r>
          </a:p>
          <a:p>
            <a:pPr marL="0" indent="0" algn="just">
              <a:buNone/>
            </a:pPr>
            <a:endParaRPr lang="en-US" dirty="0"/>
          </a:p>
          <a:p>
            <a:pPr marL="0" indent="0" algn="just">
              <a:buNone/>
            </a:pPr>
            <a:r>
              <a:rPr lang="en-US" dirty="0"/>
              <a:t> 	Constitutional law </a:t>
            </a:r>
            <a:r>
              <a:rPr lang="en-US" dirty="0">
                <a:solidFill>
                  <a:srgbClr val="FF0000"/>
                </a:solidFill>
              </a:rPr>
              <a:t>supersedes</a:t>
            </a:r>
            <a:r>
              <a:rPr lang="en-US" dirty="0"/>
              <a:t> (is the highest law )</a:t>
            </a:r>
            <a:r>
              <a:rPr lang="en-US" dirty="0">
                <a:solidFill>
                  <a:srgbClr val="FF0000"/>
                </a:solidFill>
              </a:rPr>
              <a:t> all other laws including </a:t>
            </a:r>
            <a:r>
              <a:rPr lang="en-US" sz="3100" dirty="0"/>
              <a:t>(so it is above)  </a:t>
            </a:r>
            <a:r>
              <a:rPr lang="en-US" dirty="0"/>
              <a:t>administrative law</a:t>
            </a:r>
            <a:r>
              <a:rPr lang="en-US" dirty="0">
                <a:solidFill>
                  <a:srgbClr val="FF0000"/>
                </a:solidFill>
              </a:rPr>
              <a:t> because it is the highest law. </a:t>
            </a:r>
            <a:r>
              <a:rPr lang="en-US" dirty="0"/>
              <a:t>On the other hand administrative law is subordinate to constitutional law.</a:t>
            </a:r>
          </a:p>
          <a:p>
            <a:pPr marL="0" indent="0" algn="just">
              <a:buNone/>
            </a:pPr>
            <a:endParaRPr lang="en-US" dirty="0"/>
          </a:p>
        </p:txBody>
      </p:sp>
    </p:spTree>
    <p:extLst>
      <p:ext uri="{BB962C8B-B14F-4D97-AF65-F5344CB8AC3E}">
        <p14:creationId xmlns:p14="http://schemas.microsoft.com/office/powerpoint/2010/main" val="19498942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457200" y="1752600"/>
            <a:ext cx="8229600" cy="4525963"/>
          </a:xfrm>
        </p:spPr>
        <p:txBody>
          <a:bodyPr>
            <a:normAutofit fontScale="70000" lnSpcReduction="20000"/>
          </a:bodyPr>
          <a:lstStyle/>
          <a:p>
            <a:pPr marL="0" indent="0">
              <a:buNone/>
            </a:pPr>
            <a:r>
              <a:rPr lang="en-US" dirty="0"/>
              <a:t>to correct or make small changes to something that is written or spoken</a:t>
            </a:r>
          </a:p>
          <a:p>
            <a:pPr marL="0" indent="0">
              <a:buNone/>
            </a:pPr>
            <a:r>
              <a:rPr lang="en-US" dirty="0">
                <a:solidFill>
                  <a:srgbClr val="FF0000"/>
                </a:solidFill>
              </a:rPr>
              <a:t>amend</a:t>
            </a:r>
            <a:endParaRPr lang="en-US" dirty="0"/>
          </a:p>
          <a:p>
            <a:pPr marL="0" indent="0">
              <a:buNone/>
            </a:pPr>
            <a:r>
              <a:rPr lang="en-US" dirty="0"/>
              <a:t>someone who has the power to make laws or</a:t>
            </a:r>
          </a:p>
          <a:p>
            <a:pPr marL="0" indent="0">
              <a:buNone/>
            </a:pPr>
            <a:r>
              <a:rPr lang="en-US" dirty="0"/>
              <a:t> belongs to an institution that makes laws</a:t>
            </a:r>
          </a:p>
          <a:p>
            <a:pPr marL="0" indent="0">
              <a:buNone/>
            </a:pPr>
            <a:r>
              <a:rPr lang="en-US" dirty="0">
                <a:solidFill>
                  <a:srgbClr val="FF0000"/>
                </a:solidFill>
              </a:rPr>
              <a:t>Legislator</a:t>
            </a:r>
          </a:p>
          <a:p>
            <a:pPr marL="0" indent="0">
              <a:buNone/>
            </a:pPr>
            <a:r>
              <a:rPr lang="en-US" dirty="0"/>
              <a:t>must be done because of a law</a:t>
            </a:r>
          </a:p>
          <a:p>
            <a:pPr marL="0" indent="0">
              <a:buNone/>
            </a:pPr>
            <a:r>
              <a:rPr lang="en-US" dirty="0">
                <a:solidFill>
                  <a:srgbClr val="FF0000"/>
                </a:solidFill>
              </a:rPr>
              <a:t>Obligatory</a:t>
            </a:r>
            <a:endParaRPr lang="en-US" dirty="0"/>
          </a:p>
          <a:p>
            <a:pPr marL="0" indent="0">
              <a:buNone/>
            </a:pPr>
            <a:r>
              <a:rPr lang="en-US" dirty="0"/>
              <a:t>follow one after another without an interruption</a:t>
            </a:r>
          </a:p>
          <a:p>
            <a:pPr marL="0" indent="0">
              <a:buNone/>
            </a:pPr>
            <a:r>
              <a:rPr lang="en-US" dirty="0">
                <a:solidFill>
                  <a:srgbClr val="FF0000"/>
                </a:solidFill>
              </a:rPr>
              <a:t>Consecutive</a:t>
            </a:r>
          </a:p>
          <a:p>
            <a:pPr marL="0" indent="0">
              <a:buNone/>
            </a:pPr>
            <a:r>
              <a:rPr lang="en-US" dirty="0"/>
              <a:t>something that is not clear because it has more than one possible meaning</a:t>
            </a:r>
          </a:p>
          <a:p>
            <a:pPr marL="0" indent="0">
              <a:buNone/>
            </a:pPr>
            <a:r>
              <a:rPr lang="en-US" dirty="0">
                <a:solidFill>
                  <a:srgbClr val="FF0000"/>
                </a:solidFill>
              </a:rPr>
              <a:t>Ambiguity</a:t>
            </a:r>
            <a:r>
              <a:rPr lang="en-US" dirty="0"/>
              <a:t> </a:t>
            </a:r>
          </a:p>
          <a:p>
            <a:pPr marL="0" indent="0">
              <a:buNone/>
            </a:pPr>
            <a:r>
              <a:rPr lang="en-US" dirty="0"/>
              <a:t>an official legal decision:</a:t>
            </a:r>
          </a:p>
          <a:p>
            <a:pPr marL="0" indent="0">
              <a:buNone/>
            </a:pPr>
            <a:r>
              <a:rPr lang="en-US" dirty="0">
                <a:solidFill>
                  <a:srgbClr val="FF0000"/>
                </a:solidFill>
              </a:rPr>
              <a:t>Judgment</a:t>
            </a:r>
            <a:endParaRPr lang="en-US" dirty="0"/>
          </a:p>
          <a:p>
            <a:pPr marL="0" indent="0">
              <a:buNone/>
            </a:pPr>
            <a:endParaRPr lang="en-US" dirty="0"/>
          </a:p>
          <a:p>
            <a:pPr marL="0" indent="0">
              <a:buNone/>
            </a:pPr>
            <a:endParaRPr lang="en-US" dirty="0"/>
          </a:p>
          <a:p>
            <a:pPr marL="0" indent="0">
              <a:buNone/>
            </a:pPr>
            <a:endParaRPr lang="ar-IQ" dirty="0"/>
          </a:p>
        </p:txBody>
      </p:sp>
    </p:spTree>
    <p:extLst>
      <p:ext uri="{BB962C8B-B14F-4D97-AF65-F5344CB8AC3E}">
        <p14:creationId xmlns:p14="http://schemas.microsoft.com/office/powerpoint/2010/main" val="247776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anim calcmode="lin" valueType="num">
                                      <p:cBhvr>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fade">
                                      <p:cBhvr>
                                        <p:cTn id="51" dur="1000"/>
                                        <p:tgtEl>
                                          <p:spTgt spid="3">
                                            <p:txEl>
                                              <p:pRg st="7" end="7"/>
                                            </p:txEl>
                                          </p:spTgt>
                                        </p:tgtEl>
                                      </p:cBhvr>
                                    </p:animEffect>
                                    <p:anim calcmode="lin" valueType="num">
                                      <p:cBhvr>
                                        <p:cTn id="5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Effect transition="in" filter="fade">
                                      <p:cBhvr>
                                        <p:cTn id="58" dur="1000"/>
                                        <p:tgtEl>
                                          <p:spTgt spid="3">
                                            <p:txEl>
                                              <p:pRg st="8" end="8"/>
                                            </p:txEl>
                                          </p:spTgt>
                                        </p:tgtEl>
                                      </p:cBhvr>
                                    </p:animEffect>
                                    <p:anim calcmode="lin" valueType="num">
                                      <p:cBhvr>
                                        <p:cTn id="5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Effect transition="in" filter="fade">
                                      <p:cBhvr>
                                        <p:cTn id="65" dur="1000"/>
                                        <p:tgtEl>
                                          <p:spTgt spid="3">
                                            <p:txEl>
                                              <p:pRg st="9" end="9"/>
                                            </p:txEl>
                                          </p:spTgt>
                                        </p:tgtEl>
                                      </p:cBhvr>
                                    </p:animEffect>
                                    <p:anim calcmode="lin" valueType="num">
                                      <p:cBhvr>
                                        <p:cTn id="6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3">
                                            <p:txEl>
                                              <p:pRg st="10" end="10"/>
                                            </p:txEl>
                                          </p:spTgt>
                                        </p:tgtEl>
                                        <p:attrNameLst>
                                          <p:attrName>style.visibility</p:attrName>
                                        </p:attrNameLst>
                                      </p:cBhvr>
                                      <p:to>
                                        <p:strVal val="visible"/>
                                      </p:to>
                                    </p:set>
                                    <p:animEffect transition="in" filter="fade">
                                      <p:cBhvr>
                                        <p:cTn id="72" dur="1000"/>
                                        <p:tgtEl>
                                          <p:spTgt spid="3">
                                            <p:txEl>
                                              <p:pRg st="10" end="10"/>
                                            </p:txEl>
                                          </p:spTgt>
                                        </p:tgtEl>
                                      </p:cBhvr>
                                    </p:animEffect>
                                    <p:anim calcmode="lin" valueType="num">
                                      <p:cBhvr>
                                        <p:cTn id="7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Effect transition="in" filter="fade">
                                      <p:cBhvr>
                                        <p:cTn id="79" dur="1000"/>
                                        <p:tgtEl>
                                          <p:spTgt spid="3">
                                            <p:txEl>
                                              <p:pRg st="11" end="11"/>
                                            </p:txEl>
                                          </p:spTgt>
                                        </p:tgtEl>
                                      </p:cBhvr>
                                    </p:animEffect>
                                    <p:anim calcmode="lin" valueType="num">
                                      <p:cBhvr>
                                        <p:cTn id="8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3">
                                            <p:txEl>
                                              <p:pRg st="12" end="12"/>
                                            </p:txEl>
                                          </p:spTgt>
                                        </p:tgtEl>
                                        <p:attrNameLst>
                                          <p:attrName>style.visibility</p:attrName>
                                        </p:attrNameLst>
                                      </p:cBhvr>
                                      <p:to>
                                        <p:strVal val="visible"/>
                                      </p:to>
                                    </p:set>
                                    <p:animEffect transition="in" filter="fade">
                                      <p:cBhvr>
                                        <p:cTn id="86" dur="1000"/>
                                        <p:tgtEl>
                                          <p:spTgt spid="3">
                                            <p:txEl>
                                              <p:pRg st="12" end="12"/>
                                            </p:txEl>
                                          </p:spTgt>
                                        </p:tgtEl>
                                      </p:cBhvr>
                                    </p:animEffect>
                                    <p:anim calcmode="lin" valueType="num">
                                      <p:cBhvr>
                                        <p:cTn id="87"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8"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228600" y="1600200"/>
            <a:ext cx="8458200" cy="5105400"/>
          </a:xfrm>
        </p:spPr>
        <p:txBody>
          <a:bodyPr>
            <a:normAutofit fontScale="55000" lnSpcReduction="20000"/>
          </a:bodyPr>
          <a:lstStyle/>
          <a:p>
            <a:pPr marL="0" indent="0">
              <a:buNone/>
            </a:pPr>
            <a:r>
              <a:rPr lang="en-US" sz="3300" b="1" dirty="0"/>
              <a:t>to give official permission for something</a:t>
            </a:r>
          </a:p>
          <a:p>
            <a:pPr marL="0" indent="0">
              <a:buNone/>
            </a:pPr>
            <a:r>
              <a:rPr lang="en-US" sz="3300" b="1" dirty="0">
                <a:solidFill>
                  <a:srgbClr val="FF0000"/>
                </a:solidFill>
              </a:rPr>
              <a:t>Authorize</a:t>
            </a:r>
          </a:p>
          <a:p>
            <a:pPr marL="0" indent="0">
              <a:buNone/>
            </a:pPr>
            <a:r>
              <a:rPr lang="en-US" b="1" dirty="0"/>
              <a:t>to arrange laws, principles, facts ……. in a system</a:t>
            </a:r>
          </a:p>
          <a:p>
            <a:pPr marL="0" indent="0">
              <a:buNone/>
            </a:pPr>
            <a:r>
              <a:rPr lang="en-US" b="1" dirty="0">
                <a:solidFill>
                  <a:srgbClr val="FF0000"/>
                </a:solidFill>
              </a:rPr>
              <a:t>Codify</a:t>
            </a:r>
          </a:p>
          <a:p>
            <a:pPr marL="0" indent="0">
              <a:buNone/>
            </a:pPr>
            <a:r>
              <a:rPr lang="en-US" sz="3300" b="1" dirty="0"/>
              <a:t>the process of putting a plan into action or of starting to use something</a:t>
            </a:r>
          </a:p>
          <a:p>
            <a:pPr marL="0" indent="0">
              <a:buNone/>
            </a:pPr>
            <a:r>
              <a:rPr lang="en-US" sz="3300" b="1" dirty="0">
                <a:solidFill>
                  <a:srgbClr val="FF0000"/>
                </a:solidFill>
              </a:rPr>
              <a:t>Implement</a:t>
            </a:r>
          </a:p>
          <a:p>
            <a:pPr marL="0" indent="0">
              <a:buNone/>
            </a:pPr>
            <a:r>
              <a:rPr lang="en-US" b="1" dirty="0"/>
              <a:t>to explain ideas, facts, or opinions in a clearly organized way in writing or in a speech</a:t>
            </a:r>
          </a:p>
          <a:p>
            <a:pPr marL="0" indent="0">
              <a:buNone/>
            </a:pPr>
            <a:r>
              <a:rPr lang="en-US" b="1" dirty="0">
                <a:solidFill>
                  <a:srgbClr val="FF0000"/>
                </a:solidFill>
              </a:rPr>
              <a:t>set forth</a:t>
            </a:r>
          </a:p>
          <a:p>
            <a:pPr marL="0" indent="0">
              <a:buNone/>
            </a:pPr>
            <a:r>
              <a:rPr lang="en-US" sz="3300" b="1" dirty="0"/>
              <a:t>an explanation or opinion of what something means:</a:t>
            </a:r>
          </a:p>
          <a:p>
            <a:pPr marL="0" indent="0">
              <a:buNone/>
            </a:pPr>
            <a:r>
              <a:rPr lang="en-US" sz="3300" b="1" dirty="0">
                <a:solidFill>
                  <a:srgbClr val="FF0000"/>
                </a:solidFill>
              </a:rPr>
              <a:t>Interpretation</a:t>
            </a:r>
          </a:p>
          <a:p>
            <a:pPr marL="0" indent="0">
              <a:buNone/>
            </a:pPr>
            <a:r>
              <a:rPr lang="en-US" b="1" dirty="0"/>
              <a:t>beyond the legal or official power:</a:t>
            </a:r>
          </a:p>
          <a:p>
            <a:pPr marL="0" indent="0">
              <a:buNone/>
            </a:pPr>
            <a:r>
              <a:rPr lang="en-US" b="1" dirty="0">
                <a:solidFill>
                  <a:srgbClr val="FF0000"/>
                </a:solidFill>
              </a:rPr>
              <a:t>ultra vires</a:t>
            </a:r>
            <a:endParaRPr lang="en-US" b="1" dirty="0"/>
          </a:p>
          <a:p>
            <a:pPr marL="0" indent="0">
              <a:buNone/>
            </a:pPr>
            <a:r>
              <a:rPr lang="en-US" b="1" dirty="0"/>
              <a:t>in a system for dividing things according to appearance, quality.....</a:t>
            </a:r>
          </a:p>
          <a:p>
            <a:pPr marL="0" indent="0">
              <a:buNone/>
            </a:pPr>
            <a:r>
              <a:rPr lang="en-US" b="1" dirty="0">
                <a:solidFill>
                  <a:srgbClr val="FF0000"/>
                </a:solidFill>
              </a:rPr>
              <a:t>Category</a:t>
            </a:r>
          </a:p>
          <a:p>
            <a:pPr marL="0" indent="0">
              <a:buNone/>
            </a:pPr>
            <a:r>
              <a:rPr lang="en-US" b="1" dirty="0"/>
              <a:t>several different types of that thing.</a:t>
            </a:r>
          </a:p>
          <a:p>
            <a:pPr marL="0" indent="0">
              <a:buNone/>
            </a:pPr>
            <a:r>
              <a:rPr lang="en-US" b="1" dirty="0">
                <a:solidFill>
                  <a:srgbClr val="FF0000"/>
                </a:solidFill>
              </a:rPr>
              <a:t>Various</a:t>
            </a:r>
          </a:p>
          <a:p>
            <a:pPr marL="0" indent="0">
              <a:buNone/>
            </a:pPr>
            <a:endParaRPr lang="en-US" b="1" dirty="0"/>
          </a:p>
          <a:p>
            <a:pPr marL="0" indent="0">
              <a:buNone/>
            </a:pPr>
            <a:endParaRPr lang="en-US" b="1" dirty="0"/>
          </a:p>
          <a:p>
            <a:pPr marL="0" indent="0">
              <a:buNone/>
            </a:pPr>
            <a:endParaRPr lang="en-US" b="1" dirty="0"/>
          </a:p>
          <a:p>
            <a:pPr marL="0" indent="0">
              <a:buNone/>
            </a:pPr>
            <a:endParaRPr lang="ar-IQ" dirty="0"/>
          </a:p>
        </p:txBody>
      </p:sp>
    </p:spTree>
    <p:extLst>
      <p:ext uri="{BB962C8B-B14F-4D97-AF65-F5344CB8AC3E}">
        <p14:creationId xmlns:p14="http://schemas.microsoft.com/office/powerpoint/2010/main" val="154734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Effect transition="in" filter="fade">
                                      <p:cBhvr>
                                        <p:cTn id="91" dur="1000"/>
                                        <p:tgtEl>
                                          <p:spTgt spid="3">
                                            <p:txEl>
                                              <p:pRg st="12" end="12"/>
                                            </p:txEl>
                                          </p:spTgt>
                                        </p:tgtEl>
                                      </p:cBhvr>
                                    </p:animEffect>
                                    <p:anim calcmode="lin" valueType="num">
                                      <p:cBhvr>
                                        <p:cTn id="9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
                                            <p:txEl>
                                              <p:pRg st="13" end="13"/>
                                            </p:txEl>
                                          </p:spTgt>
                                        </p:tgtEl>
                                        <p:attrNameLst>
                                          <p:attrName>style.visibility</p:attrName>
                                        </p:attrNameLst>
                                      </p:cBhvr>
                                      <p:to>
                                        <p:strVal val="visible"/>
                                      </p:to>
                                    </p:set>
                                    <p:animEffect transition="in" filter="fade">
                                      <p:cBhvr>
                                        <p:cTn id="98" dur="1000"/>
                                        <p:tgtEl>
                                          <p:spTgt spid="3">
                                            <p:txEl>
                                              <p:pRg st="13" end="13"/>
                                            </p:txEl>
                                          </p:spTgt>
                                        </p:tgtEl>
                                      </p:cBhvr>
                                    </p:animEffect>
                                    <p:anim calcmode="lin" valueType="num">
                                      <p:cBhvr>
                                        <p:cTn id="99"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100"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3">
                                            <p:txEl>
                                              <p:pRg st="14" end="14"/>
                                            </p:txEl>
                                          </p:spTgt>
                                        </p:tgtEl>
                                        <p:attrNameLst>
                                          <p:attrName>style.visibility</p:attrName>
                                        </p:attrNameLst>
                                      </p:cBhvr>
                                      <p:to>
                                        <p:strVal val="visible"/>
                                      </p:to>
                                    </p:set>
                                    <p:animEffect transition="in" filter="fade">
                                      <p:cBhvr>
                                        <p:cTn id="105" dur="1000"/>
                                        <p:tgtEl>
                                          <p:spTgt spid="3">
                                            <p:txEl>
                                              <p:pRg st="14" end="14"/>
                                            </p:txEl>
                                          </p:spTgt>
                                        </p:tgtEl>
                                      </p:cBhvr>
                                    </p:animEffect>
                                    <p:anim calcmode="lin" valueType="num">
                                      <p:cBhvr>
                                        <p:cTn id="106"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107"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3">
                                            <p:txEl>
                                              <p:pRg st="15" end="15"/>
                                            </p:txEl>
                                          </p:spTgt>
                                        </p:tgtEl>
                                        <p:attrNameLst>
                                          <p:attrName>style.visibility</p:attrName>
                                        </p:attrNameLst>
                                      </p:cBhvr>
                                      <p:to>
                                        <p:strVal val="visible"/>
                                      </p:to>
                                    </p:set>
                                    <p:animEffect transition="in" filter="fade">
                                      <p:cBhvr>
                                        <p:cTn id="112" dur="1000"/>
                                        <p:tgtEl>
                                          <p:spTgt spid="3">
                                            <p:txEl>
                                              <p:pRg st="15" end="15"/>
                                            </p:txEl>
                                          </p:spTgt>
                                        </p:tgtEl>
                                      </p:cBhvr>
                                    </p:animEffect>
                                    <p:anim calcmode="lin" valueType="num">
                                      <p:cBhvr>
                                        <p:cTn id="113"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114"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apply, implementation, ambiguities amended ,authorized, </a:t>
            </a:r>
            <a:endParaRPr lang="ar-IQ" dirty="0"/>
          </a:p>
        </p:txBody>
      </p:sp>
      <p:sp>
        <p:nvSpPr>
          <p:cNvPr id="3" name="Content Placeholder 2"/>
          <p:cNvSpPr>
            <a:spLocks noGrp="1"/>
          </p:cNvSpPr>
          <p:nvPr>
            <p:ph idx="1"/>
          </p:nvPr>
        </p:nvSpPr>
        <p:spPr/>
        <p:txBody>
          <a:bodyPr>
            <a:normAutofit lnSpcReduction="10000"/>
          </a:bodyPr>
          <a:lstStyle/>
          <a:p>
            <a:pPr marL="0" indent="0">
              <a:buNone/>
            </a:pPr>
            <a:r>
              <a:rPr lang="en-US" dirty="0"/>
              <a:t>1- the troops were ……………….to use force.</a:t>
            </a:r>
          </a:p>
          <a:p>
            <a:pPr marL="0" indent="0">
              <a:buNone/>
            </a:pPr>
            <a:r>
              <a:rPr lang="en-US" dirty="0"/>
              <a:t>2- she was responsible for the ……………..of the plan.</a:t>
            </a:r>
          </a:p>
          <a:p>
            <a:pPr marL="0" indent="0">
              <a:buNone/>
            </a:pPr>
            <a:r>
              <a:rPr lang="en-US" dirty="0"/>
              <a:t>3- There are some ……………..in the legislation.</a:t>
            </a:r>
          </a:p>
          <a:p>
            <a:pPr marL="0" indent="0">
              <a:buNone/>
            </a:pPr>
            <a:r>
              <a:rPr lang="en-US" dirty="0"/>
              <a:t>4-  Until the constitution is………….., the power to appoint ministers will remain with the president.</a:t>
            </a:r>
          </a:p>
          <a:p>
            <a:pPr marL="0" indent="0">
              <a:buNone/>
            </a:pPr>
            <a:r>
              <a:rPr lang="en-US" dirty="0"/>
              <a:t>5- These ideas are often difficult to …………….in practice.</a:t>
            </a:r>
            <a:endParaRPr lang="ar-IQ" dirty="0"/>
          </a:p>
        </p:txBody>
      </p:sp>
    </p:spTree>
    <p:extLst>
      <p:ext uri="{BB962C8B-B14F-4D97-AF65-F5344CB8AC3E}">
        <p14:creationId xmlns:p14="http://schemas.microsoft.com/office/powerpoint/2010/main" val="11888431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ancient,submit</a:t>
            </a:r>
            <a:r>
              <a:rPr lang="en-US" dirty="0"/>
              <a:t>, trace, compared</a:t>
            </a:r>
          </a:p>
        </p:txBody>
      </p:sp>
      <p:sp>
        <p:nvSpPr>
          <p:cNvPr id="3" name="Content Placeholder 2"/>
          <p:cNvSpPr>
            <a:spLocks noGrp="1"/>
          </p:cNvSpPr>
          <p:nvPr>
            <p:ph idx="1"/>
          </p:nvPr>
        </p:nvSpPr>
        <p:spPr/>
        <p:txBody>
          <a:bodyPr/>
          <a:lstStyle/>
          <a:p>
            <a:pPr marL="0" indent="0">
              <a:buNone/>
            </a:pPr>
            <a:r>
              <a:rPr lang="en-US" dirty="0"/>
              <a:t>1- The police ………….. the suspect’s fingerprints with those found at the crime scene.</a:t>
            </a:r>
          </a:p>
          <a:p>
            <a:pPr marL="0" indent="0">
              <a:buNone/>
            </a:pPr>
            <a:r>
              <a:rPr lang="en-US" dirty="0"/>
              <a:t>2- We are willing to …………to arbitration.</a:t>
            </a:r>
          </a:p>
          <a:p>
            <a:pPr marL="0" indent="0">
              <a:buNone/>
            </a:pPr>
            <a:r>
              <a:rPr lang="en-US" dirty="0"/>
              <a:t>3- The police are trying to ………..the mother of a newborn baby found abandoned outside a hospital.</a:t>
            </a:r>
          </a:p>
          <a:p>
            <a:pPr marL="0" indent="0">
              <a:buNone/>
            </a:pPr>
            <a:r>
              <a:rPr lang="en-US"/>
              <a:t>4- Archaeologists </a:t>
            </a:r>
            <a:r>
              <a:rPr lang="en-US" dirty="0"/>
              <a:t>study the remains of …………..civilizations.</a:t>
            </a:r>
          </a:p>
          <a:p>
            <a:pPr marL="0" indent="0">
              <a:buNone/>
            </a:pPr>
            <a:endParaRPr lang="en-US" dirty="0"/>
          </a:p>
        </p:txBody>
      </p:sp>
    </p:spTree>
    <p:extLst>
      <p:ext uri="{BB962C8B-B14F-4D97-AF65-F5344CB8AC3E}">
        <p14:creationId xmlns:p14="http://schemas.microsoft.com/office/powerpoint/2010/main" val="26045893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just">
              <a:buNone/>
            </a:pPr>
            <a:r>
              <a:rPr lang="en-US" dirty="0"/>
              <a:t>Contract is a promise made by one person to another to do or not to do something in future, and which is enforceable in court of law. </a:t>
            </a:r>
          </a:p>
          <a:p>
            <a:pPr marL="0" indent="0" algn="just">
              <a:buNone/>
            </a:pPr>
            <a:r>
              <a:rPr lang="en-US" dirty="0"/>
              <a:t>If we examine our definition of a contract carefully we can see that a contract can be resolved into five basic and essential elements.</a:t>
            </a:r>
          </a:p>
          <a:p>
            <a:pPr marL="0" indent="0" algn="just">
              <a:buNone/>
            </a:pPr>
            <a:r>
              <a:rPr lang="en-US" dirty="0"/>
              <a:t>If a so called contract lacks any one of these elements it is not a true contract.     </a:t>
            </a:r>
          </a:p>
        </p:txBody>
      </p:sp>
    </p:spTree>
    <p:extLst>
      <p:ext uri="{BB962C8B-B14F-4D97-AF65-F5344CB8AC3E}">
        <p14:creationId xmlns:p14="http://schemas.microsoft.com/office/powerpoint/2010/main" val="30708212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The five separate elements of  true contract are</a:t>
            </a:r>
          </a:p>
          <a:p>
            <a:pPr marL="0" indent="0">
              <a:buNone/>
            </a:pPr>
            <a:r>
              <a:rPr lang="en-US" dirty="0"/>
              <a:t>1-A contract is promise.</a:t>
            </a:r>
          </a:p>
          <a:p>
            <a:pPr marL="0" indent="0">
              <a:buNone/>
            </a:pPr>
            <a:r>
              <a:rPr lang="en-US" dirty="0"/>
              <a:t>2-A promise made by one person to another.</a:t>
            </a:r>
          </a:p>
          <a:p>
            <a:pPr marL="0" indent="0">
              <a:buNone/>
            </a:pPr>
            <a:r>
              <a:rPr lang="en-US" dirty="0"/>
              <a:t>3- A promise to do or not do something.</a:t>
            </a:r>
          </a:p>
          <a:p>
            <a:pPr marL="0" indent="0">
              <a:buNone/>
            </a:pPr>
            <a:r>
              <a:rPr lang="en-US" dirty="0"/>
              <a:t>4- A promise to do or not do something in the future. </a:t>
            </a:r>
          </a:p>
          <a:p>
            <a:pPr marL="0" indent="0">
              <a:buNone/>
            </a:pPr>
            <a:r>
              <a:rPr lang="en-US" dirty="0"/>
              <a:t>5- A promise that is enforceable in court of law </a:t>
            </a:r>
          </a:p>
        </p:txBody>
      </p:sp>
    </p:spTree>
    <p:extLst>
      <p:ext uri="{BB962C8B-B14F-4D97-AF65-F5344CB8AC3E}">
        <p14:creationId xmlns:p14="http://schemas.microsoft.com/office/powerpoint/2010/main" val="10834039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dirty="0"/>
              <a:t>The law puts limits on each person's freedom in order to protect other people's freedom. We are free to drive a car on the road, but only if we possess a valid driving </a:t>
            </a:r>
            <a:r>
              <a:rPr lang="en-US" dirty="0" err="1"/>
              <a:t>licence</a:t>
            </a:r>
            <a:r>
              <a:rPr lang="en-US" dirty="0"/>
              <a:t>; and, even then, we must keep to one side of the road, and obey speed limits and road signs. In this way, although our freedom to drive is restricted, we are protected from other people's careless or unskilled driving.</a:t>
            </a:r>
          </a:p>
        </p:txBody>
      </p:sp>
    </p:spTree>
    <p:extLst>
      <p:ext uri="{BB962C8B-B14F-4D97-AF65-F5344CB8AC3E}">
        <p14:creationId xmlns:p14="http://schemas.microsoft.com/office/powerpoint/2010/main" val="6615353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Article 2 </a:t>
            </a:r>
            <a:br>
              <a:rPr lang="en-US" sz="3200" dirty="0"/>
            </a:br>
            <a:r>
              <a:rPr lang="en-US" sz="3200" dirty="0"/>
              <a:t>The Universal Declaration of Human Rights</a:t>
            </a:r>
          </a:p>
        </p:txBody>
      </p:sp>
      <p:sp>
        <p:nvSpPr>
          <p:cNvPr id="3" name="Content Placeholder 2"/>
          <p:cNvSpPr>
            <a:spLocks noGrp="1"/>
          </p:cNvSpPr>
          <p:nvPr>
            <p:ph idx="1"/>
          </p:nvPr>
        </p:nvSpPr>
        <p:spPr/>
        <p:txBody>
          <a:bodyPr>
            <a:normAutofit lnSpcReduction="10000"/>
          </a:bodyPr>
          <a:lstStyle/>
          <a:p>
            <a:pPr marL="0" indent="0" algn="just">
              <a:buNone/>
            </a:pPr>
            <a:r>
              <a:rPr lang="en-US" dirty="0">
                <a:solidFill>
                  <a:srgbClr val="FF0000"/>
                </a:solidFill>
              </a:rPr>
              <a:t>Everyone is entitled to all the rights and freedoms set forth in this Declaration, without distinction of any kind, such as race, </a:t>
            </a:r>
            <a:r>
              <a:rPr lang="en-US" dirty="0" err="1">
                <a:solidFill>
                  <a:srgbClr val="FF0000"/>
                </a:solidFill>
              </a:rPr>
              <a:t>colour</a:t>
            </a:r>
            <a:r>
              <a:rPr lang="en-US" dirty="0">
                <a:solidFill>
                  <a:srgbClr val="FF0000"/>
                </a:solidFill>
              </a:rPr>
              <a:t>, sex, language, religion, political or other opinion, national or social origin, property, birth or other status</a:t>
            </a:r>
            <a:r>
              <a:rPr lang="en-US" dirty="0"/>
              <a:t>. Furthermore, no distinction shall be made on the basis of the political, jurisdictional or international status of the country or territory to which a person belongs, whether it be independent, trust, non-self-governing or under any other limitation of sovereignty.</a:t>
            </a:r>
          </a:p>
        </p:txBody>
      </p:sp>
    </p:spTree>
    <p:extLst>
      <p:ext uri="{BB962C8B-B14F-4D97-AF65-F5344CB8AC3E}">
        <p14:creationId xmlns:p14="http://schemas.microsoft.com/office/powerpoint/2010/main" val="728621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Nowadays, why do you think learning English has become important  ?  </a:t>
            </a:r>
          </a:p>
        </p:txBody>
      </p:sp>
    </p:spTree>
    <p:extLst>
      <p:ext uri="{BB962C8B-B14F-4D97-AF65-F5344CB8AC3E}">
        <p14:creationId xmlns:p14="http://schemas.microsoft.com/office/powerpoint/2010/main" val="1384733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marL="0" indent="0">
              <a:buNone/>
            </a:pPr>
            <a:r>
              <a:rPr lang="en-US" sz="2400" dirty="0"/>
              <a:t>Q1: write the meaning of words below </a:t>
            </a:r>
            <a:r>
              <a:rPr lang="en-US" sz="2400" u="sng" dirty="0"/>
              <a:t>in English</a:t>
            </a:r>
            <a:r>
              <a:rPr lang="en-US" sz="2400" dirty="0"/>
              <a:t>.         ( 8 Marks) </a:t>
            </a:r>
          </a:p>
          <a:p>
            <a:pPr marL="0" indent="0">
              <a:buNone/>
            </a:pPr>
            <a:endParaRPr lang="en-US" sz="2400" dirty="0"/>
          </a:p>
          <a:p>
            <a:pPr marL="0" indent="0">
              <a:buNone/>
            </a:pPr>
            <a:r>
              <a:rPr lang="en-US" sz="2400" dirty="0"/>
              <a:t> Q2:  Translate below sentences to Kurdish or Arabic.    (8 Marks) </a:t>
            </a:r>
          </a:p>
          <a:p>
            <a:pPr marL="0" indent="0">
              <a:buNone/>
            </a:pPr>
            <a:endParaRPr lang="en-US" sz="2400" dirty="0"/>
          </a:p>
          <a:p>
            <a:pPr marL="0" indent="0">
              <a:buNone/>
            </a:pPr>
            <a:r>
              <a:rPr lang="en-US" sz="2400" dirty="0"/>
              <a:t>Q3: Answer questions below.                                                (8 Marks)</a:t>
            </a:r>
          </a:p>
          <a:p>
            <a:pPr marL="0" indent="0">
              <a:buNone/>
            </a:pPr>
            <a:endParaRPr lang="en-US" sz="2400" dirty="0"/>
          </a:p>
          <a:p>
            <a:pPr marL="0" indent="0">
              <a:buNone/>
            </a:pPr>
            <a:r>
              <a:rPr lang="en-US" sz="2400" dirty="0"/>
              <a:t>Q4: </a:t>
            </a:r>
          </a:p>
          <a:p>
            <a:pPr marL="0" indent="0">
              <a:buNone/>
            </a:pPr>
            <a:r>
              <a:rPr lang="en-US" sz="2400" dirty="0"/>
              <a:t>A- Fill in the blanks with the words below:                        ( 3 Marks)</a:t>
            </a:r>
          </a:p>
          <a:p>
            <a:pPr marL="0" indent="0">
              <a:buNone/>
            </a:pPr>
            <a:endParaRPr lang="en-US" sz="2400" dirty="0"/>
          </a:p>
          <a:p>
            <a:pPr marL="0" indent="0">
              <a:buNone/>
            </a:pPr>
            <a:r>
              <a:rPr lang="en-US" sz="2400" dirty="0"/>
              <a:t>B- write the meaning of words below </a:t>
            </a:r>
            <a:r>
              <a:rPr lang="en-US" sz="2400" u="sng" dirty="0"/>
              <a:t>in Kurdish.</a:t>
            </a:r>
            <a:r>
              <a:rPr lang="en-US" sz="2400" dirty="0"/>
              <a:t>            ( 3 Marks)</a:t>
            </a:r>
          </a:p>
        </p:txBody>
      </p:sp>
    </p:spTree>
    <p:extLst>
      <p:ext uri="{BB962C8B-B14F-4D97-AF65-F5344CB8AC3E}">
        <p14:creationId xmlns:p14="http://schemas.microsoft.com/office/powerpoint/2010/main" val="24779526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Autofit/>
          </a:bodyPr>
          <a:lstStyle/>
          <a:p>
            <a:r>
              <a:rPr lang="en-US" sz="3600" b="1" dirty="0">
                <a:latin typeface="Arial" pitchFamily="34" charset="0"/>
                <a:cs typeface="Arial" pitchFamily="34" charset="0"/>
              </a:rPr>
              <a:t>Administrative Law and financial Law:</a:t>
            </a:r>
            <a:r>
              <a:rPr lang="en-US" sz="3600" dirty="0">
                <a:latin typeface="Arial" pitchFamily="34" charset="0"/>
                <a:cs typeface="Arial" pitchFamily="34" charset="0"/>
              </a:rPr>
              <a:t/>
            </a:r>
            <a:br>
              <a:rPr lang="en-US" sz="3600" dirty="0">
                <a:latin typeface="Arial" pitchFamily="34" charset="0"/>
                <a:cs typeface="Arial" pitchFamily="34" charset="0"/>
              </a:rPr>
            </a:br>
            <a:endParaRPr lang="en-US" sz="36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marL="0" indent="0" algn="just">
              <a:buNone/>
            </a:pPr>
            <a:r>
              <a:rPr lang="en-US" dirty="0">
                <a:latin typeface="Arial" pitchFamily="34" charset="0"/>
                <a:cs typeface="Arial" pitchFamily="34" charset="0"/>
              </a:rPr>
              <a:t>Financial law regulates financial activities of the state and determines its expenses and revenues with the balances between them. Its relation with administrative law appears when we realize that public agencies cannot function properly without money and practice their activities. So, financial law regulates the financing of the public bodies.</a:t>
            </a:r>
          </a:p>
          <a:p>
            <a:pPr marL="0" indent="0" algn="just">
              <a:buNone/>
            </a:pPr>
            <a:endParaRPr lang="en-US" dirty="0"/>
          </a:p>
        </p:txBody>
      </p:sp>
    </p:spTree>
    <p:extLst>
      <p:ext uri="{BB962C8B-B14F-4D97-AF65-F5344CB8AC3E}">
        <p14:creationId xmlns:p14="http://schemas.microsoft.com/office/powerpoint/2010/main" val="2024902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Administrative Law and penal Law:</a:t>
            </a:r>
            <a:r>
              <a:rPr lang="en-US" dirty="0"/>
              <a:t/>
            </a:r>
            <a:br>
              <a:rPr lang="en-US" dirty="0"/>
            </a:br>
            <a:endParaRPr lang="en-US" dirty="0"/>
          </a:p>
        </p:txBody>
      </p:sp>
      <p:sp>
        <p:nvSpPr>
          <p:cNvPr id="3" name="Content Placeholder 2"/>
          <p:cNvSpPr>
            <a:spLocks noGrp="1"/>
          </p:cNvSpPr>
          <p:nvPr>
            <p:ph idx="1"/>
          </p:nvPr>
        </p:nvSpPr>
        <p:spPr/>
        <p:txBody>
          <a:bodyPr>
            <a:normAutofit fontScale="92500"/>
          </a:bodyPr>
          <a:lstStyle/>
          <a:p>
            <a:pPr marL="0" indent="0" algn="just">
              <a:buNone/>
            </a:pPr>
            <a:r>
              <a:rPr lang="en-US" dirty="0"/>
              <a:t>This relationship appears when it comes to the provisions of penal law protecting the performance of administrative actions. For instance, provisions concerning the protection of a certain public authority such as prohibiting strikes and providing the civil servant with protection during performance of his/her duties. Also, provisions protecting public property. Examples of prohibiting strikes in government departments: (Emergency Hospitals, Municipality, Traffic Police and Education sector)</a:t>
            </a:r>
          </a:p>
          <a:p>
            <a:pPr marL="0" indent="0">
              <a:buNone/>
            </a:pPr>
            <a:endParaRPr lang="en-US" dirty="0"/>
          </a:p>
        </p:txBody>
      </p:sp>
    </p:spTree>
    <p:extLst>
      <p:ext uri="{BB962C8B-B14F-4D97-AF65-F5344CB8AC3E}">
        <p14:creationId xmlns:p14="http://schemas.microsoft.com/office/powerpoint/2010/main" val="34135792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Expense:</a:t>
            </a:r>
          </a:p>
          <a:p>
            <a:pPr marL="0" indent="0">
              <a:buNone/>
            </a:pPr>
            <a:r>
              <a:rPr lang="en-US" b="1" dirty="0"/>
              <a:t> </a:t>
            </a:r>
            <a:r>
              <a:rPr lang="en-US" dirty="0"/>
              <a:t>the amount of money that you spend on something.</a:t>
            </a:r>
          </a:p>
          <a:p>
            <a:pPr marL="0" indent="0">
              <a:buNone/>
            </a:pPr>
            <a:r>
              <a:rPr lang="en-US" b="1" dirty="0"/>
              <a:t>revenue :</a:t>
            </a:r>
          </a:p>
          <a:p>
            <a:pPr marL="0" indent="0">
              <a:buNone/>
            </a:pPr>
            <a:r>
              <a:rPr lang="en-US" dirty="0"/>
              <a:t>the income that a government or company receives regularly:</a:t>
            </a:r>
          </a:p>
          <a:p>
            <a:pPr marL="0" indent="0">
              <a:buNone/>
            </a:pPr>
            <a:r>
              <a:rPr lang="en-US" b="1" dirty="0"/>
              <a:t>Prohibit: </a:t>
            </a:r>
          </a:p>
          <a:p>
            <a:pPr marL="0" indent="0">
              <a:buNone/>
            </a:pPr>
            <a:r>
              <a:rPr lang="en-US" dirty="0"/>
              <a:t>an action is illegal or not allowed</a:t>
            </a:r>
          </a:p>
          <a:p>
            <a:pPr marL="0" indent="0">
              <a:buNone/>
            </a:pPr>
            <a:r>
              <a:rPr lang="en-US" b="1" dirty="0"/>
              <a:t>Strike</a:t>
            </a:r>
            <a:r>
              <a:rPr lang="en-US" dirty="0"/>
              <a:t>: </a:t>
            </a:r>
          </a:p>
          <a:p>
            <a:pPr marL="0" indent="0">
              <a:buNone/>
            </a:pPr>
            <a:r>
              <a:rPr lang="en-US" dirty="0"/>
              <a:t>to refuse to continue working because of an argument with an employer about working conditions, pay levels, or job losses.</a:t>
            </a:r>
          </a:p>
          <a:p>
            <a:pPr marL="0" indent="0">
              <a:buNone/>
            </a:pPr>
            <a:endParaRPr lang="ar-IQ" dirty="0"/>
          </a:p>
        </p:txBody>
      </p:sp>
    </p:spTree>
    <p:extLst>
      <p:ext uri="{BB962C8B-B14F-4D97-AF65-F5344CB8AC3E}">
        <p14:creationId xmlns:p14="http://schemas.microsoft.com/office/powerpoint/2010/main" val="198851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ar-IQ" sz="3600" dirty="0"/>
          </a:p>
        </p:txBody>
      </p:sp>
      <p:sp>
        <p:nvSpPr>
          <p:cNvPr id="3" name="Content Placeholder 2"/>
          <p:cNvSpPr>
            <a:spLocks noGrp="1"/>
          </p:cNvSpPr>
          <p:nvPr>
            <p:ph idx="1"/>
          </p:nvPr>
        </p:nvSpPr>
        <p:spPr/>
        <p:txBody>
          <a:bodyPr>
            <a:normAutofit fontScale="92500" lnSpcReduction="10000"/>
          </a:bodyPr>
          <a:lstStyle/>
          <a:p>
            <a:pPr marL="0" indent="0" algn="just">
              <a:buNone/>
            </a:pPr>
            <a:r>
              <a:rPr lang="en-US" dirty="0"/>
              <a:t>1- Many people believe that execution has no place in the …………..system of a civilized society.</a:t>
            </a:r>
          </a:p>
          <a:p>
            <a:pPr marL="0" indent="0" algn="just">
              <a:buNone/>
            </a:pPr>
            <a:r>
              <a:rPr lang="en-US" dirty="0"/>
              <a:t>2-Democratization has brought workers the right </a:t>
            </a:r>
            <a:r>
              <a:rPr lang="en-US"/>
              <a:t>to ……………..and </a:t>
            </a:r>
            <a:r>
              <a:rPr lang="en-US" dirty="0"/>
              <a:t>join a trade union.</a:t>
            </a:r>
          </a:p>
          <a:p>
            <a:pPr marL="0" indent="0" algn="just">
              <a:buNone/>
            </a:pPr>
            <a:r>
              <a:rPr lang="en-US" dirty="0"/>
              <a:t>3- Local authorities have a ……………to keep the streets clean.</a:t>
            </a:r>
          </a:p>
          <a:p>
            <a:pPr marL="0" indent="0" algn="just">
              <a:buNone/>
            </a:pPr>
            <a:r>
              <a:rPr lang="en-US" dirty="0"/>
              <a:t>4- The books are my personal…………...</a:t>
            </a:r>
          </a:p>
          <a:p>
            <a:pPr marL="0" indent="0" algn="just">
              <a:buNone/>
            </a:pPr>
            <a:r>
              <a:rPr lang="en-US" dirty="0"/>
              <a:t>5- If the accident happened during the …………………..of his regular duties, he’s covered by disability insurance.</a:t>
            </a:r>
            <a:endParaRPr lang="ar-IQ" dirty="0"/>
          </a:p>
        </p:txBody>
      </p:sp>
    </p:spTree>
    <p:extLst>
      <p:ext uri="{BB962C8B-B14F-4D97-AF65-F5344CB8AC3E}">
        <p14:creationId xmlns:p14="http://schemas.microsoft.com/office/powerpoint/2010/main" val="18281927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Coronavirus</a:t>
            </a:r>
            <a:br>
              <a:rPr lang="en-US" b="1" dirty="0"/>
            </a:br>
            <a:endParaRPr lang="en-US" dirty="0"/>
          </a:p>
        </p:txBody>
      </p:sp>
      <p:sp>
        <p:nvSpPr>
          <p:cNvPr id="3" name="Content Placeholder 2"/>
          <p:cNvSpPr>
            <a:spLocks noGrp="1"/>
          </p:cNvSpPr>
          <p:nvPr>
            <p:ph idx="1"/>
          </p:nvPr>
        </p:nvSpPr>
        <p:spPr/>
        <p:txBody>
          <a:bodyPr/>
          <a:lstStyle/>
          <a:p>
            <a:pPr marL="0" indent="0">
              <a:buNone/>
            </a:pPr>
            <a:r>
              <a:rPr lang="en-US" dirty="0"/>
              <a:t>1- </a:t>
            </a:r>
            <a:r>
              <a:rPr lang="en-US" b="1" dirty="0"/>
              <a:t>What is this virus and where has it come from?</a:t>
            </a:r>
          </a:p>
          <a:p>
            <a:r>
              <a:rPr lang="en-US" dirty="0"/>
              <a:t>It's a well-known type of a virus called the coronavirus, although this is a new variation of it. It was first spotted in a city called Wuhan in China.</a:t>
            </a:r>
          </a:p>
          <a:p>
            <a:r>
              <a:rPr lang="en-US" dirty="0"/>
              <a:t>It's called a coronavirus because, under the microscope, it looks like lots of little crowns.</a:t>
            </a:r>
          </a:p>
          <a:p>
            <a:pPr marL="0" indent="0">
              <a:buNone/>
            </a:pPr>
            <a:endParaRPr lang="en-US" dirty="0"/>
          </a:p>
        </p:txBody>
      </p:sp>
    </p:spTree>
    <p:extLst>
      <p:ext uri="{BB962C8B-B14F-4D97-AF65-F5344CB8AC3E}">
        <p14:creationId xmlns:p14="http://schemas.microsoft.com/office/powerpoint/2010/main" val="6925417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a:t>What are signs people have coronavirus?</a:t>
            </a:r>
            <a:br>
              <a:rPr lang="en-US" sz="3200" b="1" dirty="0"/>
            </a:br>
            <a:endParaRPr lang="en-US" sz="3200" dirty="0"/>
          </a:p>
        </p:txBody>
      </p:sp>
      <p:sp>
        <p:nvSpPr>
          <p:cNvPr id="3" name="Content Placeholder 2"/>
          <p:cNvSpPr>
            <a:spLocks noGrp="1"/>
          </p:cNvSpPr>
          <p:nvPr>
            <p:ph idx="1"/>
          </p:nvPr>
        </p:nvSpPr>
        <p:spPr/>
        <p:txBody>
          <a:bodyPr/>
          <a:lstStyle/>
          <a:p>
            <a:pPr marL="514350" indent="-514350">
              <a:buFont typeface="+mj-lt"/>
              <a:buAutoNum type="arabicPeriod"/>
            </a:pPr>
            <a:r>
              <a:rPr lang="en-US"/>
              <a:t>Difficulty </a:t>
            </a:r>
            <a:r>
              <a:rPr lang="en-US" dirty="0"/>
              <a:t>breathing</a:t>
            </a:r>
          </a:p>
          <a:p>
            <a:pPr marL="514350" indent="-514350">
              <a:buFont typeface="+mj-lt"/>
              <a:buAutoNum type="arabicPeriod"/>
            </a:pPr>
            <a:r>
              <a:rPr lang="en-US" dirty="0"/>
              <a:t>Fever</a:t>
            </a:r>
          </a:p>
          <a:p>
            <a:pPr marL="514350" indent="-514350">
              <a:buFont typeface="+mj-lt"/>
              <a:buAutoNum type="arabicPeriod"/>
            </a:pPr>
            <a:r>
              <a:rPr lang="en-US" dirty="0"/>
              <a:t>Coughing</a:t>
            </a:r>
          </a:p>
          <a:p>
            <a:pPr marL="0" indent="0">
              <a:buNone/>
            </a:pPr>
            <a:endParaRPr lang="en-US" dirty="0"/>
          </a:p>
        </p:txBody>
      </p:sp>
    </p:spTree>
    <p:extLst>
      <p:ext uri="{BB962C8B-B14F-4D97-AF65-F5344CB8AC3E}">
        <p14:creationId xmlns:p14="http://schemas.microsoft.com/office/powerpoint/2010/main" val="33030921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coronavirus is a respiratory virus which means it can affect people's breathing and lungs.</a:t>
            </a:r>
          </a:p>
          <a:p>
            <a:pPr marL="0" indent="0">
              <a:buNone/>
            </a:pPr>
            <a:endParaRPr lang="en-US" dirty="0"/>
          </a:p>
          <a:p>
            <a:r>
              <a:rPr lang="en-US" dirty="0"/>
              <a:t>Like the normal cold and flu bugs, it can spread from person to person by coughing and sneezing.</a:t>
            </a:r>
          </a:p>
          <a:p>
            <a:pPr marL="0" indent="0">
              <a:buNone/>
            </a:pPr>
            <a:endParaRPr lang="en-US" dirty="0"/>
          </a:p>
        </p:txBody>
      </p:sp>
    </p:spTree>
    <p:extLst>
      <p:ext uri="{BB962C8B-B14F-4D97-AF65-F5344CB8AC3E}">
        <p14:creationId xmlns:p14="http://schemas.microsoft.com/office/powerpoint/2010/main" val="19494054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Administrative Law and Human Rights Law</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pPr marL="0" indent="0" algn="just">
              <a:buNone/>
            </a:pPr>
            <a:r>
              <a:rPr lang="en-US" dirty="0"/>
              <a:t>The particular task of administrative law in the era of human rights protection is to ensure that public powers are not exercised in a way that impinges upon the human rights. Therefore administrative law mechanisms have been used to enforce human rights. Administrative law and human rights law are principally concerned with ensuring that public power is fairly and transparently exercised. </a:t>
            </a:r>
            <a:r>
              <a:rPr lang="en-US" dirty="0">
                <a:solidFill>
                  <a:srgbClr val="FF0000"/>
                </a:solidFill>
              </a:rPr>
              <a:t>They also share underlying values such as autonomy, dignity and security.</a:t>
            </a:r>
          </a:p>
          <a:p>
            <a:pPr marL="0" indent="0" algn="just">
              <a:buNone/>
            </a:pPr>
            <a:endParaRPr lang="en-US" dirty="0"/>
          </a:p>
        </p:txBody>
      </p:sp>
    </p:spTree>
    <p:extLst>
      <p:ext uri="{BB962C8B-B14F-4D97-AF65-F5344CB8AC3E}">
        <p14:creationId xmlns:p14="http://schemas.microsoft.com/office/powerpoint/2010/main" val="17370648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just">
              <a:buNone/>
            </a:pPr>
            <a:r>
              <a:rPr lang="en-US" dirty="0"/>
              <a:t>There are also marked differences between the two areas of law. Human rights law is principally concerned with protecting and ensuring substantive rights and freedoms whereas administrative law focuses more on procedure and judicial review attempts made to preserve a strict distinction between the legality and the merits of a decision. </a:t>
            </a:r>
          </a:p>
          <a:p>
            <a:pPr marL="0" indent="0" algn="just">
              <a:buNone/>
            </a:pPr>
            <a:endParaRPr lang="en-US" dirty="0"/>
          </a:p>
        </p:txBody>
      </p:sp>
    </p:spTree>
    <p:extLst>
      <p:ext uri="{BB962C8B-B14F-4D97-AF65-F5344CB8AC3E}">
        <p14:creationId xmlns:p14="http://schemas.microsoft.com/office/powerpoint/2010/main" val="1339054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Concept of Administrative Law:</a:t>
            </a:r>
          </a:p>
        </p:txBody>
      </p:sp>
      <p:sp>
        <p:nvSpPr>
          <p:cNvPr id="3" name="Content Placeholder 2"/>
          <p:cNvSpPr>
            <a:spLocks noGrp="1"/>
          </p:cNvSpPr>
          <p:nvPr>
            <p:ph idx="1"/>
          </p:nvPr>
        </p:nvSpPr>
        <p:spPr/>
        <p:txBody>
          <a:bodyPr>
            <a:normAutofit lnSpcReduction="10000"/>
          </a:bodyPr>
          <a:lstStyle/>
          <a:p>
            <a:pPr marL="0" indent="0" algn="just">
              <a:buNone/>
            </a:pPr>
            <a:r>
              <a:rPr lang="en-US" dirty="0"/>
              <a:t>Administrative law is the branch of the law governing the relationship between the individual and the executive branch of the government when the latter acts in its administrative capacity. The most significant and outstanding development of the 20th century is the rapid growth of administrative law. It does not, however, mean that there was no administrative law before this century, but in this century, there was increase in governmental functions.</a:t>
            </a:r>
          </a:p>
          <a:p>
            <a:pPr marL="0" indent="0" algn="just">
              <a:buNone/>
            </a:pPr>
            <a:endParaRPr lang="en-US" dirty="0"/>
          </a:p>
        </p:txBody>
      </p:sp>
    </p:spTree>
    <p:extLst>
      <p:ext uri="{BB962C8B-B14F-4D97-AF65-F5344CB8AC3E}">
        <p14:creationId xmlns:p14="http://schemas.microsoft.com/office/powerpoint/2010/main" val="31732859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just">
              <a:buNone/>
            </a:pPr>
            <a:r>
              <a:rPr lang="en-US" dirty="0"/>
              <a:t>Judicial review, power of the courts of a country to examine the actions of the legislative, executive, and administrative arms of the government and to determine whether such actions are consistent with the constitution.</a:t>
            </a:r>
          </a:p>
        </p:txBody>
      </p:sp>
    </p:spTree>
    <p:extLst>
      <p:ext uri="{BB962C8B-B14F-4D97-AF65-F5344CB8AC3E}">
        <p14:creationId xmlns:p14="http://schemas.microsoft.com/office/powerpoint/2010/main" val="21506546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marL="0" indent="0" algn="just">
              <a:buNone/>
            </a:pPr>
            <a:r>
              <a:rPr lang="en-US" dirty="0"/>
              <a:t>Arbitration is a private system of adjudication. Parties who arbitrate have decided to resolve their dispute outside of any judicial system. </a:t>
            </a:r>
          </a:p>
          <a:p>
            <a:pPr marL="0" indent="0" algn="just">
              <a:buNone/>
            </a:pPr>
            <a:endParaRPr lang="en-US" dirty="0"/>
          </a:p>
          <a:p>
            <a:pPr marL="0" indent="0" algn="just">
              <a:buNone/>
            </a:pPr>
            <a:r>
              <a:rPr lang="en-US" dirty="0"/>
              <a:t>The decision –makers (the arbitrator), usually one or three, are generally chosen by the parties. In addition to choosing the arbitrators and the rules, parties can choose the place of arbitration and languages of arbitration.</a:t>
            </a:r>
          </a:p>
          <a:p>
            <a:pPr marL="0" indent="0" algn="just">
              <a:buNone/>
            </a:pPr>
            <a:endParaRPr lang="en-US" dirty="0"/>
          </a:p>
          <a:p>
            <a:pPr marL="0" indent="0" algn="just">
              <a:buNone/>
            </a:pPr>
            <a:r>
              <a:rPr lang="en-US" dirty="0"/>
              <a:t>This is particularly important in international commercial arbitration because parties do not want to be subject to the jurisdiction of the other party’s court system.    </a:t>
            </a:r>
          </a:p>
        </p:txBody>
      </p:sp>
    </p:spTree>
    <p:extLst>
      <p:ext uri="{BB962C8B-B14F-4D97-AF65-F5344CB8AC3E}">
        <p14:creationId xmlns:p14="http://schemas.microsoft.com/office/powerpoint/2010/main" val="35132447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err="1"/>
              <a:t>regulates,on</a:t>
            </a:r>
            <a:r>
              <a:rPr lang="en-US" sz="3600" dirty="0"/>
              <a:t> the </a:t>
            </a:r>
            <a:r>
              <a:rPr lang="en-US" sz="3600" dirty="0" err="1"/>
              <a:t>otherhand</a:t>
            </a:r>
            <a:r>
              <a:rPr lang="en-US" sz="3600" dirty="0"/>
              <a:t> , deal with,  </a:t>
            </a:r>
            <a:r>
              <a:rPr lang="en-US" sz="3600" dirty="0" err="1"/>
              <a:t>similarity,revenue</a:t>
            </a:r>
            <a:r>
              <a:rPr lang="en-US" sz="3600" dirty="0"/>
              <a:t>.</a:t>
            </a:r>
            <a:endParaRPr lang="ar-IQ" sz="3600" dirty="0"/>
          </a:p>
        </p:txBody>
      </p:sp>
      <p:sp>
        <p:nvSpPr>
          <p:cNvPr id="3" name="Content Placeholder 2"/>
          <p:cNvSpPr>
            <a:spLocks noGrp="1"/>
          </p:cNvSpPr>
          <p:nvPr>
            <p:ph idx="1"/>
          </p:nvPr>
        </p:nvSpPr>
        <p:spPr/>
        <p:txBody>
          <a:bodyPr>
            <a:normAutofit fontScale="92500"/>
          </a:bodyPr>
          <a:lstStyle/>
          <a:p>
            <a:pPr marL="0" indent="0">
              <a:buNone/>
            </a:pPr>
            <a:r>
              <a:rPr lang="en-US" dirty="0"/>
              <a:t>1-Taxes provide most of the government's ……………</a:t>
            </a:r>
          </a:p>
          <a:p>
            <a:pPr marL="0" indent="0">
              <a:buNone/>
            </a:pPr>
            <a:r>
              <a:rPr lang="en-US" dirty="0"/>
              <a:t>2- I can see the ………….between you and your brother.</a:t>
            </a:r>
          </a:p>
          <a:p>
            <a:pPr marL="0" indent="0">
              <a:buNone/>
            </a:pPr>
            <a:r>
              <a:rPr lang="en-US" dirty="0"/>
              <a:t>3- I’d like to eat out, but ……………..I should be trying to save money.</a:t>
            </a:r>
          </a:p>
          <a:p>
            <a:pPr marL="0" indent="0">
              <a:buNone/>
            </a:pPr>
            <a:r>
              <a:rPr lang="en-US" dirty="0"/>
              <a:t>4- a hormone that ……………….metabolism and organ function</a:t>
            </a:r>
          </a:p>
          <a:p>
            <a:pPr marL="0" indent="0">
              <a:buNone/>
            </a:pPr>
            <a:r>
              <a:rPr lang="en-US" dirty="0"/>
              <a:t>5- The government must now ………………the problem of high unemployment.</a:t>
            </a:r>
            <a:endParaRPr lang="ar-IQ" dirty="0"/>
          </a:p>
        </p:txBody>
      </p:sp>
    </p:spTree>
    <p:extLst>
      <p:ext uri="{BB962C8B-B14F-4D97-AF65-F5344CB8AC3E}">
        <p14:creationId xmlns:p14="http://schemas.microsoft.com/office/powerpoint/2010/main" val="15874383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enforce, protect ,</a:t>
            </a:r>
            <a:r>
              <a:rPr lang="en-US" dirty="0" err="1"/>
              <a:t>focus,difference</a:t>
            </a:r>
            <a:endParaRPr lang="en-US" dirty="0"/>
          </a:p>
        </p:txBody>
      </p:sp>
      <p:sp>
        <p:nvSpPr>
          <p:cNvPr id="3" name="Content Placeholder 2"/>
          <p:cNvSpPr>
            <a:spLocks noGrp="1"/>
          </p:cNvSpPr>
          <p:nvPr>
            <p:ph idx="1"/>
          </p:nvPr>
        </p:nvSpPr>
        <p:spPr/>
        <p:txBody>
          <a:bodyPr/>
          <a:lstStyle/>
          <a:p>
            <a:pPr marL="0" indent="0">
              <a:buNone/>
            </a:pPr>
            <a:r>
              <a:rPr lang="en-US" dirty="0"/>
              <a:t>1- There is not much ………………in price.</a:t>
            </a:r>
          </a:p>
          <a:p>
            <a:pPr marL="0" indent="0">
              <a:buNone/>
            </a:pPr>
            <a:r>
              <a:rPr lang="en-US" dirty="0"/>
              <a:t>2- She tried to ……….her mind on her work</a:t>
            </a:r>
          </a:p>
          <a:p>
            <a:pPr marL="0" indent="0">
              <a:buNone/>
            </a:pPr>
            <a:r>
              <a:rPr lang="en-US" dirty="0"/>
              <a:t>3- Are we doing enough to………. the environment?</a:t>
            </a:r>
          </a:p>
          <a:p>
            <a:pPr marL="0" indent="0">
              <a:buNone/>
            </a:pPr>
            <a:r>
              <a:rPr lang="en-US" dirty="0"/>
              <a:t>4- He wants the police to …………..the law and arrest the men.</a:t>
            </a:r>
          </a:p>
        </p:txBody>
      </p:sp>
    </p:spTree>
    <p:extLst>
      <p:ext uri="{BB962C8B-B14F-4D97-AF65-F5344CB8AC3E}">
        <p14:creationId xmlns:p14="http://schemas.microsoft.com/office/powerpoint/2010/main" val="325565198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Administrative Regulation</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indent="0" algn="just">
              <a:buNone/>
            </a:pPr>
            <a:r>
              <a:rPr lang="en-GB" b="1" dirty="0"/>
              <a:t>Centralisation:</a:t>
            </a:r>
            <a:endParaRPr lang="en-US" dirty="0"/>
          </a:p>
          <a:p>
            <a:pPr marL="0" indent="0" algn="just">
              <a:buNone/>
            </a:pPr>
            <a:r>
              <a:rPr lang="en-US" dirty="0"/>
              <a:t>Centralization (Central Administration) is the process by which the activities of government, particularly those regarding decision-making process, become concentrated within a particular location and a particular group. According to this shape of administration, the central government alone practices the administrative function in the state.</a:t>
            </a:r>
          </a:p>
          <a:p>
            <a:pPr marL="0" indent="0" algn="just">
              <a:buNone/>
            </a:pPr>
            <a:endParaRPr lang="en-US" dirty="0"/>
          </a:p>
        </p:txBody>
      </p:sp>
    </p:spTree>
    <p:extLst>
      <p:ext uri="{BB962C8B-B14F-4D97-AF65-F5344CB8AC3E}">
        <p14:creationId xmlns:p14="http://schemas.microsoft.com/office/powerpoint/2010/main" val="336723934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There are two types of centralism:</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GB" b="1" dirty="0"/>
              <a:t>1. Concentrated administration: </a:t>
            </a:r>
            <a:r>
              <a:rPr lang="en-US" dirty="0"/>
              <a:t>this means that all authorities of the state are in the hand of the central government without any participation by the officials in the local governments.</a:t>
            </a:r>
          </a:p>
          <a:p>
            <a:pPr marL="0" indent="0">
              <a:buNone/>
            </a:pPr>
            <a:r>
              <a:rPr lang="en-US" dirty="0"/>
              <a:t> </a:t>
            </a:r>
          </a:p>
          <a:p>
            <a:pPr marL="0" indent="0">
              <a:buNone/>
            </a:pPr>
            <a:r>
              <a:rPr lang="en-US" dirty="0"/>
              <a:t> </a:t>
            </a:r>
          </a:p>
          <a:p>
            <a:pPr marL="0" indent="0">
              <a:buNone/>
            </a:pPr>
            <a:r>
              <a:rPr lang="en-GB" b="1" dirty="0"/>
              <a:t>2. Non-concentrated administration:</a:t>
            </a:r>
            <a:r>
              <a:rPr lang="en-US" dirty="0"/>
              <a:t> under this system, the central government grants partial participations to the regional authorities under its rigid control and supervision.</a:t>
            </a:r>
          </a:p>
          <a:p>
            <a:pPr marL="0" indent="0">
              <a:buNone/>
            </a:pPr>
            <a:endParaRPr lang="en-US" dirty="0"/>
          </a:p>
        </p:txBody>
      </p:sp>
    </p:spTree>
    <p:extLst>
      <p:ext uri="{BB962C8B-B14F-4D97-AF65-F5344CB8AC3E}">
        <p14:creationId xmlns:p14="http://schemas.microsoft.com/office/powerpoint/2010/main" val="9138778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GB" b="1" dirty="0"/>
              <a:t>Advantages of Centralism:</a:t>
            </a:r>
            <a:endParaRPr lang="en-US" dirty="0"/>
          </a:p>
          <a:p>
            <a:pPr marL="0" lvl="0" indent="0">
              <a:buNone/>
            </a:pPr>
            <a:r>
              <a:rPr lang="en-US" dirty="0"/>
              <a:t>It makes the legal and political unity of the state coherent.</a:t>
            </a:r>
          </a:p>
          <a:p>
            <a:pPr marL="0" lvl="0" indent="0">
              <a:buNone/>
            </a:pPr>
            <a:r>
              <a:rPr lang="en-US" dirty="0"/>
              <a:t>It leads to uniformity of systems and plans across the country.</a:t>
            </a:r>
          </a:p>
          <a:p>
            <a:pPr marL="0" indent="0">
              <a:buNone/>
            </a:pPr>
            <a:r>
              <a:rPr lang="en-US" dirty="0"/>
              <a:t>It reduces coordination problems; the central government has the authority to order all local governments to act in a specific manner</a:t>
            </a:r>
          </a:p>
        </p:txBody>
      </p:sp>
    </p:spTree>
    <p:extLst>
      <p:ext uri="{BB962C8B-B14F-4D97-AF65-F5344CB8AC3E}">
        <p14:creationId xmlns:p14="http://schemas.microsoft.com/office/powerpoint/2010/main" val="18288921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Disadvantages of Centralism:</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lvl="0"/>
            <a:r>
              <a:rPr lang="en-US" dirty="0"/>
              <a:t>Since all decisions are made at the highest level of authority, </a:t>
            </a:r>
            <a:r>
              <a:rPr lang="en-US" dirty="0" err="1"/>
              <a:t>centralisation</a:t>
            </a:r>
            <a:r>
              <a:rPr lang="en-US" dirty="0"/>
              <a:t> might result in delays in decision-making and communication.</a:t>
            </a:r>
          </a:p>
          <a:p>
            <a:pPr lvl="0"/>
            <a:r>
              <a:rPr lang="en-US" dirty="0"/>
              <a:t>It is not in line with democratic principles.</a:t>
            </a:r>
          </a:p>
          <a:p>
            <a:pPr lvl="0"/>
            <a:r>
              <a:rPr lang="en-US" dirty="0"/>
              <a:t>It does not give opportunity to lower bodies to develop their administrative skills.</a:t>
            </a:r>
          </a:p>
          <a:p>
            <a:pPr marL="0" indent="0">
              <a:buNone/>
            </a:pPr>
            <a:endParaRPr lang="en-US" dirty="0"/>
          </a:p>
        </p:txBody>
      </p:sp>
    </p:spTree>
    <p:extLst>
      <p:ext uri="{BB962C8B-B14F-4D97-AF65-F5344CB8AC3E}">
        <p14:creationId xmlns:p14="http://schemas.microsoft.com/office/powerpoint/2010/main" val="317279608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Decentralization:</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US" dirty="0"/>
              <a:t>Decentralization Is a system in which the powers and responsibilities are transferred from the central authority to the local authorities. It may contribute to key elements of good governance by increasing people's opportunity for participation in economic, social and political decisions; allowing local and regional governments to manage their own affairs</a:t>
            </a:r>
          </a:p>
        </p:txBody>
      </p:sp>
    </p:spTree>
    <p:extLst>
      <p:ext uri="{BB962C8B-B14F-4D97-AF65-F5344CB8AC3E}">
        <p14:creationId xmlns:p14="http://schemas.microsoft.com/office/powerpoint/2010/main" val="13000240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228600" y="1600200"/>
            <a:ext cx="8458200" cy="5105400"/>
          </a:xfrm>
        </p:spPr>
        <p:txBody>
          <a:bodyPr>
            <a:normAutofit fontScale="55000" lnSpcReduction="20000"/>
          </a:bodyPr>
          <a:lstStyle/>
          <a:p>
            <a:pPr marL="0" indent="0">
              <a:buNone/>
            </a:pPr>
            <a:r>
              <a:rPr lang="en-US" sz="3300" b="1" dirty="0"/>
              <a:t>to give official permission for something</a:t>
            </a:r>
          </a:p>
          <a:p>
            <a:pPr marL="0" indent="0">
              <a:buNone/>
            </a:pPr>
            <a:r>
              <a:rPr lang="en-US" sz="3300" b="1" dirty="0">
                <a:solidFill>
                  <a:srgbClr val="FF0000"/>
                </a:solidFill>
              </a:rPr>
              <a:t>Authorize</a:t>
            </a:r>
          </a:p>
          <a:p>
            <a:pPr marL="0" indent="0">
              <a:buNone/>
            </a:pPr>
            <a:r>
              <a:rPr lang="en-US" b="1" dirty="0"/>
              <a:t>to arrange laws, principles, facts ……. in a system</a:t>
            </a:r>
          </a:p>
          <a:p>
            <a:pPr marL="0" indent="0">
              <a:buNone/>
            </a:pPr>
            <a:r>
              <a:rPr lang="en-US" b="1" dirty="0">
                <a:solidFill>
                  <a:srgbClr val="FF0000"/>
                </a:solidFill>
              </a:rPr>
              <a:t>Codify</a:t>
            </a:r>
          </a:p>
          <a:p>
            <a:pPr marL="0" indent="0">
              <a:buNone/>
            </a:pPr>
            <a:r>
              <a:rPr lang="en-US" sz="3300" b="1" dirty="0"/>
              <a:t>the process of putting a plan into action or of starting to use something</a:t>
            </a:r>
          </a:p>
          <a:p>
            <a:pPr marL="0" indent="0">
              <a:buNone/>
            </a:pPr>
            <a:r>
              <a:rPr lang="en-US" sz="3300" b="1" dirty="0">
                <a:solidFill>
                  <a:srgbClr val="FF0000"/>
                </a:solidFill>
              </a:rPr>
              <a:t>Implement</a:t>
            </a:r>
          </a:p>
          <a:p>
            <a:pPr marL="0" indent="0">
              <a:buNone/>
            </a:pPr>
            <a:r>
              <a:rPr lang="en-US" b="1" dirty="0"/>
              <a:t>to explain ideas, facts, or opinions in a clearly organized way in writing or in a speech</a:t>
            </a:r>
          </a:p>
          <a:p>
            <a:pPr marL="0" indent="0">
              <a:buNone/>
            </a:pPr>
            <a:r>
              <a:rPr lang="en-US" b="1" dirty="0">
                <a:solidFill>
                  <a:srgbClr val="FF0000"/>
                </a:solidFill>
              </a:rPr>
              <a:t>set forth</a:t>
            </a:r>
          </a:p>
          <a:p>
            <a:pPr marL="0" indent="0">
              <a:buNone/>
            </a:pPr>
            <a:r>
              <a:rPr lang="en-US" sz="3300" b="1" dirty="0"/>
              <a:t>an explanation or opinion of what something means:</a:t>
            </a:r>
          </a:p>
          <a:p>
            <a:pPr marL="0" indent="0">
              <a:buNone/>
            </a:pPr>
            <a:r>
              <a:rPr lang="en-US" sz="3300" b="1" dirty="0">
                <a:solidFill>
                  <a:srgbClr val="FF0000"/>
                </a:solidFill>
              </a:rPr>
              <a:t>Interpretation</a:t>
            </a:r>
          </a:p>
          <a:p>
            <a:pPr marL="0" indent="0">
              <a:buNone/>
            </a:pPr>
            <a:r>
              <a:rPr lang="en-US" b="1" dirty="0"/>
              <a:t>beyond the legal or official power:</a:t>
            </a:r>
          </a:p>
          <a:p>
            <a:pPr marL="0" indent="0">
              <a:buNone/>
            </a:pPr>
            <a:r>
              <a:rPr lang="en-US" b="1" dirty="0">
                <a:solidFill>
                  <a:srgbClr val="FF0000"/>
                </a:solidFill>
              </a:rPr>
              <a:t>ultra vires</a:t>
            </a:r>
            <a:endParaRPr lang="en-US" b="1" dirty="0"/>
          </a:p>
          <a:p>
            <a:pPr marL="0" indent="0">
              <a:buNone/>
            </a:pPr>
            <a:r>
              <a:rPr lang="en-US" b="1" dirty="0"/>
              <a:t>in a system for dividing things according to appearance, quality.....</a:t>
            </a:r>
          </a:p>
          <a:p>
            <a:pPr marL="0" indent="0">
              <a:buNone/>
            </a:pPr>
            <a:r>
              <a:rPr lang="en-US" b="1" dirty="0">
                <a:solidFill>
                  <a:srgbClr val="FF0000"/>
                </a:solidFill>
              </a:rPr>
              <a:t>Category</a:t>
            </a:r>
          </a:p>
          <a:p>
            <a:pPr marL="0" indent="0">
              <a:buNone/>
            </a:pPr>
            <a:r>
              <a:rPr lang="en-US" b="1" dirty="0"/>
              <a:t>several different types of that thing.</a:t>
            </a:r>
          </a:p>
          <a:p>
            <a:pPr marL="0" indent="0">
              <a:buNone/>
            </a:pPr>
            <a:r>
              <a:rPr lang="en-US" b="1" dirty="0">
                <a:solidFill>
                  <a:srgbClr val="FF0000"/>
                </a:solidFill>
              </a:rPr>
              <a:t>Various</a:t>
            </a:r>
          </a:p>
          <a:p>
            <a:pPr marL="0" indent="0">
              <a:buNone/>
            </a:pPr>
            <a:endParaRPr lang="en-US" b="1" dirty="0"/>
          </a:p>
          <a:p>
            <a:pPr marL="0" indent="0">
              <a:buNone/>
            </a:pPr>
            <a:endParaRPr lang="en-US" b="1" dirty="0"/>
          </a:p>
          <a:p>
            <a:pPr marL="0" indent="0">
              <a:buNone/>
            </a:pPr>
            <a:endParaRPr lang="en-US" b="1" dirty="0"/>
          </a:p>
          <a:p>
            <a:pPr marL="0" indent="0">
              <a:buNone/>
            </a:pPr>
            <a:endParaRPr lang="ar-IQ" dirty="0"/>
          </a:p>
        </p:txBody>
      </p:sp>
    </p:spTree>
    <p:extLst>
      <p:ext uri="{BB962C8B-B14F-4D97-AF65-F5344CB8AC3E}">
        <p14:creationId xmlns:p14="http://schemas.microsoft.com/office/powerpoint/2010/main" val="426900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Effect transition="in" filter="fade">
                                      <p:cBhvr>
                                        <p:cTn id="91" dur="1000"/>
                                        <p:tgtEl>
                                          <p:spTgt spid="3">
                                            <p:txEl>
                                              <p:pRg st="12" end="12"/>
                                            </p:txEl>
                                          </p:spTgt>
                                        </p:tgtEl>
                                      </p:cBhvr>
                                    </p:animEffect>
                                    <p:anim calcmode="lin" valueType="num">
                                      <p:cBhvr>
                                        <p:cTn id="9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
                                            <p:txEl>
                                              <p:pRg st="13" end="13"/>
                                            </p:txEl>
                                          </p:spTgt>
                                        </p:tgtEl>
                                        <p:attrNameLst>
                                          <p:attrName>style.visibility</p:attrName>
                                        </p:attrNameLst>
                                      </p:cBhvr>
                                      <p:to>
                                        <p:strVal val="visible"/>
                                      </p:to>
                                    </p:set>
                                    <p:animEffect transition="in" filter="fade">
                                      <p:cBhvr>
                                        <p:cTn id="98" dur="1000"/>
                                        <p:tgtEl>
                                          <p:spTgt spid="3">
                                            <p:txEl>
                                              <p:pRg st="13" end="13"/>
                                            </p:txEl>
                                          </p:spTgt>
                                        </p:tgtEl>
                                      </p:cBhvr>
                                    </p:animEffect>
                                    <p:anim calcmode="lin" valueType="num">
                                      <p:cBhvr>
                                        <p:cTn id="99"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100"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3">
                                            <p:txEl>
                                              <p:pRg st="14" end="14"/>
                                            </p:txEl>
                                          </p:spTgt>
                                        </p:tgtEl>
                                        <p:attrNameLst>
                                          <p:attrName>style.visibility</p:attrName>
                                        </p:attrNameLst>
                                      </p:cBhvr>
                                      <p:to>
                                        <p:strVal val="visible"/>
                                      </p:to>
                                    </p:set>
                                    <p:animEffect transition="in" filter="fade">
                                      <p:cBhvr>
                                        <p:cTn id="105" dur="1000"/>
                                        <p:tgtEl>
                                          <p:spTgt spid="3">
                                            <p:txEl>
                                              <p:pRg st="14" end="14"/>
                                            </p:txEl>
                                          </p:spTgt>
                                        </p:tgtEl>
                                      </p:cBhvr>
                                    </p:animEffect>
                                    <p:anim calcmode="lin" valueType="num">
                                      <p:cBhvr>
                                        <p:cTn id="106"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107"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3">
                                            <p:txEl>
                                              <p:pRg st="15" end="15"/>
                                            </p:txEl>
                                          </p:spTgt>
                                        </p:tgtEl>
                                        <p:attrNameLst>
                                          <p:attrName>style.visibility</p:attrName>
                                        </p:attrNameLst>
                                      </p:cBhvr>
                                      <p:to>
                                        <p:strVal val="visible"/>
                                      </p:to>
                                    </p:set>
                                    <p:animEffect transition="in" filter="fade">
                                      <p:cBhvr>
                                        <p:cTn id="112" dur="1000"/>
                                        <p:tgtEl>
                                          <p:spTgt spid="3">
                                            <p:txEl>
                                              <p:pRg st="15" end="15"/>
                                            </p:txEl>
                                          </p:spTgt>
                                        </p:tgtEl>
                                      </p:cBhvr>
                                    </p:animEffect>
                                    <p:anim calcmode="lin" valueType="num">
                                      <p:cBhvr>
                                        <p:cTn id="113"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114"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pPr marL="0" indent="0">
              <a:buNone/>
            </a:pPr>
            <a:r>
              <a:rPr lang="en-US" b="1" dirty="0"/>
              <a:t>Decade: a period of ten years</a:t>
            </a:r>
          </a:p>
          <a:p>
            <a:pPr marL="0" indent="0">
              <a:buNone/>
            </a:pPr>
            <a:r>
              <a:rPr lang="en-US" b="1" dirty="0"/>
              <a:t>Century: a period of 100 years</a:t>
            </a:r>
          </a:p>
          <a:p>
            <a:pPr marL="0" indent="0">
              <a:buNone/>
            </a:pPr>
            <a:r>
              <a:rPr lang="en-US" b="1" dirty="0"/>
              <a:t>Millennium: a period of 1,000 years</a:t>
            </a:r>
          </a:p>
          <a:p>
            <a:pPr marL="0" indent="0">
              <a:buNone/>
            </a:pPr>
            <a:endParaRPr lang="en-US" b="1" dirty="0"/>
          </a:p>
          <a:p>
            <a:pPr marL="0" indent="0">
              <a:buNone/>
            </a:pPr>
            <a:endParaRPr lang="en-US" b="1" dirty="0"/>
          </a:p>
          <a:p>
            <a:pPr marL="0" indent="0">
              <a:buNone/>
            </a:pPr>
            <a:endParaRPr lang="ar-IQ" dirty="0"/>
          </a:p>
        </p:txBody>
      </p:sp>
    </p:spTree>
    <p:extLst>
      <p:ext uri="{BB962C8B-B14F-4D97-AF65-F5344CB8AC3E}">
        <p14:creationId xmlns:p14="http://schemas.microsoft.com/office/powerpoint/2010/main" val="415895235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pPr marL="0" indent="0">
              <a:buNone/>
            </a:pPr>
            <a:r>
              <a:rPr lang="en-US" dirty="0"/>
              <a:t>the amount of money that you spend on something.</a:t>
            </a:r>
          </a:p>
          <a:p>
            <a:pPr marL="0" indent="0">
              <a:buNone/>
            </a:pPr>
            <a:r>
              <a:rPr lang="en-US" b="1" dirty="0">
                <a:solidFill>
                  <a:srgbClr val="FF0000"/>
                </a:solidFill>
              </a:rPr>
              <a:t>Expense</a:t>
            </a:r>
            <a:r>
              <a:rPr lang="en-US" b="1" dirty="0"/>
              <a:t>:</a:t>
            </a:r>
          </a:p>
          <a:p>
            <a:pPr marL="0" indent="0">
              <a:buNone/>
            </a:pPr>
            <a:endParaRPr lang="en-US" dirty="0"/>
          </a:p>
          <a:p>
            <a:pPr marL="0" indent="0">
              <a:buNone/>
            </a:pPr>
            <a:r>
              <a:rPr lang="en-US" dirty="0"/>
              <a:t>the income that a government or company receives regularly:</a:t>
            </a:r>
          </a:p>
          <a:p>
            <a:pPr marL="0" indent="0">
              <a:buNone/>
            </a:pPr>
            <a:r>
              <a:rPr lang="en-US" b="1" dirty="0">
                <a:solidFill>
                  <a:srgbClr val="FF0000"/>
                </a:solidFill>
              </a:rPr>
              <a:t>revenue :</a:t>
            </a:r>
          </a:p>
          <a:p>
            <a:pPr marL="0" indent="0">
              <a:buNone/>
            </a:pPr>
            <a:endParaRPr lang="en-US" dirty="0"/>
          </a:p>
          <a:p>
            <a:pPr marL="0" indent="0">
              <a:buNone/>
            </a:pPr>
            <a:r>
              <a:rPr lang="en-US" dirty="0"/>
              <a:t>an action is illegal or not allowed</a:t>
            </a:r>
          </a:p>
          <a:p>
            <a:pPr marL="0" indent="0">
              <a:buNone/>
            </a:pPr>
            <a:r>
              <a:rPr lang="en-US" b="1" dirty="0">
                <a:solidFill>
                  <a:srgbClr val="FF0000"/>
                </a:solidFill>
              </a:rPr>
              <a:t>Prohibit: </a:t>
            </a:r>
          </a:p>
          <a:p>
            <a:pPr marL="0" indent="0">
              <a:buNone/>
            </a:pPr>
            <a:endParaRPr lang="en-US" dirty="0"/>
          </a:p>
          <a:p>
            <a:pPr marL="0" indent="0">
              <a:buNone/>
            </a:pPr>
            <a:r>
              <a:rPr lang="en-US" dirty="0"/>
              <a:t>to refuse to continue working because of an argument with an employer about working conditions, pay levels, or job losses.</a:t>
            </a:r>
          </a:p>
          <a:p>
            <a:pPr marL="0" indent="0">
              <a:buNone/>
            </a:pPr>
            <a:r>
              <a:rPr lang="en-US" b="1" dirty="0">
                <a:solidFill>
                  <a:srgbClr val="FF0000"/>
                </a:solidFill>
              </a:rPr>
              <a:t>Strike</a:t>
            </a:r>
            <a:r>
              <a:rPr lang="en-US" dirty="0">
                <a:solidFill>
                  <a:srgbClr val="FF0000"/>
                </a:solidFill>
              </a:rPr>
              <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83028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fade">
                                      <p:cBhvr>
                                        <p:cTn id="56" dur="1000"/>
                                        <p:tgtEl>
                                          <p:spTgt spid="3">
                                            <p:txEl>
                                              <p:pRg st="10" end="10"/>
                                            </p:txEl>
                                          </p:spTgt>
                                        </p:tgtEl>
                                      </p:cBhvr>
                                    </p:animEffect>
                                    <p:anim calcmode="lin" valueType="num">
                                      <p:cBhvr>
                                        <p:cTn id="5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457200" y="1752600"/>
            <a:ext cx="8229600" cy="4525963"/>
          </a:xfrm>
        </p:spPr>
        <p:txBody>
          <a:bodyPr>
            <a:normAutofit fontScale="70000" lnSpcReduction="20000"/>
          </a:bodyPr>
          <a:lstStyle/>
          <a:p>
            <a:pPr marL="0" indent="0">
              <a:buNone/>
            </a:pPr>
            <a:r>
              <a:rPr lang="en-US" dirty="0"/>
              <a:t>to correct or make small changes to something that is written or spoken</a:t>
            </a:r>
          </a:p>
          <a:p>
            <a:pPr marL="0" indent="0">
              <a:buNone/>
            </a:pPr>
            <a:r>
              <a:rPr lang="en-US" dirty="0">
                <a:solidFill>
                  <a:srgbClr val="FF0000"/>
                </a:solidFill>
              </a:rPr>
              <a:t>amend</a:t>
            </a:r>
            <a:endParaRPr lang="en-US" dirty="0"/>
          </a:p>
          <a:p>
            <a:pPr marL="0" indent="0">
              <a:buNone/>
            </a:pPr>
            <a:r>
              <a:rPr lang="en-US" dirty="0"/>
              <a:t>someone who has the power to make laws or</a:t>
            </a:r>
          </a:p>
          <a:p>
            <a:pPr marL="0" indent="0">
              <a:buNone/>
            </a:pPr>
            <a:r>
              <a:rPr lang="en-US" dirty="0"/>
              <a:t> belongs to an institution that makes laws</a:t>
            </a:r>
          </a:p>
          <a:p>
            <a:pPr marL="0" indent="0">
              <a:buNone/>
            </a:pPr>
            <a:r>
              <a:rPr lang="en-US" dirty="0">
                <a:solidFill>
                  <a:srgbClr val="FF0000"/>
                </a:solidFill>
              </a:rPr>
              <a:t>Legislator</a:t>
            </a:r>
          </a:p>
          <a:p>
            <a:pPr marL="0" indent="0">
              <a:buNone/>
            </a:pPr>
            <a:r>
              <a:rPr lang="en-US" dirty="0"/>
              <a:t>must be done because of a law</a:t>
            </a:r>
          </a:p>
          <a:p>
            <a:pPr marL="0" indent="0">
              <a:buNone/>
            </a:pPr>
            <a:r>
              <a:rPr lang="en-US" dirty="0">
                <a:solidFill>
                  <a:srgbClr val="FF0000"/>
                </a:solidFill>
              </a:rPr>
              <a:t>Obligatory</a:t>
            </a:r>
            <a:endParaRPr lang="en-US" dirty="0"/>
          </a:p>
          <a:p>
            <a:pPr marL="0" indent="0">
              <a:buNone/>
            </a:pPr>
            <a:r>
              <a:rPr lang="en-US" dirty="0"/>
              <a:t>follow one after another without an interruption</a:t>
            </a:r>
          </a:p>
          <a:p>
            <a:pPr marL="0" indent="0">
              <a:buNone/>
            </a:pPr>
            <a:r>
              <a:rPr lang="en-US" dirty="0">
                <a:solidFill>
                  <a:srgbClr val="FF0000"/>
                </a:solidFill>
              </a:rPr>
              <a:t>Consecutive</a:t>
            </a:r>
          </a:p>
          <a:p>
            <a:pPr marL="0" indent="0">
              <a:buNone/>
            </a:pPr>
            <a:r>
              <a:rPr lang="en-US" dirty="0"/>
              <a:t>something that is not clear because it has more than one possible meaning</a:t>
            </a:r>
          </a:p>
          <a:p>
            <a:pPr marL="0" indent="0">
              <a:buNone/>
            </a:pPr>
            <a:r>
              <a:rPr lang="en-US" dirty="0">
                <a:solidFill>
                  <a:srgbClr val="FF0000"/>
                </a:solidFill>
              </a:rPr>
              <a:t>Ambiguity</a:t>
            </a:r>
            <a:r>
              <a:rPr lang="en-US" dirty="0"/>
              <a:t> </a:t>
            </a:r>
          </a:p>
          <a:p>
            <a:pPr marL="0" indent="0">
              <a:buNone/>
            </a:pPr>
            <a:r>
              <a:rPr lang="en-US" dirty="0"/>
              <a:t>an official legal decision:</a:t>
            </a:r>
          </a:p>
          <a:p>
            <a:pPr marL="0" indent="0">
              <a:buNone/>
            </a:pPr>
            <a:r>
              <a:rPr lang="en-US" dirty="0">
                <a:solidFill>
                  <a:srgbClr val="FF0000"/>
                </a:solidFill>
              </a:rPr>
              <a:t>Judgment</a:t>
            </a:r>
            <a:endParaRPr lang="en-US" dirty="0"/>
          </a:p>
          <a:p>
            <a:pPr marL="0" indent="0">
              <a:buNone/>
            </a:pPr>
            <a:endParaRPr lang="en-US" dirty="0"/>
          </a:p>
          <a:p>
            <a:pPr marL="0" indent="0">
              <a:buNone/>
            </a:pPr>
            <a:endParaRPr lang="en-US" dirty="0"/>
          </a:p>
          <a:p>
            <a:pPr marL="0" indent="0">
              <a:buNone/>
            </a:pPr>
            <a:endParaRPr lang="ar-IQ" dirty="0"/>
          </a:p>
        </p:txBody>
      </p:sp>
    </p:spTree>
    <p:extLst>
      <p:ext uri="{BB962C8B-B14F-4D97-AF65-F5344CB8AC3E}">
        <p14:creationId xmlns:p14="http://schemas.microsoft.com/office/powerpoint/2010/main" val="276163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anim calcmode="lin" valueType="num">
                                      <p:cBhvr>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fade">
                                      <p:cBhvr>
                                        <p:cTn id="51" dur="1000"/>
                                        <p:tgtEl>
                                          <p:spTgt spid="3">
                                            <p:txEl>
                                              <p:pRg st="7" end="7"/>
                                            </p:txEl>
                                          </p:spTgt>
                                        </p:tgtEl>
                                      </p:cBhvr>
                                    </p:animEffect>
                                    <p:anim calcmode="lin" valueType="num">
                                      <p:cBhvr>
                                        <p:cTn id="5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Effect transition="in" filter="fade">
                                      <p:cBhvr>
                                        <p:cTn id="58" dur="1000"/>
                                        <p:tgtEl>
                                          <p:spTgt spid="3">
                                            <p:txEl>
                                              <p:pRg st="8" end="8"/>
                                            </p:txEl>
                                          </p:spTgt>
                                        </p:tgtEl>
                                      </p:cBhvr>
                                    </p:animEffect>
                                    <p:anim calcmode="lin" valueType="num">
                                      <p:cBhvr>
                                        <p:cTn id="5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Effect transition="in" filter="fade">
                                      <p:cBhvr>
                                        <p:cTn id="65" dur="1000"/>
                                        <p:tgtEl>
                                          <p:spTgt spid="3">
                                            <p:txEl>
                                              <p:pRg st="9" end="9"/>
                                            </p:txEl>
                                          </p:spTgt>
                                        </p:tgtEl>
                                      </p:cBhvr>
                                    </p:animEffect>
                                    <p:anim calcmode="lin" valueType="num">
                                      <p:cBhvr>
                                        <p:cTn id="6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3">
                                            <p:txEl>
                                              <p:pRg st="10" end="10"/>
                                            </p:txEl>
                                          </p:spTgt>
                                        </p:tgtEl>
                                        <p:attrNameLst>
                                          <p:attrName>style.visibility</p:attrName>
                                        </p:attrNameLst>
                                      </p:cBhvr>
                                      <p:to>
                                        <p:strVal val="visible"/>
                                      </p:to>
                                    </p:set>
                                    <p:animEffect transition="in" filter="fade">
                                      <p:cBhvr>
                                        <p:cTn id="72" dur="1000"/>
                                        <p:tgtEl>
                                          <p:spTgt spid="3">
                                            <p:txEl>
                                              <p:pRg st="10" end="10"/>
                                            </p:txEl>
                                          </p:spTgt>
                                        </p:tgtEl>
                                      </p:cBhvr>
                                    </p:animEffect>
                                    <p:anim calcmode="lin" valueType="num">
                                      <p:cBhvr>
                                        <p:cTn id="7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Effect transition="in" filter="fade">
                                      <p:cBhvr>
                                        <p:cTn id="79" dur="1000"/>
                                        <p:tgtEl>
                                          <p:spTgt spid="3">
                                            <p:txEl>
                                              <p:pRg st="11" end="11"/>
                                            </p:txEl>
                                          </p:spTgt>
                                        </p:tgtEl>
                                      </p:cBhvr>
                                    </p:animEffect>
                                    <p:anim calcmode="lin" valueType="num">
                                      <p:cBhvr>
                                        <p:cTn id="8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3">
                                            <p:txEl>
                                              <p:pRg st="12" end="12"/>
                                            </p:txEl>
                                          </p:spTgt>
                                        </p:tgtEl>
                                        <p:attrNameLst>
                                          <p:attrName>style.visibility</p:attrName>
                                        </p:attrNameLst>
                                      </p:cBhvr>
                                      <p:to>
                                        <p:strVal val="visible"/>
                                      </p:to>
                                    </p:set>
                                    <p:animEffect transition="in" filter="fade">
                                      <p:cBhvr>
                                        <p:cTn id="86" dur="1000"/>
                                        <p:tgtEl>
                                          <p:spTgt spid="3">
                                            <p:txEl>
                                              <p:pRg st="12" end="12"/>
                                            </p:txEl>
                                          </p:spTgt>
                                        </p:tgtEl>
                                      </p:cBhvr>
                                    </p:animEffect>
                                    <p:anim calcmode="lin" valueType="num">
                                      <p:cBhvr>
                                        <p:cTn id="87"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8"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2252</TotalTime>
  <Words>5295</Words>
  <Application>Microsoft Office PowerPoint</Application>
  <PresentationFormat>On-screen Show (4:3)</PresentationFormat>
  <Paragraphs>488</Paragraphs>
  <Slides>91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91</vt:i4>
      </vt:variant>
    </vt:vector>
  </HeadingPairs>
  <TitlesOfParts>
    <vt:vector size="97" baseType="lpstr">
      <vt:lpstr>Ali_K_Samik</vt:lpstr>
      <vt:lpstr>Arial</vt:lpstr>
      <vt:lpstr>Garamond</vt:lpstr>
      <vt:lpstr>Times New Roman</vt:lpstr>
      <vt:lpstr>Wingdings</vt:lpstr>
      <vt:lpstr>Organic</vt:lpstr>
      <vt:lpstr>PowerPoint Presentation</vt:lpstr>
      <vt:lpstr>PowerPoint Presentation</vt:lpstr>
      <vt:lpstr>PowerPoint Presentation</vt:lpstr>
      <vt:lpstr>Reasons why learning English is so important </vt:lpstr>
      <vt:lpstr>PowerPoint Presentation</vt:lpstr>
      <vt:lpstr>history, Abroad, Increase, English, knowledge, University, company, job </vt:lpstr>
      <vt:lpstr>PowerPoint Presentation</vt:lpstr>
      <vt:lpstr>The Concept of Administrative Law:</vt:lpstr>
      <vt:lpstr>PowerPoint Presentation</vt:lpstr>
      <vt:lpstr>PowerPoint Presentation</vt:lpstr>
      <vt:lpstr>PowerPoint Presentation</vt:lpstr>
      <vt:lpstr>Significant, Concept, Latter, Administrative, Executive, country. </vt:lpstr>
      <vt:lpstr>Rapid,Capacity, Century ,Governed, Function ,Individual  </vt:lpstr>
      <vt:lpstr>Definition of Administrative Law: </vt:lpstr>
      <vt:lpstr>PowerPoint Presentation</vt:lpstr>
      <vt:lpstr>satisfactory, includes ,precise , determine, attempt.</vt:lpstr>
      <vt:lpstr>PowerPoint Presentation</vt:lpstr>
      <vt:lpstr>Functions of Administrative Law</vt:lpstr>
      <vt:lpstr>PowerPoint Presentation</vt:lpstr>
      <vt:lpstr>expanded ,limit ,Abusing , Conflicts primary</vt:lpstr>
      <vt:lpstr>Concern </vt:lpstr>
      <vt:lpstr>Concerns of Administrative Law</vt:lpstr>
      <vt:lpstr>administrative, available, topics, remedy ,executive, applicable, </vt:lpstr>
      <vt:lpstr>PowerPoint Presentation</vt:lpstr>
      <vt:lpstr>PowerPoint Presentation</vt:lpstr>
      <vt:lpstr>Purpose of Administrative Law: </vt:lpstr>
      <vt:lpstr>Purpose of Administrative Law can be summarized as follow:  </vt:lpstr>
      <vt:lpstr>PowerPoint Presentation</vt:lpstr>
      <vt:lpstr>PowerPoint Presentation</vt:lpstr>
      <vt:lpstr>coherent</vt:lpstr>
      <vt:lpstr>facilitate, enhance,coherent, embodies ,Doubt, aspect</vt:lpstr>
      <vt:lpstr>Liberty , senses ,In respect of, transparency</vt:lpstr>
      <vt:lpstr>Within </vt:lpstr>
      <vt:lpstr>Sources of Administrative Law: </vt:lpstr>
      <vt:lpstr>PowerPoint Presentation</vt:lpstr>
      <vt:lpstr>PowerPoint Presentation</vt:lpstr>
      <vt:lpstr>granted,secondary, set forth ,source,category</vt:lpstr>
      <vt:lpstr>exceeding,created,adopted, intervene ,legislation, adopted</vt:lpstr>
      <vt:lpstr>codified, various, continuously, Invalidate,</vt:lpstr>
      <vt:lpstr>Chapter Two: Governorates not incorporated in a region </vt:lpstr>
      <vt:lpstr>PowerPoint Presentation</vt:lpstr>
      <vt:lpstr>PowerPoint Presentation</vt:lpstr>
      <vt:lpstr>PowerPoint Presentation</vt:lpstr>
      <vt:lpstr>PowerPoint Presentation</vt:lpstr>
      <vt:lpstr>since </vt:lpstr>
      <vt:lpstr>PowerPoint Presentation</vt:lpstr>
      <vt:lpstr>PowerPoint Presentation</vt:lpstr>
      <vt:lpstr>PowerPoint Presentation</vt:lpstr>
      <vt:lpstr>PowerPoint Presentation</vt:lpstr>
      <vt:lpstr>PowerPoint Presentation</vt:lpstr>
      <vt:lpstr>The secondary sources: </vt:lpstr>
      <vt:lpstr>PowerPoint Presentation</vt:lpstr>
      <vt:lpstr>PowerPoint Presentation</vt:lpstr>
      <vt:lpstr>PowerPoint Presentation</vt:lpstr>
      <vt:lpstr>competent </vt:lpstr>
      <vt:lpstr>interpret </vt:lpstr>
      <vt:lpstr>Historical development of Administrative Law: </vt:lpstr>
      <vt:lpstr>PowerPoint Presentation</vt:lpstr>
      <vt:lpstr>PowerPoint Presentation</vt:lpstr>
      <vt:lpstr>The Relationship between Administrative Law and other Laws and Concepts: </vt:lpstr>
      <vt:lpstr>PowerPoint Presentation</vt:lpstr>
      <vt:lpstr>PowerPoint Presentation</vt:lpstr>
      <vt:lpstr>PowerPoint Presentation</vt:lpstr>
      <vt:lpstr>apply, implementation, ambiguities amended ,authorized, </vt:lpstr>
      <vt:lpstr>ancient,submit, trace, compared</vt:lpstr>
      <vt:lpstr>PowerPoint Presentation</vt:lpstr>
      <vt:lpstr>PowerPoint Presentation</vt:lpstr>
      <vt:lpstr>PowerPoint Presentation</vt:lpstr>
      <vt:lpstr>Article 2  The Universal Declaration of Human Rights</vt:lpstr>
      <vt:lpstr>PowerPoint Presentation</vt:lpstr>
      <vt:lpstr>Administrative Law and financial Law: </vt:lpstr>
      <vt:lpstr>Administrative Law and penal Law: </vt:lpstr>
      <vt:lpstr>PowerPoint Presentation</vt:lpstr>
      <vt:lpstr>PowerPoint Presentation</vt:lpstr>
      <vt:lpstr>Coronavirus </vt:lpstr>
      <vt:lpstr>What are signs people have coronavirus? </vt:lpstr>
      <vt:lpstr>PowerPoint Presentation</vt:lpstr>
      <vt:lpstr>Administrative Law and Human Rights Law </vt:lpstr>
      <vt:lpstr>PowerPoint Presentation</vt:lpstr>
      <vt:lpstr>PowerPoint Presentation</vt:lpstr>
      <vt:lpstr>PowerPoint Presentation</vt:lpstr>
      <vt:lpstr>regulates,on the otherhand , deal with,  similarity,revenue.</vt:lpstr>
      <vt:lpstr>enforce, protect ,focus,difference</vt:lpstr>
      <vt:lpstr>Administrative Regulation </vt:lpstr>
      <vt:lpstr>There are two types of centralism: </vt:lpstr>
      <vt:lpstr>PowerPoint Presentation</vt:lpstr>
      <vt:lpstr>Disadvantages of Centralism: </vt:lpstr>
      <vt:lpstr>Decentralization: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teemen</dc:creator>
  <cp:lastModifiedBy>Maher</cp:lastModifiedBy>
  <cp:revision>221</cp:revision>
  <dcterms:created xsi:type="dcterms:W3CDTF">2006-08-16T00:00:00Z</dcterms:created>
  <dcterms:modified xsi:type="dcterms:W3CDTF">2024-10-21T21:01:45Z</dcterms:modified>
</cp:coreProperties>
</file>