
<file path=[Content_Types].xml><?xml version="1.0" encoding="utf-8"?>
<Types xmlns="http://schemas.openxmlformats.org/package/2006/content-types">
  <Default Extension="emf" ContentType="image/x-emf"/>
  <Default Extension="jfif" ContentType="image/jpeg"/>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7" r:id="rId1"/>
  </p:sldMasterIdLst>
  <p:notesMasterIdLst>
    <p:notesMasterId r:id="rId27"/>
  </p:notesMasterIdLst>
  <p:sldIdLst>
    <p:sldId id="257" r:id="rId2"/>
    <p:sldId id="393" r:id="rId3"/>
    <p:sldId id="414" r:id="rId4"/>
    <p:sldId id="395" r:id="rId5"/>
    <p:sldId id="413" r:id="rId6"/>
    <p:sldId id="394" r:id="rId7"/>
    <p:sldId id="422" r:id="rId8"/>
    <p:sldId id="424" r:id="rId9"/>
    <p:sldId id="419" r:id="rId10"/>
    <p:sldId id="420" r:id="rId11"/>
    <p:sldId id="423" r:id="rId12"/>
    <p:sldId id="421" r:id="rId13"/>
    <p:sldId id="408" r:id="rId14"/>
    <p:sldId id="409" r:id="rId15"/>
    <p:sldId id="401" r:id="rId16"/>
    <p:sldId id="415" r:id="rId17"/>
    <p:sldId id="386" r:id="rId18"/>
    <p:sldId id="416" r:id="rId19"/>
    <p:sldId id="425" r:id="rId20"/>
    <p:sldId id="426" r:id="rId21"/>
    <p:sldId id="428" r:id="rId22"/>
    <p:sldId id="429" r:id="rId23"/>
    <p:sldId id="430" r:id="rId24"/>
    <p:sldId id="431" r:id="rId25"/>
    <p:sldId id="432" r:id="rId26"/>
  </p:sldIdLst>
  <p:sldSz cx="9906000" cy="6858000" type="A4"/>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21" autoAdjust="0"/>
    <p:restoredTop sz="92895" autoAdjust="0"/>
  </p:normalViewPr>
  <p:slideViewPr>
    <p:cSldViewPr>
      <p:cViewPr varScale="1">
        <p:scale>
          <a:sx n="77" d="100"/>
          <a:sy n="77" d="100"/>
        </p:scale>
        <p:origin x="1493" y="67"/>
      </p:cViewPr>
      <p:guideLst>
        <p:guide orient="horz" pos="2160"/>
        <p:guide pos="312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489B8BF2-C973-436D-84EE-847FE1D31AA8}" type="datetimeFigureOut">
              <a:rPr lang="en-US" smtClean="0"/>
              <a:t>10/2/2023</a:t>
            </a:fld>
            <a:endParaRPr lang="en-US"/>
          </a:p>
        </p:txBody>
      </p:sp>
      <p:sp>
        <p:nvSpPr>
          <p:cNvPr id="4" name="Slide Image Placeholder 3"/>
          <p:cNvSpPr>
            <a:spLocks noGrp="1" noRot="1" noChangeAspect="1"/>
          </p:cNvSpPr>
          <p:nvPr>
            <p:ph type="sldImg" idx="2"/>
          </p:nvPr>
        </p:nvSpPr>
        <p:spPr>
          <a:xfrm>
            <a:off x="1057275" y="720725"/>
            <a:ext cx="520065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5C6E9EBA-DD19-405E-B795-6D7796762919}" type="slidenum">
              <a:rPr lang="en-US" smtClean="0"/>
              <a:t>‹#›</a:t>
            </a:fld>
            <a:endParaRPr lang="en-US"/>
          </a:p>
        </p:txBody>
      </p:sp>
    </p:spTree>
    <p:extLst>
      <p:ext uri="{BB962C8B-B14F-4D97-AF65-F5344CB8AC3E}">
        <p14:creationId xmlns:p14="http://schemas.microsoft.com/office/powerpoint/2010/main" val="1501022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57275" y="720725"/>
            <a:ext cx="5200650" cy="36004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C6E9EBA-DD19-405E-B795-6D7796762919}" type="slidenum">
              <a:rPr lang="en-US" smtClean="0"/>
              <a:t>1</a:t>
            </a:fld>
            <a:endParaRPr lang="en-US"/>
          </a:p>
        </p:txBody>
      </p:sp>
    </p:spTree>
    <p:extLst>
      <p:ext uri="{BB962C8B-B14F-4D97-AF65-F5344CB8AC3E}">
        <p14:creationId xmlns:p14="http://schemas.microsoft.com/office/powerpoint/2010/main" val="1811417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6E9EBA-DD19-405E-B795-6D7796762919}" type="slidenum">
              <a:rPr lang="en-US" smtClean="0"/>
              <a:t>6</a:t>
            </a:fld>
            <a:endParaRPr lang="en-US"/>
          </a:p>
        </p:txBody>
      </p:sp>
    </p:spTree>
    <p:extLst>
      <p:ext uri="{BB962C8B-B14F-4D97-AF65-F5344CB8AC3E}">
        <p14:creationId xmlns:p14="http://schemas.microsoft.com/office/powerpoint/2010/main" val="2837461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2130430"/>
            <a:ext cx="8420100" cy="1470025"/>
          </a:xfrm>
        </p:spPr>
        <p:txBody>
          <a:bodyPr/>
          <a:lstStyle/>
          <a:p>
            <a:r>
              <a:rPr lang="en-US"/>
              <a:t>Click to edit Master title style</a:t>
            </a:r>
          </a:p>
        </p:txBody>
      </p:sp>
      <p:sp>
        <p:nvSpPr>
          <p:cNvPr id="3" name="Subtitle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9A79143-1362-4A80-A5F0-FC6108EBE079}" type="datetime1">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482C5-0AA1-48B3-B384-635D1FCBF973}" type="slidenum">
              <a:rPr lang="en-US" smtClean="0"/>
              <a:pPr/>
              <a:t>‹#›</a:t>
            </a:fld>
            <a:endParaRPr lang="en-US"/>
          </a:p>
        </p:txBody>
      </p:sp>
    </p:spTree>
    <p:extLst>
      <p:ext uri="{BB962C8B-B14F-4D97-AF65-F5344CB8AC3E}">
        <p14:creationId xmlns:p14="http://schemas.microsoft.com/office/powerpoint/2010/main" val="1055055959"/>
      </p:ext>
    </p:extLst>
  </p:cSld>
  <p:clrMapOvr>
    <a:masterClrMapping/>
  </p:clrMapOvr>
  <p:transition spd="slow">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B16658-AAA0-4F8D-A79A-38638E0A5B81}" type="datetime1">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482C5-0AA1-48B3-B384-635D1FCBF973}" type="slidenum">
              <a:rPr lang="en-US" smtClean="0"/>
              <a:pPr/>
              <a:t>‹#›</a:t>
            </a:fld>
            <a:endParaRPr lang="en-US"/>
          </a:p>
        </p:txBody>
      </p:sp>
    </p:spTree>
    <p:extLst>
      <p:ext uri="{BB962C8B-B14F-4D97-AF65-F5344CB8AC3E}">
        <p14:creationId xmlns:p14="http://schemas.microsoft.com/office/powerpoint/2010/main" val="1875144846"/>
      </p:ext>
    </p:extLst>
  </p:cSld>
  <p:clrMapOvr>
    <a:masterClrMapping/>
  </p:clrMapOvr>
  <p:transition spd="slow">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780337" y="274643"/>
            <a:ext cx="2414588"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6577" y="274643"/>
            <a:ext cx="7078663"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F9AE83-357A-4517-B98B-7AD106AE4AFE}" type="datetime1">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482C5-0AA1-48B3-B384-635D1FCBF973}" type="slidenum">
              <a:rPr lang="en-US" smtClean="0"/>
              <a:pPr/>
              <a:t>‹#›</a:t>
            </a:fld>
            <a:endParaRPr lang="en-US"/>
          </a:p>
        </p:txBody>
      </p:sp>
    </p:spTree>
    <p:extLst>
      <p:ext uri="{BB962C8B-B14F-4D97-AF65-F5344CB8AC3E}">
        <p14:creationId xmlns:p14="http://schemas.microsoft.com/office/powerpoint/2010/main" val="108391413"/>
      </p:ext>
    </p:extLst>
  </p:cSld>
  <p:clrMapOvr>
    <a:masterClrMapping/>
  </p:clrMapOvr>
  <p:transition spd="slow">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779A466-6BFA-4BC8-912C-51E0B0D16A51}" type="datetime1">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482C5-0AA1-48B3-B384-635D1FCBF973}" type="slidenum">
              <a:rPr lang="en-US" smtClean="0"/>
              <a:pPr/>
              <a:t>‹#›</a:t>
            </a:fld>
            <a:endParaRPr lang="en-US"/>
          </a:p>
        </p:txBody>
      </p:sp>
    </p:spTree>
    <p:extLst>
      <p:ext uri="{BB962C8B-B14F-4D97-AF65-F5344CB8AC3E}">
        <p14:creationId xmlns:p14="http://schemas.microsoft.com/office/powerpoint/2010/main" val="1273322082"/>
      </p:ext>
    </p:extLst>
  </p:cSld>
  <p:clrMapOvr>
    <a:masterClrMapping/>
  </p:clrMapOvr>
  <p:transition spd="slow">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506" y="4406905"/>
            <a:ext cx="84201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5B788F1-1D31-469E-93F0-DACAF10BB75B}" type="datetime1">
              <a:rPr lang="en-US" smtClean="0"/>
              <a:t>10/2/2023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03482C5-0AA1-48B3-B384-635D1FCBF973}" type="slidenum">
              <a:rPr lang="en-US" smtClean="0"/>
              <a:pPr/>
              <a:t>‹#›</a:t>
            </a:fld>
            <a:endParaRPr lang="en-US"/>
          </a:p>
        </p:txBody>
      </p:sp>
    </p:spTree>
    <p:extLst>
      <p:ext uri="{BB962C8B-B14F-4D97-AF65-F5344CB8AC3E}">
        <p14:creationId xmlns:p14="http://schemas.microsoft.com/office/powerpoint/2010/main" val="2854790507"/>
      </p:ext>
    </p:extLst>
  </p:cSld>
  <p:clrMapOvr>
    <a:masterClrMapping/>
  </p:clrMapOvr>
  <p:transition spd="slow">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6575" y="1600205"/>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448300" y="1600205"/>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392B5D6-0BB1-4E2F-A29F-787AE1C20CC6}" type="datetime1">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482C5-0AA1-48B3-B384-635D1FCBF973}" type="slidenum">
              <a:rPr lang="en-US" smtClean="0"/>
              <a:pPr/>
              <a:t>‹#›</a:t>
            </a:fld>
            <a:endParaRPr lang="en-US"/>
          </a:p>
        </p:txBody>
      </p:sp>
    </p:spTree>
    <p:extLst>
      <p:ext uri="{BB962C8B-B14F-4D97-AF65-F5344CB8AC3E}">
        <p14:creationId xmlns:p14="http://schemas.microsoft.com/office/powerpoint/2010/main" val="969269339"/>
      </p:ext>
    </p:extLst>
  </p:cSld>
  <p:clrMapOvr>
    <a:masterClrMapping/>
  </p:clrMapOvr>
  <p:transition spd="slow">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4638"/>
            <a:ext cx="89154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32113"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32113"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AB64FE7-0D1F-462C-B8F3-A129A14764A3}" type="datetime1">
              <a:rPr lang="en-US" smtClean="0"/>
              <a:t>10/2/2023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03482C5-0AA1-48B3-B384-635D1FCBF973}" type="slidenum">
              <a:rPr lang="en-US" smtClean="0"/>
              <a:pPr/>
              <a:t>‹#›</a:t>
            </a:fld>
            <a:endParaRPr lang="en-US"/>
          </a:p>
        </p:txBody>
      </p:sp>
    </p:spTree>
    <p:extLst>
      <p:ext uri="{BB962C8B-B14F-4D97-AF65-F5344CB8AC3E}">
        <p14:creationId xmlns:p14="http://schemas.microsoft.com/office/powerpoint/2010/main" val="2807516985"/>
      </p:ext>
    </p:extLst>
  </p:cSld>
  <p:clrMapOvr>
    <a:masterClrMapping/>
  </p:clrMapOvr>
  <p:transition spd="slow">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C48D8-49D0-4AB7-AED6-A3F18B3BDC08}" type="datetime1">
              <a:rPr lang="en-US" smtClean="0"/>
              <a:t>10/2/2023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03482C5-0AA1-48B3-B384-635D1FCBF973}" type="slidenum">
              <a:rPr lang="en-US" smtClean="0"/>
              <a:pPr/>
              <a:t>‹#›</a:t>
            </a:fld>
            <a:endParaRPr lang="en-US"/>
          </a:p>
        </p:txBody>
      </p:sp>
    </p:spTree>
    <p:extLst>
      <p:ext uri="{BB962C8B-B14F-4D97-AF65-F5344CB8AC3E}">
        <p14:creationId xmlns:p14="http://schemas.microsoft.com/office/powerpoint/2010/main" val="1180375034"/>
      </p:ext>
    </p:extLst>
  </p:cSld>
  <p:clrMapOvr>
    <a:masterClrMapping/>
  </p:clrMapOvr>
  <p:transition spd="slow">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39DDB8-C209-4C55-82FD-224E64D050F4}" type="datetime1">
              <a:rPr lang="en-US" smtClean="0"/>
              <a:t>10/2/2023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03482C5-0AA1-48B3-B384-635D1FCBF973}" type="slidenum">
              <a:rPr lang="en-US" smtClean="0"/>
              <a:pPr/>
              <a:t>‹#›</a:t>
            </a:fld>
            <a:endParaRPr lang="en-US"/>
          </a:p>
        </p:txBody>
      </p:sp>
    </p:spTree>
    <p:extLst>
      <p:ext uri="{BB962C8B-B14F-4D97-AF65-F5344CB8AC3E}">
        <p14:creationId xmlns:p14="http://schemas.microsoft.com/office/powerpoint/2010/main" val="213656462"/>
      </p:ext>
    </p:extLst>
  </p:cSld>
  <p:clrMapOvr>
    <a:masterClrMapping/>
  </p:clrMapOvr>
  <p:transition spd="slow">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 y="273050"/>
            <a:ext cx="3259006"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72972" y="273055"/>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C2E7DAB-2ACB-4B1F-8E5A-EFAFC4D1C21C}" type="datetime1">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482C5-0AA1-48B3-B384-635D1FCBF973}" type="slidenum">
              <a:rPr lang="en-US" smtClean="0"/>
              <a:pPr/>
              <a:t>‹#›</a:t>
            </a:fld>
            <a:endParaRPr lang="en-US"/>
          </a:p>
        </p:txBody>
      </p:sp>
    </p:spTree>
    <p:extLst>
      <p:ext uri="{BB962C8B-B14F-4D97-AF65-F5344CB8AC3E}">
        <p14:creationId xmlns:p14="http://schemas.microsoft.com/office/powerpoint/2010/main" val="435550512"/>
      </p:ext>
    </p:extLst>
  </p:cSld>
  <p:clrMapOvr>
    <a:masterClrMapping/>
  </p:clrMapOvr>
  <p:transition spd="slow">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645" y="4800600"/>
            <a:ext cx="59436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217600E-8A69-4515-A9A0-779D5A77A822}" type="datetime1">
              <a:rPr lang="en-US" smtClean="0"/>
              <a:t>10/2/2023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03482C5-0AA1-48B3-B384-635D1FCBF973}" type="slidenum">
              <a:rPr lang="en-US" smtClean="0"/>
              <a:pPr/>
              <a:t>‹#›</a:t>
            </a:fld>
            <a:endParaRPr lang="en-US"/>
          </a:p>
        </p:txBody>
      </p:sp>
    </p:spTree>
    <p:extLst>
      <p:ext uri="{BB962C8B-B14F-4D97-AF65-F5344CB8AC3E}">
        <p14:creationId xmlns:p14="http://schemas.microsoft.com/office/powerpoint/2010/main" val="3001990942"/>
      </p:ext>
    </p:extLst>
  </p:cSld>
  <p:clrMapOvr>
    <a:masterClrMapping/>
  </p:clrMapOvr>
  <p:transition spd="slow">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95300" y="1600205"/>
            <a:ext cx="89154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95300" y="6356355"/>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3498C71-8BEA-433C-8D9B-7F444DFD2B7A}" type="datetime1">
              <a:rPr lang="en-US" smtClean="0"/>
              <a:t>10/2/2023</a:t>
            </a:fld>
            <a:endParaRPr lang="en-US"/>
          </a:p>
        </p:txBody>
      </p:sp>
      <p:sp>
        <p:nvSpPr>
          <p:cNvPr id="5" name="Footer Placeholder 4"/>
          <p:cNvSpPr>
            <a:spLocks noGrp="1"/>
          </p:cNvSpPr>
          <p:nvPr>
            <p:ph type="ftr" sz="quarter" idx="3"/>
          </p:nvPr>
        </p:nvSpPr>
        <p:spPr>
          <a:xfrm>
            <a:off x="3384550" y="6356355"/>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099300" y="6356355"/>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3482C5-0AA1-48B3-B384-635D1FCBF973}" type="slidenum">
              <a:rPr lang="en-US" smtClean="0"/>
              <a:pPr/>
              <a:t>‹#›</a:t>
            </a:fld>
            <a:endParaRPr lang="en-US"/>
          </a:p>
        </p:txBody>
      </p:sp>
    </p:spTree>
    <p:extLst>
      <p:ext uri="{BB962C8B-B14F-4D97-AF65-F5344CB8AC3E}">
        <p14:creationId xmlns:p14="http://schemas.microsoft.com/office/powerpoint/2010/main" val="2823913997"/>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ransition spd="slow">
    <p:randomBar dir="vert"/>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hero.muhammad@su.edu.krd"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web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jfif"/><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2.xml.rels><?xml version="1.0" encoding="UTF-8" standalone="yes"?>
<Relationships xmlns="http://schemas.openxmlformats.org/package/2006/relationships"><Relationship Id="rId3" Type="http://schemas.openxmlformats.org/officeDocument/2006/relationships/image" Target="../media/image5.jfif"/><Relationship Id="rId2" Type="http://schemas.openxmlformats.org/officeDocument/2006/relationships/image" Target="../media/image4.jfif"/><Relationship Id="rId1" Type="http://schemas.openxmlformats.org/officeDocument/2006/relationships/slideLayout" Target="../slideLayouts/slideLayout2.xml"/><Relationship Id="rId4" Type="http://schemas.openxmlformats.org/officeDocument/2006/relationships/image" Target="../media/image21.jfif"/></Relationships>
</file>

<file path=ppt/slides/_rels/slide2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f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jpg"/><Relationship Id="rId1" Type="http://schemas.openxmlformats.org/officeDocument/2006/relationships/slideLayout" Target="../slideLayouts/slideLayout2.xml"/><Relationship Id="rId4" Type="http://schemas.openxmlformats.org/officeDocument/2006/relationships/image" Target="../media/image5.jfif"/></Relationships>
</file>

<file path=ppt/slides/_rels/slide6.xml.rels><?xml version="1.0" encoding="UTF-8" standalone="yes"?>
<Relationships xmlns="http://schemas.openxmlformats.org/package/2006/relationships"><Relationship Id="rId3" Type="http://schemas.openxmlformats.org/officeDocument/2006/relationships/image" Target="../media/image6.jfi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32521" y="1916832"/>
            <a:ext cx="9273480" cy="1975123"/>
          </a:xfrm>
        </p:spPr>
        <p:txBody>
          <a:bodyPr>
            <a:normAutofit fontScale="90000"/>
          </a:bodyPr>
          <a:lstStyle/>
          <a:p>
            <a:pPr algn="l"/>
            <a:r>
              <a:rPr lang="en-US" sz="3100" b="1" dirty="0">
                <a:latin typeface="Times New Roman" panose="02020603050405020304" pitchFamily="18" charset="0"/>
                <a:cs typeface="Times New Roman" panose="02020603050405020304" pitchFamily="18" charset="0"/>
              </a:rPr>
              <a:t>2</a:t>
            </a:r>
            <a:r>
              <a:rPr lang="en-US" sz="3100" b="1" baseline="30000" dirty="0">
                <a:latin typeface="Times New Roman" panose="02020603050405020304" pitchFamily="18" charset="0"/>
                <a:cs typeface="Times New Roman" panose="02020603050405020304" pitchFamily="18" charset="0"/>
              </a:rPr>
              <a:t>nd</a:t>
            </a:r>
            <a:r>
              <a:rPr lang="en-US" sz="3100" b="1" dirty="0">
                <a:latin typeface="Times New Roman" panose="02020603050405020304" pitchFamily="18" charset="0"/>
                <a:cs typeface="Times New Roman" panose="02020603050405020304" pitchFamily="18" charset="0"/>
              </a:rPr>
              <a:t>   Lab.</a:t>
            </a:r>
            <a:br>
              <a:rPr lang="en-US" sz="31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The modifications of insect  mouth part</a:t>
            </a:r>
            <a:br>
              <a:rPr lang="en-US" sz="4000" b="1" dirty="0">
                <a:latin typeface="Times New Roman" panose="02020603050405020304" pitchFamily="18" charset="0"/>
                <a:cs typeface="Times New Roman" panose="02020603050405020304" pitchFamily="18" charset="0"/>
              </a:rPr>
            </a:br>
            <a:r>
              <a:rPr lang="en-US" sz="4000" b="1" dirty="0">
                <a:latin typeface="Times New Roman" panose="02020603050405020304" pitchFamily="18" charset="0"/>
                <a:cs typeface="Times New Roman" panose="02020603050405020304" pitchFamily="18" charset="0"/>
              </a:rPr>
              <a:t>&amp;Role of beneficial insects in agriculture:-</a:t>
            </a:r>
            <a:br>
              <a:rPr lang="en-US" sz="4000" dirty="0">
                <a:latin typeface="Times New Roman" panose="02020603050405020304" pitchFamily="18" charset="0"/>
                <a:cs typeface="Times New Roman" panose="02020603050405020304" pitchFamily="18" charset="0"/>
              </a:rPr>
            </a:br>
            <a:endParaRPr lang="en-US" sz="4000" dirty="0">
              <a:latin typeface="Times New Roman" panose="02020603050405020304" pitchFamily="18" charset="0"/>
              <a:cs typeface="Times New Roman" panose="02020603050405020304" pitchFamily="18" charset="0"/>
            </a:endParaRPr>
          </a:p>
        </p:txBody>
      </p:sp>
      <p:sp>
        <p:nvSpPr>
          <p:cNvPr id="3" name="Subtitle 2"/>
          <p:cNvSpPr>
            <a:spLocks noGrp="1"/>
          </p:cNvSpPr>
          <p:nvPr>
            <p:ph type="subTitle" idx="1"/>
          </p:nvPr>
        </p:nvSpPr>
        <p:spPr>
          <a:xfrm>
            <a:off x="488504" y="4221088"/>
            <a:ext cx="8928992" cy="2160240"/>
          </a:xfrm>
        </p:spPr>
        <p:txBody>
          <a:bodyPr>
            <a:noAutofit/>
          </a:bodyPr>
          <a:lstStyle/>
          <a:p>
            <a:pPr>
              <a:lnSpc>
                <a:spcPct val="120000"/>
              </a:lnSpc>
            </a:pPr>
            <a:r>
              <a:rPr lang="en-US" sz="2400" b="1" dirty="0">
                <a:solidFill>
                  <a:schemeClr val="tx1"/>
                </a:solidFill>
                <a:latin typeface="Times New Roman" pitchFamily="18" charset="0"/>
                <a:cs typeface="Times New Roman" pitchFamily="18" charset="0"/>
              </a:rPr>
              <a:t>Lecturer: Hero Muhyaddin Muhammad</a:t>
            </a:r>
          </a:p>
          <a:p>
            <a:pPr>
              <a:lnSpc>
                <a:spcPct val="120000"/>
              </a:lnSpc>
            </a:pPr>
            <a:r>
              <a:rPr lang="en-US" sz="2400" b="1" dirty="0">
                <a:solidFill>
                  <a:schemeClr val="tx1"/>
                </a:solidFill>
                <a:latin typeface="Times New Roman" pitchFamily="18" charset="0"/>
                <a:cs typeface="Times New Roman" pitchFamily="18" charset="0"/>
              </a:rPr>
              <a:t>Horticulture  Insects- 4</a:t>
            </a:r>
            <a:r>
              <a:rPr lang="en-US" sz="2400" b="1" baseline="30000" dirty="0">
                <a:solidFill>
                  <a:schemeClr val="tx1"/>
                </a:solidFill>
                <a:latin typeface="Times New Roman" pitchFamily="18" charset="0"/>
                <a:cs typeface="Times New Roman" pitchFamily="18" charset="0"/>
              </a:rPr>
              <a:t>th</a:t>
            </a:r>
            <a:r>
              <a:rPr lang="en-US" sz="2400" b="1" dirty="0">
                <a:solidFill>
                  <a:schemeClr val="tx1"/>
                </a:solidFill>
                <a:latin typeface="Times New Roman" pitchFamily="18" charset="0"/>
                <a:cs typeface="Times New Roman" pitchFamily="18" charset="0"/>
              </a:rPr>
              <a:t> stage  </a:t>
            </a:r>
          </a:p>
          <a:p>
            <a:r>
              <a:rPr lang="en-US" sz="1800" b="1" dirty="0">
                <a:solidFill>
                  <a:schemeClr val="tx1"/>
                </a:solidFill>
                <a:latin typeface="Times New Roman" pitchFamily="18" charset="0"/>
                <a:cs typeface="Times New Roman" pitchFamily="18" charset="0"/>
              </a:rPr>
              <a:t>E. mail: </a:t>
            </a:r>
            <a:r>
              <a:rPr lang="en-US" sz="1800" b="1" dirty="0" err="1">
                <a:solidFill>
                  <a:schemeClr val="tx2"/>
                </a:solidFill>
                <a:latin typeface="Times New Roman" pitchFamily="18" charset="0"/>
                <a:cs typeface="Times New Roman" pitchFamily="18" charset="0"/>
                <a:hlinkClick r:id="rId3"/>
              </a:rPr>
              <a:t>hero.muhammad@su.edu.krd</a:t>
            </a:r>
            <a:r>
              <a:rPr lang="en-US" sz="1800" b="1" dirty="0">
                <a:solidFill>
                  <a:schemeClr val="tx2"/>
                </a:solidFill>
                <a:latin typeface="Times New Roman" pitchFamily="18" charset="0"/>
                <a:cs typeface="Times New Roman" pitchFamily="18" charset="0"/>
              </a:rPr>
              <a:t> </a:t>
            </a:r>
            <a:endParaRPr lang="en-US" sz="1600" b="1" dirty="0">
              <a:solidFill>
                <a:schemeClr val="tx2"/>
              </a:solidFill>
              <a:latin typeface="Times New Roman" pitchFamily="18" charset="0"/>
              <a:cs typeface="Times New Roman" pitchFamily="18" charset="0"/>
            </a:endParaRPr>
          </a:p>
          <a:p>
            <a:r>
              <a:rPr lang="en-US" sz="1800" b="1" dirty="0">
                <a:solidFill>
                  <a:schemeClr val="tx2"/>
                </a:solidFill>
                <a:latin typeface="Times New Roman" pitchFamily="18" charset="0"/>
                <a:cs typeface="Times New Roman" pitchFamily="18" charset="0"/>
              </a:rPr>
              <a:t>Date: 4/10/2023</a:t>
            </a:r>
          </a:p>
          <a:p>
            <a:endParaRPr lang="en-US" sz="1600" b="1" dirty="0">
              <a:latin typeface="Times New Roman" pitchFamily="18" charset="0"/>
              <a:cs typeface="Times New Roman" pitchFamily="18" charset="0"/>
            </a:endParaRPr>
          </a:p>
        </p:txBody>
      </p:sp>
      <p:pic>
        <p:nvPicPr>
          <p:cNvPr id="1026" name="Picture 2" descr="C:\Users\DIDAM\Desktop\imag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7628" y="44625"/>
            <a:ext cx="3571876" cy="139905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393160" y="332656"/>
            <a:ext cx="184731" cy="369332"/>
          </a:xfrm>
          <a:prstGeom prst="rect">
            <a:avLst/>
          </a:prstGeom>
          <a:noFill/>
        </p:spPr>
        <p:txBody>
          <a:bodyPr wrap="none" rtlCol="0">
            <a:spAutoFit/>
          </a:bodyPr>
          <a:lstStyle/>
          <a:p>
            <a:endParaRPr lang="en-US" dirty="0"/>
          </a:p>
        </p:txBody>
      </p:sp>
      <p:sp>
        <p:nvSpPr>
          <p:cNvPr id="6" name="Title 1"/>
          <p:cNvSpPr txBox="1">
            <a:spLocks/>
          </p:cNvSpPr>
          <p:nvPr/>
        </p:nvSpPr>
        <p:spPr>
          <a:xfrm>
            <a:off x="128464" y="-27384"/>
            <a:ext cx="5328592" cy="1295400"/>
          </a:xfrm>
          <a:prstGeom prst="rect">
            <a:avLst/>
          </a:prstGeom>
        </p:spPr>
        <p:txBody>
          <a:bodyPr vert="horz" rtlCol="0" anchor="ctr">
            <a:noAutofit/>
            <a:scene3d>
              <a:camera prst="orthographicFront"/>
              <a:lightRig rig="soft" dir="t"/>
            </a:scene3d>
            <a:sp3d prstMaterial="softEdge">
              <a:bevelT w="25400" h="25400"/>
            </a:sp3d>
          </a:bodyPr>
          <a:lst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a:lstStyle>
          <a:p>
            <a:pPr algn="ctr"/>
            <a:r>
              <a:rPr lang="en-US" sz="2000" dirty="0">
                <a:solidFill>
                  <a:schemeClr val="tx1"/>
                </a:solidFill>
                <a:effectLst/>
                <a:latin typeface="Times New Roman" pitchFamily="18" charset="0"/>
                <a:cs typeface="Times New Roman" pitchFamily="18" charset="0"/>
              </a:rPr>
              <a:t>Salahaddin University - Erbil </a:t>
            </a:r>
            <a:br>
              <a:rPr lang="en-US" sz="2000" dirty="0">
                <a:solidFill>
                  <a:schemeClr val="tx1"/>
                </a:solidFill>
                <a:effectLst/>
                <a:latin typeface="Times New Roman" pitchFamily="18" charset="0"/>
                <a:cs typeface="Times New Roman" pitchFamily="18" charset="0"/>
              </a:rPr>
            </a:br>
            <a:r>
              <a:rPr lang="en-US" sz="2000" dirty="0">
                <a:solidFill>
                  <a:schemeClr val="tx1"/>
                </a:solidFill>
                <a:effectLst/>
                <a:latin typeface="Times New Roman" pitchFamily="18" charset="0"/>
                <a:cs typeface="Times New Roman" pitchFamily="18" charset="0"/>
              </a:rPr>
              <a:t>Collage of Agricultural Engineering sciences </a:t>
            </a:r>
            <a:br>
              <a:rPr lang="en-US" sz="2000" dirty="0">
                <a:solidFill>
                  <a:schemeClr val="tx1"/>
                </a:solidFill>
                <a:effectLst/>
                <a:latin typeface="Times New Roman" pitchFamily="18" charset="0"/>
                <a:cs typeface="Times New Roman" pitchFamily="18" charset="0"/>
              </a:rPr>
            </a:br>
            <a:r>
              <a:rPr lang="en-US" sz="2000" dirty="0">
                <a:solidFill>
                  <a:schemeClr val="tx1"/>
                </a:solidFill>
                <a:effectLst/>
                <a:latin typeface="Times New Roman" pitchFamily="18" charset="0"/>
                <a:cs typeface="Times New Roman" pitchFamily="18" charset="0"/>
              </a:rPr>
              <a:t>plant protection  Department</a:t>
            </a:r>
          </a:p>
        </p:txBody>
      </p:sp>
    </p:spTree>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D5A642-7431-BD98-0463-FD1C0AAB5AD4}"/>
              </a:ext>
            </a:extLst>
          </p:cNvPr>
          <p:cNvSpPr>
            <a:spLocks noGrp="1"/>
          </p:cNvSpPr>
          <p:nvPr>
            <p:ph type="sldNum" sz="quarter" idx="12"/>
          </p:nvPr>
        </p:nvSpPr>
        <p:spPr/>
        <p:txBody>
          <a:bodyPr/>
          <a:lstStyle/>
          <a:p>
            <a:fld id="{A03482C5-0AA1-48B3-B384-635D1FCBF973}" type="slidenum">
              <a:rPr lang="en-US" smtClean="0"/>
              <a:pPr/>
              <a:t>10</a:t>
            </a:fld>
            <a:endParaRPr lang="en-US"/>
          </a:p>
        </p:txBody>
      </p:sp>
      <p:sp>
        <p:nvSpPr>
          <p:cNvPr id="6" name="TextBox 5">
            <a:extLst>
              <a:ext uri="{FF2B5EF4-FFF2-40B4-BE49-F238E27FC236}">
                <a16:creationId xmlns:a16="http://schemas.microsoft.com/office/drawing/2014/main" id="{7632B29F-FCB7-CC4F-F0C1-049B655484C6}"/>
              </a:ext>
            </a:extLst>
          </p:cNvPr>
          <p:cNvSpPr txBox="1"/>
          <p:nvPr/>
        </p:nvSpPr>
        <p:spPr>
          <a:xfrm>
            <a:off x="416496" y="692696"/>
            <a:ext cx="8856984" cy="4401205"/>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4.Maxillae, secondary jaws:-</a:t>
            </a:r>
            <a:r>
              <a:rPr lang="en-US" sz="2800" b="0" i="0" dirty="0">
                <a:solidFill>
                  <a:srgbClr val="202124"/>
                </a:solidFill>
                <a:effectLst/>
                <a:latin typeface="Times New Roman" panose="02020603050405020304" pitchFamily="18" charset="0"/>
                <a:cs typeface="Times New Roman" panose="02020603050405020304" pitchFamily="18" charset="0"/>
              </a:rPr>
              <a:t>  The maxilla are paired and arranged behind the mandibles. They are used to hold and control food so that it can be chewed or cut up by the mandibles.</a:t>
            </a:r>
          </a:p>
          <a:p>
            <a:r>
              <a:rPr lang="en-US" sz="2800" dirty="0"/>
              <a:t> </a:t>
            </a:r>
            <a:r>
              <a:rPr lang="en-US" sz="2800" b="1" dirty="0"/>
              <a:t>Each maxilla is made of 5 parts :-</a:t>
            </a:r>
          </a:p>
          <a:p>
            <a:r>
              <a:rPr lang="en-US" sz="2800" dirty="0"/>
              <a:t>1.cardo </a:t>
            </a:r>
          </a:p>
          <a:p>
            <a:r>
              <a:rPr lang="en-US" sz="2800" dirty="0"/>
              <a:t>2.stipes </a:t>
            </a:r>
          </a:p>
          <a:p>
            <a:r>
              <a:rPr lang="en-US" sz="2800" dirty="0"/>
              <a:t>3.Galea</a:t>
            </a:r>
          </a:p>
          <a:p>
            <a:r>
              <a:rPr lang="en-US" sz="2800" dirty="0"/>
              <a:t>4.Lacinia</a:t>
            </a:r>
          </a:p>
          <a:p>
            <a:r>
              <a:rPr lang="en-US" sz="2800" dirty="0"/>
              <a:t>5.Maxillary palp </a:t>
            </a:r>
          </a:p>
        </p:txBody>
      </p:sp>
    </p:spTree>
    <p:extLst>
      <p:ext uri="{BB962C8B-B14F-4D97-AF65-F5344CB8AC3E}">
        <p14:creationId xmlns:p14="http://schemas.microsoft.com/office/powerpoint/2010/main" val="1609578314"/>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F942265-EB02-5C61-C37B-A9DD68AAEA4B}"/>
              </a:ext>
            </a:extLst>
          </p:cNvPr>
          <p:cNvSpPr>
            <a:spLocks noGrp="1"/>
          </p:cNvSpPr>
          <p:nvPr>
            <p:ph type="sldNum" sz="quarter" idx="12"/>
          </p:nvPr>
        </p:nvSpPr>
        <p:spPr/>
        <p:txBody>
          <a:bodyPr/>
          <a:lstStyle/>
          <a:p>
            <a:fld id="{A03482C5-0AA1-48B3-B384-635D1FCBF973}" type="slidenum">
              <a:rPr lang="en-US" smtClean="0"/>
              <a:pPr/>
              <a:t>11</a:t>
            </a:fld>
            <a:endParaRPr lang="en-US"/>
          </a:p>
        </p:txBody>
      </p:sp>
      <p:pic>
        <p:nvPicPr>
          <p:cNvPr id="5" name="Picture 4">
            <a:extLst>
              <a:ext uri="{FF2B5EF4-FFF2-40B4-BE49-F238E27FC236}">
                <a16:creationId xmlns:a16="http://schemas.microsoft.com/office/drawing/2014/main" id="{D8694BE6-1496-C7AD-CA1D-F18CD421C3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504" y="1268760"/>
            <a:ext cx="8255000" cy="4749800"/>
          </a:xfrm>
          <a:prstGeom prst="rect">
            <a:avLst/>
          </a:prstGeom>
        </p:spPr>
      </p:pic>
    </p:spTree>
    <p:extLst>
      <p:ext uri="{BB962C8B-B14F-4D97-AF65-F5344CB8AC3E}">
        <p14:creationId xmlns:p14="http://schemas.microsoft.com/office/powerpoint/2010/main" val="2483225031"/>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BB19B8F-52C6-1A92-72BE-356AEED59246}"/>
              </a:ext>
            </a:extLst>
          </p:cNvPr>
          <p:cNvSpPr>
            <a:spLocks noGrp="1"/>
          </p:cNvSpPr>
          <p:nvPr>
            <p:ph type="sldNum" sz="quarter" idx="12"/>
          </p:nvPr>
        </p:nvSpPr>
        <p:spPr/>
        <p:txBody>
          <a:bodyPr/>
          <a:lstStyle/>
          <a:p>
            <a:fld id="{A03482C5-0AA1-48B3-B384-635D1FCBF973}" type="slidenum">
              <a:rPr lang="en-US" smtClean="0"/>
              <a:pPr/>
              <a:t>12</a:t>
            </a:fld>
            <a:endParaRPr lang="en-US"/>
          </a:p>
        </p:txBody>
      </p:sp>
      <p:sp>
        <p:nvSpPr>
          <p:cNvPr id="6" name="TextBox 5">
            <a:extLst>
              <a:ext uri="{FF2B5EF4-FFF2-40B4-BE49-F238E27FC236}">
                <a16:creationId xmlns:a16="http://schemas.microsoft.com/office/drawing/2014/main" id="{67E61B51-FDC6-DF5F-EE4A-A126E76B8D7D}"/>
              </a:ext>
            </a:extLst>
          </p:cNvPr>
          <p:cNvSpPr txBox="1"/>
          <p:nvPr/>
        </p:nvSpPr>
        <p:spPr>
          <a:xfrm>
            <a:off x="920552" y="2016705"/>
            <a:ext cx="8856984" cy="4339650"/>
          </a:xfrm>
          <a:prstGeom prst="rect">
            <a:avLst/>
          </a:prstGeom>
          <a:noFill/>
        </p:spPr>
        <p:txBody>
          <a:bodyPr wrap="square">
            <a:spAutoFit/>
          </a:bodyPr>
          <a:lstStyle/>
          <a:p>
            <a:r>
              <a:rPr lang="en-US" sz="3200" b="1" dirty="0">
                <a:latin typeface="Times New Roman" panose="02020603050405020304" pitchFamily="18" charset="0"/>
                <a:cs typeface="Times New Roman" panose="02020603050405020304" pitchFamily="18" charset="0"/>
              </a:rPr>
              <a:t>5.Hypopharynx:- </a:t>
            </a:r>
            <a:r>
              <a:rPr lang="en-US" sz="3200" dirty="0">
                <a:latin typeface="Times New Roman" panose="02020603050405020304" pitchFamily="18" charset="0"/>
                <a:cs typeface="Times New Roman" panose="02020603050405020304" pitchFamily="18" charset="0"/>
              </a:rPr>
              <a:t>or true tongue that is located in the middle of these mouth parts and carries the openings of salivary glands</a:t>
            </a:r>
            <a:r>
              <a:rPr lang="en-US" dirty="0"/>
              <a: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2281094696"/>
      </p:ext>
    </p:extLst>
  </p:cSld>
  <p:clrMapOvr>
    <a:masterClrMapping/>
  </p:clrMapOvr>
  <p:transition spd="slow">
    <p:randomBar dir="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BD2B06-A438-2FB5-870E-ABF340B84E30}"/>
              </a:ext>
            </a:extLst>
          </p:cNvPr>
          <p:cNvSpPr>
            <a:spLocks noGrp="1"/>
          </p:cNvSpPr>
          <p:nvPr>
            <p:ph type="sldNum" sz="quarter" idx="12"/>
          </p:nvPr>
        </p:nvSpPr>
        <p:spPr/>
        <p:txBody>
          <a:bodyPr/>
          <a:lstStyle/>
          <a:p>
            <a:fld id="{A03482C5-0AA1-48B3-B384-635D1FCBF973}" type="slidenum">
              <a:rPr lang="en-US" smtClean="0"/>
              <a:pPr/>
              <a:t>13</a:t>
            </a:fld>
            <a:endParaRPr lang="en-US"/>
          </a:p>
        </p:txBody>
      </p:sp>
      <p:sp>
        <p:nvSpPr>
          <p:cNvPr id="6" name="TextBox 5">
            <a:extLst>
              <a:ext uri="{FF2B5EF4-FFF2-40B4-BE49-F238E27FC236}">
                <a16:creationId xmlns:a16="http://schemas.microsoft.com/office/drawing/2014/main" id="{E8F4136A-D6C1-9ADC-D4A8-F143E79615BD}"/>
              </a:ext>
            </a:extLst>
          </p:cNvPr>
          <p:cNvSpPr txBox="1"/>
          <p:nvPr/>
        </p:nvSpPr>
        <p:spPr>
          <a:xfrm>
            <a:off x="344488" y="980728"/>
            <a:ext cx="8712968" cy="3170099"/>
          </a:xfrm>
          <a:prstGeom prst="rect">
            <a:avLst/>
          </a:prstGeom>
          <a:noFill/>
        </p:spPr>
        <p:txBody>
          <a:bodyPr wrap="square">
            <a:spAutoFit/>
          </a:bodyPr>
          <a:lstStyle/>
          <a:p>
            <a:r>
              <a:rPr lang="en-US" sz="3200" b="1" i="0" u="none" strike="noStrike" baseline="0" dirty="0">
                <a:solidFill>
                  <a:srgbClr val="4E3A2F"/>
                </a:solidFill>
                <a:latin typeface="Times New Roman" panose="02020603050405020304" pitchFamily="18" charset="0"/>
                <a:cs typeface="Times New Roman" panose="02020603050405020304" pitchFamily="18" charset="0"/>
              </a:rPr>
              <a:t>Haustellate mouthparts</a:t>
            </a:r>
            <a:r>
              <a:rPr lang="en-US" sz="2800" b="0" i="0" u="none" strike="noStrike" baseline="0" dirty="0">
                <a:solidFill>
                  <a:srgbClr val="4E3A2F"/>
                </a:solidFill>
                <a:latin typeface="Times New Roman" panose="02020603050405020304" pitchFamily="18" charset="0"/>
                <a:cs typeface="Times New Roman" panose="02020603050405020304" pitchFamily="18" charset="0"/>
              </a:rPr>
              <a:t>:- are primarily used for sucking liquids and can be divided into two subgroups: those that possess stylets and those that do not. For example adult of butterfly and moth of order (lepidoptera)</a:t>
            </a:r>
          </a:p>
          <a:p>
            <a:r>
              <a:rPr lang="en-US" sz="2800" dirty="0">
                <a:solidFill>
                  <a:srgbClr val="4E3A2F"/>
                </a:solidFill>
                <a:latin typeface="Times New Roman" panose="02020603050405020304" pitchFamily="18" charset="0"/>
                <a:cs typeface="Times New Roman" panose="02020603050405020304" pitchFamily="18" charset="0"/>
              </a:rPr>
              <a:t>House fly (</a:t>
            </a:r>
            <a:r>
              <a:rPr lang="en-US" sz="2800" dirty="0" err="1">
                <a:solidFill>
                  <a:srgbClr val="4E3A2F"/>
                </a:solidFill>
                <a:latin typeface="Times New Roman" panose="02020603050405020304" pitchFamily="18" charset="0"/>
                <a:cs typeface="Times New Roman" panose="02020603050405020304" pitchFamily="18" charset="0"/>
              </a:rPr>
              <a:t>diptera</a:t>
            </a:r>
            <a:r>
              <a:rPr lang="en-US" sz="2800" dirty="0">
                <a:solidFill>
                  <a:srgbClr val="4E3A2F"/>
                </a:solidFill>
                <a:latin typeface="Times New Roman" panose="02020603050405020304" pitchFamily="18" charset="0"/>
                <a:cs typeface="Times New Roman" panose="02020603050405020304" pitchFamily="18" charset="0"/>
              </a:rPr>
              <a:t>)</a:t>
            </a:r>
          </a:p>
          <a:p>
            <a:r>
              <a:rPr lang="en-US" sz="2800" dirty="0" err="1">
                <a:solidFill>
                  <a:srgbClr val="4E3A2F"/>
                </a:solidFill>
                <a:latin typeface="Times New Roman" panose="02020603050405020304" pitchFamily="18" charset="0"/>
                <a:cs typeface="Times New Roman" panose="02020603050405020304" pitchFamily="18" charset="0"/>
              </a:rPr>
              <a:t>Truebug</a:t>
            </a:r>
            <a:r>
              <a:rPr lang="en-US" sz="2800" dirty="0">
                <a:solidFill>
                  <a:srgbClr val="4E3A2F"/>
                </a:solidFill>
                <a:latin typeface="Times New Roman" panose="02020603050405020304" pitchFamily="18" charset="0"/>
                <a:cs typeface="Times New Roman" panose="02020603050405020304" pitchFamily="18" charset="0"/>
              </a:rPr>
              <a:t> (</a:t>
            </a:r>
            <a:r>
              <a:rPr lang="en-US" sz="2800" dirty="0" err="1">
                <a:solidFill>
                  <a:srgbClr val="4E3A2F"/>
                </a:solidFill>
                <a:latin typeface="Times New Roman" panose="02020603050405020304" pitchFamily="18" charset="0"/>
                <a:cs typeface="Times New Roman" panose="02020603050405020304" pitchFamily="18" charset="0"/>
              </a:rPr>
              <a:t>hemiptera</a:t>
            </a:r>
            <a:r>
              <a:rPr lang="en-US" sz="2800" dirty="0">
                <a:solidFill>
                  <a:srgbClr val="4E3A2F"/>
                </a:solidFill>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1241669"/>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CE2E6C-E757-AE75-19F4-EA4D1DC0AE7F}"/>
              </a:ext>
            </a:extLst>
          </p:cNvPr>
          <p:cNvSpPr>
            <a:spLocks noGrp="1"/>
          </p:cNvSpPr>
          <p:nvPr>
            <p:ph type="sldNum" sz="quarter" idx="12"/>
          </p:nvPr>
        </p:nvSpPr>
        <p:spPr/>
        <p:txBody>
          <a:bodyPr/>
          <a:lstStyle/>
          <a:p>
            <a:fld id="{A03482C5-0AA1-48B3-B384-635D1FCBF973}" type="slidenum">
              <a:rPr lang="en-US" smtClean="0"/>
              <a:pPr/>
              <a:t>14</a:t>
            </a:fld>
            <a:endParaRPr lang="en-US"/>
          </a:p>
        </p:txBody>
      </p:sp>
      <p:sp>
        <p:nvSpPr>
          <p:cNvPr id="6" name="TextBox 5">
            <a:extLst>
              <a:ext uri="{FF2B5EF4-FFF2-40B4-BE49-F238E27FC236}">
                <a16:creationId xmlns:a16="http://schemas.microsoft.com/office/drawing/2014/main" id="{98193A7B-B00F-A428-15DD-2D17A8C5A869}"/>
              </a:ext>
            </a:extLst>
          </p:cNvPr>
          <p:cNvSpPr txBox="1"/>
          <p:nvPr/>
        </p:nvSpPr>
        <p:spPr>
          <a:xfrm>
            <a:off x="128464" y="148081"/>
            <a:ext cx="8496944" cy="3539430"/>
          </a:xfrm>
          <a:prstGeom prst="rect">
            <a:avLst/>
          </a:prstGeom>
          <a:noFill/>
        </p:spPr>
        <p:txBody>
          <a:bodyPr wrap="square">
            <a:spAutoFit/>
          </a:bodyPr>
          <a:lstStyle/>
          <a:p>
            <a:r>
              <a:rPr lang="en-US" sz="2800" b="0" i="0" u="none" strike="noStrike" baseline="0" dirty="0">
                <a:solidFill>
                  <a:srgbClr val="4E3A2F"/>
                </a:solidFill>
                <a:latin typeface="Times New Roman" panose="02020603050405020304" pitchFamily="18" charset="0"/>
                <a:cs typeface="Times New Roman" panose="02020603050405020304" pitchFamily="18" charset="0"/>
              </a:rPr>
              <a:t>2-</a:t>
            </a:r>
            <a:r>
              <a:rPr lang="en-US" sz="2800" b="0" i="0" u="none" strike="noStrike" baseline="0" dirty="0">
                <a:solidFill>
                  <a:srgbClr val="FF0000"/>
                </a:solidFill>
                <a:latin typeface="Times New Roman" panose="02020603050405020304" pitchFamily="18" charset="0"/>
                <a:cs typeface="Times New Roman" panose="02020603050405020304" pitchFamily="18" charset="0"/>
              </a:rPr>
              <a:t>Piercing &amp;Sucking mouth part</a:t>
            </a:r>
          </a:p>
          <a:p>
            <a:r>
              <a:rPr lang="en-US" sz="2800" b="0" i="0" u="none" strike="noStrike" baseline="0" dirty="0">
                <a:solidFill>
                  <a:srgbClr val="4E3A2F"/>
                </a:solidFill>
                <a:latin typeface="Times New Roman" panose="02020603050405020304" pitchFamily="18" charset="0"/>
                <a:cs typeface="Times New Roman" panose="02020603050405020304" pitchFamily="18" charset="0"/>
              </a:rPr>
              <a:t>Stylets are needle-like projections used to penetrate plant and animal tissue. The modified mandibles , maxilla, and hypopharynx form the stylets and the feeding tube.</a:t>
            </a:r>
          </a:p>
          <a:p>
            <a:r>
              <a:rPr lang="en-US" sz="2800" b="0" i="0" u="none" strike="noStrike" baseline="0" dirty="0">
                <a:solidFill>
                  <a:srgbClr val="4E3A2F"/>
                </a:solidFill>
                <a:latin typeface="Times New Roman" panose="02020603050405020304" pitchFamily="18" charset="0"/>
                <a:cs typeface="Times New Roman" panose="02020603050405020304" pitchFamily="18" charset="0"/>
              </a:rPr>
              <a:t>After piercing solid tissue, insects use the modified mouthparts to suck liquids from the host. </a:t>
            </a:r>
          </a:p>
          <a:p>
            <a:r>
              <a:rPr lang="en-US" sz="2800" b="0" i="0" u="none" strike="noStrike" baseline="0" dirty="0">
                <a:solidFill>
                  <a:srgbClr val="4E3A2F"/>
                </a:solidFill>
                <a:latin typeface="Times New Roman" panose="02020603050405020304" pitchFamily="18" charset="0"/>
                <a:cs typeface="Times New Roman" panose="02020603050405020304" pitchFamily="18" charset="0"/>
              </a:rPr>
              <a:t>For example: mosquito in order  </a:t>
            </a:r>
            <a:r>
              <a:rPr lang="en-US" sz="2800" b="0" i="0" u="none" strike="noStrike" baseline="0" dirty="0" err="1">
                <a:solidFill>
                  <a:srgbClr val="4E3A2F"/>
                </a:solidFill>
                <a:latin typeface="Times New Roman" panose="02020603050405020304" pitchFamily="18" charset="0"/>
                <a:cs typeface="Times New Roman" panose="02020603050405020304" pitchFamily="18" charset="0"/>
              </a:rPr>
              <a:t>diptera</a:t>
            </a:r>
            <a:endParaRPr lang="en-US" sz="2800" b="0" i="0" u="none" strike="noStrike" baseline="0" dirty="0">
              <a:solidFill>
                <a:srgbClr val="4E3A2F"/>
              </a:solidFill>
              <a:latin typeface="Times New Roman" panose="02020603050405020304" pitchFamily="18" charset="0"/>
              <a:cs typeface="Times New Roman" panose="02020603050405020304" pitchFamily="18" charset="0"/>
            </a:endParaRPr>
          </a:p>
          <a:p>
            <a:r>
              <a:rPr lang="en-US" sz="2800" dirty="0">
                <a:solidFill>
                  <a:srgbClr val="4E3A2F"/>
                </a:solidFill>
                <a:latin typeface="Times New Roman" panose="02020603050405020304" pitchFamily="18" charset="0"/>
                <a:cs typeface="Times New Roman" panose="02020603050405020304" pitchFamily="18" charset="0"/>
              </a:rPr>
              <a:t>True bug in order </a:t>
            </a:r>
            <a:r>
              <a:rPr lang="en-US" sz="2800" dirty="0" err="1">
                <a:solidFill>
                  <a:srgbClr val="4E3A2F"/>
                </a:solidFill>
                <a:latin typeface="Times New Roman" panose="02020603050405020304" pitchFamily="18" charset="0"/>
                <a:cs typeface="Times New Roman" panose="02020603050405020304" pitchFamily="18" charset="0"/>
              </a:rPr>
              <a:t>hemiptera</a:t>
            </a:r>
            <a:endParaRPr lang="en-US" sz="2800" b="0" i="0" u="none" strike="noStrike" baseline="0" dirty="0">
              <a:solidFill>
                <a:srgbClr val="4E3A2F"/>
              </a:solidFill>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D24DCE7C-7685-C54F-4FA8-5165ED44449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0399" y="3789040"/>
            <a:ext cx="4889748" cy="2955767"/>
          </a:xfrm>
          <a:prstGeom prst="rect">
            <a:avLst/>
          </a:prstGeom>
        </p:spPr>
      </p:pic>
    </p:spTree>
    <p:extLst>
      <p:ext uri="{BB962C8B-B14F-4D97-AF65-F5344CB8AC3E}">
        <p14:creationId xmlns:p14="http://schemas.microsoft.com/office/powerpoint/2010/main" val="1233114362"/>
      </p:ext>
    </p:extLst>
  </p:cSld>
  <p:clrMapOvr>
    <a:masterClrMapping/>
  </p:clrMapOvr>
  <p:transition spd="slow">
    <p:randomBar dir="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3482C5-0AA1-48B3-B384-635D1FCBF973}" type="slidenum">
              <a:rPr lang="en-US" smtClean="0"/>
              <a:pPr/>
              <a:t>15</a:t>
            </a:fld>
            <a:endParaRPr lang="en-US"/>
          </a:p>
        </p:txBody>
      </p:sp>
      <p:pic>
        <p:nvPicPr>
          <p:cNvPr id="3" name="Picture 2">
            <a:extLst>
              <a:ext uri="{FF2B5EF4-FFF2-40B4-BE49-F238E27FC236}">
                <a16:creationId xmlns:a16="http://schemas.microsoft.com/office/drawing/2014/main" id="{559B1233-8BAE-F0B8-5B0B-853EF4E48EB6}"/>
              </a:ext>
            </a:extLst>
          </p:cNvPr>
          <p:cNvPicPr>
            <a:picLocks noChangeAspect="1"/>
          </p:cNvPicPr>
          <p:nvPr/>
        </p:nvPicPr>
        <p:blipFill>
          <a:blip r:embed="rId2"/>
          <a:stretch>
            <a:fillRect/>
          </a:stretch>
        </p:blipFill>
        <p:spPr>
          <a:xfrm>
            <a:off x="1712640" y="190857"/>
            <a:ext cx="5976664" cy="6172800"/>
          </a:xfrm>
          <a:prstGeom prst="rect">
            <a:avLst/>
          </a:prstGeom>
        </p:spPr>
      </p:pic>
    </p:spTree>
    <p:extLst>
      <p:ext uri="{BB962C8B-B14F-4D97-AF65-F5344CB8AC3E}">
        <p14:creationId xmlns:p14="http://schemas.microsoft.com/office/powerpoint/2010/main" val="3654210563"/>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4C4280-B53C-BC34-281B-DD69EDEC7000}"/>
              </a:ext>
            </a:extLst>
          </p:cNvPr>
          <p:cNvSpPr>
            <a:spLocks noGrp="1"/>
          </p:cNvSpPr>
          <p:nvPr>
            <p:ph type="sldNum" sz="quarter" idx="12"/>
          </p:nvPr>
        </p:nvSpPr>
        <p:spPr/>
        <p:txBody>
          <a:bodyPr/>
          <a:lstStyle/>
          <a:p>
            <a:fld id="{A03482C5-0AA1-48B3-B384-635D1FCBF973}" type="slidenum">
              <a:rPr lang="en-US" smtClean="0"/>
              <a:pPr/>
              <a:t>16</a:t>
            </a:fld>
            <a:endParaRPr lang="en-US"/>
          </a:p>
        </p:txBody>
      </p:sp>
      <p:sp>
        <p:nvSpPr>
          <p:cNvPr id="6" name="TextBox 5">
            <a:extLst>
              <a:ext uri="{FF2B5EF4-FFF2-40B4-BE49-F238E27FC236}">
                <a16:creationId xmlns:a16="http://schemas.microsoft.com/office/drawing/2014/main" id="{A319A711-C11B-F22F-2D80-39E2765479E6}"/>
              </a:ext>
            </a:extLst>
          </p:cNvPr>
          <p:cNvSpPr txBox="1"/>
          <p:nvPr/>
        </p:nvSpPr>
        <p:spPr>
          <a:xfrm>
            <a:off x="344488" y="686302"/>
            <a:ext cx="8784976" cy="3108543"/>
          </a:xfrm>
          <a:prstGeom prst="rect">
            <a:avLst/>
          </a:prstGeom>
          <a:noFill/>
        </p:spPr>
        <p:txBody>
          <a:bodyPr wrap="square">
            <a:spAutoFit/>
          </a:bodyPr>
          <a:lstStyle/>
          <a:p>
            <a:r>
              <a:rPr lang="en-US" sz="2800" b="0" i="0" dirty="0">
                <a:solidFill>
                  <a:srgbClr val="424142"/>
                </a:solidFill>
                <a:effectLst/>
                <a:latin typeface="Times New Roman" panose="02020603050405020304" pitchFamily="18" charset="0"/>
                <a:cs typeface="Times New Roman" panose="02020603050405020304" pitchFamily="18" charset="0"/>
              </a:rPr>
              <a:t>This type of mouth parts are adapted wonderfully for sucking flower nectar,</a:t>
            </a:r>
          </a:p>
          <a:p>
            <a:r>
              <a:rPr lang="en-US" sz="2800" b="0" i="0" dirty="0">
                <a:solidFill>
                  <a:srgbClr val="424142"/>
                </a:solidFill>
                <a:effectLst/>
                <a:latin typeface="Times New Roman" panose="02020603050405020304" pitchFamily="18" charset="0"/>
                <a:cs typeface="Times New Roman" panose="02020603050405020304" pitchFamily="18" charset="0"/>
              </a:rPr>
              <a:t> found in butterflies and moths</a:t>
            </a:r>
          </a:p>
          <a:p>
            <a:r>
              <a:rPr lang="en-US" sz="2800" b="0" i="0" dirty="0">
                <a:solidFill>
                  <a:srgbClr val="424142"/>
                </a:solidFill>
                <a:effectLst/>
                <a:latin typeface="Times New Roman" panose="02020603050405020304" pitchFamily="18" charset="0"/>
                <a:cs typeface="Times New Roman" panose="02020603050405020304" pitchFamily="18" charset="0"/>
              </a:rPr>
              <a:t> belonging to the order Lepidoptera.</a:t>
            </a:r>
          </a:p>
          <a:p>
            <a:r>
              <a:rPr lang="en-US" sz="2800" b="0" i="0" dirty="0">
                <a:solidFill>
                  <a:srgbClr val="424142"/>
                </a:solidFill>
                <a:effectLst/>
                <a:latin typeface="Times New Roman" panose="02020603050405020304" pitchFamily="18" charset="0"/>
                <a:cs typeface="Times New Roman" panose="02020603050405020304" pitchFamily="18" charset="0"/>
              </a:rPr>
              <a:t> </a:t>
            </a:r>
            <a:r>
              <a:rPr lang="en-US" sz="2800" b="0" i="0" dirty="0">
                <a:solidFill>
                  <a:srgbClr val="202124"/>
                </a:solidFill>
                <a:effectLst/>
                <a:latin typeface="Times New Roman" panose="02020603050405020304" pitchFamily="18" charset="0"/>
                <a:cs typeface="Times New Roman" panose="02020603050405020304" pitchFamily="18" charset="0"/>
              </a:rPr>
              <a:t>They have a long tube </a:t>
            </a:r>
          </a:p>
          <a:p>
            <a:r>
              <a:rPr lang="en-US" sz="2800" b="0" i="0" dirty="0">
                <a:solidFill>
                  <a:srgbClr val="202124"/>
                </a:solidFill>
                <a:effectLst/>
                <a:latin typeface="Times New Roman" panose="02020603050405020304" pitchFamily="18" charset="0"/>
                <a:cs typeface="Times New Roman" panose="02020603050405020304" pitchFamily="18" charset="0"/>
              </a:rPr>
              <a:t>which they usually</a:t>
            </a:r>
          </a:p>
          <a:p>
            <a:r>
              <a:rPr lang="en-US" sz="2800" b="0" i="0" dirty="0">
                <a:solidFill>
                  <a:srgbClr val="202124"/>
                </a:solidFill>
                <a:effectLst/>
                <a:latin typeface="Times New Roman" panose="02020603050405020304" pitchFamily="18" charset="0"/>
                <a:cs typeface="Times New Roman" panose="02020603050405020304" pitchFamily="18" charset="0"/>
              </a:rPr>
              <a:t> carry curled up and called proboscis. </a:t>
            </a:r>
            <a:endParaRPr lang="en-US" sz="2800" dirty="0">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029B2A8-1134-3120-1F92-265D81FB1AFD}"/>
              </a:ext>
            </a:extLst>
          </p:cNvPr>
          <p:cNvSpPr txBox="1"/>
          <p:nvPr/>
        </p:nvSpPr>
        <p:spPr>
          <a:xfrm>
            <a:off x="488504" y="188640"/>
            <a:ext cx="5472608" cy="523220"/>
          </a:xfrm>
          <a:prstGeom prst="rect">
            <a:avLst/>
          </a:prstGeom>
          <a:noFill/>
        </p:spPr>
        <p:txBody>
          <a:bodyPr wrap="square">
            <a:spAutoFit/>
          </a:bodyPr>
          <a:lstStyle/>
          <a:p>
            <a:r>
              <a:rPr lang="en-US" sz="2800" b="0" i="0" u="none" strike="noStrike" baseline="0" dirty="0">
                <a:latin typeface="Times New Roman" panose="02020603050405020304" pitchFamily="18" charset="0"/>
                <a:cs typeface="Times New Roman" panose="02020603050405020304" pitchFamily="18" charset="0"/>
              </a:rPr>
              <a:t>3.Siphoning(sucking) M. P. </a:t>
            </a:r>
            <a:endParaRPr lang="en-US" sz="28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id="{A6687958-E459-ACA8-1704-DABAF9E87B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8850" y="1916831"/>
            <a:ext cx="3666678" cy="4439523"/>
          </a:xfrm>
          <a:prstGeom prst="rect">
            <a:avLst/>
          </a:prstGeom>
        </p:spPr>
      </p:pic>
      <p:pic>
        <p:nvPicPr>
          <p:cNvPr id="3" name="Picture 2">
            <a:extLst>
              <a:ext uri="{FF2B5EF4-FFF2-40B4-BE49-F238E27FC236}">
                <a16:creationId xmlns:a16="http://schemas.microsoft.com/office/drawing/2014/main" id="{93B7FCB2-48FD-CEC4-9A61-54F687D393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4488" y="3913168"/>
            <a:ext cx="5092529" cy="2808312"/>
          </a:xfrm>
          <a:prstGeom prst="rect">
            <a:avLst/>
          </a:prstGeom>
        </p:spPr>
      </p:pic>
    </p:spTree>
    <p:extLst>
      <p:ext uri="{BB962C8B-B14F-4D97-AF65-F5344CB8AC3E}">
        <p14:creationId xmlns:p14="http://schemas.microsoft.com/office/powerpoint/2010/main" val="3600649204"/>
      </p:ext>
    </p:extLst>
  </p:cSld>
  <p:clrMapOvr>
    <a:masterClrMapping/>
  </p:clrMapOvr>
  <p:transition spd="slow">
    <p:randomBar dir="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3482C5-0AA1-48B3-B384-635D1FCBF973}" type="slidenum">
              <a:rPr lang="en-US" smtClean="0"/>
              <a:pPr/>
              <a:t>17</a:t>
            </a:fld>
            <a:endParaRPr lang="en-US"/>
          </a:p>
        </p:txBody>
      </p:sp>
      <p:sp>
        <p:nvSpPr>
          <p:cNvPr id="3" name="Rectangle 2"/>
          <p:cNvSpPr/>
          <p:nvPr/>
        </p:nvSpPr>
        <p:spPr>
          <a:xfrm>
            <a:off x="632520" y="836712"/>
            <a:ext cx="8712968" cy="1384995"/>
          </a:xfrm>
          <a:prstGeom prst="rect">
            <a:avLst/>
          </a:prstGeom>
        </p:spPr>
        <p:txBody>
          <a:bodyPr wrap="square">
            <a:spAutoFit/>
          </a:bodyPr>
          <a:lstStyle/>
          <a:p>
            <a:r>
              <a:rPr lang="en-US" sz="2800" b="1" i="0" u="none" strike="noStrike" baseline="0" dirty="0">
                <a:latin typeface="Times New Roman" panose="02020603050405020304" pitchFamily="18" charset="0"/>
                <a:cs typeface="Times New Roman" panose="02020603050405020304" pitchFamily="18" charset="0"/>
              </a:rPr>
              <a:t>4.Spoinging or lapping </a:t>
            </a:r>
            <a:r>
              <a:rPr lang="en-US" sz="2800" b="1" dirty="0" err="1">
                <a:latin typeface="Times New Roman" panose="02020603050405020304" pitchFamily="18" charset="0"/>
                <a:cs typeface="Times New Roman" panose="02020603050405020304" pitchFamily="18" charset="0"/>
              </a:rPr>
              <a:t>m</a:t>
            </a:r>
            <a:r>
              <a:rPr lang="en-US" sz="2800" b="1" i="0" u="none" strike="noStrike" baseline="0" dirty="0" err="1">
                <a:latin typeface="Times New Roman" panose="02020603050405020304" pitchFamily="18" charset="0"/>
                <a:cs typeface="Times New Roman" panose="02020603050405020304" pitchFamily="18" charset="0"/>
              </a:rPr>
              <a:t>.p.</a:t>
            </a:r>
            <a:endParaRPr lang="en-US" sz="2800" b="1" i="0" u="none" strike="noStrike" baseline="0" dirty="0">
              <a:latin typeface="Times New Roman" panose="02020603050405020304" pitchFamily="18" charset="0"/>
              <a:cs typeface="Times New Roman" panose="02020603050405020304" pitchFamily="18" charset="0"/>
            </a:endParaRPr>
          </a:p>
          <a:p>
            <a:r>
              <a:rPr lang="en-US" sz="2800" b="0" i="0" u="none" strike="noStrike" baseline="0" dirty="0">
                <a:latin typeface="Times New Roman" panose="02020603050405020304" pitchFamily="18" charset="0"/>
                <a:cs typeface="Times New Roman" panose="02020603050405020304" pitchFamily="18" charset="0"/>
              </a:rPr>
              <a:t> </a:t>
            </a:r>
            <a:r>
              <a:rPr lang="en-US" sz="2800" b="0" i="0" u="none" strike="noStrike" baseline="0" dirty="0">
                <a:solidFill>
                  <a:srgbClr val="4E3A2F"/>
                </a:solidFill>
                <a:latin typeface="Times New Roman" panose="02020603050405020304" pitchFamily="18" charset="0"/>
                <a:cs typeface="Times New Roman" panose="02020603050405020304" pitchFamily="18" charset="0"/>
              </a:rPr>
              <a:t>Sponging mouthparts are used to sponge and suck liquids. Examples: House flies (order Diptera)</a:t>
            </a:r>
            <a:endParaRPr lang="en-US" altLang="en-US" sz="2800" dirty="0">
              <a:latin typeface="Times New Roman" panose="02020603050405020304" pitchFamily="18" charset="0"/>
              <a:cs typeface="Times New Roman" panose="02020603050405020304" pitchFamily="18" charset="0"/>
            </a:endParaRPr>
          </a:p>
        </p:txBody>
      </p:sp>
      <p:pic>
        <p:nvPicPr>
          <p:cNvPr id="5" name="Picture 4">
            <a:extLst>
              <a:ext uri="{FF2B5EF4-FFF2-40B4-BE49-F238E27FC236}">
                <a16:creationId xmlns:a16="http://schemas.microsoft.com/office/drawing/2014/main" id="{AA9108BD-7709-AA7C-6F78-E74C687E0E31}"/>
              </a:ext>
            </a:extLst>
          </p:cNvPr>
          <p:cNvPicPr>
            <a:picLocks noChangeAspect="1"/>
          </p:cNvPicPr>
          <p:nvPr/>
        </p:nvPicPr>
        <p:blipFill>
          <a:blip r:embed="rId2"/>
          <a:stretch>
            <a:fillRect/>
          </a:stretch>
        </p:blipFill>
        <p:spPr>
          <a:xfrm>
            <a:off x="2576736" y="2492896"/>
            <a:ext cx="4896544" cy="4228584"/>
          </a:xfrm>
          <a:prstGeom prst="rect">
            <a:avLst/>
          </a:prstGeom>
        </p:spPr>
      </p:pic>
    </p:spTree>
    <p:extLst>
      <p:ext uri="{BB962C8B-B14F-4D97-AF65-F5344CB8AC3E}">
        <p14:creationId xmlns:p14="http://schemas.microsoft.com/office/powerpoint/2010/main" val="2551864417"/>
      </p:ext>
    </p:extLst>
  </p:cSld>
  <p:clrMapOvr>
    <a:masterClrMapping/>
  </p:clrMapOvr>
  <p:transition spd="slow">
    <p:randomBar dir="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63FD372-D58C-BD9D-EEF0-0FADC14814C0}"/>
              </a:ext>
            </a:extLst>
          </p:cNvPr>
          <p:cNvSpPr>
            <a:spLocks noGrp="1"/>
          </p:cNvSpPr>
          <p:nvPr>
            <p:ph type="sldNum" sz="quarter" idx="12"/>
          </p:nvPr>
        </p:nvSpPr>
        <p:spPr/>
        <p:txBody>
          <a:bodyPr/>
          <a:lstStyle/>
          <a:p>
            <a:fld id="{A03482C5-0AA1-48B3-B384-635D1FCBF973}" type="slidenum">
              <a:rPr lang="en-US" smtClean="0"/>
              <a:pPr/>
              <a:t>18</a:t>
            </a:fld>
            <a:endParaRPr lang="en-US"/>
          </a:p>
        </p:txBody>
      </p:sp>
      <p:sp>
        <p:nvSpPr>
          <p:cNvPr id="6" name="TextBox 5">
            <a:extLst>
              <a:ext uri="{FF2B5EF4-FFF2-40B4-BE49-F238E27FC236}">
                <a16:creationId xmlns:a16="http://schemas.microsoft.com/office/drawing/2014/main" id="{94C9D484-7CAE-492E-2BD1-1474EF7AA93C}"/>
              </a:ext>
            </a:extLst>
          </p:cNvPr>
          <p:cNvSpPr txBox="1"/>
          <p:nvPr/>
        </p:nvSpPr>
        <p:spPr>
          <a:xfrm>
            <a:off x="211898" y="764704"/>
            <a:ext cx="4954656" cy="2246769"/>
          </a:xfrm>
          <a:prstGeom prst="rect">
            <a:avLst/>
          </a:prstGeom>
          <a:noFill/>
        </p:spPr>
        <p:txBody>
          <a:bodyPr wrap="square">
            <a:spAutoFit/>
          </a:bodyPr>
          <a:lstStyle/>
          <a:p>
            <a:r>
              <a:rPr lang="en-US" sz="2800" b="1" i="0" u="none" strike="noStrike" baseline="0" dirty="0">
                <a:latin typeface="Times New Roman" panose="02020603050405020304" pitchFamily="18" charset="0"/>
                <a:cs typeface="Times New Roman" panose="02020603050405020304" pitchFamily="18" charset="0"/>
              </a:rPr>
              <a:t>5-Chewing –lapping  M.P. </a:t>
            </a:r>
          </a:p>
          <a:p>
            <a:r>
              <a:rPr lang="en-US" sz="2800" b="0" i="0" u="none" strike="noStrike" baseline="0" dirty="0">
                <a:solidFill>
                  <a:srgbClr val="000000"/>
                </a:solidFill>
                <a:latin typeface="Times New Roman" panose="02020603050405020304" pitchFamily="18" charset="0"/>
                <a:cs typeface="Times New Roman" panose="02020603050405020304" pitchFamily="18" charset="0"/>
              </a:rPr>
              <a:t>This insect feeding on different types of food : solid (pollen) and liquid (flower juice)</a:t>
            </a:r>
          </a:p>
          <a:p>
            <a:r>
              <a:rPr lang="en-US" sz="2800" b="0" i="0" u="none" strike="noStrike" baseline="0" dirty="0">
                <a:solidFill>
                  <a:srgbClr val="000000"/>
                </a:solidFill>
                <a:latin typeface="Times New Roman" panose="02020603050405020304" pitchFamily="18" charset="0"/>
                <a:cs typeface="Times New Roman" panose="02020603050405020304" pitchFamily="18" charset="0"/>
              </a:rPr>
              <a:t>Ex : Honeybee worker</a:t>
            </a:r>
            <a:endParaRPr lang="en-US" sz="2800" dirty="0">
              <a:latin typeface="Times New Roman" panose="020206030504050203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9CD4BEDB-CF2D-6A39-C8C2-3B1261B013FF}"/>
              </a:ext>
            </a:extLst>
          </p:cNvPr>
          <p:cNvPicPr>
            <a:picLocks noChangeAspect="1"/>
          </p:cNvPicPr>
          <p:nvPr/>
        </p:nvPicPr>
        <p:blipFill>
          <a:blip r:embed="rId2"/>
          <a:stretch>
            <a:fillRect/>
          </a:stretch>
        </p:blipFill>
        <p:spPr>
          <a:xfrm>
            <a:off x="5263994" y="2060848"/>
            <a:ext cx="4464496" cy="4406061"/>
          </a:xfrm>
          <a:prstGeom prst="rect">
            <a:avLst/>
          </a:prstGeom>
        </p:spPr>
      </p:pic>
    </p:spTree>
    <p:extLst>
      <p:ext uri="{BB962C8B-B14F-4D97-AF65-F5344CB8AC3E}">
        <p14:creationId xmlns:p14="http://schemas.microsoft.com/office/powerpoint/2010/main" val="2481350383"/>
      </p:ext>
    </p:extLst>
  </p:cSld>
  <p:clrMapOvr>
    <a:masterClrMapping/>
  </p:clrMapOvr>
  <p:transition spd="slow">
    <p:randomBar dir="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C3707-0685-2A3B-8502-362498A450C2}"/>
              </a:ext>
            </a:extLst>
          </p:cNvPr>
          <p:cNvSpPr>
            <a:spLocks noGrp="1"/>
          </p:cNvSpPr>
          <p:nvPr>
            <p:ph type="title"/>
          </p:nvPr>
        </p:nvSpPr>
        <p:spPr>
          <a:xfrm>
            <a:off x="-1023664" y="0"/>
            <a:ext cx="8915400" cy="1143000"/>
          </a:xfrm>
        </p:spPr>
        <p:txBody>
          <a:bodyPr/>
          <a:lstStyle/>
          <a:p>
            <a:r>
              <a:rPr lang="en-US" dirty="0"/>
              <a:t>Food of insects </a:t>
            </a:r>
          </a:p>
        </p:txBody>
      </p:sp>
      <p:sp>
        <p:nvSpPr>
          <p:cNvPr id="4" name="Slide Number Placeholder 3">
            <a:extLst>
              <a:ext uri="{FF2B5EF4-FFF2-40B4-BE49-F238E27FC236}">
                <a16:creationId xmlns:a16="http://schemas.microsoft.com/office/drawing/2014/main" id="{C33C0802-CCCB-16A3-0B2D-86767463D235}"/>
              </a:ext>
            </a:extLst>
          </p:cNvPr>
          <p:cNvSpPr>
            <a:spLocks noGrp="1"/>
          </p:cNvSpPr>
          <p:nvPr>
            <p:ph type="sldNum" sz="quarter" idx="12"/>
          </p:nvPr>
        </p:nvSpPr>
        <p:spPr/>
        <p:txBody>
          <a:bodyPr/>
          <a:lstStyle/>
          <a:p>
            <a:fld id="{A03482C5-0AA1-48B3-B384-635D1FCBF973}" type="slidenum">
              <a:rPr lang="en-US" smtClean="0"/>
              <a:pPr/>
              <a:t>19</a:t>
            </a:fld>
            <a:endParaRPr lang="en-US"/>
          </a:p>
        </p:txBody>
      </p:sp>
      <p:sp>
        <p:nvSpPr>
          <p:cNvPr id="6" name="TextBox 5">
            <a:extLst>
              <a:ext uri="{FF2B5EF4-FFF2-40B4-BE49-F238E27FC236}">
                <a16:creationId xmlns:a16="http://schemas.microsoft.com/office/drawing/2014/main" id="{30925304-B6AD-E119-BBE9-E1AF6454388C}"/>
              </a:ext>
            </a:extLst>
          </p:cNvPr>
          <p:cNvSpPr txBox="1"/>
          <p:nvPr/>
        </p:nvSpPr>
        <p:spPr>
          <a:xfrm>
            <a:off x="272480" y="1040190"/>
            <a:ext cx="9433048" cy="5693866"/>
          </a:xfrm>
          <a:prstGeom prst="rect">
            <a:avLst/>
          </a:prstGeom>
          <a:noFill/>
        </p:spPr>
        <p:txBody>
          <a:bodyPr wrap="square">
            <a:spAutoFit/>
          </a:bodyPr>
          <a:lstStyle/>
          <a:p>
            <a:r>
              <a:rPr lang="en-US" sz="2800" dirty="0">
                <a:latin typeface="Times New Roman" panose="02020603050405020304" pitchFamily="18" charset="0"/>
                <a:cs typeface="Times New Roman" panose="02020603050405020304" pitchFamily="18" charset="0"/>
              </a:rPr>
              <a:t>According to nutritional requirements ,insects are categorized into:</a:t>
            </a:r>
          </a:p>
          <a:p>
            <a:r>
              <a:rPr lang="en-US" sz="2800" b="1" dirty="0">
                <a:latin typeface="Times New Roman" panose="02020603050405020304" pitchFamily="18" charset="0"/>
                <a:cs typeface="Times New Roman" panose="02020603050405020304" pitchFamily="18" charset="0"/>
              </a:rPr>
              <a:t>Omnivorous</a:t>
            </a:r>
            <a:r>
              <a:rPr lang="en-US" sz="2800" dirty="0">
                <a:latin typeface="Times New Roman" panose="02020603050405020304" pitchFamily="18" charset="0"/>
                <a:cs typeface="Times New Roman" panose="02020603050405020304" pitchFamily="18" charset="0"/>
              </a:rPr>
              <a:t>: which feed on both plant and animal ,ex. Wasps and </a:t>
            </a:r>
            <a:r>
              <a:rPr lang="en-US" sz="2800" dirty="0" err="1">
                <a:latin typeface="Times New Roman" panose="02020603050405020304" pitchFamily="18" charset="0"/>
                <a:cs typeface="Times New Roman" panose="02020603050405020304" pitchFamily="18" charset="0"/>
              </a:rPr>
              <a:t>cockroache</a:t>
            </a:r>
            <a:r>
              <a:rPr lang="en-US" sz="2800" dirty="0">
                <a:latin typeface="Times New Roman" panose="02020603050405020304" pitchFamily="18" charset="0"/>
                <a:cs typeface="Times New Roman" panose="02020603050405020304" pitchFamily="18" charset="0"/>
              </a:rPr>
              <a:t>.</a:t>
            </a:r>
          </a:p>
          <a:p>
            <a:r>
              <a:rPr lang="en-US" sz="2800" b="1" dirty="0">
                <a:latin typeface="Times New Roman" panose="02020603050405020304" pitchFamily="18" charset="0"/>
                <a:cs typeface="Times New Roman" panose="02020603050405020304" pitchFamily="18" charset="0"/>
              </a:rPr>
              <a:t>Carnivorous</a:t>
            </a:r>
            <a:r>
              <a:rPr lang="en-US" sz="2800" dirty="0">
                <a:latin typeface="Times New Roman" panose="02020603050405020304" pitchFamily="18" charset="0"/>
                <a:cs typeface="Times New Roman" panose="02020603050405020304" pitchFamily="18" charset="0"/>
              </a:rPr>
              <a:t>: Which feed on other animal as parasites and predators . Ex. Lady bird beetle and Mantids.</a:t>
            </a:r>
          </a:p>
          <a:p>
            <a:r>
              <a:rPr lang="en-US" sz="2800" b="1" dirty="0">
                <a:latin typeface="Times New Roman" panose="02020603050405020304" pitchFamily="18" charset="0"/>
                <a:cs typeface="Times New Roman" panose="02020603050405020304" pitchFamily="18" charset="0"/>
              </a:rPr>
              <a:t>Herbivorous</a:t>
            </a:r>
            <a:r>
              <a:rPr lang="en-US" sz="2800" dirty="0">
                <a:latin typeface="Times New Roman" panose="02020603050405020304" pitchFamily="18" charset="0"/>
                <a:cs typeface="Times New Roman" panose="02020603050405020304" pitchFamily="18" charset="0"/>
              </a:rPr>
              <a:t> : which feed on living plant (crop pests).</a:t>
            </a:r>
          </a:p>
          <a:p>
            <a:pPr>
              <a:buNone/>
            </a:pPr>
            <a:r>
              <a:rPr lang="en-US" sz="2800" b="1" dirty="0">
                <a:latin typeface="Times New Roman" panose="02020603050405020304" pitchFamily="18" charset="0"/>
                <a:cs typeface="Times New Roman" panose="02020603050405020304" pitchFamily="18" charset="0"/>
              </a:rPr>
              <a:t>a/ Polyphagous </a:t>
            </a:r>
            <a:r>
              <a:rPr lang="en-US" sz="2800" dirty="0">
                <a:latin typeface="Times New Roman" panose="02020603050405020304" pitchFamily="18" charset="0"/>
                <a:cs typeface="Times New Roman" panose="02020603050405020304" pitchFamily="18" charset="0"/>
              </a:rPr>
              <a:t>: which feed on wide range of cultivated and wild plants.</a:t>
            </a:r>
          </a:p>
          <a:p>
            <a:pPr>
              <a:buNone/>
            </a:pPr>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Monophagaous</a:t>
            </a: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which feed on single species of plants </a:t>
            </a:r>
            <a:r>
              <a:rPr lang="en-US" sz="2800" dirty="0" err="1">
                <a:latin typeface="Times New Roman" panose="02020603050405020304" pitchFamily="18" charset="0"/>
                <a:cs typeface="Times New Roman" panose="02020603050405020304" pitchFamily="18" charset="0"/>
              </a:rPr>
              <a:t>ex.Rice</a:t>
            </a:r>
            <a:r>
              <a:rPr lang="en-US" sz="2800" dirty="0">
                <a:latin typeface="Times New Roman" panose="02020603050405020304" pitchFamily="18" charset="0"/>
                <a:cs typeface="Times New Roman" panose="02020603050405020304" pitchFamily="18" charset="0"/>
              </a:rPr>
              <a:t> stem borer.</a:t>
            </a:r>
          </a:p>
          <a:p>
            <a:pPr>
              <a:buNone/>
            </a:pPr>
            <a:r>
              <a:rPr lang="en-US" sz="2800" b="1" dirty="0">
                <a:latin typeface="Times New Roman" panose="02020603050405020304" pitchFamily="18" charset="0"/>
                <a:cs typeface="Times New Roman" panose="02020603050405020304" pitchFamily="18" charset="0"/>
              </a:rPr>
              <a:t>c/ Oligophagous </a:t>
            </a:r>
            <a:r>
              <a:rPr lang="en-US" sz="2800" dirty="0">
                <a:latin typeface="Times New Roman" panose="02020603050405020304" pitchFamily="18" charset="0"/>
                <a:cs typeface="Times New Roman" panose="02020603050405020304" pitchFamily="18" charset="0"/>
              </a:rPr>
              <a:t>: which feed on plants of one botanical family ex. Cabbage butterfly . </a:t>
            </a:r>
          </a:p>
        </p:txBody>
      </p:sp>
    </p:spTree>
    <p:extLst>
      <p:ext uri="{BB962C8B-B14F-4D97-AF65-F5344CB8AC3E}">
        <p14:creationId xmlns:p14="http://schemas.microsoft.com/office/powerpoint/2010/main" val="1646957379"/>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3482C5-0AA1-48B3-B384-635D1FCBF973}" type="slidenum">
              <a:rPr lang="en-US" smtClean="0"/>
              <a:pPr/>
              <a:t>2</a:t>
            </a:fld>
            <a:endParaRPr lang="en-US"/>
          </a:p>
        </p:txBody>
      </p:sp>
      <p:sp>
        <p:nvSpPr>
          <p:cNvPr id="5" name="Rectangle 4"/>
          <p:cNvSpPr/>
          <p:nvPr/>
        </p:nvSpPr>
        <p:spPr>
          <a:xfrm>
            <a:off x="344488" y="385490"/>
            <a:ext cx="8856984" cy="5970865"/>
          </a:xfrm>
          <a:prstGeom prst="rect">
            <a:avLst/>
          </a:prstGeom>
        </p:spPr>
        <p:txBody>
          <a:bodyPr wrap="square">
            <a:spAutoFit/>
          </a:bodyPr>
          <a:lstStyle/>
          <a:p>
            <a:pPr algn="l"/>
            <a:endParaRPr lang="en-US" sz="1800" b="0" i="0" u="none" strike="noStrike" baseline="0" dirty="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Insects are the largest group of animals that live in every type of habitat available on earth. They are plant feeding, predators, parasitic and decomposers, </a:t>
            </a:r>
          </a:p>
          <a:p>
            <a:pPr algn="just"/>
            <a:r>
              <a:rPr lang="en-US" sz="2800" b="0" i="0" dirty="0">
                <a:effectLst/>
                <a:latin typeface="Times New Roman" panose="02020603050405020304" pitchFamily="18" charset="0"/>
                <a:cs typeface="Times New Roman" panose="02020603050405020304" pitchFamily="18" charset="0"/>
              </a:rPr>
              <a:t>a structure or appendage use in gathering or eating food.</a:t>
            </a:r>
            <a:endParaRPr lang="en-US" sz="2800" dirty="0">
              <a:latin typeface="Times New Roman" panose="02020603050405020304" pitchFamily="18" charset="0"/>
              <a:cs typeface="Times New Roman" panose="02020603050405020304" pitchFamily="18" charset="0"/>
            </a:endParaRPr>
          </a:p>
          <a:p>
            <a:r>
              <a:rPr lang="en-US" sz="2800" b="0" i="0" u="none" strike="noStrike" baseline="0" dirty="0">
                <a:latin typeface="Times New Roman" panose="02020603050405020304" pitchFamily="18" charset="0"/>
                <a:cs typeface="Times New Roman" panose="02020603050405020304" pitchFamily="18" charset="0"/>
              </a:rPr>
              <a:t>The second appendages of head developed    during embryonic period ,from segments of head.</a:t>
            </a:r>
            <a:r>
              <a:rPr lang="en-US" sz="2800" dirty="0">
                <a:latin typeface="Times New Roman" panose="02020603050405020304" pitchFamily="18" charset="0"/>
                <a:cs typeface="Times New Roman" panose="02020603050405020304" pitchFamily="18" charset="0"/>
              </a:rPr>
              <a:t>,</a:t>
            </a:r>
            <a:r>
              <a:rPr lang="en-US" sz="2800" b="0" i="0" u="none" strike="noStrike" baseline="0" dirty="0">
                <a:latin typeface="Times New Roman" panose="02020603050405020304" pitchFamily="18" charset="0"/>
                <a:cs typeface="Times New Roman" panose="02020603050405020304" pitchFamily="18" charset="0"/>
              </a:rPr>
              <a:t> </a:t>
            </a:r>
          </a:p>
          <a:p>
            <a:r>
              <a:rPr lang="en-US" sz="2800" b="0" i="0" u="none" strike="noStrike" baseline="0" dirty="0">
                <a:latin typeface="Times New Roman" panose="02020603050405020304" pitchFamily="18" charset="0"/>
                <a:cs typeface="Times New Roman" panose="02020603050405020304" pitchFamily="18" charset="0"/>
              </a:rPr>
              <a:t>In each insect the mouth parts compose of 5 segments</a:t>
            </a:r>
          </a:p>
          <a:p>
            <a:r>
              <a:rPr lang="en-US" sz="2800" b="1" i="0" u="none" strike="noStrike" baseline="0" dirty="0">
                <a:latin typeface="Times New Roman" panose="02020603050405020304" pitchFamily="18" charset="0"/>
                <a:cs typeface="Times New Roman" panose="02020603050405020304" pitchFamily="18" charset="0"/>
              </a:rPr>
              <a:t>1.Labrum</a:t>
            </a:r>
          </a:p>
          <a:p>
            <a:r>
              <a:rPr lang="en-US" sz="2800" b="1" i="0" u="none" strike="noStrike" baseline="0" dirty="0">
                <a:latin typeface="Times New Roman" panose="02020603050405020304" pitchFamily="18" charset="0"/>
                <a:cs typeface="Times New Roman" panose="02020603050405020304" pitchFamily="18" charset="0"/>
              </a:rPr>
              <a:t>2.Labium</a:t>
            </a:r>
          </a:p>
          <a:p>
            <a:r>
              <a:rPr lang="en-US" sz="2800" b="1" i="0" u="none" strike="noStrike" baseline="0" dirty="0">
                <a:latin typeface="Times New Roman" panose="02020603050405020304" pitchFamily="18" charset="0"/>
                <a:cs typeface="Times New Roman" panose="02020603050405020304" pitchFamily="18" charset="0"/>
              </a:rPr>
              <a:t>3.Mandibles</a:t>
            </a:r>
          </a:p>
          <a:p>
            <a:r>
              <a:rPr lang="en-US" sz="2800" b="1" i="0" u="none" strike="noStrike" baseline="0" dirty="0">
                <a:latin typeface="Times New Roman" panose="02020603050405020304" pitchFamily="18" charset="0"/>
                <a:cs typeface="Times New Roman" panose="02020603050405020304" pitchFamily="18" charset="0"/>
              </a:rPr>
              <a:t>4.Maxillae</a:t>
            </a:r>
          </a:p>
          <a:p>
            <a:r>
              <a:rPr lang="en-US" sz="2800" b="1" i="0" u="none" strike="noStrike" baseline="0" dirty="0">
                <a:latin typeface="Times New Roman" panose="02020603050405020304" pitchFamily="18" charset="0"/>
                <a:cs typeface="Times New Roman" panose="02020603050405020304" pitchFamily="18" charset="0"/>
              </a:rPr>
              <a:t>5.Hypopharynx</a:t>
            </a:r>
          </a:p>
          <a:p>
            <a:endParaRPr lang="en-US" sz="2800" b="0" i="0" u="none" strike="noStrike" baseline="0" dirty="0">
              <a:solidFill>
                <a:srgbClr val="4E3A2F"/>
              </a:solidFill>
              <a:latin typeface="Times New Roman" panose="02020603050405020304" pitchFamily="18" charset="0"/>
              <a:cs typeface="Times New Roman" panose="02020603050405020304" pitchFamily="18" charset="0"/>
            </a:endParaRPr>
          </a:p>
        </p:txBody>
      </p:sp>
      <p:sp>
        <p:nvSpPr>
          <p:cNvPr id="2" name="Rectangle 1"/>
          <p:cNvSpPr/>
          <p:nvPr/>
        </p:nvSpPr>
        <p:spPr>
          <a:xfrm>
            <a:off x="813206" y="188640"/>
            <a:ext cx="3769577" cy="861774"/>
          </a:xfrm>
          <a:prstGeom prst="rect">
            <a:avLst/>
          </a:prstGeom>
        </p:spPr>
        <p:txBody>
          <a:bodyPr wrap="square">
            <a:spAutoFit/>
          </a:bodyPr>
          <a:lstStyle/>
          <a:p>
            <a:r>
              <a:rPr lang="en-US" sz="3200" b="1" i="0" u="none" strike="noStrike" baseline="0" dirty="0">
                <a:latin typeface="Times New Roman" panose="02020603050405020304" pitchFamily="18" charset="0"/>
                <a:cs typeface="Times New Roman" panose="02020603050405020304" pitchFamily="18" charset="0"/>
              </a:rPr>
              <a:t>MOUTHPARTS</a:t>
            </a:r>
          </a:p>
          <a:p>
            <a:endParaRPr lang="en-US" sz="1800" b="0" i="0" u="none" strike="noStrike" baseline="0" dirty="0">
              <a:solidFill>
                <a:srgbClr val="4E3A2F"/>
              </a:solidFill>
              <a:latin typeface="Franklin Gothic Medium" panose="020B0603020102020204" pitchFamily="34" charset="0"/>
            </a:endParaRPr>
          </a:p>
        </p:txBody>
      </p:sp>
    </p:spTree>
    <p:extLst>
      <p:ext uri="{BB962C8B-B14F-4D97-AF65-F5344CB8AC3E}">
        <p14:creationId xmlns:p14="http://schemas.microsoft.com/office/powerpoint/2010/main" val="2524052776"/>
      </p:ext>
    </p:extLst>
  </p:cSld>
  <p:clrMapOvr>
    <a:masterClrMapping/>
  </p:clrMapOvr>
  <p:transition spd="slow">
    <p:randomBar dir="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816042-9818-79B7-7F50-22BF70F75F72}"/>
              </a:ext>
            </a:extLst>
          </p:cNvPr>
          <p:cNvSpPr>
            <a:spLocks noGrp="1"/>
          </p:cNvSpPr>
          <p:nvPr>
            <p:ph type="title"/>
          </p:nvPr>
        </p:nvSpPr>
        <p:spPr>
          <a:xfrm>
            <a:off x="-159568" y="110759"/>
            <a:ext cx="8915400" cy="1143000"/>
          </a:xfrm>
        </p:spPr>
        <p:txBody>
          <a:bodyPr>
            <a:normAutofit/>
          </a:bodyPr>
          <a:lstStyle/>
          <a:p>
            <a:r>
              <a:rPr lang="en-US" sz="3200" b="1" dirty="0">
                <a:latin typeface="Times New Roman" panose="02020603050405020304" pitchFamily="18" charset="0"/>
                <a:cs typeface="Times New Roman" panose="02020603050405020304" pitchFamily="18" charset="0"/>
              </a:rPr>
              <a:t>Role of beneficial insects in agriculture:-</a:t>
            </a:r>
            <a:br>
              <a:rPr lang="en-US" sz="3200" b="1" dirty="0">
                <a:latin typeface="Times New Roman" panose="02020603050405020304" pitchFamily="18" charset="0"/>
                <a:cs typeface="Times New Roman" panose="02020603050405020304" pitchFamily="18" charset="0"/>
              </a:rPr>
            </a:br>
            <a:endParaRPr lang="en-US" sz="3200" b="1" dirty="0"/>
          </a:p>
        </p:txBody>
      </p:sp>
      <p:sp>
        <p:nvSpPr>
          <p:cNvPr id="4" name="Slide Number Placeholder 3">
            <a:extLst>
              <a:ext uri="{FF2B5EF4-FFF2-40B4-BE49-F238E27FC236}">
                <a16:creationId xmlns:a16="http://schemas.microsoft.com/office/drawing/2014/main" id="{6DE3FE9D-2CD1-499A-AAA4-730B3313BFD4}"/>
              </a:ext>
            </a:extLst>
          </p:cNvPr>
          <p:cNvSpPr>
            <a:spLocks noGrp="1"/>
          </p:cNvSpPr>
          <p:nvPr>
            <p:ph type="sldNum" sz="quarter" idx="12"/>
          </p:nvPr>
        </p:nvSpPr>
        <p:spPr/>
        <p:txBody>
          <a:bodyPr/>
          <a:lstStyle/>
          <a:p>
            <a:fld id="{A03482C5-0AA1-48B3-B384-635D1FCBF973}" type="slidenum">
              <a:rPr lang="en-US" smtClean="0"/>
              <a:pPr/>
              <a:t>20</a:t>
            </a:fld>
            <a:endParaRPr lang="en-US"/>
          </a:p>
        </p:txBody>
      </p:sp>
      <p:sp>
        <p:nvSpPr>
          <p:cNvPr id="6" name="TextBox 5">
            <a:extLst>
              <a:ext uri="{FF2B5EF4-FFF2-40B4-BE49-F238E27FC236}">
                <a16:creationId xmlns:a16="http://schemas.microsoft.com/office/drawing/2014/main" id="{73137775-7D6C-078F-8C29-C08D01533EF1}"/>
              </a:ext>
            </a:extLst>
          </p:cNvPr>
          <p:cNvSpPr txBox="1"/>
          <p:nvPr/>
        </p:nvSpPr>
        <p:spPr>
          <a:xfrm>
            <a:off x="193676" y="836712"/>
            <a:ext cx="9655868" cy="2677656"/>
          </a:xfrm>
          <a:prstGeom prst="rect">
            <a:avLst/>
          </a:prstGeom>
          <a:noFill/>
        </p:spPr>
        <p:txBody>
          <a:bodyPr wrap="square">
            <a:spAutoFit/>
          </a:bodyPr>
          <a:lstStyle/>
          <a:p>
            <a:pPr eaLnBrk="0" hangingPunct="0">
              <a:defRPr/>
            </a:pPr>
            <a:r>
              <a:rPr lang="en-US" sz="2800" dirty="0">
                <a:latin typeface="Times New Roman" panose="02020603050405020304" pitchFamily="18" charset="0"/>
                <a:cs typeface="Times New Roman" panose="02020603050405020304" pitchFamily="18" charset="0"/>
              </a:rPr>
              <a:t>1.Pollinators: Insect pollinators are flower visiting Insects that feed on flowering plants to obtain plant-provided food (nectar, pollen). Flower-visiting insects have the potential to transfer male gametes (contained in pollen) to the female gametes while foraging, resulting in pollination.</a:t>
            </a:r>
          </a:p>
          <a:p>
            <a:pPr eaLnBrk="0" hangingPunct="0">
              <a:defRPr/>
            </a:pPr>
            <a:r>
              <a:rPr lang="en-US" sz="2800" dirty="0">
                <a:latin typeface="Times New Roman" panose="02020603050405020304" pitchFamily="18" charset="0"/>
                <a:cs typeface="Times New Roman" panose="02020603050405020304" pitchFamily="18" charset="0"/>
              </a:rPr>
              <a:t>Example:-</a:t>
            </a:r>
            <a:r>
              <a:rPr lang="en-US" sz="2800" b="1" i="0" dirty="0">
                <a:solidFill>
                  <a:srgbClr val="202124"/>
                </a:solidFill>
                <a:effectLst/>
                <a:latin typeface="arial" panose="020B0604020202020204" pitchFamily="34" charset="0"/>
              </a:rPr>
              <a:t> </a:t>
            </a:r>
            <a:r>
              <a:rPr lang="en-US" sz="2800" i="0" dirty="0">
                <a:solidFill>
                  <a:srgbClr val="202124"/>
                </a:solidFill>
                <a:effectLst/>
                <a:latin typeface="Times New Roman" panose="02020603050405020304" pitchFamily="18" charset="0"/>
                <a:cs typeface="Times New Roman" panose="02020603050405020304" pitchFamily="18" charset="0"/>
              </a:rPr>
              <a:t>bees, flies,, beetles, butterflies and moths</a:t>
            </a:r>
            <a:r>
              <a:rPr lang="en-US" sz="2800" b="0" i="0" dirty="0">
                <a:solidFill>
                  <a:srgbClr val="202124"/>
                </a:solidFill>
                <a:effectLst/>
                <a:latin typeface="arial" panose="020B0604020202020204" pitchFamily="34" charset="0"/>
              </a:rPr>
              <a:t>.</a:t>
            </a:r>
            <a:endParaRPr lang="en-US" sz="2800" dirty="0">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F22035D2-7C34-02FA-3108-A93803AC68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0650" y="3524675"/>
            <a:ext cx="4392488" cy="3232874"/>
          </a:xfrm>
          <a:prstGeom prst="rect">
            <a:avLst/>
          </a:prstGeom>
        </p:spPr>
      </p:pic>
      <p:pic>
        <p:nvPicPr>
          <p:cNvPr id="5" name="Picture 4">
            <a:extLst>
              <a:ext uri="{FF2B5EF4-FFF2-40B4-BE49-F238E27FC236}">
                <a16:creationId xmlns:a16="http://schemas.microsoft.com/office/drawing/2014/main" id="{FD88D03C-FB18-F60E-BF77-1133E9EBD2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23138" y="3514367"/>
            <a:ext cx="4806494" cy="3232873"/>
          </a:xfrm>
          <a:prstGeom prst="rect">
            <a:avLst/>
          </a:prstGeom>
        </p:spPr>
      </p:pic>
    </p:spTree>
    <p:extLst>
      <p:ext uri="{BB962C8B-B14F-4D97-AF65-F5344CB8AC3E}">
        <p14:creationId xmlns:p14="http://schemas.microsoft.com/office/powerpoint/2010/main" val="374434016"/>
      </p:ext>
    </p:extLst>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F5208B6-77C9-3646-D632-B4AE96A3B9FF}"/>
              </a:ext>
            </a:extLst>
          </p:cNvPr>
          <p:cNvSpPr>
            <a:spLocks noGrp="1"/>
          </p:cNvSpPr>
          <p:nvPr>
            <p:ph idx="1"/>
          </p:nvPr>
        </p:nvSpPr>
        <p:spPr>
          <a:xfrm>
            <a:off x="56456" y="36090"/>
            <a:ext cx="9721080" cy="4525963"/>
          </a:xfrm>
        </p:spPr>
        <p:txBody>
          <a:bodyPr/>
          <a:lstStyle/>
          <a:p>
            <a:pPr marL="0" indent="0">
              <a:buNone/>
            </a:pPr>
            <a:r>
              <a:rPr lang="en-US" b="1" dirty="0">
                <a:latin typeface="Times New Roman" panose="02020603050405020304" pitchFamily="18" charset="0"/>
                <a:cs typeface="Times New Roman" panose="02020603050405020304" pitchFamily="18" charset="0"/>
              </a:rPr>
              <a:t>2.Natural Enemies:</a:t>
            </a:r>
          </a:p>
          <a:p>
            <a:pPr marL="0" indent="0">
              <a:buNone/>
            </a:pPr>
            <a:r>
              <a:rPr lang="en-US"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Insect predators and parasitoids that attack and feed on other insects, particularly on insect pests of plants are considered </a:t>
            </a:r>
          </a:p>
          <a:p>
            <a:pPr marL="0" indent="0">
              <a:buNone/>
            </a:pPr>
            <a:r>
              <a:rPr lang="en-US" sz="2800" dirty="0">
                <a:latin typeface="Times New Roman" panose="02020603050405020304" pitchFamily="18" charset="0"/>
                <a:cs typeface="Times New Roman" panose="02020603050405020304" pitchFamily="18" charset="0"/>
              </a:rPr>
              <a:t>natural    enemies.</a:t>
            </a:r>
          </a:p>
          <a:p>
            <a:pPr marL="0" indent="0">
              <a:buNone/>
            </a:pPr>
            <a:r>
              <a:rPr lang="en-US" sz="2800" dirty="0">
                <a:latin typeface="Times New Roman" panose="02020603050405020304" pitchFamily="18" charset="0"/>
                <a:cs typeface="Times New Roman" panose="02020603050405020304" pitchFamily="18" charset="0"/>
              </a:rPr>
              <a:t> Example ladybeetle. </a:t>
            </a:r>
            <a:r>
              <a:rPr lang="en-US" sz="2800" b="0" i="0" dirty="0">
                <a:solidFill>
                  <a:srgbClr val="202124"/>
                </a:solidFill>
                <a:effectLst/>
                <a:latin typeface="Times New Roman" panose="02020603050405020304" pitchFamily="18" charset="0"/>
                <a:cs typeface="Times New Roman" panose="02020603050405020304" pitchFamily="18" charset="0"/>
              </a:rPr>
              <a:t>Lacewings, ground beetle, </a:t>
            </a:r>
          </a:p>
          <a:p>
            <a:pPr marL="0" indent="0">
              <a:buNone/>
            </a:pPr>
            <a:r>
              <a:rPr lang="en-US" sz="2800" b="0" i="0" dirty="0">
                <a:solidFill>
                  <a:srgbClr val="202124"/>
                </a:solidFill>
                <a:effectLst/>
                <a:latin typeface="Times New Roman" panose="02020603050405020304" pitchFamily="18" charset="0"/>
                <a:cs typeface="Times New Roman" panose="02020603050405020304" pitchFamily="18" charset="0"/>
              </a:rPr>
              <a:t>and parasitic wasp</a:t>
            </a:r>
          </a:p>
        </p:txBody>
      </p:sp>
      <p:sp>
        <p:nvSpPr>
          <p:cNvPr id="4" name="Slide Number Placeholder 3">
            <a:extLst>
              <a:ext uri="{FF2B5EF4-FFF2-40B4-BE49-F238E27FC236}">
                <a16:creationId xmlns:a16="http://schemas.microsoft.com/office/drawing/2014/main" id="{D61E4212-6BA9-08D4-EB14-A1968F82D7AC}"/>
              </a:ext>
            </a:extLst>
          </p:cNvPr>
          <p:cNvSpPr>
            <a:spLocks noGrp="1"/>
          </p:cNvSpPr>
          <p:nvPr>
            <p:ph type="sldNum" sz="quarter" idx="12"/>
          </p:nvPr>
        </p:nvSpPr>
        <p:spPr/>
        <p:txBody>
          <a:bodyPr/>
          <a:lstStyle/>
          <a:p>
            <a:fld id="{A03482C5-0AA1-48B3-B384-635D1FCBF973}" type="slidenum">
              <a:rPr lang="en-US" smtClean="0"/>
              <a:pPr/>
              <a:t>21</a:t>
            </a:fld>
            <a:endParaRPr lang="en-US"/>
          </a:p>
        </p:txBody>
      </p:sp>
      <p:pic>
        <p:nvPicPr>
          <p:cNvPr id="5" name="Picture 4">
            <a:extLst>
              <a:ext uri="{FF2B5EF4-FFF2-40B4-BE49-F238E27FC236}">
                <a16:creationId xmlns:a16="http://schemas.microsoft.com/office/drawing/2014/main" id="{ADEE0C55-239C-AA17-C4B5-C4E10F3C0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67497" y="3497144"/>
            <a:ext cx="3286978" cy="3224336"/>
          </a:xfrm>
          <a:prstGeom prst="rect">
            <a:avLst/>
          </a:prstGeom>
        </p:spPr>
      </p:pic>
      <p:pic>
        <p:nvPicPr>
          <p:cNvPr id="6" name="Picture 5">
            <a:extLst>
              <a:ext uri="{FF2B5EF4-FFF2-40B4-BE49-F238E27FC236}">
                <a16:creationId xmlns:a16="http://schemas.microsoft.com/office/drawing/2014/main" id="{D2A94C2A-82C3-2277-BCB7-5319BD1348F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2101" y="3477259"/>
            <a:ext cx="4082915" cy="3224335"/>
          </a:xfrm>
          <a:prstGeom prst="rect">
            <a:avLst/>
          </a:prstGeom>
        </p:spPr>
      </p:pic>
      <p:pic>
        <p:nvPicPr>
          <p:cNvPr id="7" name="Picture 6">
            <a:extLst>
              <a:ext uri="{FF2B5EF4-FFF2-40B4-BE49-F238E27FC236}">
                <a16:creationId xmlns:a16="http://schemas.microsoft.com/office/drawing/2014/main" id="{3A9C174E-0332-90F1-FB4B-A2D195B3F55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4926" y="3497144"/>
            <a:ext cx="2781074" cy="3224336"/>
          </a:xfrm>
          <a:prstGeom prst="rect">
            <a:avLst/>
          </a:prstGeom>
        </p:spPr>
      </p:pic>
    </p:spTree>
    <p:extLst>
      <p:ext uri="{BB962C8B-B14F-4D97-AF65-F5344CB8AC3E}">
        <p14:creationId xmlns:p14="http://schemas.microsoft.com/office/powerpoint/2010/main" val="538398848"/>
      </p:ext>
    </p:extLst>
  </p:cSld>
  <p:clrMapOvr>
    <a:masterClrMapping/>
  </p:clrMapOvr>
  <p:transition spd="slow">
    <p:randomBar dir="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61749D8-FBFC-3491-1F02-E4C58CC51563}"/>
              </a:ext>
            </a:extLst>
          </p:cNvPr>
          <p:cNvSpPr>
            <a:spLocks noGrp="1"/>
          </p:cNvSpPr>
          <p:nvPr>
            <p:ph type="sldNum" sz="quarter" idx="12"/>
          </p:nvPr>
        </p:nvSpPr>
        <p:spPr/>
        <p:txBody>
          <a:bodyPr/>
          <a:lstStyle/>
          <a:p>
            <a:fld id="{A03482C5-0AA1-48B3-B384-635D1FCBF973}" type="slidenum">
              <a:rPr lang="en-US" smtClean="0"/>
              <a:pPr/>
              <a:t>22</a:t>
            </a:fld>
            <a:endParaRPr lang="en-US"/>
          </a:p>
        </p:txBody>
      </p:sp>
      <p:sp>
        <p:nvSpPr>
          <p:cNvPr id="6" name="TextBox 5">
            <a:extLst>
              <a:ext uri="{FF2B5EF4-FFF2-40B4-BE49-F238E27FC236}">
                <a16:creationId xmlns:a16="http://schemas.microsoft.com/office/drawing/2014/main" id="{FF9C3E38-DBE4-E26B-DD14-AE40BBBCEC72}"/>
              </a:ext>
            </a:extLst>
          </p:cNvPr>
          <p:cNvSpPr txBox="1"/>
          <p:nvPr/>
        </p:nvSpPr>
        <p:spPr>
          <a:xfrm>
            <a:off x="200472" y="0"/>
            <a:ext cx="9577064" cy="3246530"/>
          </a:xfrm>
          <a:prstGeom prst="rect">
            <a:avLst/>
          </a:prstGeom>
          <a:noFill/>
        </p:spPr>
        <p:txBody>
          <a:bodyPr wrap="square">
            <a:spAutoFit/>
          </a:bodyPr>
          <a:lstStyle/>
          <a:p>
            <a:pPr algn="just" eaLnBrk="0" hangingPunct="0">
              <a:lnSpc>
                <a:spcPct val="150000"/>
              </a:lnSpc>
              <a:defRPr/>
            </a:pPr>
            <a:r>
              <a:rPr lang="en-US" sz="2800" b="1" dirty="0">
                <a:latin typeface="Times New Roman" panose="02020603050405020304" pitchFamily="18" charset="0"/>
                <a:cs typeface="Times New Roman" panose="02020603050405020304" pitchFamily="18" charset="0"/>
              </a:rPr>
              <a:t>3.Weed Killers: </a:t>
            </a:r>
          </a:p>
          <a:p>
            <a:pPr algn="just" eaLnBrk="0" hangingPunct="0">
              <a:lnSpc>
                <a:spcPct val="150000"/>
              </a:lnSpc>
              <a:defRPr/>
            </a:pPr>
            <a:r>
              <a:rPr lang="en-US" sz="2800" dirty="0">
                <a:latin typeface="Times New Roman" panose="02020603050405020304" pitchFamily="18" charset="0"/>
                <a:cs typeface="Times New Roman" panose="02020603050405020304" pitchFamily="18" charset="0"/>
              </a:rPr>
              <a:t>So many insects feed upon unwanted weeds just the same manner they do with the cultivated crops. In many cases the occurrence of these insects has contributed much towards eradication of the weeds. </a:t>
            </a:r>
            <a:r>
              <a:rPr lang="en-US" sz="2800" dirty="0" err="1">
                <a:latin typeface="Times New Roman" panose="02020603050405020304" pitchFamily="18" charset="0"/>
                <a:cs typeface="Times New Roman" panose="02020603050405020304" pitchFamily="18" charset="0"/>
              </a:rPr>
              <a:t>Exampl</a:t>
            </a:r>
            <a:r>
              <a:rPr lang="en-US" sz="2800" dirty="0">
                <a:latin typeface="Times New Roman" panose="02020603050405020304" pitchFamily="18" charset="0"/>
                <a:cs typeface="Times New Roman" panose="02020603050405020304" pitchFamily="18" charset="0"/>
              </a:rPr>
              <a:t>: grasshopper, weevil, larvae of butterfly</a:t>
            </a:r>
          </a:p>
        </p:txBody>
      </p:sp>
      <p:pic>
        <p:nvPicPr>
          <p:cNvPr id="7" name="Picture 6">
            <a:extLst>
              <a:ext uri="{FF2B5EF4-FFF2-40B4-BE49-F238E27FC236}">
                <a16:creationId xmlns:a16="http://schemas.microsoft.com/office/drawing/2014/main" id="{CD4CB774-A203-DDA6-EB75-C3F110A327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12" y="3725036"/>
            <a:ext cx="4104456" cy="3076456"/>
          </a:xfrm>
          <a:prstGeom prst="rect">
            <a:avLst/>
          </a:prstGeom>
        </p:spPr>
      </p:pic>
      <p:pic>
        <p:nvPicPr>
          <p:cNvPr id="8" name="Picture 7">
            <a:extLst>
              <a:ext uri="{FF2B5EF4-FFF2-40B4-BE49-F238E27FC236}">
                <a16:creationId xmlns:a16="http://schemas.microsoft.com/office/drawing/2014/main" id="{FBBD0677-15B3-2374-1936-C5FEEB06778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1367" y="3662348"/>
            <a:ext cx="3312368" cy="3168352"/>
          </a:xfrm>
          <a:prstGeom prst="rect">
            <a:avLst/>
          </a:prstGeom>
        </p:spPr>
      </p:pic>
      <p:pic>
        <p:nvPicPr>
          <p:cNvPr id="9" name="Picture 8">
            <a:extLst>
              <a:ext uri="{FF2B5EF4-FFF2-40B4-BE49-F238E27FC236}">
                <a16:creationId xmlns:a16="http://schemas.microsoft.com/office/drawing/2014/main" id="{222708F4-7B49-51F8-1E8F-C96693C61F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43734" y="3725036"/>
            <a:ext cx="2462265" cy="3096344"/>
          </a:xfrm>
          <a:prstGeom prst="rect">
            <a:avLst/>
          </a:prstGeom>
        </p:spPr>
      </p:pic>
    </p:spTree>
    <p:extLst>
      <p:ext uri="{BB962C8B-B14F-4D97-AF65-F5344CB8AC3E}">
        <p14:creationId xmlns:p14="http://schemas.microsoft.com/office/powerpoint/2010/main" val="1002021524"/>
      </p:ext>
    </p:extLst>
  </p:cSld>
  <p:clrMapOvr>
    <a:masterClrMapping/>
  </p:clrMapOvr>
  <p:transition spd="slow">
    <p:randomBar dir="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2460743-C663-D5CF-B0B3-806C731C74B0}"/>
              </a:ext>
            </a:extLst>
          </p:cNvPr>
          <p:cNvSpPr>
            <a:spLocks noGrp="1"/>
          </p:cNvSpPr>
          <p:nvPr>
            <p:ph type="sldNum" sz="quarter" idx="12"/>
          </p:nvPr>
        </p:nvSpPr>
        <p:spPr/>
        <p:txBody>
          <a:bodyPr/>
          <a:lstStyle/>
          <a:p>
            <a:fld id="{A03482C5-0AA1-48B3-B384-635D1FCBF973}" type="slidenum">
              <a:rPr lang="en-US" smtClean="0"/>
              <a:pPr/>
              <a:t>23</a:t>
            </a:fld>
            <a:endParaRPr lang="en-US"/>
          </a:p>
        </p:txBody>
      </p:sp>
      <p:sp>
        <p:nvSpPr>
          <p:cNvPr id="6" name="TextBox 5">
            <a:extLst>
              <a:ext uri="{FF2B5EF4-FFF2-40B4-BE49-F238E27FC236}">
                <a16:creationId xmlns:a16="http://schemas.microsoft.com/office/drawing/2014/main" id="{BE4ADACA-0AF5-5205-282C-DF7270205A98}"/>
              </a:ext>
            </a:extLst>
          </p:cNvPr>
          <p:cNvSpPr txBox="1"/>
          <p:nvPr/>
        </p:nvSpPr>
        <p:spPr>
          <a:xfrm>
            <a:off x="200472" y="188640"/>
            <a:ext cx="9361040" cy="2154436"/>
          </a:xfrm>
          <a:prstGeom prst="rect">
            <a:avLst/>
          </a:prstGeom>
          <a:noFill/>
        </p:spPr>
        <p:txBody>
          <a:bodyPr wrap="square">
            <a:spAutoFit/>
          </a:bodyPr>
          <a:lstStyle/>
          <a:p>
            <a:r>
              <a:rPr lang="en-US" sz="3200" b="1" dirty="0">
                <a:latin typeface="Times New Roman" panose="02020603050405020304" pitchFamily="18" charset="0"/>
                <a:cs typeface="Times New Roman" panose="02020603050405020304" pitchFamily="18" charset="0"/>
              </a:rPr>
              <a:t>4.Soil Builders:</a:t>
            </a:r>
          </a:p>
          <a:p>
            <a:r>
              <a:rPr lang="en-US" sz="1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Insects which live in soil make tunnels, creating channels for smaller organisms, water, air, and roots to travel through. Insects improves soil ventilation  example: earthworm,  termite</a:t>
            </a:r>
          </a:p>
        </p:txBody>
      </p:sp>
      <p:pic>
        <p:nvPicPr>
          <p:cNvPr id="7" name="Picture 6">
            <a:extLst>
              <a:ext uri="{FF2B5EF4-FFF2-40B4-BE49-F238E27FC236}">
                <a16:creationId xmlns:a16="http://schemas.microsoft.com/office/drawing/2014/main" id="{1F26A446-BC13-CC36-78FA-C2565D074E2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4488" y="2899970"/>
            <a:ext cx="4341862" cy="3625373"/>
          </a:xfrm>
          <a:prstGeom prst="rect">
            <a:avLst/>
          </a:prstGeom>
        </p:spPr>
      </p:pic>
      <p:pic>
        <p:nvPicPr>
          <p:cNvPr id="8" name="Picture 7">
            <a:extLst>
              <a:ext uri="{FF2B5EF4-FFF2-40B4-BE49-F238E27FC236}">
                <a16:creationId xmlns:a16="http://schemas.microsoft.com/office/drawing/2014/main" id="{101B4E6B-0897-DD6E-F5E4-441743D3D5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0220" y="2984464"/>
            <a:ext cx="4320480" cy="3456384"/>
          </a:xfrm>
          <a:prstGeom prst="rect">
            <a:avLst/>
          </a:prstGeom>
        </p:spPr>
      </p:pic>
    </p:spTree>
    <p:extLst>
      <p:ext uri="{BB962C8B-B14F-4D97-AF65-F5344CB8AC3E}">
        <p14:creationId xmlns:p14="http://schemas.microsoft.com/office/powerpoint/2010/main" val="2794368876"/>
      </p:ext>
    </p:extLst>
  </p:cSld>
  <p:clrMapOvr>
    <a:masterClrMapping/>
  </p:clrMapOvr>
  <p:transition spd="slow">
    <p:randomBar dir="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738FD5-5274-D063-FF5D-A74AD83F1133}"/>
              </a:ext>
            </a:extLst>
          </p:cNvPr>
          <p:cNvSpPr>
            <a:spLocks noGrp="1"/>
          </p:cNvSpPr>
          <p:nvPr>
            <p:ph type="sldNum" sz="quarter" idx="12"/>
          </p:nvPr>
        </p:nvSpPr>
        <p:spPr/>
        <p:txBody>
          <a:bodyPr/>
          <a:lstStyle/>
          <a:p>
            <a:fld id="{A03482C5-0AA1-48B3-B384-635D1FCBF973}" type="slidenum">
              <a:rPr lang="en-US" smtClean="0"/>
              <a:pPr/>
              <a:t>24</a:t>
            </a:fld>
            <a:endParaRPr lang="en-US"/>
          </a:p>
        </p:txBody>
      </p:sp>
      <p:sp>
        <p:nvSpPr>
          <p:cNvPr id="6" name="TextBox 5">
            <a:extLst>
              <a:ext uri="{FF2B5EF4-FFF2-40B4-BE49-F238E27FC236}">
                <a16:creationId xmlns:a16="http://schemas.microsoft.com/office/drawing/2014/main" id="{A0B4AAB0-B0E7-A9C9-7DC9-BFD324F3E362}"/>
              </a:ext>
            </a:extLst>
          </p:cNvPr>
          <p:cNvSpPr txBox="1"/>
          <p:nvPr/>
        </p:nvSpPr>
        <p:spPr>
          <a:xfrm>
            <a:off x="128464" y="188640"/>
            <a:ext cx="9505056" cy="3985194"/>
          </a:xfrm>
          <a:prstGeom prst="rect">
            <a:avLst/>
          </a:prstGeom>
          <a:noFill/>
        </p:spPr>
        <p:txBody>
          <a:bodyPr wrap="square">
            <a:spAutoFit/>
          </a:bodyPr>
          <a:lstStyle/>
          <a:p>
            <a:pPr algn="just">
              <a:lnSpc>
                <a:spcPct val="150000"/>
              </a:lnSpc>
            </a:pPr>
            <a:r>
              <a:rPr lang="en-US" sz="3200" b="1" dirty="0">
                <a:latin typeface="Times New Roman" panose="02020603050405020304" pitchFamily="18" charset="0"/>
                <a:cs typeface="Times New Roman" panose="02020603050405020304" pitchFamily="18" charset="0"/>
              </a:rPr>
              <a:t>5. Scavengers: </a:t>
            </a:r>
          </a:p>
          <a:p>
            <a:pPr algn="just">
              <a:lnSpc>
                <a:spcPct val="150000"/>
              </a:lnSpc>
            </a:pPr>
            <a:r>
              <a:rPr lang="en-US" sz="2800" dirty="0">
                <a:latin typeface="Times New Roman" panose="02020603050405020304" pitchFamily="18" charset="0"/>
                <a:cs typeface="Times New Roman" panose="02020603050405020304" pitchFamily="18" charset="0"/>
              </a:rPr>
              <a:t>Insects which feed on dead and decaying matter of plants and animals are called as scavengers. Insects (scavengers and decomposers) help in the recycling of the nutrients in the </a:t>
            </a:r>
            <a:r>
              <a:rPr lang="en-US" sz="2800" dirty="0" err="1">
                <a:latin typeface="Times New Roman" panose="02020603050405020304" pitchFamily="18" charset="0"/>
                <a:cs typeface="Times New Roman" panose="02020603050405020304" pitchFamily="18" charset="0"/>
              </a:rPr>
              <a:t>ecosystem.Examples</a:t>
            </a:r>
            <a:r>
              <a:rPr lang="en-US" sz="2800" dirty="0">
                <a:latin typeface="Times New Roman" panose="02020603050405020304" pitchFamily="18" charset="0"/>
                <a:cs typeface="Times New Roman" panose="02020603050405020304" pitchFamily="18" charset="0"/>
              </a:rPr>
              <a:t>: Bark beetle, water scavenger beetle, </a:t>
            </a:r>
            <a:r>
              <a:rPr lang="en-US" sz="2800" i="0" dirty="0">
                <a:solidFill>
                  <a:srgbClr val="202124"/>
                </a:solidFill>
                <a:effectLst/>
                <a:latin typeface="Times New Roman" panose="02020603050405020304" pitchFamily="18" charset="0"/>
                <a:cs typeface="Times New Roman" panose="02020603050405020304" pitchFamily="18" charset="0"/>
              </a:rPr>
              <a:t>Cockroaches.</a:t>
            </a:r>
            <a:endParaRPr lang="en-US" sz="2800" dirty="0">
              <a:latin typeface="Times New Roman" panose="02020603050405020304" pitchFamily="18" charset="0"/>
              <a:cs typeface="Times New Roman" panose="02020603050405020304" pitchFamily="18" charset="0"/>
            </a:endParaRPr>
          </a:p>
        </p:txBody>
      </p:sp>
      <p:pic>
        <p:nvPicPr>
          <p:cNvPr id="7" name="Picture 6">
            <a:extLst>
              <a:ext uri="{FF2B5EF4-FFF2-40B4-BE49-F238E27FC236}">
                <a16:creationId xmlns:a16="http://schemas.microsoft.com/office/drawing/2014/main" id="{CD86A512-70EB-AFE9-B9A9-A2C6A331E0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4728" y="3645024"/>
            <a:ext cx="6192688" cy="3076456"/>
          </a:xfrm>
          <a:prstGeom prst="rect">
            <a:avLst/>
          </a:prstGeom>
        </p:spPr>
      </p:pic>
    </p:spTree>
    <p:extLst>
      <p:ext uri="{BB962C8B-B14F-4D97-AF65-F5344CB8AC3E}">
        <p14:creationId xmlns:p14="http://schemas.microsoft.com/office/powerpoint/2010/main" val="7960696"/>
      </p:ext>
    </p:extLst>
  </p:cSld>
  <p:clrMapOvr>
    <a:masterClrMapping/>
  </p:clrMapOvr>
  <p:transition spd="slow">
    <p:randomBar dir="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8B457CD-8070-0042-E11B-0D93373D4AED}"/>
              </a:ext>
            </a:extLst>
          </p:cNvPr>
          <p:cNvSpPr>
            <a:spLocks noGrp="1"/>
          </p:cNvSpPr>
          <p:nvPr>
            <p:ph idx="1"/>
          </p:nvPr>
        </p:nvSpPr>
        <p:spPr>
          <a:xfrm>
            <a:off x="200472" y="476672"/>
            <a:ext cx="8915400" cy="4525963"/>
          </a:xfrm>
        </p:spPr>
        <p:txBody>
          <a:bodyPr/>
          <a:lstStyle/>
          <a:p>
            <a:pPr marL="0" indent="0">
              <a:buNone/>
            </a:pPr>
            <a:r>
              <a:rPr lang="en-US" sz="3200" b="1" dirty="0">
                <a:latin typeface="Times New Roman" panose="02020603050405020304" pitchFamily="18" charset="0"/>
                <a:cs typeface="Times New Roman" panose="02020603050405020304" pitchFamily="18" charset="0"/>
              </a:rPr>
              <a:t>Some Products from Beneficial Insects:-</a:t>
            </a:r>
          </a:p>
          <a:p>
            <a:pPr marL="0" indent="0">
              <a:buNone/>
            </a:pPr>
            <a:r>
              <a:rPr lang="en-US" sz="2800" dirty="0">
                <a:latin typeface="Times New Roman" panose="02020603050405020304" pitchFamily="18" charset="0"/>
                <a:cs typeface="Times New Roman" panose="02020603050405020304" pitchFamily="18" charset="0"/>
              </a:rPr>
              <a:t>1.Production of Honey and Bee Wax: From thousands of year </a:t>
            </a:r>
            <a:r>
              <a:rPr lang="en-US" sz="2800" i="1" dirty="0" err="1">
                <a:latin typeface="Times New Roman" panose="02020603050405020304" pitchFamily="18" charset="0"/>
                <a:cs typeface="Times New Roman" panose="02020603050405020304" pitchFamily="18" charset="0"/>
              </a:rPr>
              <a:t>Apis</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melifera</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L. (Honey bees) are important for ahead Honey and bee wax. </a:t>
            </a:r>
          </a:p>
          <a:p>
            <a:r>
              <a:rPr lang="en-US" sz="2800" dirty="0">
                <a:latin typeface="Times New Roman" panose="02020603050405020304" pitchFamily="18" charset="0"/>
                <a:cs typeface="Times New Roman" panose="02020603050405020304" pitchFamily="18" charset="0"/>
              </a:rPr>
              <a:t>2. Production of Silk: A unique natural fiber silk cloth, which usually derives from silkworm, </a:t>
            </a:r>
            <a:r>
              <a:rPr lang="en-US" sz="2800" i="1" dirty="0">
                <a:latin typeface="Times New Roman" panose="02020603050405020304" pitchFamily="18" charset="0"/>
                <a:cs typeface="Times New Roman" panose="02020603050405020304" pitchFamily="18" charset="0"/>
              </a:rPr>
              <a:t>Bombyx mori</a:t>
            </a:r>
          </a:p>
          <a:p>
            <a:pPr marL="0" indent="0">
              <a:buNone/>
            </a:pPr>
            <a:endParaRPr lang="en-US" dirty="0"/>
          </a:p>
        </p:txBody>
      </p:sp>
      <p:sp>
        <p:nvSpPr>
          <p:cNvPr id="4" name="Slide Number Placeholder 3">
            <a:extLst>
              <a:ext uri="{FF2B5EF4-FFF2-40B4-BE49-F238E27FC236}">
                <a16:creationId xmlns:a16="http://schemas.microsoft.com/office/drawing/2014/main" id="{49CBEC74-6C5D-6DF6-992B-81413D8DF761}"/>
              </a:ext>
            </a:extLst>
          </p:cNvPr>
          <p:cNvSpPr>
            <a:spLocks noGrp="1"/>
          </p:cNvSpPr>
          <p:nvPr>
            <p:ph type="sldNum" sz="quarter" idx="12"/>
          </p:nvPr>
        </p:nvSpPr>
        <p:spPr/>
        <p:txBody>
          <a:bodyPr/>
          <a:lstStyle/>
          <a:p>
            <a:fld id="{A03482C5-0AA1-48B3-B384-635D1FCBF973}" type="slidenum">
              <a:rPr lang="en-US" smtClean="0"/>
              <a:pPr/>
              <a:t>25</a:t>
            </a:fld>
            <a:endParaRPr lang="en-US"/>
          </a:p>
        </p:txBody>
      </p:sp>
      <p:pic>
        <p:nvPicPr>
          <p:cNvPr id="5" name="Picture 4">
            <a:extLst>
              <a:ext uri="{FF2B5EF4-FFF2-40B4-BE49-F238E27FC236}">
                <a16:creationId xmlns:a16="http://schemas.microsoft.com/office/drawing/2014/main" id="{5910CDAD-E13B-60FF-BDBF-F0EC8C8510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69023" y="3356992"/>
            <a:ext cx="4726469" cy="3364488"/>
          </a:xfrm>
          <a:prstGeom prst="rect">
            <a:avLst/>
          </a:prstGeom>
        </p:spPr>
      </p:pic>
      <p:pic>
        <p:nvPicPr>
          <p:cNvPr id="6" name="Picture 5">
            <a:extLst>
              <a:ext uri="{FF2B5EF4-FFF2-40B4-BE49-F238E27FC236}">
                <a16:creationId xmlns:a16="http://schemas.microsoft.com/office/drawing/2014/main" id="{CD6DF895-5403-B492-1897-88C9D97688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07" y="3429000"/>
            <a:ext cx="5158515" cy="3292480"/>
          </a:xfrm>
          <a:prstGeom prst="rect">
            <a:avLst/>
          </a:prstGeom>
        </p:spPr>
      </p:pic>
    </p:spTree>
    <p:extLst>
      <p:ext uri="{BB962C8B-B14F-4D97-AF65-F5344CB8AC3E}">
        <p14:creationId xmlns:p14="http://schemas.microsoft.com/office/powerpoint/2010/main" val="3131182122"/>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14D65D-4C48-815B-E9E3-9351094E768D}"/>
              </a:ext>
            </a:extLst>
          </p:cNvPr>
          <p:cNvSpPr>
            <a:spLocks noGrp="1"/>
          </p:cNvSpPr>
          <p:nvPr>
            <p:ph type="sldNum" sz="quarter" idx="12"/>
          </p:nvPr>
        </p:nvSpPr>
        <p:spPr/>
        <p:txBody>
          <a:bodyPr/>
          <a:lstStyle/>
          <a:p>
            <a:fld id="{A03482C5-0AA1-48B3-B384-635D1FCBF973}" type="slidenum">
              <a:rPr lang="en-US" smtClean="0"/>
              <a:pPr/>
              <a:t>3</a:t>
            </a:fld>
            <a:endParaRPr lang="en-US"/>
          </a:p>
        </p:txBody>
      </p:sp>
      <p:pic>
        <p:nvPicPr>
          <p:cNvPr id="10" name="Picture 9">
            <a:extLst>
              <a:ext uri="{FF2B5EF4-FFF2-40B4-BE49-F238E27FC236}">
                <a16:creationId xmlns:a16="http://schemas.microsoft.com/office/drawing/2014/main" id="{29E0F5CD-DD68-2E35-AF9A-CAA749258E8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6676" y="620687"/>
            <a:ext cx="6372708" cy="5735667"/>
          </a:xfrm>
          <a:prstGeom prst="rect">
            <a:avLst/>
          </a:prstGeom>
        </p:spPr>
      </p:pic>
    </p:spTree>
    <p:extLst>
      <p:ext uri="{BB962C8B-B14F-4D97-AF65-F5344CB8AC3E}">
        <p14:creationId xmlns:p14="http://schemas.microsoft.com/office/powerpoint/2010/main" val="876820764"/>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3482C5-0AA1-48B3-B384-635D1FCBF973}" type="slidenum">
              <a:rPr lang="en-US" smtClean="0"/>
              <a:pPr/>
              <a:t>4</a:t>
            </a:fld>
            <a:endParaRPr lang="en-US"/>
          </a:p>
        </p:txBody>
      </p:sp>
      <p:sp>
        <p:nvSpPr>
          <p:cNvPr id="5" name="Rectangle 4"/>
          <p:cNvSpPr/>
          <p:nvPr/>
        </p:nvSpPr>
        <p:spPr>
          <a:xfrm>
            <a:off x="488504" y="980728"/>
            <a:ext cx="8784976" cy="5185522"/>
          </a:xfrm>
          <a:prstGeom prst="rect">
            <a:avLst/>
          </a:prstGeom>
        </p:spPr>
        <p:txBody>
          <a:bodyPr wrap="square">
            <a:spAutoFit/>
          </a:bodyPr>
          <a:lstStyle/>
          <a:p>
            <a:pPr algn="just">
              <a:lnSpc>
                <a:spcPct val="150000"/>
              </a:lnSpc>
            </a:pPr>
            <a:r>
              <a:rPr lang="en-US" sz="2800" dirty="0">
                <a:latin typeface="Times New Roman" panose="02020603050405020304" pitchFamily="18" charset="0"/>
                <a:cs typeface="Times New Roman" panose="02020603050405020304" pitchFamily="18" charset="0"/>
              </a:rPr>
              <a:t>Mouthparts of insects vary among insects depending upon their </a:t>
            </a:r>
            <a:r>
              <a:rPr lang="en-US" sz="2800" b="1" dirty="0">
                <a:latin typeface="Times New Roman" panose="02020603050405020304" pitchFamily="18" charset="0"/>
                <a:cs typeface="Times New Roman" panose="02020603050405020304" pitchFamily="18" charset="0"/>
              </a:rPr>
              <a:t>feeding habitus</a:t>
            </a:r>
            <a:r>
              <a:rPr lang="en-US" sz="2800" dirty="0">
                <a:latin typeface="Times New Roman" panose="02020603050405020304" pitchFamily="18" charset="0"/>
                <a:cs typeface="Times New Roman" panose="02020603050405020304" pitchFamily="18" charset="0"/>
              </a:rPr>
              <a:t>:-</a:t>
            </a:r>
          </a:p>
          <a:p>
            <a:pPr algn="just">
              <a:lnSpc>
                <a:spcPct val="150000"/>
              </a:lnSpc>
            </a:pPr>
            <a:r>
              <a:rPr lang="en-US" sz="2800" b="1" dirty="0">
                <a:latin typeface="Times New Roman" panose="02020603050405020304" pitchFamily="18" charset="0"/>
                <a:cs typeface="Times New Roman" panose="02020603050405020304" pitchFamily="18" charset="0"/>
              </a:rPr>
              <a:t> Mandibulate and haustellate</a:t>
            </a:r>
            <a:r>
              <a:rPr lang="en-US" sz="2800" dirty="0">
                <a:latin typeface="Times New Roman" panose="02020603050405020304" pitchFamily="18" charset="0"/>
                <a:cs typeface="Times New Roman" panose="02020603050405020304" pitchFamily="18" charset="0"/>
              </a:rPr>
              <a:t>.</a:t>
            </a:r>
          </a:p>
          <a:p>
            <a:pPr algn="just">
              <a:lnSpc>
                <a:spcPct val="150000"/>
              </a:lnSpc>
            </a:pPr>
            <a:r>
              <a:rPr lang="en-US" sz="2800" b="1" dirty="0">
                <a:latin typeface="Times New Roman" panose="02020603050405020304" pitchFamily="18" charset="0"/>
                <a:cs typeface="Times New Roman" panose="02020603050405020304" pitchFamily="18" charset="0"/>
              </a:rPr>
              <a:t> 1.Mandibulate:-feeding mainly solid food </a:t>
            </a:r>
            <a:r>
              <a:rPr lang="en-US" sz="2800" dirty="0">
                <a:latin typeface="Times New Roman" panose="02020603050405020304" pitchFamily="18" charset="0"/>
                <a:cs typeface="Times New Roman" panose="02020603050405020304" pitchFamily="18" charset="0"/>
              </a:rPr>
              <a:t>(chewing) mouthparts. </a:t>
            </a:r>
          </a:p>
          <a:p>
            <a:pPr algn="just">
              <a:lnSpc>
                <a:spcPct val="150000"/>
              </a:lnSpc>
            </a:pPr>
            <a:r>
              <a:rPr lang="en-US" sz="2800" b="1" dirty="0">
                <a:latin typeface="Times New Roman" panose="02020603050405020304" pitchFamily="18" charset="0"/>
                <a:cs typeface="Times New Roman" panose="02020603050405020304" pitchFamily="18" charset="0"/>
              </a:rPr>
              <a:t>2.Haustellate:-feeding mainly liquid food</a:t>
            </a:r>
            <a:r>
              <a:rPr lang="en-US" sz="2800" dirty="0">
                <a:latin typeface="Times New Roman" panose="02020603050405020304" pitchFamily="18" charset="0"/>
                <a:cs typeface="Times New Roman" panose="02020603050405020304" pitchFamily="18" charset="0"/>
              </a:rPr>
              <a:t> mouthparts can be further classified as piercing-sucking, sponging, and siphoning.</a:t>
            </a:r>
          </a:p>
        </p:txBody>
      </p:sp>
    </p:spTree>
    <p:extLst>
      <p:ext uri="{BB962C8B-B14F-4D97-AF65-F5344CB8AC3E}">
        <p14:creationId xmlns:p14="http://schemas.microsoft.com/office/powerpoint/2010/main" val="3588420564"/>
      </p:ext>
    </p:extLst>
  </p:cSld>
  <p:clrMapOvr>
    <a:masterClrMapping/>
  </p:clrMapOvr>
  <p:transition spd="slow">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1D6B4B2-9773-8DA1-5999-D185AEBF4A30}"/>
              </a:ext>
            </a:extLst>
          </p:cNvPr>
          <p:cNvSpPr>
            <a:spLocks noGrp="1"/>
          </p:cNvSpPr>
          <p:nvPr>
            <p:ph type="sldNum" sz="quarter" idx="12"/>
          </p:nvPr>
        </p:nvSpPr>
        <p:spPr/>
        <p:txBody>
          <a:bodyPr/>
          <a:lstStyle/>
          <a:p>
            <a:fld id="{A03482C5-0AA1-48B3-B384-635D1FCBF973}" type="slidenum">
              <a:rPr lang="en-US" smtClean="0"/>
              <a:pPr/>
              <a:t>5</a:t>
            </a:fld>
            <a:endParaRPr lang="en-US"/>
          </a:p>
        </p:txBody>
      </p:sp>
      <p:sp>
        <p:nvSpPr>
          <p:cNvPr id="6" name="TextBox 5">
            <a:extLst>
              <a:ext uri="{FF2B5EF4-FFF2-40B4-BE49-F238E27FC236}">
                <a16:creationId xmlns:a16="http://schemas.microsoft.com/office/drawing/2014/main" id="{E06A2F74-2DD0-8D86-D424-4B74D335BB94}"/>
              </a:ext>
            </a:extLst>
          </p:cNvPr>
          <p:cNvSpPr txBox="1"/>
          <p:nvPr/>
        </p:nvSpPr>
        <p:spPr>
          <a:xfrm>
            <a:off x="272480" y="136520"/>
            <a:ext cx="7560840" cy="4031873"/>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TYPES OF MOUTHPARTS</a:t>
            </a:r>
          </a:p>
          <a:p>
            <a:r>
              <a:rPr lang="en-US" sz="32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1-</a:t>
            </a:r>
            <a:r>
              <a:rPr lang="en-US" sz="2800" b="1" dirty="0">
                <a:latin typeface="Times New Roman" panose="02020603050405020304" pitchFamily="18" charset="0"/>
                <a:cs typeface="Times New Roman" panose="02020603050405020304" pitchFamily="18" charset="0"/>
              </a:rPr>
              <a:t>Biting &amp; chewing </a:t>
            </a:r>
            <a:r>
              <a:rPr lang="en-US" sz="2800" dirty="0">
                <a:latin typeface="Times New Roman" panose="02020603050405020304" pitchFamily="18" charset="0"/>
                <a:cs typeface="Times New Roman" panose="02020603050405020304" pitchFamily="18" charset="0"/>
              </a:rPr>
              <a:t>mouthparts are used for biting and grinding solid foods .</a:t>
            </a:r>
          </a:p>
          <a:p>
            <a:r>
              <a:rPr lang="en-US" sz="2800" b="1" dirty="0">
                <a:latin typeface="Times New Roman" panose="02020603050405020304" pitchFamily="18" charset="0"/>
                <a:cs typeface="Times New Roman" panose="02020603050405020304" pitchFamily="18" charset="0"/>
              </a:rPr>
              <a:t> EX: </a:t>
            </a:r>
            <a:r>
              <a:rPr lang="en-US" sz="2800" dirty="0">
                <a:latin typeface="Times New Roman" panose="02020603050405020304" pitchFamily="18" charset="0"/>
                <a:cs typeface="Times New Roman" panose="02020603050405020304" pitchFamily="18" charset="0"/>
              </a:rPr>
              <a:t>Beetles (Order: Coleoptera) </a:t>
            </a:r>
          </a:p>
          <a:p>
            <a:r>
              <a:rPr lang="en-US" sz="2800" dirty="0">
                <a:latin typeface="Times New Roman" panose="02020603050405020304" pitchFamily="18" charset="0"/>
                <a:cs typeface="Times New Roman" panose="02020603050405020304" pitchFamily="18" charset="0"/>
              </a:rPr>
              <a:t> cockroaches (Order: Blattaria)</a:t>
            </a:r>
          </a:p>
          <a:p>
            <a:r>
              <a:rPr lang="en-US" sz="2800" dirty="0">
                <a:latin typeface="Times New Roman" panose="02020603050405020304" pitchFamily="18" charset="0"/>
                <a:cs typeface="Times New Roman" panose="02020603050405020304" pitchFamily="18" charset="0"/>
              </a:rPr>
              <a:t> Grasshoppers, crickets </a:t>
            </a:r>
          </a:p>
          <a:p>
            <a:r>
              <a:rPr lang="en-US" sz="2800" dirty="0">
                <a:latin typeface="Times New Roman" panose="02020603050405020304" pitchFamily="18" charset="0"/>
                <a:cs typeface="Times New Roman" panose="02020603050405020304" pitchFamily="18" charset="0"/>
              </a:rPr>
              <a:t>(Order: Orthoptera) </a:t>
            </a:r>
          </a:p>
          <a:p>
            <a:r>
              <a:rPr lang="en-US" sz="2800" dirty="0">
                <a:latin typeface="Times New Roman" panose="02020603050405020304" pitchFamily="18" charset="0"/>
                <a:cs typeface="Times New Roman" panose="02020603050405020304" pitchFamily="18" charset="0"/>
              </a:rPr>
              <a:t>Caterpillars(larvae) (Order: Lepidoptera). Adult Lepidoptera have siphoning mouthparts.</a:t>
            </a:r>
          </a:p>
        </p:txBody>
      </p:sp>
      <p:pic>
        <p:nvPicPr>
          <p:cNvPr id="3" name="Picture 2">
            <a:extLst>
              <a:ext uri="{FF2B5EF4-FFF2-40B4-BE49-F238E27FC236}">
                <a16:creationId xmlns:a16="http://schemas.microsoft.com/office/drawing/2014/main" id="{13076056-A108-87B2-D9A6-BD7DC812E3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8464" y="4509120"/>
            <a:ext cx="3600400" cy="2212360"/>
          </a:xfrm>
          <a:prstGeom prst="rect">
            <a:avLst/>
          </a:prstGeom>
        </p:spPr>
      </p:pic>
      <p:pic>
        <p:nvPicPr>
          <p:cNvPr id="7" name="Picture 6">
            <a:extLst>
              <a:ext uri="{FF2B5EF4-FFF2-40B4-BE49-F238E27FC236}">
                <a16:creationId xmlns:a16="http://schemas.microsoft.com/office/drawing/2014/main" id="{47CF0F55-9735-3B84-DBE1-F762F79F71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72880" y="4509120"/>
            <a:ext cx="3226420" cy="2212360"/>
          </a:xfrm>
          <a:prstGeom prst="rect">
            <a:avLst/>
          </a:prstGeom>
        </p:spPr>
      </p:pic>
      <p:pic>
        <p:nvPicPr>
          <p:cNvPr id="9" name="Picture 8">
            <a:extLst>
              <a:ext uri="{FF2B5EF4-FFF2-40B4-BE49-F238E27FC236}">
                <a16:creationId xmlns:a16="http://schemas.microsoft.com/office/drawing/2014/main" id="{5D7CB2D9-A723-1661-44A9-9CE122BD39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733" y="4509120"/>
            <a:ext cx="2537803" cy="2212361"/>
          </a:xfrm>
          <a:prstGeom prst="rect">
            <a:avLst/>
          </a:prstGeom>
        </p:spPr>
      </p:pic>
    </p:spTree>
    <p:extLst>
      <p:ext uri="{BB962C8B-B14F-4D97-AF65-F5344CB8AC3E}">
        <p14:creationId xmlns:p14="http://schemas.microsoft.com/office/powerpoint/2010/main" val="560673237"/>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03482C5-0AA1-48B3-B384-635D1FCBF973}" type="slidenum">
              <a:rPr lang="en-US" smtClean="0"/>
              <a:pPr/>
              <a:t>6</a:t>
            </a:fld>
            <a:endParaRPr lang="en-US"/>
          </a:p>
        </p:txBody>
      </p:sp>
      <p:sp>
        <p:nvSpPr>
          <p:cNvPr id="3" name="TextBox 2">
            <a:extLst>
              <a:ext uri="{FF2B5EF4-FFF2-40B4-BE49-F238E27FC236}">
                <a16:creationId xmlns:a16="http://schemas.microsoft.com/office/drawing/2014/main" id="{C6AE7D88-B335-5BC7-CDD8-B13C73B87A81}"/>
              </a:ext>
            </a:extLst>
          </p:cNvPr>
          <p:cNvSpPr txBox="1"/>
          <p:nvPr/>
        </p:nvSpPr>
        <p:spPr>
          <a:xfrm>
            <a:off x="8992" y="136520"/>
            <a:ext cx="9217024" cy="1384995"/>
          </a:xfrm>
          <a:prstGeom prst="rect">
            <a:avLst/>
          </a:prstGeom>
          <a:noFill/>
        </p:spPr>
        <p:txBody>
          <a:bodyPr wrap="square">
            <a:spAutoFit/>
          </a:bodyPr>
          <a:lstStyle/>
          <a:p>
            <a:pPr marL="514350" indent="-514350" algn="just">
              <a:buAutoNum type="arabicPeriod"/>
            </a:pPr>
            <a:r>
              <a:rPr lang="en-US" sz="2800" b="1" dirty="0">
                <a:latin typeface="Times New Roman" panose="02020603050405020304" pitchFamily="18" charset="0"/>
                <a:cs typeface="Times New Roman" panose="02020603050405020304" pitchFamily="18" charset="0"/>
              </a:rPr>
              <a:t>labrum:-</a:t>
            </a:r>
            <a:r>
              <a:rPr lang="en-US" sz="2800" dirty="0">
                <a:latin typeface="Times New Roman" panose="02020603050405020304" pitchFamily="18" charset="0"/>
                <a:cs typeface="Times New Roman" panose="02020603050405020304" pitchFamily="18" charset="0"/>
              </a:rPr>
              <a:t> (often called the </a:t>
            </a:r>
            <a:r>
              <a:rPr lang="en-US" sz="2800" b="1" dirty="0">
                <a:latin typeface="Times New Roman" panose="02020603050405020304" pitchFamily="18" charset="0"/>
                <a:cs typeface="Times New Roman" panose="02020603050405020304" pitchFamily="18" charset="0"/>
              </a:rPr>
              <a:t>upper lip) </a:t>
            </a:r>
            <a:r>
              <a:rPr lang="en-US" sz="2800" dirty="0">
                <a:latin typeface="Times New Roman" panose="02020603050405020304" pitchFamily="18" charset="0"/>
                <a:cs typeface="Times New Roman" panose="02020603050405020304" pitchFamily="18" charset="0"/>
              </a:rPr>
              <a:t>is a simple </a:t>
            </a:r>
            <a:r>
              <a:rPr lang="en-US" sz="2800" b="0" i="0" dirty="0">
                <a:solidFill>
                  <a:srgbClr val="202124"/>
                </a:solidFill>
                <a:effectLst/>
                <a:latin typeface="Times New Roman" panose="02020603050405020304" pitchFamily="18" charset="0"/>
                <a:cs typeface="Times New Roman" panose="02020603050405020304" pitchFamily="18" charset="0"/>
              </a:rPr>
              <a:t>flattened piece of cuticle</a:t>
            </a:r>
            <a:r>
              <a:rPr lang="en-US" sz="2800" dirty="0">
                <a:latin typeface="Times New Roman" panose="02020603050405020304" pitchFamily="18" charset="0"/>
                <a:cs typeface="Times New Roman" panose="02020603050405020304" pitchFamily="18" charset="0"/>
              </a:rPr>
              <a:t>, , covers the mouth cavity from above helps to pull the food in to mouth. </a:t>
            </a:r>
          </a:p>
        </p:txBody>
      </p:sp>
      <p:pic>
        <p:nvPicPr>
          <p:cNvPr id="2" name="Picture 1">
            <a:extLst>
              <a:ext uri="{FF2B5EF4-FFF2-40B4-BE49-F238E27FC236}">
                <a16:creationId xmlns:a16="http://schemas.microsoft.com/office/drawing/2014/main" id="{9190C9C7-689E-E24F-7CBF-1FA63922F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24608" y="1789658"/>
            <a:ext cx="6912768" cy="4807693"/>
          </a:xfrm>
          <a:prstGeom prst="rect">
            <a:avLst/>
          </a:prstGeom>
        </p:spPr>
      </p:pic>
    </p:spTree>
    <p:extLst>
      <p:ext uri="{BB962C8B-B14F-4D97-AF65-F5344CB8AC3E}">
        <p14:creationId xmlns:p14="http://schemas.microsoft.com/office/powerpoint/2010/main" val="3401763871"/>
      </p:ext>
    </p:extLst>
  </p:cSld>
  <p:clrMapOvr>
    <a:masterClrMapping/>
  </p:clrMapOvr>
  <p:transition spd="slow">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A378DC1-A1AC-2F68-45C2-D434D0596A95}"/>
              </a:ext>
            </a:extLst>
          </p:cNvPr>
          <p:cNvSpPr>
            <a:spLocks noGrp="1"/>
          </p:cNvSpPr>
          <p:nvPr>
            <p:ph type="sldNum" sz="quarter" idx="12"/>
          </p:nvPr>
        </p:nvSpPr>
        <p:spPr/>
        <p:txBody>
          <a:bodyPr/>
          <a:lstStyle/>
          <a:p>
            <a:fld id="{A03482C5-0AA1-48B3-B384-635D1FCBF973}" type="slidenum">
              <a:rPr lang="en-US" smtClean="0"/>
              <a:pPr/>
              <a:t>7</a:t>
            </a:fld>
            <a:endParaRPr lang="en-US"/>
          </a:p>
        </p:txBody>
      </p:sp>
      <p:sp>
        <p:nvSpPr>
          <p:cNvPr id="6" name="TextBox 5">
            <a:extLst>
              <a:ext uri="{FF2B5EF4-FFF2-40B4-BE49-F238E27FC236}">
                <a16:creationId xmlns:a16="http://schemas.microsoft.com/office/drawing/2014/main" id="{43BC0556-4A33-517E-DE58-43610C9B46EB}"/>
              </a:ext>
            </a:extLst>
          </p:cNvPr>
          <p:cNvSpPr txBox="1"/>
          <p:nvPr/>
        </p:nvSpPr>
        <p:spPr>
          <a:xfrm>
            <a:off x="344488" y="548680"/>
            <a:ext cx="8928992" cy="3539430"/>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2.</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labium</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often called the lower lip</a:t>
            </a:r>
            <a:r>
              <a:rPr lang="en-US" sz="2800" dirty="0">
                <a:latin typeface="Times New Roman" panose="02020603050405020304" pitchFamily="18" charset="0"/>
                <a:cs typeface="Times New Roman" panose="02020603050405020304" pitchFamily="18" charset="0"/>
              </a:rPr>
              <a:t>):- </a:t>
            </a:r>
            <a:r>
              <a:rPr lang="en-US" sz="2800" dirty="0"/>
              <a:t>It is made of three basal plates, namely,</a:t>
            </a:r>
          </a:p>
          <a:p>
            <a:r>
              <a:rPr lang="en-US" sz="2800" dirty="0"/>
              <a:t> </a:t>
            </a:r>
            <a:r>
              <a:rPr lang="en-US" sz="2800" b="1" dirty="0"/>
              <a:t>submentum,</a:t>
            </a:r>
          </a:p>
          <a:p>
            <a:r>
              <a:rPr lang="en-US" sz="2800" b="1" dirty="0"/>
              <a:t> mentum and</a:t>
            </a:r>
          </a:p>
          <a:p>
            <a:r>
              <a:rPr lang="en-US" sz="2800" b="1" dirty="0"/>
              <a:t> prementum</a:t>
            </a:r>
            <a:r>
              <a:rPr lang="en-US" sz="2800" dirty="0"/>
              <a:t>, the last plate carries a chemoreceptor bearing segmented palp. On the tip of labium are attached paired </a:t>
            </a:r>
            <a:r>
              <a:rPr lang="en-US" sz="2800" b="1" dirty="0"/>
              <a:t>glossa</a:t>
            </a:r>
          </a:p>
          <a:p>
            <a:r>
              <a:rPr lang="en-US" sz="2800" b="1" dirty="0" err="1"/>
              <a:t>paraglossa</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5217533"/>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590E88E-D46E-1D37-D20D-F62B30955FA7}"/>
              </a:ext>
            </a:extLst>
          </p:cNvPr>
          <p:cNvSpPr>
            <a:spLocks noGrp="1"/>
          </p:cNvSpPr>
          <p:nvPr>
            <p:ph type="sldNum" sz="quarter" idx="12"/>
          </p:nvPr>
        </p:nvSpPr>
        <p:spPr/>
        <p:txBody>
          <a:bodyPr/>
          <a:lstStyle/>
          <a:p>
            <a:fld id="{A03482C5-0AA1-48B3-B384-635D1FCBF973}" type="slidenum">
              <a:rPr lang="en-US" smtClean="0"/>
              <a:pPr/>
              <a:t>8</a:t>
            </a:fld>
            <a:endParaRPr lang="en-US"/>
          </a:p>
        </p:txBody>
      </p:sp>
      <p:pic>
        <p:nvPicPr>
          <p:cNvPr id="5" name="Picture 4">
            <a:extLst>
              <a:ext uri="{FF2B5EF4-FFF2-40B4-BE49-F238E27FC236}">
                <a16:creationId xmlns:a16="http://schemas.microsoft.com/office/drawing/2014/main" id="{B7611CA6-55FF-B1FA-EFD2-5EA8BDE1AC5A}"/>
              </a:ext>
            </a:extLst>
          </p:cNvPr>
          <p:cNvPicPr>
            <a:picLocks noChangeAspect="1"/>
          </p:cNvPicPr>
          <p:nvPr/>
        </p:nvPicPr>
        <p:blipFill>
          <a:blip r:embed="rId2"/>
          <a:stretch>
            <a:fillRect/>
          </a:stretch>
        </p:blipFill>
        <p:spPr>
          <a:xfrm>
            <a:off x="1928664" y="656692"/>
            <a:ext cx="6048672" cy="5544616"/>
          </a:xfrm>
          <a:prstGeom prst="rect">
            <a:avLst/>
          </a:prstGeom>
        </p:spPr>
      </p:pic>
    </p:spTree>
    <p:extLst>
      <p:ext uri="{BB962C8B-B14F-4D97-AF65-F5344CB8AC3E}">
        <p14:creationId xmlns:p14="http://schemas.microsoft.com/office/powerpoint/2010/main" val="3658737756"/>
      </p:ext>
    </p:extLst>
  </p:cSld>
  <p:clrMapOvr>
    <a:masterClrMapping/>
  </p:clrMapOvr>
  <p:transition spd="slow">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B4E219-237B-CBD5-ADC5-A92D69548D1C}"/>
              </a:ext>
            </a:extLst>
          </p:cNvPr>
          <p:cNvSpPr>
            <a:spLocks noGrp="1"/>
          </p:cNvSpPr>
          <p:nvPr>
            <p:ph type="sldNum" sz="quarter" idx="12"/>
          </p:nvPr>
        </p:nvSpPr>
        <p:spPr/>
        <p:txBody>
          <a:bodyPr/>
          <a:lstStyle/>
          <a:p>
            <a:fld id="{A03482C5-0AA1-48B3-B384-635D1FCBF973}" type="slidenum">
              <a:rPr lang="en-US" smtClean="0"/>
              <a:pPr/>
              <a:t>9</a:t>
            </a:fld>
            <a:endParaRPr lang="en-US"/>
          </a:p>
        </p:txBody>
      </p:sp>
      <p:sp>
        <p:nvSpPr>
          <p:cNvPr id="6" name="TextBox 5">
            <a:extLst>
              <a:ext uri="{FF2B5EF4-FFF2-40B4-BE49-F238E27FC236}">
                <a16:creationId xmlns:a16="http://schemas.microsoft.com/office/drawing/2014/main" id="{AF7B515B-6055-5E6A-6FC4-EBDE3A4FBB21}"/>
              </a:ext>
            </a:extLst>
          </p:cNvPr>
          <p:cNvSpPr txBox="1"/>
          <p:nvPr/>
        </p:nvSpPr>
        <p:spPr>
          <a:xfrm>
            <a:off x="416496" y="332656"/>
            <a:ext cx="8994204" cy="1384995"/>
          </a:xfrm>
          <a:prstGeom prst="rect">
            <a:avLst/>
          </a:prstGeom>
          <a:noFill/>
        </p:spPr>
        <p:txBody>
          <a:bodyPr wrap="square">
            <a:spAutoFit/>
          </a:bodyPr>
          <a:lstStyle/>
          <a:p>
            <a:r>
              <a:rPr lang="en-US" sz="2800" b="1" dirty="0">
                <a:latin typeface="Times New Roman" panose="02020603050405020304" pitchFamily="18" charset="0"/>
                <a:cs typeface="Times New Roman" panose="02020603050405020304" pitchFamily="18" charset="0"/>
              </a:rPr>
              <a:t>3.Mandibles</a:t>
            </a: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primary  jaws:-</a:t>
            </a:r>
            <a:r>
              <a:rPr lang="en-US" sz="2800" dirty="0">
                <a:latin typeface="Times New Roman" panose="02020603050405020304" pitchFamily="18" charset="0"/>
                <a:cs typeface="Times New Roman" panose="02020603050405020304" pitchFamily="18" charset="0"/>
              </a:rPr>
              <a:t> are highly sclerotized paired structures. They are used for biting, chewing and severing food. </a:t>
            </a:r>
          </a:p>
        </p:txBody>
      </p:sp>
      <p:pic>
        <p:nvPicPr>
          <p:cNvPr id="7" name="Picture 6">
            <a:extLst>
              <a:ext uri="{FF2B5EF4-FFF2-40B4-BE49-F238E27FC236}">
                <a16:creationId xmlns:a16="http://schemas.microsoft.com/office/drawing/2014/main" id="{3EFFB322-7801-28A9-33DB-853AA2CF2A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2600" y="2131053"/>
            <a:ext cx="8208912" cy="4726947"/>
          </a:xfrm>
          <a:prstGeom prst="rect">
            <a:avLst/>
          </a:prstGeom>
        </p:spPr>
      </p:pic>
    </p:spTree>
    <p:extLst>
      <p:ext uri="{BB962C8B-B14F-4D97-AF65-F5344CB8AC3E}">
        <p14:creationId xmlns:p14="http://schemas.microsoft.com/office/powerpoint/2010/main" val="2981944015"/>
      </p:ext>
    </p:extLst>
  </p:cSld>
  <p:clrMapOvr>
    <a:masterClrMapping/>
  </p:clrMapOvr>
  <p:transition spd="slow">
    <p:randomBar dir="vert"/>
  </p:transition>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73781875</TotalTime>
  <Words>1103</Words>
  <Application>Microsoft Office PowerPoint</Application>
  <PresentationFormat>A4 Paper (210x297 mm)</PresentationFormat>
  <Paragraphs>123</Paragraphs>
  <Slides>25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Arial</vt:lpstr>
      <vt:lpstr>Calibri</vt:lpstr>
      <vt:lpstr>Franklin Gothic Medium</vt:lpstr>
      <vt:lpstr>Times New Roman</vt:lpstr>
      <vt:lpstr>Office Theme</vt:lpstr>
      <vt:lpstr>2nd   Lab. The modifications of insect  mouth part &amp;Role of beneficial insects in agriculture:-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Food of insects </vt:lpstr>
      <vt:lpstr>Role of beneficial insects in agriculture:- </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Polymerase Chain Reaction    (PCR)  “DNA photocopier”</dc:title>
  <dc:creator>DIDAM</dc:creator>
  <cp:lastModifiedBy>hero muhyaddin</cp:lastModifiedBy>
  <cp:revision>329</cp:revision>
  <dcterms:created xsi:type="dcterms:W3CDTF">2016-07-22T12:26:15Z</dcterms:created>
  <dcterms:modified xsi:type="dcterms:W3CDTF">2023-10-02T18:04:41Z</dcterms:modified>
</cp:coreProperties>
</file>