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2" r:id="rId2"/>
    <p:sldId id="256" r:id="rId3"/>
    <p:sldId id="274" r:id="rId4"/>
    <p:sldId id="279" r:id="rId5"/>
    <p:sldId id="263" r:id="rId6"/>
    <p:sldId id="275" r:id="rId7"/>
    <p:sldId id="264" r:id="rId8"/>
    <p:sldId id="257" r:id="rId9"/>
    <p:sldId id="272" r:id="rId10"/>
    <p:sldId id="277" r:id="rId11"/>
    <p:sldId id="276" r:id="rId12"/>
    <p:sldId id="265" r:id="rId13"/>
    <p:sldId id="266" r:id="rId14"/>
    <p:sldId id="278" r:id="rId15"/>
    <p:sldId id="280" r:id="rId16"/>
    <p:sldId id="258" r:id="rId17"/>
  </p:sldIdLst>
  <p:sldSz cx="10693400" cy="75565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35" userDrawn="1">
          <p15:clr>
            <a:srgbClr val="A4A3A4"/>
          </p15:clr>
        </p15:guide>
        <p15:guide id="2" pos="3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>
      <p:cViewPr varScale="1">
        <p:scale>
          <a:sx n="72" d="100"/>
          <a:sy n="72" d="100"/>
        </p:scale>
        <p:origin x="1339" y="53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7F335-78EC-4780-B174-EF9A63A5030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1336675"/>
            <a:ext cx="51054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83EAF-2220-4F54-8777-E5E3D1ED0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83EAF-2220-4F54-8777-E5E3D1ED0B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1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83EAF-2220-4F54-8777-E5E3D1ED0B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8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78" y="2342515"/>
            <a:ext cx="90970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358" y="4231640"/>
            <a:ext cx="74916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19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1728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120" y="302260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120" y="1737995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8811" y="7027545"/>
            <a:ext cx="342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1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87645" y="6983235"/>
            <a:ext cx="341470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pc="-25" smtClean="0"/>
              <a:pPr marL="38100">
                <a:lnSpc>
                  <a:spcPts val="1410"/>
                </a:lnSpc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ero.Muhammad@su.edu.krd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yloview.com/poster-larva-of-stem-borer-sawfly-cephus-pygmaeus-cephidae-and-damaged-no-DEF224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invasive.org/browse/detail.cfm?imgnum=5462704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DB8B50-408E-BF14-1B06-F73BDBDCDB54}"/>
              </a:ext>
            </a:extLst>
          </p:cNvPr>
          <p:cNvSpPr txBox="1"/>
          <p:nvPr/>
        </p:nvSpPr>
        <p:spPr>
          <a:xfrm>
            <a:off x="1079500" y="2178050"/>
            <a:ext cx="8077200" cy="4501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Field crop insects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spc="-25" dirty="0">
                <a:latin typeface="Times New Roman"/>
                <a:cs typeface="Times New Roman"/>
              </a:rPr>
              <a:t>Lab 3</a:t>
            </a:r>
            <a:endParaRPr lang="en-US" sz="3200" dirty="0">
              <a:latin typeface="Times New Roman"/>
              <a:cs typeface="Times New Roman"/>
            </a:endParaRPr>
          </a:p>
          <a:p>
            <a:pPr algn="ctr">
              <a:spcBef>
                <a:spcPts val="235"/>
              </a:spcBef>
            </a:pPr>
            <a:r>
              <a:rPr lang="en-US" sz="3200" b="1" dirty="0">
                <a:latin typeface="Times New Roman"/>
                <a:cs typeface="Times New Roman"/>
              </a:rPr>
              <a:t>Cereal</a:t>
            </a:r>
            <a:r>
              <a:rPr lang="en-US" sz="3200" b="1" spc="-70" dirty="0">
                <a:latin typeface="Times New Roman"/>
                <a:cs typeface="Times New Roman"/>
              </a:rPr>
              <a:t> </a:t>
            </a:r>
            <a:r>
              <a:rPr lang="en-US" sz="3200" b="1" spc="-20" dirty="0">
                <a:latin typeface="Times New Roman"/>
                <a:cs typeface="Times New Roman"/>
              </a:rPr>
              <a:t>Crop</a:t>
            </a:r>
          </a:p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Lecturer: Hero Muhyaddin Muhammad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mail: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hero.Muhammad@su.edu.krd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Date:5/2/ 2024 </a:t>
            </a:r>
          </a:p>
          <a:p>
            <a:pPr algn="ctr">
              <a:spcBef>
                <a:spcPts val="235"/>
              </a:spcBef>
            </a:pP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629F6-FCD6-7851-2433-62C9579E1D17}"/>
              </a:ext>
            </a:extLst>
          </p:cNvPr>
          <p:cNvSpPr txBox="1"/>
          <p:nvPr/>
        </p:nvSpPr>
        <p:spPr>
          <a:xfrm>
            <a:off x="-5379" y="349250"/>
            <a:ext cx="5346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Salahaddin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- Erbil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Collage of Agricultural Engineering sciences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 protection Department</a:t>
            </a:r>
          </a:p>
        </p:txBody>
      </p:sp>
      <p:pic>
        <p:nvPicPr>
          <p:cNvPr id="5" name="Picture 2" descr="C:\Users\DIDAM\Desktop\images.png">
            <a:extLst>
              <a:ext uri="{FF2B5EF4-FFF2-40B4-BE49-F238E27FC236}">
                <a16:creationId xmlns:a16="http://schemas.microsoft.com/office/drawing/2014/main" id="{76C93BFC-8296-33A5-765E-07A73BCC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88796"/>
            <a:ext cx="3571876" cy="13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3323BC-4880-A7CC-077B-8A2A95FA3EDB}"/>
              </a:ext>
            </a:extLst>
          </p:cNvPr>
          <p:cNvSpPr txBox="1"/>
          <p:nvPr/>
        </p:nvSpPr>
        <p:spPr>
          <a:xfrm>
            <a:off x="203200" y="3181568"/>
            <a:ext cx="9296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Adults: </a:t>
            </a:r>
            <a:r>
              <a:rPr lang="en-US" sz="280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Tiny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flies, measuring only about 2-3 millimeters in length.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Gray bodies with yellowish markings on the head and thorax.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Large, dark eyes that are covered in fine hairs.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Transparent wings with dark veins.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7FB62-A3E4-1A0F-1E08-0FC691F35700}"/>
              </a:ext>
            </a:extLst>
          </p:cNvPr>
          <p:cNvSpPr txBox="1"/>
          <p:nvPr/>
        </p:nvSpPr>
        <p:spPr>
          <a:xfrm>
            <a:off x="469900" y="727512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Pupae:-</a:t>
            </a:r>
            <a:r>
              <a:rPr lang="en-US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Brown, barrel-shaped pupal cases that form inside.</a:t>
            </a:r>
          </a:p>
        </p:txBody>
      </p:sp>
      <p:pic>
        <p:nvPicPr>
          <p:cNvPr id="1026" name="Picture 2" descr="Hydrellia griseola [Diptera: Ephydridae] in Leaf and stem mines of British  flies and other insects">
            <a:extLst>
              <a:ext uri="{FF2B5EF4-FFF2-40B4-BE49-F238E27FC236}">
                <a16:creationId xmlns:a16="http://schemas.microsoft.com/office/drawing/2014/main" id="{79AD96D0-3AF1-2C11-5A5C-F8D0BEEC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1339850"/>
            <a:ext cx="254147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ce whorl maggot">
            <a:extLst>
              <a:ext uri="{FF2B5EF4-FFF2-40B4-BE49-F238E27FC236}">
                <a16:creationId xmlns:a16="http://schemas.microsoft.com/office/drawing/2014/main" id="{5A12B9F7-B157-8474-8516-DC0E2950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054927"/>
            <a:ext cx="3771900" cy="23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5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FF2B5EF4-FFF2-40B4-BE49-F238E27FC236}">
                <a16:creationId xmlns:a16="http://schemas.microsoft.com/office/drawing/2014/main" id="{76E0F139-B70E-9F7F-9FD4-F4A820F3A1BE}"/>
              </a:ext>
            </a:extLst>
          </p:cNvPr>
          <p:cNvGrpSpPr/>
          <p:nvPr/>
        </p:nvGrpSpPr>
        <p:grpSpPr>
          <a:xfrm>
            <a:off x="1117600" y="273050"/>
            <a:ext cx="8458200" cy="7162800"/>
            <a:chOff x="3316701" y="3107178"/>
            <a:chExt cx="3531870" cy="4101465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099572B1-7C52-FDE2-3F83-D2C46BF8A70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6701" y="3107178"/>
              <a:ext cx="2495229" cy="1909967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8F2AF80D-6C0E-F7D1-7ABA-ADC629EE9D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700" y="5036184"/>
              <a:ext cx="1628775" cy="2172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74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8DB1E0-20E0-3EE8-FBF5-E5CD03F68FA1}"/>
              </a:ext>
            </a:extLst>
          </p:cNvPr>
          <p:cNvSpPr txBox="1"/>
          <p:nvPr/>
        </p:nvSpPr>
        <p:spPr>
          <a:xfrm>
            <a:off x="165100" y="577850"/>
            <a:ext cx="10439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Damage:</a:t>
            </a:r>
          </a:p>
          <a:p>
            <a:pPr algn="l"/>
            <a:r>
              <a:rPr lang="en-US" sz="2800" dirty="0">
                <a:latin typeface="Times New Roman"/>
                <a:cs typeface="Times New Roman"/>
              </a:rPr>
              <a:t>Larvae</a:t>
            </a:r>
            <a:r>
              <a:rPr lang="en-US" sz="2800" spc="37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tunnel</a:t>
            </a:r>
            <a:r>
              <a:rPr lang="en-US" sz="2800" spc="3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between</a:t>
            </a:r>
            <a:r>
              <a:rPr lang="en-US" sz="2800" spc="390" dirty="0">
                <a:latin typeface="Times New Roman"/>
                <a:cs typeface="Times New Roman"/>
              </a:rPr>
              <a:t> </a:t>
            </a:r>
            <a:r>
              <a:rPr lang="en-US" sz="2800" spc="-25" dirty="0">
                <a:latin typeface="Times New Roman"/>
                <a:cs typeface="Times New Roman"/>
              </a:rPr>
              <a:t>the </a:t>
            </a:r>
            <a:r>
              <a:rPr lang="en-US" sz="2800" dirty="0">
                <a:latin typeface="Times New Roman"/>
                <a:cs typeface="Times New Roman"/>
              </a:rPr>
              <a:t>layers</a:t>
            </a:r>
            <a:r>
              <a:rPr lang="en-US" sz="2800" spc="17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17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17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leaf,</a:t>
            </a:r>
            <a:r>
              <a:rPr lang="en-US" sz="2800" spc="18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attacking</a:t>
            </a:r>
            <a:r>
              <a:rPr lang="en-US" sz="2800" spc="18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and</a:t>
            </a:r>
            <a:r>
              <a:rPr lang="en-US" sz="2800" spc="17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killing</a:t>
            </a:r>
            <a:r>
              <a:rPr lang="en-US" sz="2800" spc="18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leaves.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larvae of the rice  cause significant damage to rice and other gramineous plants. Their feeding create that disrupt photosynthesis, leading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Stunted growth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Reduced yields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Yellowing and wilting of leaves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severe cases, plant death</a:t>
            </a:r>
          </a:p>
        </p:txBody>
      </p:sp>
    </p:spTree>
    <p:extLst>
      <p:ext uri="{BB962C8B-B14F-4D97-AF65-F5344CB8AC3E}">
        <p14:creationId xmlns:p14="http://schemas.microsoft.com/office/powerpoint/2010/main" val="379669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D9959C-89CC-CD24-4D53-64E698E9505A}"/>
              </a:ext>
            </a:extLst>
          </p:cNvPr>
          <p:cNvSpPr txBox="1"/>
          <p:nvPr/>
        </p:nvSpPr>
        <p:spPr>
          <a:xfrm>
            <a:off x="1003300" y="273050"/>
            <a:ext cx="7315200" cy="196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8415" marR="1285875" algn="ctr">
              <a:lnSpc>
                <a:spcPts val="1839"/>
              </a:lnSpc>
              <a:spcBef>
                <a:spcPts val="5"/>
              </a:spcBef>
              <a:tabLst>
                <a:tab pos="1710055" algn="l"/>
                <a:tab pos="2011045" algn="l"/>
              </a:tabLst>
            </a:pPr>
            <a:r>
              <a:rPr lang="en-US" sz="2800" b="1" dirty="0">
                <a:latin typeface="Times New Roman"/>
                <a:cs typeface="Times New Roman"/>
              </a:rPr>
              <a:t>8.Corn </a:t>
            </a:r>
            <a:r>
              <a:rPr lang="en-US" sz="2800" b="1" spc="-10" dirty="0">
                <a:latin typeface="Times New Roman"/>
                <a:cs typeface="Times New Roman"/>
              </a:rPr>
              <a:t>earworm</a:t>
            </a:r>
          </a:p>
          <a:p>
            <a:pPr marL="1288415" marR="1285875" algn="ctr">
              <a:lnSpc>
                <a:spcPts val="1839"/>
              </a:lnSpc>
              <a:spcBef>
                <a:spcPts val="5"/>
              </a:spcBef>
              <a:tabLst>
                <a:tab pos="1710055" algn="l"/>
                <a:tab pos="2011045" algn="l"/>
              </a:tabLst>
            </a:pPr>
            <a:endParaRPr lang="en-US" sz="2800" b="1" spc="-10" dirty="0">
              <a:latin typeface="Times New Roman"/>
              <a:cs typeface="Times New Roman"/>
            </a:endParaRPr>
          </a:p>
          <a:p>
            <a:pPr marL="1288415" marR="1285875" algn="ctr">
              <a:lnSpc>
                <a:spcPts val="1839"/>
              </a:lnSpc>
              <a:spcBef>
                <a:spcPts val="5"/>
              </a:spcBef>
              <a:tabLst>
                <a:tab pos="1710055" algn="l"/>
                <a:tab pos="2011045" algn="l"/>
              </a:tabLst>
            </a:pPr>
            <a:r>
              <a:rPr lang="en-US" sz="2800" b="1" spc="-10" dirty="0">
                <a:latin typeface="Times New Roman"/>
                <a:cs typeface="Times New Roman"/>
              </a:rPr>
              <a:t>tomato fruit worm</a:t>
            </a:r>
          </a:p>
          <a:p>
            <a:pPr marL="1288415" marR="1285875" algn="ctr">
              <a:lnSpc>
                <a:spcPts val="1839"/>
              </a:lnSpc>
              <a:spcBef>
                <a:spcPts val="5"/>
              </a:spcBef>
              <a:tabLst>
                <a:tab pos="1710055" algn="l"/>
                <a:tab pos="2011045" algn="l"/>
              </a:tabLst>
            </a:pPr>
            <a:r>
              <a:rPr lang="en-US" sz="2800" b="1" dirty="0">
                <a:latin typeface="Times New Roman"/>
                <a:cs typeface="Times New Roman"/>
              </a:rPr>
              <a:t>	</a:t>
            </a:r>
          </a:p>
          <a:p>
            <a:pPr marL="1288415" marR="1285875" algn="ctr">
              <a:lnSpc>
                <a:spcPts val="1839"/>
              </a:lnSpc>
              <a:spcBef>
                <a:spcPts val="5"/>
              </a:spcBef>
              <a:tabLst>
                <a:tab pos="1710055" algn="l"/>
                <a:tab pos="2011045" algn="l"/>
              </a:tabLst>
            </a:pPr>
            <a:endParaRPr lang="en-US" sz="2800" b="1" dirty="0">
              <a:latin typeface="Times New Roman"/>
              <a:cs typeface="Times New Roman"/>
            </a:endParaRPr>
          </a:p>
          <a:p>
            <a:pPr marL="1288415" marR="1285875" algn="ctr">
              <a:lnSpc>
                <a:spcPts val="1839"/>
              </a:lnSpc>
              <a:spcBef>
                <a:spcPts val="5"/>
              </a:spcBef>
              <a:tabLst>
                <a:tab pos="1710055" algn="l"/>
                <a:tab pos="2011045" algn="l"/>
              </a:tabLst>
            </a:pPr>
            <a:r>
              <a:rPr lang="en-US" sz="2800" b="1" i="1" dirty="0" err="1">
                <a:latin typeface="Times New Roman"/>
                <a:cs typeface="Times New Roman"/>
              </a:rPr>
              <a:t>Helicoverpa</a:t>
            </a:r>
            <a:r>
              <a:rPr lang="en-US" sz="2800" b="1" i="1" spc="-50" dirty="0">
                <a:latin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cs typeface="Times New Roman"/>
              </a:rPr>
              <a:t>zea</a:t>
            </a:r>
            <a:r>
              <a:rPr lang="en-US" sz="2800" b="1" i="1" spc="-45" dirty="0">
                <a:latin typeface="Times New Roman"/>
                <a:cs typeface="Times New Roman"/>
              </a:rPr>
              <a:t> </a:t>
            </a:r>
            <a:r>
              <a:rPr lang="en-US" sz="2800" b="1" spc="-10" dirty="0">
                <a:latin typeface="Times New Roman"/>
                <a:cs typeface="Times New Roman"/>
              </a:rPr>
              <a:t>(</a:t>
            </a:r>
            <a:r>
              <a:rPr lang="en-US" sz="2800" b="1" spc="-10" dirty="0" err="1">
                <a:latin typeface="Times New Roman"/>
                <a:cs typeface="Times New Roman"/>
              </a:rPr>
              <a:t>Boddie</a:t>
            </a:r>
            <a:r>
              <a:rPr lang="en-US" sz="2800" b="1" spc="-10" dirty="0">
                <a:latin typeface="Times New Roman"/>
                <a:cs typeface="Times New Roman"/>
              </a:rPr>
              <a:t>),</a:t>
            </a:r>
          </a:p>
          <a:p>
            <a:pPr marL="1288415" marR="1285875" algn="ctr">
              <a:lnSpc>
                <a:spcPts val="1839"/>
              </a:lnSpc>
              <a:spcBef>
                <a:spcPts val="5"/>
              </a:spcBef>
              <a:tabLst>
                <a:tab pos="1710055" algn="l"/>
                <a:tab pos="2011045" algn="l"/>
              </a:tabLst>
            </a:pPr>
            <a:endParaRPr lang="en-US" sz="2800" b="1" dirty="0">
              <a:latin typeface="Times New Roman"/>
              <a:cs typeface="Times New Roman"/>
            </a:endParaRPr>
          </a:p>
          <a:p>
            <a:pPr algn="ctr">
              <a:lnSpc>
                <a:spcPts val="1795"/>
              </a:lnSpc>
            </a:pPr>
            <a:r>
              <a:rPr lang="en-US" sz="2400" b="1" dirty="0">
                <a:latin typeface="Times New Roman"/>
                <a:cs typeface="Times New Roman"/>
              </a:rPr>
              <a:t>(Lepidoptera</a:t>
            </a:r>
            <a:r>
              <a:rPr lang="en-US" sz="2800" b="1" spc="-25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:</a:t>
            </a:r>
            <a:r>
              <a:rPr lang="en-US" sz="2800" b="1" spc="-35" dirty="0">
                <a:latin typeface="Times New Roman"/>
                <a:cs typeface="Times New Roman"/>
              </a:rPr>
              <a:t> </a:t>
            </a:r>
            <a:r>
              <a:rPr lang="en-US" sz="2800" b="1" spc="-10" dirty="0" err="1">
                <a:latin typeface="Times New Roman"/>
                <a:cs typeface="Times New Roman"/>
              </a:rPr>
              <a:t>Noctuidae</a:t>
            </a:r>
            <a:r>
              <a:rPr lang="en-US" sz="2800" b="1" spc="-10" dirty="0">
                <a:latin typeface="Times New Roman"/>
                <a:cs typeface="Times New Roman"/>
              </a:rPr>
              <a:t>)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0932-D801-9676-1C27-806A14FB04A2}"/>
              </a:ext>
            </a:extLst>
          </p:cNvPr>
          <p:cNvSpPr txBox="1"/>
          <p:nvPr/>
        </p:nvSpPr>
        <p:spPr>
          <a:xfrm>
            <a:off x="250013" y="2330450"/>
            <a:ext cx="9525000" cy="3569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  <a:effectLst/>
                <a:latin typeface="Google Sans"/>
              </a:rPr>
              <a:t>Description</a:t>
            </a:r>
          </a:p>
          <a:p>
            <a:pPr marL="88900">
              <a:lnSpc>
                <a:spcPts val="1645"/>
              </a:lnSpc>
              <a:spcBef>
                <a:spcPts val="1515"/>
              </a:spcBef>
            </a:pPr>
            <a:r>
              <a:rPr lang="en-US" sz="2800" b="1" spc="-20" dirty="0" err="1">
                <a:latin typeface="Times New Roman"/>
                <a:cs typeface="Times New Roman"/>
              </a:rPr>
              <a:t>Egg</a:t>
            </a:r>
            <a:r>
              <a:rPr lang="en-US" sz="2800" spc="-20" dirty="0" err="1">
                <a:latin typeface="Times New Roman"/>
                <a:cs typeface="Times New Roman"/>
              </a:rPr>
              <a:t>:</a:t>
            </a:r>
            <a:r>
              <a:rPr lang="en-US" sz="2800" dirty="0" err="1">
                <a:latin typeface="Times New Roman"/>
                <a:cs typeface="Times New Roman"/>
              </a:rPr>
              <a:t>The</a:t>
            </a:r>
            <a:r>
              <a:rPr lang="en-US" sz="2800" spc="13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dome-</a:t>
            </a:r>
            <a:r>
              <a:rPr lang="en-US" sz="2800" dirty="0">
                <a:latin typeface="Times New Roman"/>
                <a:cs typeface="Times New Roman"/>
              </a:rPr>
              <a:t>shaped</a:t>
            </a:r>
            <a:r>
              <a:rPr lang="en-US" sz="2800" spc="13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egg,</a:t>
            </a:r>
            <a:r>
              <a:rPr lang="en-US" sz="2800" spc="1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about</a:t>
            </a:r>
            <a:r>
              <a:rPr lang="en-US" sz="2800" spc="13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0.5</a:t>
            </a:r>
            <a:r>
              <a:rPr lang="en-US" sz="2800" spc="1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mm</a:t>
            </a:r>
            <a:r>
              <a:rPr lang="en-US" sz="2800" spc="1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in</a:t>
            </a:r>
            <a:r>
              <a:rPr lang="en-US" sz="2800" spc="12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diameter,</a:t>
            </a: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r>
              <a:rPr lang="en-US" sz="2800" spc="1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is</a:t>
            </a:r>
            <a:r>
              <a:rPr lang="en-US" sz="2800" spc="1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pale</a:t>
            </a:r>
            <a:r>
              <a:rPr lang="en-US" sz="2800" spc="12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white</a:t>
            </a:r>
            <a:r>
              <a:rPr lang="en-US" sz="2800" spc="1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when</a:t>
            </a:r>
            <a:r>
              <a:rPr lang="en-US" sz="2800" spc="13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first </a:t>
            </a:r>
            <a:r>
              <a:rPr lang="en-US" sz="2800" dirty="0">
                <a:latin typeface="Times New Roman"/>
                <a:cs typeface="Times New Roman"/>
              </a:rPr>
              <a:t>laid</a:t>
            </a:r>
            <a:r>
              <a:rPr lang="en-US" sz="2800" spc="-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and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develops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reddish-</a:t>
            </a:r>
            <a:r>
              <a:rPr lang="en-US" sz="2800" dirty="0">
                <a:latin typeface="Times New Roman"/>
                <a:cs typeface="Times New Roman"/>
              </a:rPr>
              <a:t>brown</a:t>
            </a: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3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band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before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hatching.</a:t>
            </a: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spc="-10" dirty="0">
              <a:latin typeface="Times New Roman"/>
              <a:cs typeface="Times New Roman"/>
            </a:endParaRPr>
          </a:p>
          <a:p>
            <a:pPr marL="88900" marR="89535" indent="309245">
              <a:lnSpc>
                <a:spcPts val="1620"/>
              </a:lnSpc>
              <a:spcBef>
                <a:spcPts val="65"/>
              </a:spcBef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2" name="Picture 2" descr="Corn earworm Helicoverpa zea (Boddie) (Insecta: Lepidoptera: Noctuidae)">
            <a:extLst>
              <a:ext uri="{FF2B5EF4-FFF2-40B4-BE49-F238E27FC236}">
                <a16:creationId xmlns:a16="http://schemas.microsoft.com/office/drawing/2014/main" id="{72B50EAD-93F8-19A7-AE2C-311212BA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4540251"/>
            <a:ext cx="50958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0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arworm Control In Corn: How To Get Rid Of Earworms | Gardening Know How">
            <a:extLst>
              <a:ext uri="{FF2B5EF4-FFF2-40B4-BE49-F238E27FC236}">
                <a16:creationId xmlns:a16="http://schemas.microsoft.com/office/drawing/2014/main" id="{EA3C9DAD-2207-BF1F-26FC-3C9F3C3A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4" y="2003083"/>
            <a:ext cx="3733800" cy="23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0BA21-7E70-C14F-78A3-46A4F04FFF40}"/>
              </a:ext>
            </a:extLst>
          </p:cNvPr>
          <p:cNvSpPr txBox="1"/>
          <p:nvPr/>
        </p:nvSpPr>
        <p:spPr>
          <a:xfrm>
            <a:off x="199064" y="313501"/>
            <a:ext cx="97834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1"/>
                </a:solidFill>
                <a:effectLst/>
                <a:latin typeface="Google Sans"/>
              </a:rPr>
              <a:t>Larvae </a:t>
            </a:r>
            <a:r>
              <a:rPr lang="en-US" sz="2800" i="0" dirty="0">
                <a:solidFill>
                  <a:schemeClr val="tx1"/>
                </a:solidFill>
                <a:effectLst/>
                <a:latin typeface="Google Sans"/>
              </a:rPr>
              <a:t>:Green  to pink caterpillars with darker stripes and spots.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  <a:effectLst/>
                <a:latin typeface="Google Sans"/>
              </a:rPr>
              <a:t>Body covered in fine hairs.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  <a:effectLst/>
                <a:latin typeface="Google Sans"/>
              </a:rPr>
              <a:t>Reach a maximum length of around 40mm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E3A59-C651-7F3B-19A4-5D30133C28A7}"/>
              </a:ext>
            </a:extLst>
          </p:cNvPr>
          <p:cNvSpPr txBox="1"/>
          <p:nvPr/>
        </p:nvSpPr>
        <p:spPr>
          <a:xfrm>
            <a:off x="-749300" y="2025650"/>
            <a:ext cx="815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457200" lvl="1" algn="l"/>
            <a:endParaRPr lang="en-US" sz="28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l"/>
            <a:endParaRPr lang="en-US" sz="28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l"/>
            <a:endParaRPr lang="en-US" sz="28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rva of corn earworm, Helicoverpa zea (Boddie), darker form. ">
            <a:extLst>
              <a:ext uri="{FF2B5EF4-FFF2-40B4-BE49-F238E27FC236}">
                <a16:creationId xmlns:a16="http://schemas.microsoft.com/office/drawing/2014/main" id="{BD981836-1BD1-B3D0-71FA-EC2E048F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7" y="2050359"/>
            <a:ext cx="4762500" cy="22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06434-FB6F-5929-5C12-76F6E0056F39}"/>
              </a:ext>
            </a:extLst>
          </p:cNvPr>
          <p:cNvSpPr txBox="1"/>
          <p:nvPr/>
        </p:nvSpPr>
        <p:spPr>
          <a:xfrm>
            <a:off x="199064" y="4714656"/>
            <a:ext cx="9404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pupa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brown in color, and measures 17 to 22 mm in length</a:t>
            </a:r>
            <a:endParaRPr lang="en-US" sz="2800" dirty="0"/>
          </a:p>
        </p:txBody>
      </p:sp>
      <p:pic>
        <p:nvPicPr>
          <p:cNvPr id="2050" name="Picture 2" descr="Corn Earworm Moth– Identification, Life Cycle, Facts &amp; Pictures">
            <a:extLst>
              <a:ext uri="{FF2B5EF4-FFF2-40B4-BE49-F238E27FC236}">
                <a16:creationId xmlns:a16="http://schemas.microsoft.com/office/drawing/2014/main" id="{B132C6C5-40F8-17E6-8E6E-0D6ECFEE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5454650"/>
            <a:ext cx="4267200" cy="19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5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9EE310-B985-6BAC-233D-B43EC8E4A331}"/>
              </a:ext>
            </a:extLst>
          </p:cNvPr>
          <p:cNvSpPr txBox="1"/>
          <p:nvPr/>
        </p:nvSpPr>
        <p:spPr>
          <a:xfrm>
            <a:off x="241300" y="2499912"/>
            <a:ext cx="5348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658F4-0776-5C8A-3E35-89FC90FDB062}"/>
              </a:ext>
            </a:extLst>
          </p:cNvPr>
          <p:cNvSpPr txBox="1"/>
          <p:nvPr/>
        </p:nvSpPr>
        <p:spPr>
          <a:xfrm>
            <a:off x="241300" y="274323"/>
            <a:ext cx="990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Wingspan ranging from 32 to 45mm.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forewings of the moths usually are yellowish brown in color, and often bear a small dark spot centrally.</a:t>
            </a: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 hind wings are creamy white basally and blackish distally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0561F-E69E-094B-0FDB-F3C45D109A20}"/>
              </a:ext>
            </a:extLst>
          </p:cNvPr>
          <p:cNvSpPr txBox="1"/>
          <p:nvPr/>
        </p:nvSpPr>
        <p:spPr>
          <a:xfrm>
            <a:off x="-215900" y="2067315"/>
            <a:ext cx="1005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algn="l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moths are principally nocturnal,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Stout bodies with a noticeable difference in size between genders (females larger than males).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 descr="Adult corn earworm, Helicoverpa zea (Boddie). ">
            <a:extLst>
              <a:ext uri="{FF2B5EF4-FFF2-40B4-BE49-F238E27FC236}">
                <a16:creationId xmlns:a16="http://schemas.microsoft.com/office/drawing/2014/main" id="{29DEABD8-636E-8B97-86E4-8FEE0775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625850"/>
            <a:ext cx="4762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D79A0C-3CA3-8C8A-DB04-8B9309666ADC}"/>
              </a:ext>
            </a:extLst>
          </p:cNvPr>
          <p:cNvSpPr/>
          <p:nvPr/>
        </p:nvSpPr>
        <p:spPr>
          <a:xfrm>
            <a:off x="6870700" y="6140450"/>
            <a:ext cx="304800" cy="247650"/>
          </a:xfrm>
          <a:prstGeom prst="round2Same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577850"/>
            <a:ext cx="9982200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65"/>
              </a:spcBef>
            </a:pPr>
            <a:endParaRPr sz="1000" dirty="0">
              <a:latin typeface="Carlito"/>
              <a:cs typeface="Carlito"/>
            </a:endParaRP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Damage: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Larvae feed on various parts of corn plants, including silks, kernels, and ears. This can result in yield loss, quality reduction, and increased susceptibility to fungal diseases.</a:t>
            </a:r>
          </a:p>
          <a:p>
            <a:pPr marL="25400"/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Corn Earworm | USU">
            <a:extLst>
              <a:ext uri="{FF2B5EF4-FFF2-40B4-BE49-F238E27FC236}">
                <a16:creationId xmlns:a16="http://schemas.microsoft.com/office/drawing/2014/main" id="{4371001B-B183-36B7-9441-426DD489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880640"/>
            <a:ext cx="2952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rn Earworm Chewing Through the Corn Belt">
            <a:extLst>
              <a:ext uri="{FF2B5EF4-FFF2-40B4-BE49-F238E27FC236}">
                <a16:creationId xmlns:a16="http://schemas.microsoft.com/office/drawing/2014/main" id="{2B6D48AA-9B43-30E7-8F4F-85EE7E95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7" y="3244850"/>
            <a:ext cx="58039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649" y="120650"/>
            <a:ext cx="8305800" cy="2710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635" algn="ctr">
              <a:spcBef>
                <a:spcPts val="1785"/>
              </a:spcBef>
            </a:pPr>
            <a:r>
              <a:rPr lang="en-US" sz="3200" b="1" dirty="0">
                <a:latin typeface="Times New Roman"/>
                <a:cs typeface="Times New Roman"/>
              </a:rPr>
              <a:t>5-</a:t>
            </a:r>
            <a:r>
              <a:rPr lang="en-US" sz="3200" b="1" spc="-45" dirty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Wheat</a:t>
            </a:r>
            <a:r>
              <a:rPr lang="en-US" sz="3200" b="1" spc="-30" dirty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Stem</a:t>
            </a:r>
            <a:r>
              <a:rPr lang="en-US" sz="3200" b="1" spc="-40" dirty="0">
                <a:latin typeface="Times New Roman"/>
                <a:cs typeface="Times New Roman"/>
              </a:rPr>
              <a:t> </a:t>
            </a:r>
            <a:r>
              <a:rPr lang="en-US" sz="3200" b="1" spc="-10" dirty="0">
                <a:latin typeface="Times New Roman"/>
                <a:cs typeface="Times New Roman"/>
              </a:rPr>
              <a:t>Sawfly,</a:t>
            </a:r>
            <a:endParaRPr lang="en-US" sz="3200" dirty="0">
              <a:latin typeface="Times New Roman"/>
              <a:cs typeface="Times New Roman"/>
            </a:endParaRPr>
          </a:p>
          <a:p>
            <a:pPr marL="348615" algn="ctr">
              <a:spcBef>
                <a:spcPts val="1680"/>
              </a:spcBef>
            </a:pPr>
            <a:r>
              <a:rPr lang="en-US" sz="3200" b="1" i="1" dirty="0" err="1">
                <a:latin typeface="Times New Roman"/>
                <a:cs typeface="Times New Roman"/>
              </a:rPr>
              <a:t>Cephus</a:t>
            </a:r>
            <a:r>
              <a:rPr lang="en-US" sz="3200" b="1" i="1" spc="-15" dirty="0">
                <a:latin typeface="Times New Roman"/>
                <a:cs typeface="Times New Roman"/>
              </a:rPr>
              <a:t> </a:t>
            </a:r>
            <a:r>
              <a:rPr lang="en-US" sz="3200" b="1" i="1" dirty="0">
                <a:latin typeface="Times New Roman"/>
                <a:cs typeface="Times New Roman"/>
              </a:rPr>
              <a:t>pygmaeus</a:t>
            </a:r>
          </a:p>
          <a:p>
            <a:pPr marL="348615" algn="ctr">
              <a:spcBef>
                <a:spcPts val="1680"/>
              </a:spcBef>
            </a:pPr>
            <a:r>
              <a:rPr lang="en-US" sz="3200" b="1" i="1" spc="-20" dirty="0">
                <a:latin typeface="Times New Roman"/>
                <a:cs typeface="Times New Roman"/>
              </a:rPr>
              <a:t> </a:t>
            </a:r>
            <a:r>
              <a:rPr lang="en-US" sz="3200" b="1" spc="-10" dirty="0">
                <a:latin typeface="Times New Roman"/>
                <a:cs typeface="Times New Roman"/>
              </a:rPr>
              <a:t>(Hymenoptera:</a:t>
            </a:r>
            <a:r>
              <a:rPr lang="en-US" sz="3200" b="1" spc="-30" dirty="0">
                <a:latin typeface="Times New Roman"/>
                <a:cs typeface="Times New Roman"/>
              </a:rPr>
              <a:t> </a:t>
            </a:r>
            <a:r>
              <a:rPr lang="en-US" sz="3200" b="1" spc="-10" dirty="0" err="1">
                <a:latin typeface="Times New Roman"/>
                <a:cs typeface="Times New Roman"/>
              </a:rPr>
              <a:t>Cephidae</a:t>
            </a:r>
            <a:r>
              <a:rPr lang="en-US" sz="3200" b="1" spc="-10" dirty="0">
                <a:latin typeface="Times New Roman"/>
                <a:cs typeface="Times New Roman"/>
              </a:rPr>
              <a:t>)</a:t>
            </a:r>
            <a:endParaRPr lang="en-US" sz="3200" dirty="0">
              <a:latin typeface="Times New Roman"/>
              <a:cs typeface="Times New Roman"/>
            </a:endParaRPr>
          </a:p>
          <a:p>
            <a:pPr marL="2374900" algn="just">
              <a:spcBef>
                <a:spcPts val="5"/>
              </a:spcBef>
            </a:pP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54DFC-2D7F-2A38-446E-03E7CE8F68C5}"/>
              </a:ext>
            </a:extLst>
          </p:cNvPr>
          <p:cNvSpPr txBox="1"/>
          <p:nvPr/>
        </p:nvSpPr>
        <p:spPr>
          <a:xfrm>
            <a:off x="317500" y="3092450"/>
            <a:ext cx="7010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Eggs: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Size: Very small, about 0.5 mm long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Shape: Oval and creamy white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Location: Laid inside the 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cereal crops</a:t>
            </a:r>
          </a:p>
        </p:txBody>
      </p:sp>
      <p:pic>
        <p:nvPicPr>
          <p:cNvPr id="1026" name="Picture 2" descr="Stem Borer Sawfly Cephus Cephidae Egg Stock Photo 1045269904 ...">
            <a:extLst>
              <a:ext uri="{FF2B5EF4-FFF2-40B4-BE49-F238E27FC236}">
                <a16:creationId xmlns:a16="http://schemas.microsoft.com/office/drawing/2014/main" id="{B7D7F0B5-614F-F73A-34A6-FEE2BACC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06850"/>
            <a:ext cx="40386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E710B-9A2F-0DCC-B6B9-0EFAC3F57423}"/>
              </a:ext>
            </a:extLst>
          </p:cNvPr>
          <p:cNvSpPr txBox="1"/>
          <p:nvPr/>
        </p:nvSpPr>
        <p:spPr>
          <a:xfrm>
            <a:off x="82550" y="125103"/>
            <a:ext cx="10210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 err="1">
                <a:solidFill>
                  <a:srgbClr val="1F1F1F"/>
                </a:solidFill>
                <a:effectLst/>
                <a:latin typeface="Google Sans"/>
              </a:rPr>
              <a:t>Larva: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"/>
              </a:rPr>
              <a:t>Size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: Up to 15 mm long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Body: White, legless, and curved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Head: Brown or amber-colored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br>
              <a:rPr lang="en-US" sz="2800" b="0" i="0" dirty="0">
                <a:solidFill>
                  <a:srgbClr val="1F1F1F"/>
                </a:solidFill>
                <a:effectLst/>
                <a:latin typeface="Google Sans"/>
                <a:hlinkClick r:id="rId2"/>
              </a:rPr>
            </a:b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42A62-8805-31D6-48D0-AABC5929B49D}"/>
              </a:ext>
            </a:extLst>
          </p:cNvPr>
          <p:cNvSpPr txBox="1"/>
          <p:nvPr/>
        </p:nvSpPr>
        <p:spPr>
          <a:xfrm>
            <a:off x="165100" y="3473450"/>
            <a:ext cx="105283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1" i="0" dirty="0">
              <a:solidFill>
                <a:srgbClr val="101C35"/>
              </a:solidFill>
              <a:effectLst/>
              <a:latin typeface="clarendon-text-pro"/>
            </a:endParaRPr>
          </a:p>
          <a:p>
            <a:pPr algn="l"/>
            <a:r>
              <a:rPr lang="en-US" sz="2800" b="1" i="0" dirty="0">
                <a:solidFill>
                  <a:srgbClr val="101C35"/>
                </a:solidFill>
                <a:effectLst/>
                <a:latin typeface="clarendon-text-pro"/>
              </a:rPr>
              <a:t>pupae</a:t>
            </a:r>
            <a:endParaRPr lang="en-US" sz="2800" b="0" i="0" dirty="0">
              <a:solidFill>
                <a:srgbClr val="101C35"/>
              </a:solidFill>
              <a:effectLst/>
              <a:latin typeface="clarendon-text-pr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01C35"/>
                </a:solidFill>
                <a:effectLst/>
                <a:latin typeface="clarendon-text-pro"/>
              </a:rPr>
              <a:t>The wheat stem sawfly pupae resemble adults, but are white in color with their limbs remaining close to the body.</a:t>
            </a:r>
          </a:p>
          <a:p>
            <a:pPr algn="l"/>
            <a:endParaRPr lang="en-US" sz="2800" b="1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tem Borer Sawfly Cephus (Cephidae) laying eggs to a stalk ...">
            <a:extLst>
              <a:ext uri="{FF2B5EF4-FFF2-40B4-BE49-F238E27FC236}">
                <a16:creationId xmlns:a16="http://schemas.microsoft.com/office/drawing/2014/main" id="{60AEC802-631C-809E-4E87-4D1A1484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66895"/>
            <a:ext cx="3581400" cy="32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iger beetle">
            <a:extLst>
              <a:ext uri="{FF2B5EF4-FFF2-40B4-BE49-F238E27FC236}">
                <a16:creationId xmlns:a16="http://schemas.microsoft.com/office/drawing/2014/main" id="{87F17C6C-C45C-8E80-BDF5-111B19E3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86" y="5226050"/>
            <a:ext cx="3962400" cy="21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8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06097-E166-9658-F63C-83C70D4F113F}"/>
              </a:ext>
            </a:extLst>
          </p:cNvPr>
          <p:cNvSpPr txBox="1"/>
          <p:nvPr/>
        </p:nvSpPr>
        <p:spPr>
          <a:xfrm>
            <a:off x="165100" y="529708"/>
            <a:ext cx="9220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Adult: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Size: 5-10 mm long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Body: Black with yellow markings on the abdomen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Head: Large, black, with prominent compound eyes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Wings: Two pairs of membranous wings, the front pair slightly larger than the back pair.</a:t>
            </a:r>
          </a:p>
          <a:p>
            <a:br>
              <a:rPr lang="en-US" sz="2800" b="0" i="0" dirty="0">
                <a:solidFill>
                  <a:srgbClr val="1F1F1F"/>
                </a:solidFill>
                <a:effectLst/>
                <a:latin typeface="Google Sans"/>
                <a:hlinkClick r:id="rId2"/>
              </a:rPr>
            </a:br>
            <a:endParaRPr lang="en-US" sz="2800" dirty="0"/>
          </a:p>
        </p:txBody>
      </p:sp>
      <p:pic>
        <p:nvPicPr>
          <p:cNvPr id="4" name="Picture 6" descr="Cephus pygmaeus">
            <a:extLst>
              <a:ext uri="{FF2B5EF4-FFF2-40B4-BE49-F238E27FC236}">
                <a16:creationId xmlns:a16="http://schemas.microsoft.com/office/drawing/2014/main" id="{59A3D12B-7614-B1AE-5E62-2B014EE1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3473450"/>
            <a:ext cx="4572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9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B0BFDE-BBC0-159F-21E3-B2451C5BC455}"/>
              </a:ext>
            </a:extLst>
          </p:cNvPr>
          <p:cNvSpPr txBox="1"/>
          <p:nvPr/>
        </p:nvSpPr>
        <p:spPr>
          <a:xfrm>
            <a:off x="88900" y="120650"/>
            <a:ext cx="10287000" cy="339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Google Sans"/>
              </a:rPr>
              <a:t>Damage: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Larvae can cause significant damage to cereal crops by weakening the stems and making them more susceptible to breaking over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Google Sans"/>
              </a:rPr>
              <a:t>This can lead to yield losses</a:t>
            </a:r>
          </a:p>
          <a:p>
            <a:pPr algn="l"/>
            <a:r>
              <a:rPr lang="en-US" sz="2800" dirty="0">
                <a:latin typeface="Times New Roman"/>
                <a:cs typeface="Times New Roman"/>
              </a:rPr>
              <a:t>as</a:t>
            </a:r>
            <a:r>
              <a:rPr lang="en-US" sz="2800" spc="370" dirty="0">
                <a:latin typeface="Times New Roman"/>
                <a:cs typeface="Times New Roman"/>
              </a:rPr>
              <a:t> </a:t>
            </a:r>
            <a:r>
              <a:rPr lang="en-US" sz="2800" spc="-50" dirty="0">
                <a:latin typeface="Times New Roman"/>
                <a:cs typeface="Times New Roman"/>
              </a:rPr>
              <a:t>a </a:t>
            </a:r>
            <a:r>
              <a:rPr lang="en-US" sz="2800" dirty="0">
                <a:latin typeface="Times New Roman"/>
                <a:cs typeface="Times New Roman"/>
              </a:rPr>
              <a:t>result, losses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grain</a:t>
            </a:r>
            <a:r>
              <a:rPr lang="en-US" sz="2800" spc="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increase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at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harvest. Harmfulness</a:t>
            </a:r>
            <a:r>
              <a:rPr lang="en-US" sz="2800" spc="25" dirty="0">
                <a:latin typeface="Times New Roman"/>
                <a:cs typeface="Times New Roman"/>
              </a:rPr>
              <a:t> </a:t>
            </a:r>
            <a:r>
              <a:rPr lang="en-US" sz="2800" spc="-25" dirty="0">
                <a:latin typeface="Times New Roman"/>
                <a:cs typeface="Times New Roman"/>
              </a:rPr>
              <a:t>of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2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Wheat</a:t>
            </a:r>
            <a:r>
              <a:rPr lang="en-US" sz="2800" spc="2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Stem</a:t>
            </a:r>
            <a:r>
              <a:rPr lang="en-US" sz="2800" spc="1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Sawfly</a:t>
            </a:r>
            <a:r>
              <a:rPr lang="en-US" sz="2800" spc="19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varies</a:t>
            </a:r>
            <a:r>
              <a:rPr lang="en-US" sz="2800" spc="21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widely,</a:t>
            </a:r>
            <a:r>
              <a:rPr lang="en-US" sz="2800" spc="21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from</a:t>
            </a:r>
            <a:r>
              <a:rPr lang="en-US" sz="2800" spc="1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3</a:t>
            </a:r>
            <a:r>
              <a:rPr lang="en-US" sz="2800" spc="22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215" dirty="0">
                <a:latin typeface="Times New Roman"/>
                <a:cs typeface="Times New Roman"/>
              </a:rPr>
              <a:t> </a:t>
            </a:r>
            <a:r>
              <a:rPr lang="en-US" sz="2800" spc="-20" dirty="0">
                <a:latin typeface="Times New Roman"/>
                <a:cs typeface="Times New Roman"/>
              </a:rPr>
              <a:t>30%, </a:t>
            </a:r>
            <a:r>
              <a:rPr lang="en-US" sz="2800" dirty="0">
                <a:latin typeface="Times New Roman"/>
                <a:cs typeface="Times New Roman"/>
              </a:rPr>
              <a:t>depending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on</a:t>
            </a:r>
            <a:r>
              <a:rPr lang="en-US" sz="2800" spc="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stem</a:t>
            </a:r>
            <a:r>
              <a:rPr lang="en-US" sz="2800" spc="-2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infestation</a:t>
            </a: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50800" marR="43180" indent="456565" algn="just">
              <a:lnSpc>
                <a:spcPts val="2090"/>
              </a:lnSpc>
              <a:spcBef>
                <a:spcPts val="20"/>
              </a:spcBef>
            </a:pPr>
            <a:endParaRPr lang="en-US" sz="2800" spc="95" dirty="0">
              <a:latin typeface="Times New Roman"/>
              <a:cs typeface="Times New Roman"/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CE830288-939E-02E1-EC38-F44FAEE46D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0900" y="3825172"/>
            <a:ext cx="5562600" cy="37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7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F59E4-DE4F-2F58-FBA2-FD4ED046CED5}"/>
              </a:ext>
            </a:extLst>
          </p:cNvPr>
          <p:cNvSpPr txBox="1"/>
          <p:nvPr/>
        </p:nvSpPr>
        <p:spPr>
          <a:xfrm>
            <a:off x="698500" y="33959"/>
            <a:ext cx="85344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10005" algn="ctr">
              <a:spcBef>
                <a:spcPts val="385"/>
              </a:spcBef>
            </a:pPr>
            <a:r>
              <a:rPr lang="en-US" sz="2800" b="1" dirty="0">
                <a:latin typeface="Times New Roman"/>
                <a:cs typeface="Times New Roman"/>
              </a:rPr>
              <a:t>6-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Corn</a:t>
            </a:r>
            <a:r>
              <a:rPr lang="en-US" sz="2800" b="1" spc="-2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Stem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  <a:r>
              <a:rPr lang="en-US" sz="2800" b="1" spc="-10" dirty="0">
                <a:latin typeface="Times New Roman"/>
                <a:cs typeface="Times New Roman"/>
              </a:rPr>
              <a:t>Borer,</a:t>
            </a:r>
            <a:endParaRPr lang="en-US" sz="2800" dirty="0">
              <a:latin typeface="Times New Roman"/>
              <a:cs typeface="Times New Roman"/>
            </a:endParaRPr>
          </a:p>
          <a:p>
            <a:pPr algn="ctr">
              <a:spcBef>
                <a:spcPts val="290"/>
              </a:spcBef>
            </a:pPr>
            <a:r>
              <a:rPr lang="en-US" sz="2800" b="1" i="1" dirty="0" err="1">
                <a:latin typeface="Times New Roman"/>
                <a:cs typeface="Times New Roman"/>
              </a:rPr>
              <a:t>Sesamia</a:t>
            </a:r>
            <a:r>
              <a:rPr lang="en-US" sz="2800" b="1" i="1" spc="-65" dirty="0">
                <a:latin typeface="Times New Roman"/>
                <a:cs typeface="Times New Roman"/>
              </a:rPr>
              <a:t> </a:t>
            </a:r>
            <a:r>
              <a:rPr lang="en-US" sz="2800" b="1" i="1" spc="-10" dirty="0" err="1">
                <a:latin typeface="Times New Roman"/>
                <a:cs typeface="Times New Roman"/>
              </a:rPr>
              <a:t>cretica</a:t>
            </a:r>
            <a:endParaRPr lang="en-US" sz="2800" dirty="0">
              <a:latin typeface="Times New Roman"/>
              <a:cs typeface="Times New Roman"/>
            </a:endParaRPr>
          </a:p>
          <a:p>
            <a:pPr algn="ctr">
              <a:spcBef>
                <a:spcPts val="290"/>
              </a:spcBef>
            </a:pPr>
            <a:r>
              <a:rPr lang="en-US" sz="2800" b="1" spc="-10" dirty="0">
                <a:latin typeface="Times New Roman"/>
                <a:cs typeface="Times New Roman"/>
              </a:rPr>
              <a:t>(Lepidoptera:</a:t>
            </a:r>
            <a:r>
              <a:rPr lang="en-US" sz="2800" b="1" spc="25" dirty="0">
                <a:latin typeface="Times New Roman"/>
                <a:cs typeface="Times New Roman"/>
              </a:rPr>
              <a:t> </a:t>
            </a:r>
            <a:r>
              <a:rPr lang="en-US" sz="2800" b="1" spc="-10" dirty="0" err="1">
                <a:latin typeface="Times New Roman"/>
                <a:cs typeface="Times New Roman"/>
              </a:rPr>
              <a:t>Noctuidae</a:t>
            </a:r>
            <a:r>
              <a:rPr lang="en-US" sz="2800" b="1" spc="-10" dirty="0">
                <a:latin typeface="Times New Roman"/>
                <a:cs typeface="Times New Roman"/>
              </a:rPr>
              <a:t>)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5632D-D169-D1D9-AE8B-1A30D8B43082}"/>
              </a:ext>
            </a:extLst>
          </p:cNvPr>
          <p:cNvSpPr txBox="1"/>
          <p:nvPr/>
        </p:nvSpPr>
        <p:spPr>
          <a:xfrm>
            <a:off x="165100" y="2288290"/>
            <a:ext cx="8534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:Hemispherical,1 mm in diameter,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circular edges</a:t>
            </a:r>
          </a:p>
          <a:p>
            <a:pPr algn="l"/>
            <a:endParaRPr lang="en-US" sz="28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oths and Butterflies of Europe and North Africa">
            <a:extLst>
              <a:ext uri="{FF2B5EF4-FFF2-40B4-BE49-F238E27FC236}">
                <a16:creationId xmlns:a16="http://schemas.microsoft.com/office/drawing/2014/main" id="{AFD7A7F2-E7AE-6E5B-9B78-9377D8E3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500457"/>
            <a:ext cx="4248148" cy="22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91217-8D9F-3629-A14D-80A3BAA4019A}"/>
              </a:ext>
            </a:extLst>
          </p:cNvPr>
          <p:cNvSpPr txBox="1"/>
          <p:nvPr/>
        </p:nvSpPr>
        <p:spPr>
          <a:xfrm>
            <a:off x="165100" y="4235450"/>
            <a:ext cx="861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2800" b="1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Larva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:Up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40 mm long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Creamy white with a pinkish 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Smooth and shiny Brown head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European Lepidoptera and their ecology: Sesamia cretica">
            <a:extLst>
              <a:ext uri="{FF2B5EF4-FFF2-40B4-BE49-F238E27FC236}">
                <a16:creationId xmlns:a16="http://schemas.microsoft.com/office/drawing/2014/main" id="{20B52E60-12A4-105E-DE4E-EC348D99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4" y="5108731"/>
            <a:ext cx="4419600" cy="22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FD6D5-E663-73CC-BA22-37DC02CE85CC}"/>
              </a:ext>
            </a:extLst>
          </p:cNvPr>
          <p:cNvSpPr txBox="1"/>
          <p:nvPr/>
        </p:nvSpPr>
        <p:spPr>
          <a:xfrm>
            <a:off x="241300" y="730250"/>
            <a:ext cx="9829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Wingspan: 20-30 mm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Forewings: Pale brown with variable darker markings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Hindwings: Lighter brown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Body: Stout and hairy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pic>
        <p:nvPicPr>
          <p:cNvPr id="4098" name="Picture 2" descr="Sesamia cretica (greater sugarcane borer) | CABI Compendium">
            <a:extLst>
              <a:ext uri="{FF2B5EF4-FFF2-40B4-BE49-F238E27FC236}">
                <a16:creationId xmlns:a16="http://schemas.microsoft.com/office/drawing/2014/main" id="{B25C6183-6D46-D012-A3DF-2B4B6660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473450"/>
            <a:ext cx="4419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8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60768E-887B-7516-B3B8-9E9BDDA5BA64}"/>
              </a:ext>
            </a:extLst>
          </p:cNvPr>
          <p:cNvSpPr txBox="1"/>
          <p:nvPr/>
        </p:nvSpPr>
        <p:spPr>
          <a:xfrm>
            <a:off x="165101" y="501650"/>
            <a:ext cx="105283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Damage:</a:t>
            </a:r>
          </a:p>
          <a:p>
            <a:pPr algn="l"/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27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larvae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bore</a:t>
            </a:r>
            <a:r>
              <a:rPr lang="en-US" sz="2800" spc="28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in</a:t>
            </a:r>
            <a:r>
              <a:rPr lang="en-US" sz="2800" spc="29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30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stem</a:t>
            </a:r>
            <a:r>
              <a:rPr lang="en-US" sz="2800" spc="26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of</a:t>
            </a:r>
            <a:r>
              <a:rPr lang="en-US" sz="2800" spc="27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29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various </a:t>
            </a:r>
            <a:r>
              <a:rPr lang="en-US" sz="2800" dirty="0">
                <a:latin typeface="Times New Roman"/>
                <a:cs typeface="Times New Roman"/>
              </a:rPr>
              <a:t>Cereal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crops,</a:t>
            </a:r>
            <a:r>
              <a:rPr lang="en-US" sz="2800" spc="-45" dirty="0">
                <a:latin typeface="Times New Roman"/>
                <a:cs typeface="Times New Roman"/>
              </a:rPr>
              <a:t> cause to </a:t>
            </a:r>
            <a:r>
              <a:rPr lang="en-US" sz="2800" dirty="0">
                <a:latin typeface="Times New Roman"/>
                <a:cs typeface="Times New Roman"/>
              </a:rPr>
              <a:t>weakening</a:t>
            </a:r>
            <a:r>
              <a:rPr lang="en-US" sz="2800" spc="-6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stem</a:t>
            </a:r>
            <a:r>
              <a:rPr lang="en-US" sz="2800" spc="-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mechanically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making them susceptible to lodging (breaking over).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Tunnels disrupt sap flow, reducing plant growth and yield.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 infestations can lead to plant death.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F32A31BE-9107-902B-208F-D8F7D2FFC12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100" y="3473450"/>
            <a:ext cx="7620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E47C23-4E44-0F7E-92F6-8352E5370C51}"/>
              </a:ext>
            </a:extLst>
          </p:cNvPr>
          <p:cNvSpPr txBox="1"/>
          <p:nvPr/>
        </p:nvSpPr>
        <p:spPr>
          <a:xfrm>
            <a:off x="1460500" y="501650"/>
            <a:ext cx="68580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" algn="l">
              <a:spcBef>
                <a:spcPts val="385"/>
              </a:spcBef>
            </a:pPr>
            <a:r>
              <a:rPr lang="en-US" sz="2800" b="1" dirty="0">
                <a:latin typeface="Times New Roman"/>
                <a:cs typeface="Times New Roman"/>
              </a:rPr>
              <a:t>7.Cereal</a:t>
            </a:r>
            <a:r>
              <a:rPr lang="en-US" sz="2800" b="1" spc="-4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Leaf</a:t>
            </a:r>
            <a:r>
              <a:rPr lang="en-US" sz="2800" b="1" spc="-4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Miner</a:t>
            </a:r>
            <a:r>
              <a:rPr lang="en-US" sz="2800" b="1" spc="-40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(Rice</a:t>
            </a:r>
            <a:r>
              <a:rPr lang="en-US" sz="2800" b="1" spc="-25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Whorl 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  <a:r>
              <a:rPr lang="en-US" sz="2800" b="1" spc="-10" dirty="0">
                <a:latin typeface="Times New Roman"/>
                <a:cs typeface="Times New Roman"/>
              </a:rPr>
              <a:t>Maggot),</a:t>
            </a:r>
            <a:endParaRPr lang="en-US" sz="2800" dirty="0">
              <a:latin typeface="Times New Roman"/>
              <a:cs typeface="Times New Roman"/>
            </a:endParaRPr>
          </a:p>
          <a:p>
            <a:pPr marL="2540" algn="ctr">
              <a:spcBef>
                <a:spcPts val="290"/>
              </a:spcBef>
            </a:pPr>
            <a:r>
              <a:rPr lang="en-US" sz="2800" b="1" i="1" dirty="0" err="1">
                <a:latin typeface="Times New Roman"/>
                <a:cs typeface="Times New Roman"/>
              </a:rPr>
              <a:t>Hydrellia</a:t>
            </a:r>
            <a:r>
              <a:rPr lang="en-US" sz="2800" b="1" i="1" spc="-65" dirty="0">
                <a:latin typeface="Times New Roman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cs typeface="Times New Roman"/>
              </a:rPr>
              <a:t>griseola</a:t>
            </a:r>
            <a:endParaRPr lang="en-US" sz="2800" b="1" i="1" dirty="0">
              <a:latin typeface="Times New Roman"/>
              <a:cs typeface="Times New Roman"/>
            </a:endParaRPr>
          </a:p>
          <a:p>
            <a:pPr marL="2540" algn="ctr">
              <a:spcBef>
                <a:spcPts val="290"/>
              </a:spcBef>
            </a:pPr>
            <a:r>
              <a:rPr lang="en-US" sz="2800" b="1" i="1" spc="-55" dirty="0">
                <a:latin typeface="Times New Roman"/>
                <a:cs typeface="Times New Roman"/>
              </a:rPr>
              <a:t> </a:t>
            </a:r>
            <a:r>
              <a:rPr lang="en-US" sz="2800" b="1" dirty="0">
                <a:latin typeface="Times New Roman"/>
                <a:cs typeface="Times New Roman"/>
              </a:rPr>
              <a:t>(Diptera:</a:t>
            </a:r>
            <a:r>
              <a:rPr lang="en-US" sz="2800" b="1" spc="-70" dirty="0">
                <a:latin typeface="Times New Roman"/>
                <a:cs typeface="Times New Roman"/>
              </a:rPr>
              <a:t> </a:t>
            </a:r>
            <a:r>
              <a:rPr lang="en-US" sz="2800" b="1" spc="-10" dirty="0" err="1">
                <a:latin typeface="Times New Roman"/>
                <a:cs typeface="Times New Roman"/>
              </a:rPr>
              <a:t>Ephydridae</a:t>
            </a:r>
            <a:r>
              <a:rPr lang="en-US" sz="2800" b="1" spc="-10" dirty="0">
                <a:latin typeface="Times New Roman"/>
                <a:cs typeface="Times New Roman"/>
              </a:rPr>
              <a:t>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3FC7E-5FE9-69D1-0F77-3A1723C6C35F}"/>
              </a:ext>
            </a:extLst>
          </p:cNvPr>
          <p:cNvSpPr txBox="1"/>
          <p:nvPr/>
        </p:nvSpPr>
        <p:spPr>
          <a:xfrm>
            <a:off x="88900" y="2254250"/>
            <a:ext cx="10363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</a:p>
          <a:p>
            <a:pPr algn="l"/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800" b="1" dirty="0">
                <a:solidFill>
                  <a:srgbClr val="202124"/>
                </a:solidFill>
                <a:latin typeface="Google Sans"/>
              </a:rPr>
              <a:t>Egg:-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The egg is 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white, elongated, 0.5-0.6 mm in length and 0.2 mm in width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sz="2800" b="1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Larvae:-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Legless, white maggots 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grow </a:t>
            </a:r>
          </a:p>
          <a:p>
            <a:pPr algn="l"/>
            <a:r>
              <a:rPr lang="en-US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about 5-6 millimeters in </a:t>
            </a:r>
            <a:r>
              <a:rPr lang="en-US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length.</a:t>
            </a:r>
          </a:p>
          <a:p>
            <a:pPr algn="l"/>
            <a:r>
              <a:rPr lang="en-US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US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mouthparts.and</a:t>
            </a:r>
            <a:r>
              <a:rPr lang="en-US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Body segments</a:t>
            </a:r>
          </a:p>
          <a:p>
            <a:pPr algn="l"/>
            <a:r>
              <a:rPr lang="en-US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9DC4F-4339-524C-FE55-86BE2150A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3549650"/>
            <a:ext cx="476847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711</Words>
  <Application>Microsoft Office PowerPoint</Application>
  <PresentationFormat>Custom</PresentationFormat>
  <Paragraphs>115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Carlito</vt:lpstr>
      <vt:lpstr>clarendon-text-pro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</dc:creator>
  <cp:lastModifiedBy>hero muhyaddin</cp:lastModifiedBy>
  <cp:revision>15</cp:revision>
  <dcterms:created xsi:type="dcterms:W3CDTF">2023-12-23T13:30:36Z</dcterms:created>
  <dcterms:modified xsi:type="dcterms:W3CDTF">2024-03-23T08:28:53Z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2023-12-23T00:00:00Z</vt:filetime>
  </property>
  <property fmtid="{D5CDD505-2E9C-101B-9397-08002B2CF9AE}" pid="5" name="Producer">
    <vt:lpwstr>3-Heights(TM) PDF Security Shell 4.8.25.2 (http://www.pdf-tools.com)</vt:lpwstr>
  </property>
</Properties>
</file>