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367" r:id="rId2"/>
    <p:sldId id="346" r:id="rId3"/>
    <p:sldId id="369" r:id="rId4"/>
    <p:sldId id="368" r:id="rId5"/>
    <p:sldId id="260" r:id="rId6"/>
    <p:sldId id="363" r:id="rId7"/>
    <p:sldId id="364" r:id="rId8"/>
    <p:sldId id="300" r:id="rId9"/>
    <p:sldId id="359" r:id="rId10"/>
    <p:sldId id="343" r:id="rId11"/>
    <p:sldId id="365" r:id="rId12"/>
    <p:sldId id="366" r:id="rId13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5E07C4-533D-4E37-A6CD-FADE51E13464}">
          <p14:sldIdLst>
            <p14:sldId id="367"/>
            <p14:sldId id="346"/>
            <p14:sldId id="369"/>
            <p14:sldId id="368"/>
            <p14:sldId id="260"/>
            <p14:sldId id="363"/>
            <p14:sldId id="364"/>
            <p14:sldId id="300"/>
            <p14:sldId id="359"/>
            <p14:sldId id="343"/>
            <p14:sldId id="365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3009" autoAdjust="0"/>
  </p:normalViewPr>
  <p:slideViewPr>
    <p:cSldViewPr>
      <p:cViewPr varScale="1">
        <p:scale>
          <a:sx n="77" d="100"/>
          <a:sy n="77" d="100"/>
        </p:scale>
        <p:origin x="1373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89B8BF2-C973-436D-84EE-847FE1D31AA8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6E9EBA-DD19-405E-B795-6D7796762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2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E9EBA-DD19-405E-B795-6D77967629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1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524537" y="1549400"/>
            <a:ext cx="8838010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247650" y="3206750"/>
            <a:ext cx="94107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247650" y="1482725"/>
            <a:ext cx="94107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9341909" y="1246188"/>
            <a:ext cx="84270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471223" y="1252538"/>
            <a:ext cx="84270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3066390" y="5783265"/>
            <a:ext cx="3771504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4437064" y="5734052"/>
            <a:ext cx="1028434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11367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742950" y="1752600"/>
            <a:ext cx="84201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1367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7465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79143-1362-4A80-A5F0-FC6108EBE079}" type="datetime1">
              <a:rPr lang="en-US" smtClean="0"/>
              <a:t>5/27/2024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28429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16658-AAA0-4F8D-A79A-38638E0A5B81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6842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9946" y="284165"/>
            <a:ext cx="2215092" cy="5811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284165"/>
            <a:ext cx="648189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9AE83-357A-4517-B98B-7AD106AE4AFE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8419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37" y="284163"/>
            <a:ext cx="84201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42950" y="1905001"/>
            <a:ext cx="41275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035550" y="1905001"/>
            <a:ext cx="4127500" cy="4191000"/>
          </a:xfrm>
        </p:spPr>
        <p:txBody>
          <a:bodyPr/>
          <a:lstStyle/>
          <a:p>
            <a:pPr lvl="0"/>
            <a:r>
              <a:rPr lang="en-US" noProof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98C71-8BEA-433C-8D9B-7F444DFD2B7A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012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9A466-6BFA-4BC8-912C-51E0B0D16A51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9781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788F1-1D31-469E-93F0-DACAF10BB75B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91086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05001"/>
            <a:ext cx="4127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05001"/>
            <a:ext cx="4127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2B5D6-0BB1-4E2F-A29F-787AE1C20CC6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50993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64FE7-0D1F-462C-B8F3-A129A14764A3}" type="datetime1">
              <a:rPr lang="en-US" smtClean="0"/>
              <a:t>5/27/2024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9068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C48D8-49D0-4AB7-AED6-A3F18B3BDC08}" type="datetime1">
              <a:rPr lang="en-US" smtClean="0"/>
              <a:t>5/27/2024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9280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9DDB8-C209-4C55-82FD-224E64D050F4}" type="datetime1">
              <a:rPr lang="en-US" smtClean="0"/>
              <a:t>5/27/2024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2266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E7DAB-2ACB-4B1F-8E5A-EFAFC4D1C21C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05579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7600E-8A69-4515-A9A0-779D5A77A822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55131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184937" y="284163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05001"/>
            <a:ext cx="84201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fld id="{13498C71-8BEA-433C-8D9B-7F444DFD2B7A}" type="datetime1">
              <a:rPr lang="en-US" smtClean="0"/>
              <a:t>5/27/2024</a:t>
            </a:fld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12888"/>
            <a:ext cx="9163050" cy="873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1031" name="Rectangle 7" descr="Large confetti"/>
          <p:cNvSpPr>
            <a:spLocks noChangeArrowheads="1"/>
          </p:cNvSpPr>
          <p:nvPr/>
        </p:nvSpPr>
        <p:spPr bwMode="ltGray">
          <a:xfrm>
            <a:off x="268287" y="0"/>
            <a:ext cx="859897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656512" y="6553202"/>
            <a:ext cx="2249488" cy="793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ar-IQ" altLang="en-US"/>
          </a:p>
        </p:txBody>
      </p:sp>
      <p:sp>
        <p:nvSpPr>
          <p:cNvPr id="112649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01642" y="6248400"/>
            <a:ext cx="57785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03482C5-0AA1-48B3-B384-635D1FCBF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>
    <p:randomBar dir="vert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B39DE-C011-257A-AD45-796B1832C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                        Exam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21368-9137-6AAA-802E-1F75EA73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162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2B0C30-6801-4A99-ABA4-A7FC28DFB164}"/>
              </a:ext>
            </a:extLst>
          </p:cNvPr>
          <p:cNvSpPr txBox="1"/>
          <p:nvPr/>
        </p:nvSpPr>
        <p:spPr>
          <a:xfrm>
            <a:off x="201343" y="1982918"/>
            <a:ext cx="91165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Q9/ what are the diagnostic characters of this samples with common name?</a:t>
            </a:r>
            <a:endParaRPr lang="en-US" sz="3200" dirty="0"/>
          </a:p>
        </p:txBody>
      </p:sp>
      <p:pic>
        <p:nvPicPr>
          <p:cNvPr id="3" name="Picture 6" descr="Cephus pygmaeus">
            <a:extLst>
              <a:ext uri="{FF2B5EF4-FFF2-40B4-BE49-F238E27FC236}">
                <a16:creationId xmlns:a16="http://schemas.microsoft.com/office/drawing/2014/main" id="{A16AD669-6282-FFF9-9662-1FCA73E4E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816" y="3212976"/>
            <a:ext cx="4572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68323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6F80A-59A8-B382-59F4-44A976ED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64" y="1921396"/>
            <a:ext cx="8420100" cy="1143000"/>
          </a:xfrm>
        </p:spPr>
        <p:txBody>
          <a:bodyPr/>
          <a:lstStyle/>
          <a:p>
            <a:r>
              <a:rPr lang="en-US" sz="3200" dirty="0"/>
              <a:t>Q10/What do you know about wireworm? </a:t>
            </a:r>
            <a:br>
              <a:rPr lang="en-US" sz="3200" dirty="0"/>
            </a:br>
            <a:r>
              <a:rPr lang="en-US" sz="3200" dirty="0"/>
              <a:t>        And  write the symptoms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980CE-9816-1853-B103-F4F8097D4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4630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B7BB35-D269-8CE8-63E5-CF426F12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3560FE-4B36-EDCF-B7FA-A4E350FCE3DB}"/>
              </a:ext>
            </a:extLst>
          </p:cNvPr>
          <p:cNvSpPr txBox="1"/>
          <p:nvPr/>
        </p:nvSpPr>
        <p:spPr>
          <a:xfrm>
            <a:off x="344488" y="2060848"/>
            <a:ext cx="828092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dirty="0"/>
              <a:t>Q11/ write </a:t>
            </a:r>
          </a:p>
          <a:p>
            <a:pPr algn="just" eaLnBrk="1" hangingPunct="1">
              <a:defRPr/>
            </a:pPr>
            <a:r>
              <a:rPr lang="en-US" sz="3200" dirty="0"/>
              <a:t>1.Common name</a:t>
            </a:r>
          </a:p>
          <a:p>
            <a:pPr algn="just" eaLnBrk="1" hangingPunct="1">
              <a:defRPr/>
            </a:pP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2.Scientific name</a:t>
            </a:r>
          </a:p>
          <a:p>
            <a:pPr algn="just" eaLnBrk="1" hangingPunct="1">
              <a:defRPr/>
            </a:pPr>
            <a:endParaRPr lang="en-US" sz="3200" dirty="0"/>
          </a:p>
          <a:p>
            <a:pPr algn="just" eaLnBrk="1" hangingPunct="1">
              <a:defRPr/>
            </a:pPr>
            <a:r>
              <a:rPr lang="en-US" sz="3200" dirty="0"/>
              <a:t>3.Order</a:t>
            </a:r>
          </a:p>
          <a:p>
            <a:pPr algn="just" eaLnBrk="1" hangingPunct="1">
              <a:defRPr/>
            </a:pPr>
            <a:endParaRPr lang="en-US" sz="3200" dirty="0"/>
          </a:p>
          <a:p>
            <a:pPr algn="just" eaLnBrk="1" hangingPunct="1">
              <a:defRPr/>
            </a:pPr>
            <a:r>
              <a:rPr lang="en-US" sz="3200" dirty="0"/>
              <a:t>4.Family </a:t>
            </a:r>
          </a:p>
        </p:txBody>
      </p:sp>
      <p:pic>
        <p:nvPicPr>
          <p:cNvPr id="2" name="Picture 2" descr="Sesamia cretica (greater sugarcane borer) | CABI Compendium">
            <a:extLst>
              <a:ext uri="{FF2B5EF4-FFF2-40B4-BE49-F238E27FC236}">
                <a16:creationId xmlns:a16="http://schemas.microsoft.com/office/drawing/2014/main" id="{4B580264-FDDE-0C26-5708-AD02D3854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36" y="2655337"/>
            <a:ext cx="4419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524361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A67E06-22E7-42E1-9BEA-9521A85A3C9D}"/>
              </a:ext>
            </a:extLst>
          </p:cNvPr>
          <p:cNvSpPr txBox="1"/>
          <p:nvPr/>
        </p:nvSpPr>
        <p:spPr>
          <a:xfrm>
            <a:off x="85394" y="1844824"/>
            <a:ext cx="943304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dirty="0"/>
              <a:t>Q1/Identify this spacemen </a:t>
            </a:r>
          </a:p>
          <a:p>
            <a:pPr algn="just" eaLnBrk="1" hangingPunct="1">
              <a:defRPr/>
            </a:pPr>
            <a:r>
              <a:rPr lang="en-US" sz="3200" dirty="0"/>
              <a:t>1.Common name</a:t>
            </a:r>
          </a:p>
          <a:p>
            <a:pPr algn="just" eaLnBrk="1" hangingPunct="1">
              <a:defRPr/>
            </a:pP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2.Scientific name</a:t>
            </a:r>
          </a:p>
          <a:p>
            <a:pPr algn="just" eaLnBrk="1" hangingPunct="1">
              <a:defRPr/>
            </a:pPr>
            <a:endParaRPr lang="en-US" sz="3200" dirty="0"/>
          </a:p>
          <a:p>
            <a:pPr algn="just" eaLnBrk="1" hangingPunct="1">
              <a:defRPr/>
            </a:pPr>
            <a:r>
              <a:rPr lang="en-US" sz="3200" dirty="0"/>
              <a:t>3.Order</a:t>
            </a:r>
          </a:p>
          <a:p>
            <a:pPr algn="just" eaLnBrk="1" hangingPunct="1">
              <a:defRPr/>
            </a:pPr>
            <a:endParaRPr lang="en-US" sz="3200" dirty="0"/>
          </a:p>
          <a:p>
            <a:pPr algn="just" eaLnBrk="1" hangingPunct="1">
              <a:defRPr/>
            </a:pPr>
            <a:r>
              <a:rPr lang="en-US" sz="3200" dirty="0"/>
              <a:t>4.Family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005E856-385E-FE6D-89DA-6891B890F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14541" y="3422746"/>
            <a:ext cx="3537065" cy="272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86168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F6769-9A10-39B5-4DDB-FF3AD7AD8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64" y="2924944"/>
            <a:ext cx="9679536" cy="1143000"/>
          </a:xfrm>
        </p:spPr>
        <p:txBody>
          <a:bodyPr/>
          <a:lstStyle/>
          <a:p>
            <a:r>
              <a:rPr lang="en-US" sz="3200" dirty="0"/>
              <a:t>Q2/ A. Write name 5 crops included in the grain crops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     B. list 5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Insect pests that attack of Leguminous Plants</a:t>
            </a: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493496-F7D3-9109-4430-371E45F9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3525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DFC24A-352C-8E53-83B2-3C57B5C0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85DDEE-3F33-0E64-4447-47FA184EE1EA}"/>
              </a:ext>
            </a:extLst>
          </p:cNvPr>
          <p:cNvSpPr txBox="1"/>
          <p:nvPr/>
        </p:nvSpPr>
        <p:spPr>
          <a:xfrm>
            <a:off x="128464" y="1768495"/>
            <a:ext cx="9351028" cy="1136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Q3/</a:t>
            </a:r>
            <a:r>
              <a:rPr lang="en-US" sz="3200" dirty="0"/>
              <a:t> what are differences between male and female of blue butterfly ? Which of this female and male </a:t>
            </a:r>
            <a:endParaRPr lang="en-US" altLang="en-US" sz="3200" dirty="0"/>
          </a:p>
        </p:txBody>
      </p:sp>
      <p:pic>
        <p:nvPicPr>
          <p:cNvPr id="6" name="Picture 3" descr="C:\Users\Khalid\Desktop\Field Crop insects Practical part\pea blue butterfly - Copy.jpg">
            <a:extLst>
              <a:ext uri="{FF2B5EF4-FFF2-40B4-BE49-F238E27FC236}">
                <a16:creationId xmlns:a16="http://schemas.microsoft.com/office/drawing/2014/main" id="{8BE85229-A472-5FA8-B500-3605BCB19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682" y="3146158"/>
            <a:ext cx="4267201" cy="316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halid\Desktop\Field Crop insects Practical part\pea blue butterfly.jpg">
            <a:extLst>
              <a:ext uri="{FF2B5EF4-FFF2-40B4-BE49-F238E27FC236}">
                <a16:creationId xmlns:a16="http://schemas.microsoft.com/office/drawing/2014/main" id="{FCB7E68D-47D7-BD8C-4437-45262511A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08" y="3231684"/>
            <a:ext cx="4389121" cy="303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D6DAEB-2B0E-F7A0-4798-84C31C331972}"/>
              </a:ext>
            </a:extLst>
          </p:cNvPr>
          <p:cNvSpPr txBox="1"/>
          <p:nvPr/>
        </p:nvSpPr>
        <p:spPr>
          <a:xfrm>
            <a:off x="1064568" y="6261652"/>
            <a:ext cx="49695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C4A025-AC96-78C1-1560-243F29ADE31C}"/>
              </a:ext>
            </a:extLst>
          </p:cNvPr>
          <p:cNvSpPr txBox="1"/>
          <p:nvPr/>
        </p:nvSpPr>
        <p:spPr>
          <a:xfrm>
            <a:off x="6416860" y="6261652"/>
            <a:ext cx="49695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0270A3-0F4D-CD3D-AC9C-41CDB4C25A66}"/>
              </a:ext>
            </a:extLst>
          </p:cNvPr>
          <p:cNvSpPr/>
          <p:nvPr/>
        </p:nvSpPr>
        <p:spPr bwMode="auto">
          <a:xfrm>
            <a:off x="421502" y="5478979"/>
            <a:ext cx="1286132" cy="5232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106D8-7D3B-E002-B9A4-AFE038C703C4}"/>
              </a:ext>
            </a:extLst>
          </p:cNvPr>
          <p:cNvSpPr/>
          <p:nvPr/>
        </p:nvSpPr>
        <p:spPr bwMode="auto">
          <a:xfrm flipV="1">
            <a:off x="5313040" y="5391219"/>
            <a:ext cx="1296144" cy="5232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03516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901642" y="6248400"/>
            <a:ext cx="57785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3482C5-0AA1-48B3-B384-635D1FCBF97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6496" y="251089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4941DC-7DDD-4BBC-B177-EF66114AD6F9}"/>
              </a:ext>
            </a:extLst>
          </p:cNvPr>
          <p:cNvSpPr txBox="1"/>
          <p:nvPr/>
        </p:nvSpPr>
        <p:spPr>
          <a:xfrm>
            <a:off x="56456" y="1959938"/>
            <a:ext cx="89189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Q4/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what is the meaning of:-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5EB539-DED3-54DC-4001-6B4315DEDFFB}"/>
              </a:ext>
            </a:extLst>
          </p:cNvPr>
          <p:cNvSpPr txBox="1"/>
          <p:nvPr/>
        </p:nvSpPr>
        <p:spPr>
          <a:xfrm>
            <a:off x="776536" y="2972559"/>
            <a:ext cx="501926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0" dirty="0">
                <a:solidFill>
                  <a:srgbClr val="1F1F1F"/>
                </a:solidFill>
                <a:effectLst/>
                <a:latin typeface="+mj-lt"/>
              </a:rPr>
              <a:t>1.Internal feeders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1F1F1F"/>
                </a:solidFill>
                <a:latin typeface="+mj-lt"/>
              </a:rPr>
              <a:t>2.</a:t>
            </a:r>
            <a:r>
              <a:rPr lang="en-US" sz="3200" i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Injection of toxins</a:t>
            </a:r>
            <a:endParaRPr lang="en-US" sz="3200" dirty="0">
              <a:solidFill>
                <a:srgbClr val="1F1F1F"/>
              </a:solidFill>
              <a:latin typeface="+mj-lt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0" dirty="0">
                <a:solidFill>
                  <a:srgbClr val="1F1F1F"/>
                </a:solidFill>
                <a:effectLst/>
                <a:latin typeface="+mj-lt"/>
                <a:cs typeface="Times New Roman" panose="02020603050405020304" pitchFamily="18" charset="0"/>
              </a:rPr>
              <a:t>3.</a:t>
            </a:r>
            <a:r>
              <a:rPr lang="en-US" sz="3200" i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Parthenogenetic</a:t>
            </a:r>
            <a:endParaRPr lang="en-US" sz="3200" i="0" dirty="0">
              <a:solidFill>
                <a:srgbClr val="1F1F1F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1F1F1F"/>
                </a:solidFill>
                <a:latin typeface="+mj-lt"/>
                <a:cs typeface="Times New Roman" panose="02020603050405020304" pitchFamily="18" charset="0"/>
              </a:rPr>
              <a:t>4.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Apodous</a:t>
            </a:r>
            <a:endParaRPr lang="en-US" sz="3200" dirty="0">
              <a:solidFill>
                <a:srgbClr val="1F1F1F"/>
              </a:solidFill>
              <a:latin typeface="+mj-lt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0" i="0" dirty="0">
                <a:solidFill>
                  <a:srgbClr val="1F1F1F"/>
                </a:solidFill>
                <a:effectLst/>
                <a:latin typeface="+mj-lt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48312-7BEF-4C16-AA63-357EC6DE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43598F-977F-4075-8459-83F34FDE99BC}"/>
              </a:ext>
            </a:extLst>
          </p:cNvPr>
          <p:cNvSpPr txBox="1"/>
          <p:nvPr/>
        </p:nvSpPr>
        <p:spPr>
          <a:xfrm>
            <a:off x="128464" y="2204864"/>
            <a:ext cx="914680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Q5/</a:t>
            </a:r>
            <a:r>
              <a:rPr lang="en-US" sz="3600" dirty="0">
                <a:solidFill>
                  <a:schemeClr val="bg2"/>
                </a:solidFill>
              </a:rPr>
              <a:t>Mention the damage caused by </a:t>
            </a:r>
            <a:r>
              <a:rPr lang="en-US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Wheat</a:t>
            </a:r>
            <a:r>
              <a:rPr lang="en-US" sz="3200" spc="-25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1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Thrips</a:t>
            </a:r>
            <a:endParaRPr lang="en-US" sz="3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3590CA46-CE42-4CD6-C891-721F2DC03E9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0872" y="3284984"/>
            <a:ext cx="297713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7779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B27A3-988A-8BF8-8F06-65AD13E2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10A288-8A3F-85DC-427F-3A7CC177A1CE}"/>
              </a:ext>
            </a:extLst>
          </p:cNvPr>
          <p:cNvSpPr txBox="1"/>
          <p:nvPr/>
        </p:nvSpPr>
        <p:spPr>
          <a:xfrm>
            <a:off x="218861" y="2852936"/>
            <a:ext cx="972108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Q6/</a:t>
            </a:r>
            <a:r>
              <a:rPr lang="en-US" sz="3200" i="0" dirty="0">
                <a:solidFill>
                  <a:srgbClr val="1F1F1F"/>
                </a:solidFill>
                <a:effectLst/>
                <a:latin typeface="Google Sans"/>
              </a:rPr>
              <a:t>  </a:t>
            </a:r>
            <a:r>
              <a:rPr lang="en-US" sz="3200" i="0" dirty="0">
                <a:solidFill>
                  <a:schemeClr val="bg2"/>
                </a:solidFill>
                <a:effectLst/>
                <a:latin typeface="+mj-lt"/>
              </a:rPr>
              <a:t>W</a:t>
            </a:r>
            <a:r>
              <a:rPr lang="en-US" sz="3200" dirty="0">
                <a:solidFill>
                  <a:schemeClr val="bg2"/>
                </a:solidFill>
                <a:latin typeface="+mj-lt"/>
              </a:rPr>
              <a:t>hat</a:t>
            </a:r>
            <a:r>
              <a:rPr lang="en-US" sz="3200" dirty="0">
                <a:solidFill>
                  <a:schemeClr val="bg2"/>
                </a:solidFill>
              </a:rPr>
              <a:t> is Solitary Phase and Gregarious phase? </a:t>
            </a:r>
          </a:p>
          <a:p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4012657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6456" y="2004291"/>
            <a:ext cx="9423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Q7/ Describe the egg stages of Sunn Pest, where to lay? and write the name of hosts</a:t>
            </a:r>
            <a:endParaRPr 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D35668-D25B-2F44-D492-EDE1A8141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3573016"/>
            <a:ext cx="4800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0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0A5FD-8F91-4480-9537-7C25712B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82C5-0AA1-48B3-B384-635D1FCBF97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6CEC04-80BD-41B0-AF5A-AA1CB2EDEB2C}"/>
              </a:ext>
            </a:extLst>
          </p:cNvPr>
          <p:cNvSpPr txBox="1"/>
          <p:nvPr/>
        </p:nvSpPr>
        <p:spPr>
          <a:xfrm>
            <a:off x="416496" y="2420888"/>
            <a:ext cx="93610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Q8/ Describe color changes in the newly hatched, older, and mature alfalfa weevil larvae and pupa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5659843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Icthyology first lecture - Copy   1 (3)</Template>
  <TotalTime>30422758</TotalTime>
  <Words>212</Words>
  <Application>Microsoft Office PowerPoint</Application>
  <PresentationFormat>A4 Paper (210x297 mm)</PresentationFormat>
  <Paragraphs>51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Google Sans</vt:lpstr>
      <vt:lpstr>Times New Roman</vt:lpstr>
      <vt:lpstr>Wingdings</vt:lpstr>
      <vt:lpstr>Ricepaper</vt:lpstr>
      <vt:lpstr>PowerPoint Presentation</vt:lpstr>
      <vt:lpstr>PowerPoint Presentation</vt:lpstr>
      <vt:lpstr>Q2/ A. Write name 5 crops included in the grain crops       B. list 5 Insect pests that attack of Leguminous Plants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Q10/What do you know about wireworm?          And  write the symptoms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Polymerase Chain Reaction    (PCR)  “DNA photocopier”</dc:title>
  <dc:creator>DIDAM</dc:creator>
  <cp:lastModifiedBy>hero muhyaddin</cp:lastModifiedBy>
  <cp:revision>290</cp:revision>
  <dcterms:created xsi:type="dcterms:W3CDTF">2016-07-22T12:26:15Z</dcterms:created>
  <dcterms:modified xsi:type="dcterms:W3CDTF">2024-05-27T11:23:12Z</dcterms:modified>
</cp:coreProperties>
</file>