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58" r:id="rId3"/>
    <p:sldId id="262" r:id="rId4"/>
    <p:sldId id="285" r:id="rId5"/>
    <p:sldId id="259" r:id="rId6"/>
    <p:sldId id="284" r:id="rId7"/>
    <p:sldId id="283" r:id="rId8"/>
    <p:sldId id="263" r:id="rId9"/>
    <p:sldId id="286" r:id="rId10"/>
    <p:sldId id="277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A2D95-6E94-43A5-97BA-312320F603BF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7219E-733B-4A95-9D1F-46D825B2A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E9EBA-DD19-405E-B795-6D77967629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1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6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2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1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8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2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1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5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2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018A-F2AD-4012-A3B4-E214C5AD3C2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E0AF-44A9-4BD5-9B11-84353831C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3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ro.muhammad@su.edu.k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709" y="1628799"/>
            <a:ext cx="9229927" cy="1735837"/>
          </a:xfrm>
        </p:spPr>
        <p:txBody>
          <a:bodyPr>
            <a:normAutofit fontScale="90000"/>
          </a:bodyPr>
          <a:lstStyle/>
          <a:p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b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exam</a:t>
            </a:r>
            <a:endParaRPr lang="en-US" sz="4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512" y="3645024"/>
            <a:ext cx="8928992" cy="21602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Asst. Lecturer: Hero Muhyaddin Muhammad</a:t>
            </a:r>
          </a:p>
          <a:p>
            <a:pPr>
              <a:lnSpc>
                <a:spcPct val="120000"/>
              </a:lnSpc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Forest Insects- 2</a:t>
            </a:r>
            <a:r>
              <a:rPr lang="en-US" sz="18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stage 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E. mail: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  <a:hlinkClick r:id="rId3"/>
              </a:rPr>
              <a:t>hero.muhammad@su.edu.krd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Date: 6/3/ 2024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IDAM\Desktop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628" y="44626"/>
            <a:ext cx="3571876" cy="139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36161" y="332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71464" y="-27384"/>
            <a:ext cx="5328592" cy="1295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Salahaddin University - Erbil </a:t>
            </a:r>
            <a:b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Collage of Agricultural Engineering sciences </a:t>
            </a:r>
            <a:b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Forestry Department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E6CDD4-C1BA-4EB5-92E6-3C640EA56C0C}"/>
              </a:ext>
            </a:extLst>
          </p:cNvPr>
          <p:cNvSpPr/>
          <p:nvPr/>
        </p:nvSpPr>
        <p:spPr>
          <a:xfrm>
            <a:off x="601171" y="2205605"/>
            <a:ext cx="10712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Q9/what are differences between larvae and nymph? </a:t>
            </a:r>
          </a:p>
        </p:txBody>
      </p:sp>
    </p:spTree>
    <p:extLst>
      <p:ext uri="{BB962C8B-B14F-4D97-AF65-F5344CB8AC3E}">
        <p14:creationId xmlns:p14="http://schemas.microsoft.com/office/powerpoint/2010/main" val="30008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C754-1F1C-35A8-6A07-02D1B8C1A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530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Q10/ Describe types of metamorphosis</a:t>
            </a:r>
          </a:p>
        </p:txBody>
      </p:sp>
    </p:spTree>
    <p:extLst>
      <p:ext uri="{BB962C8B-B14F-4D97-AF65-F5344CB8AC3E}">
        <p14:creationId xmlns:p14="http://schemas.microsoft.com/office/powerpoint/2010/main" val="253544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3A1E6CF-2967-DAD2-AD5C-E48192FF25EF}"/>
              </a:ext>
            </a:extLst>
          </p:cNvPr>
          <p:cNvSpPr txBox="1"/>
          <p:nvPr/>
        </p:nvSpPr>
        <p:spPr>
          <a:xfrm>
            <a:off x="1648824" y="1525809"/>
            <a:ext cx="872361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Q1 /</a:t>
            </a:r>
          </a:p>
          <a:p>
            <a:pPr algn="ctr"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1.What is an Insect?</a:t>
            </a:r>
          </a:p>
          <a:p>
            <a:pPr marL="742950" indent="-742950" algn="ctr" eaLnBrk="1" hangingPunct="1">
              <a:buAutoNum type="arabicPeriod"/>
              <a:defRPr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ctr" eaLnBrk="1" hangingPunct="1">
              <a:buAutoNum type="arabicPeriod"/>
              <a:defRPr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2.Write the main Characters of an insects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435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16"/>
    </mc:Choice>
    <mc:Fallback xmlns="">
      <p:transition spd="slow" advTm="10091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81892" y="144897"/>
            <a:ext cx="1047713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/>
              <a:t>Q2/</a:t>
            </a:r>
            <a:r>
              <a:rPr lang="en-US" altLang="en-US" sz="3200" dirty="0">
                <a:latin typeface="Times New Roman" panose="02020603050405020304" pitchFamily="18" charset="0"/>
              </a:rPr>
              <a:t> write the</a:t>
            </a:r>
            <a:r>
              <a:rPr lang="en-US" altLang="en-US" sz="3200" dirty="0"/>
              <a:t> stages of life cycle of this insects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" name="Picture 4" descr="D:\Insects\Forest Insects\Lecture 2\Euproctis\LackeyMothNest2900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391" y="7153275"/>
            <a:ext cx="1762125" cy="1320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66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AEDBB5-54ED-7B3E-4097-478181B5A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66" y="909129"/>
            <a:ext cx="8663709" cy="583630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8A9640A-5BB0-8C1E-2F0D-13C622746485}"/>
              </a:ext>
            </a:extLst>
          </p:cNvPr>
          <p:cNvSpPr/>
          <p:nvPr/>
        </p:nvSpPr>
        <p:spPr>
          <a:xfrm>
            <a:off x="5410198" y="2937164"/>
            <a:ext cx="1052946" cy="3694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144EC9-9D19-49CF-6FA4-4264A8E49D36}"/>
              </a:ext>
            </a:extLst>
          </p:cNvPr>
          <p:cNvSpPr/>
          <p:nvPr/>
        </p:nvSpPr>
        <p:spPr>
          <a:xfrm>
            <a:off x="6463144" y="3657600"/>
            <a:ext cx="1147620" cy="5726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575A5-A15B-F476-634F-C2A077B3FDAD}"/>
              </a:ext>
            </a:extLst>
          </p:cNvPr>
          <p:cNvSpPr/>
          <p:nvPr/>
        </p:nvSpPr>
        <p:spPr>
          <a:xfrm>
            <a:off x="5410198" y="4400476"/>
            <a:ext cx="1052946" cy="3694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9806DE-FA0F-68C4-1B2C-F189C05FE156}"/>
              </a:ext>
            </a:extLst>
          </p:cNvPr>
          <p:cNvSpPr/>
          <p:nvPr/>
        </p:nvSpPr>
        <p:spPr>
          <a:xfrm>
            <a:off x="4276436" y="3657600"/>
            <a:ext cx="1043709" cy="47105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2ACAE2-9B44-99D2-A6B8-9863F8117D18}"/>
              </a:ext>
            </a:extLst>
          </p:cNvPr>
          <p:cNvSpPr/>
          <p:nvPr/>
        </p:nvSpPr>
        <p:spPr>
          <a:xfrm>
            <a:off x="1708732" y="1117600"/>
            <a:ext cx="2900213" cy="4710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Top Corners One Rounded and One Snipped 8">
            <a:extLst>
              <a:ext uri="{FF2B5EF4-FFF2-40B4-BE49-F238E27FC236}">
                <a16:creationId xmlns:a16="http://schemas.microsoft.com/office/drawing/2014/main" id="{20DF8CA5-B60A-959B-B0F2-92B2D46150A8}"/>
              </a:ext>
            </a:extLst>
          </p:cNvPr>
          <p:cNvSpPr/>
          <p:nvPr/>
        </p:nvSpPr>
        <p:spPr>
          <a:xfrm>
            <a:off x="7887855" y="6040582"/>
            <a:ext cx="2336800" cy="672521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041"/>
    </mc:Choice>
    <mc:Fallback xmlns="">
      <p:transition spd="slow" advTm="15104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5C959D-C4C0-4486-8637-FF611539E1AE}"/>
              </a:ext>
            </a:extLst>
          </p:cNvPr>
          <p:cNvSpPr txBox="1"/>
          <p:nvPr/>
        </p:nvSpPr>
        <p:spPr>
          <a:xfrm>
            <a:off x="848376" y="2126065"/>
            <a:ext cx="9674441" cy="1211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Q3/Mention 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Types of Pupa  with an example</a:t>
            </a:r>
            <a:endParaRPr lang="en-US" sz="3600" dirty="0"/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0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653046" y="291237"/>
            <a:ext cx="97932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Q4/write the </a:t>
            </a:r>
            <a:r>
              <a:rPr lang="en-US" altLang="en-US" sz="3600" dirty="0">
                <a:latin typeface="Times New Roman" panose="02020603050405020304" pitchFamily="18" charset="0"/>
              </a:rPr>
              <a:t>name of both larvae with an example</a:t>
            </a:r>
            <a:endParaRPr lang="en-US" altLang="en-US" sz="3600" dirty="0"/>
          </a:p>
        </p:txBody>
      </p:sp>
      <p:pic>
        <p:nvPicPr>
          <p:cNvPr id="2" name="Picture 2" descr="D:\Insects\Principle of Entomology\External morphology\images (2).jpg">
            <a:extLst>
              <a:ext uri="{FF2B5EF4-FFF2-40B4-BE49-F238E27FC236}">
                <a16:creationId xmlns:a16="http://schemas.microsoft.com/office/drawing/2014/main" id="{D4F672DC-DA9B-80EB-31C5-5E3856C0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56" y="2004291"/>
            <a:ext cx="5566337" cy="33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DIDAM\Desktop\main-qimg-c9b01ef8b5f5453b74345e9ebd6e9cea-lq.jpg">
            <a:extLst>
              <a:ext uri="{FF2B5EF4-FFF2-40B4-BE49-F238E27FC236}">
                <a16:creationId xmlns:a16="http://schemas.microsoft.com/office/drawing/2014/main" id="{78CF6B2D-525D-3510-054B-3CF1D45A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837" y="2004291"/>
            <a:ext cx="4793672" cy="344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628AAF-9EE6-3E50-D08B-1CDD1A61C54A}"/>
              </a:ext>
            </a:extLst>
          </p:cNvPr>
          <p:cNvSpPr txBox="1"/>
          <p:nvPr/>
        </p:nvSpPr>
        <p:spPr>
          <a:xfrm>
            <a:off x="2013527" y="5938982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4F66C-0286-45F6-1A61-228E84FAE867}"/>
              </a:ext>
            </a:extLst>
          </p:cNvPr>
          <p:cNvSpPr txBox="1"/>
          <p:nvPr/>
        </p:nvSpPr>
        <p:spPr>
          <a:xfrm>
            <a:off x="8719127" y="56896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461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84"/>
    </mc:Choice>
    <mc:Fallback xmlns="">
      <p:transition spd="slow" advTm="6628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57261D-5696-42B9-88D0-0D515CDC05A1}"/>
              </a:ext>
            </a:extLst>
          </p:cNvPr>
          <p:cNvSpPr txBox="1"/>
          <p:nvPr/>
        </p:nvSpPr>
        <p:spPr>
          <a:xfrm>
            <a:off x="1429304" y="1907669"/>
            <a:ext cx="9559031" cy="1432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  <a:defRPr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Q5/</a:t>
            </a:r>
            <a:r>
              <a:rPr lang="en-US" altLang="en-US" sz="3600" dirty="0">
                <a:latin typeface="Times New Roman" panose="02020603050405020304" pitchFamily="18" charset="0"/>
              </a:rPr>
              <a:t> write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mouthparts</a:t>
            </a:r>
          </a:p>
          <a:p>
            <a:pPr algn="just" eaLnBrk="1" hangingPunct="1">
              <a:lnSpc>
                <a:spcPct val="110000"/>
              </a:lnSpc>
              <a:spcAft>
                <a:spcPts val="800"/>
              </a:spcAft>
              <a:defRPr/>
            </a:pP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1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232EEE-9B54-45C1-9C42-BD51349D5B74}"/>
              </a:ext>
            </a:extLst>
          </p:cNvPr>
          <p:cNvSpPr txBox="1"/>
          <p:nvPr/>
        </p:nvSpPr>
        <p:spPr>
          <a:xfrm>
            <a:off x="423977" y="241376"/>
            <a:ext cx="83716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Q6/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</a:t>
            </a:r>
            <a:r>
              <a:rPr lang="ku-Arab-IQ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all parts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D6F314-7DD0-25AE-84A4-7C6892BC0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947" y="1549379"/>
            <a:ext cx="6048672" cy="4929019"/>
          </a:xfrm>
          <a:prstGeom prst="rect">
            <a:avLst/>
          </a:prstGeom>
        </p:spPr>
      </p:pic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FE840B0E-6673-69F2-59E1-51D2B97408CB}"/>
              </a:ext>
            </a:extLst>
          </p:cNvPr>
          <p:cNvSpPr/>
          <p:nvPr/>
        </p:nvSpPr>
        <p:spPr>
          <a:xfrm>
            <a:off x="3740727" y="1708727"/>
            <a:ext cx="4193309" cy="295564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08491-647D-307D-11A3-AC5BF9927DD4}"/>
              </a:ext>
            </a:extLst>
          </p:cNvPr>
          <p:cNvSpPr/>
          <p:nvPr/>
        </p:nvSpPr>
        <p:spPr>
          <a:xfrm>
            <a:off x="4719782" y="2826327"/>
            <a:ext cx="2198255" cy="2955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34FF2-CCE8-6DD7-0AFA-78CCC8F5489D}"/>
              </a:ext>
            </a:extLst>
          </p:cNvPr>
          <p:cNvSpPr/>
          <p:nvPr/>
        </p:nvSpPr>
        <p:spPr>
          <a:xfrm>
            <a:off x="5107709" y="3736110"/>
            <a:ext cx="1459346" cy="2078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D4FD37-91CA-26CC-374B-BD9FFBD0F383}"/>
              </a:ext>
            </a:extLst>
          </p:cNvPr>
          <p:cNvSpPr/>
          <p:nvPr/>
        </p:nvSpPr>
        <p:spPr>
          <a:xfrm>
            <a:off x="4858327" y="4147127"/>
            <a:ext cx="1930400" cy="2078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8E86E5-C1FE-576A-870E-0EBB21E2423A}"/>
              </a:ext>
            </a:extLst>
          </p:cNvPr>
          <p:cNvSpPr/>
          <p:nvPr/>
        </p:nvSpPr>
        <p:spPr>
          <a:xfrm>
            <a:off x="5569527" y="5472547"/>
            <a:ext cx="1219200" cy="2078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959350-29B4-96F1-A51A-BD2FED431F42}"/>
              </a:ext>
            </a:extLst>
          </p:cNvPr>
          <p:cNvSpPr/>
          <p:nvPr/>
        </p:nvSpPr>
        <p:spPr>
          <a:xfrm>
            <a:off x="4276436" y="5708957"/>
            <a:ext cx="2198255" cy="2078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2A75006-20AF-A1D6-A345-3F255232AAD7}"/>
              </a:ext>
            </a:extLst>
          </p:cNvPr>
          <p:cNvSpPr/>
          <p:nvPr/>
        </p:nvSpPr>
        <p:spPr>
          <a:xfrm>
            <a:off x="4719782" y="5962074"/>
            <a:ext cx="1995053" cy="4017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784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38830" y="844119"/>
            <a:ext cx="1151433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just">
              <a:lnSpc>
                <a:spcPct val="150000"/>
              </a:lnSpc>
              <a:buClrTx/>
              <a:buSzPct val="85000"/>
              <a:buNone/>
            </a:pPr>
            <a:r>
              <a:rPr lang="en-US" sz="3600" dirty="0"/>
              <a:t>Q7/.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Thorax is made up of three segments?</a:t>
            </a: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1.</a:t>
            </a: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2.</a:t>
            </a: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3.</a:t>
            </a:r>
          </a:p>
          <a:p>
            <a:pPr algn="just" eaLnBrk="1" hangingPunct="1">
              <a:defRPr/>
            </a:pPr>
            <a:endParaRPr lang="en-US" sz="3600" dirty="0"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934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38"/>
    </mc:Choice>
    <mc:Fallback xmlns="">
      <p:transition spd="slow" advTm="5553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B9BED1-1915-DB8E-40DA-AECCF86801EF}"/>
              </a:ext>
            </a:extLst>
          </p:cNvPr>
          <p:cNvSpPr txBox="1"/>
          <p:nvPr/>
        </p:nvSpPr>
        <p:spPr>
          <a:xfrm>
            <a:off x="443346" y="2027581"/>
            <a:ext cx="106402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Q8/ Morphology of antenna which have three segments</a:t>
            </a: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1.</a:t>
            </a: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2.</a:t>
            </a:r>
          </a:p>
          <a:p>
            <a:pPr algn="just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3.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903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181</Words>
  <Application>Microsoft Office PowerPoint</Application>
  <PresentationFormat>Widescreen</PresentationFormat>
  <Paragraphs>42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                                          first exam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Q10/ Describe types of metamorphosis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SRWA</dc:creator>
  <cp:lastModifiedBy>hero muhyaddin</cp:lastModifiedBy>
  <cp:revision>50</cp:revision>
  <dcterms:created xsi:type="dcterms:W3CDTF">2020-04-09T23:57:22Z</dcterms:created>
  <dcterms:modified xsi:type="dcterms:W3CDTF">2024-03-05T20:01:30Z</dcterms:modified>
</cp:coreProperties>
</file>