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42" d="100"/>
          <a:sy n="42" d="100"/>
        </p:scale>
        <p:origin x="-132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3FFA87A9-A899-42A5-9669-D9DD62DE5AF4}" type="datetimeFigureOut">
              <a:rPr lang="ar-IQ" smtClean="0"/>
              <a:pPr/>
              <a:t>22/02/1436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6B16BD1-B82A-47A8-AA10-7D1BBF819857}"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3FFA87A9-A899-42A5-9669-D9DD62DE5AF4}" type="datetimeFigureOut">
              <a:rPr lang="ar-IQ" smtClean="0"/>
              <a:pPr/>
              <a:t>22/02/1436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6B16BD1-B82A-47A8-AA10-7D1BBF819857}"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3FFA87A9-A899-42A5-9669-D9DD62DE5AF4}" type="datetimeFigureOut">
              <a:rPr lang="ar-IQ" smtClean="0"/>
              <a:pPr/>
              <a:t>22/02/1436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6B16BD1-B82A-47A8-AA10-7D1BBF819857}"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3FFA87A9-A899-42A5-9669-D9DD62DE5AF4}" type="datetimeFigureOut">
              <a:rPr lang="ar-IQ" smtClean="0"/>
              <a:pPr/>
              <a:t>22/02/1436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6B16BD1-B82A-47A8-AA10-7D1BBF819857}"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FA87A9-A899-42A5-9669-D9DD62DE5AF4}" type="datetimeFigureOut">
              <a:rPr lang="ar-IQ" smtClean="0"/>
              <a:pPr/>
              <a:t>22/02/1436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6B16BD1-B82A-47A8-AA10-7D1BBF819857}"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3FFA87A9-A899-42A5-9669-D9DD62DE5AF4}" type="datetimeFigureOut">
              <a:rPr lang="ar-IQ" smtClean="0"/>
              <a:pPr/>
              <a:t>22/02/1436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6B16BD1-B82A-47A8-AA10-7D1BBF819857}"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3FFA87A9-A899-42A5-9669-D9DD62DE5AF4}" type="datetimeFigureOut">
              <a:rPr lang="ar-IQ" smtClean="0"/>
              <a:pPr/>
              <a:t>22/02/1436</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6B16BD1-B82A-47A8-AA10-7D1BBF819857}"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3FFA87A9-A899-42A5-9669-D9DD62DE5AF4}" type="datetimeFigureOut">
              <a:rPr lang="ar-IQ" smtClean="0"/>
              <a:pPr/>
              <a:t>22/02/1436</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6B16BD1-B82A-47A8-AA10-7D1BBF819857}"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FA87A9-A899-42A5-9669-D9DD62DE5AF4}" type="datetimeFigureOut">
              <a:rPr lang="ar-IQ" smtClean="0"/>
              <a:pPr/>
              <a:t>22/02/1436</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6B16BD1-B82A-47A8-AA10-7D1BBF819857}"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FA87A9-A899-42A5-9669-D9DD62DE5AF4}" type="datetimeFigureOut">
              <a:rPr lang="ar-IQ" smtClean="0"/>
              <a:pPr/>
              <a:t>22/02/1436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6B16BD1-B82A-47A8-AA10-7D1BBF819857}"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FA87A9-A899-42A5-9669-D9DD62DE5AF4}" type="datetimeFigureOut">
              <a:rPr lang="ar-IQ" smtClean="0"/>
              <a:pPr/>
              <a:t>22/02/1436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6B16BD1-B82A-47A8-AA10-7D1BBF819857}"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FFA87A9-A899-42A5-9669-D9DD62DE5AF4}" type="datetimeFigureOut">
              <a:rPr lang="ar-IQ" smtClean="0"/>
              <a:pPr/>
              <a:t>22/02/1436</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6B16BD1-B82A-47A8-AA10-7D1BBF819857}"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ar.wikipedia.org/wiki/%D8%BA%D8%B2%D9%84_%28%D8%AA%D9%88%D8%B6%D9%8A%D8%AD%29" TargetMode="External"/><Relationship Id="rId3" Type="http://schemas.openxmlformats.org/officeDocument/2006/relationships/hyperlink" Target="http://ar.wikipedia.org/wiki/%D8%A7%D9%84%D9%88%D9%84%D9%8A%D8%AF_%D8%A8%D9%86_%D9%8A%D8%B2%D9%8A%D8%AF" TargetMode="External"/><Relationship Id="rId7" Type="http://schemas.openxmlformats.org/officeDocument/2006/relationships/hyperlink" Target="http://ar.wikipedia.org/wiki/%D8%B4%D8%B1%D9%82" TargetMode="External"/><Relationship Id="rId2" Type="http://schemas.openxmlformats.org/officeDocument/2006/relationships/hyperlink" Target="http://ar.wikipedia.org/wiki/%D8%B4%D8%B9%D8%B1_%28%D8%AA%D9%88%D8%B6%D9%8A%D8%AD%29" TargetMode="External"/><Relationship Id="rId1" Type="http://schemas.openxmlformats.org/officeDocument/2006/relationships/slideLayout" Target="../slideLayouts/slideLayout2.xml"/><Relationship Id="rId6" Type="http://schemas.openxmlformats.org/officeDocument/2006/relationships/hyperlink" Target="http://ar.wikipedia.org/wiki/%D9%84%D8%BA%D8%A9" TargetMode="External"/><Relationship Id="rId5" Type="http://schemas.openxmlformats.org/officeDocument/2006/relationships/hyperlink" Target="http://ar.wikipedia.org/wiki/%D8%A7%D9%84%D8%AD%D8%B3%D9%8A%D9%86_%D8%A8%D9%86_%D8%A7%D9%84%D8%B6%D8%AD%D8%A7%D9%83" TargetMode="External"/><Relationship Id="rId4" Type="http://schemas.openxmlformats.org/officeDocument/2006/relationships/hyperlink" Target="http://ar.wikipedia.org/w/index.php?title=%D8%B9%D8%AF%D9%8A_%D8%A8%D9%86_%D9%8A%D8%B2%D9%8A%D8%AF&amp;action=edit&amp;redlink=1" TargetMode="External"/><Relationship Id="rId9" Type="http://schemas.openxmlformats.org/officeDocument/2006/relationships/hyperlink" Target="http://ar.wikipedia.org/wiki/%D8%B5%D9%8A%D8%A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ar.wikipedia.org/wiki/946" TargetMode="External"/><Relationship Id="rId2" Type="http://schemas.openxmlformats.org/officeDocument/2006/relationships/hyperlink" Target="http://ar.wikipedia.org/wiki/%D8%A7%D9%84%D8%B5%D9%88%D9%84%D9%8A" TargetMode="External"/><Relationship Id="rId1" Type="http://schemas.openxmlformats.org/officeDocument/2006/relationships/slideLayout" Target="../slideLayouts/slideLayout2.xml"/><Relationship Id="rId6" Type="http://schemas.openxmlformats.org/officeDocument/2006/relationships/hyperlink" Target="http://ar.wikipedia.org/wiki/943" TargetMode="External"/><Relationship Id="rId5" Type="http://schemas.openxmlformats.org/officeDocument/2006/relationships/hyperlink" Target="http://ar.wikipedia.org/w/index.php?title=%D8%A7%D9%84%D9%85%D9%87%D9%84%D9%87%D9%84_%D8%A8%D9%86_%D9%8A%D9%85%D9%88%D8%AA_%D8%A8%D9%86_%D9%85%D8%B2%D8%B1%D8%AF&amp;action=edit&amp;redlink=1" TargetMode="External"/><Relationship Id="rId4" Type="http://schemas.openxmlformats.org/officeDocument/2006/relationships/hyperlink" Target="http://ar.wikipedia.org/wiki/%D8%AD%D9%85%D8%B2%D8%A9_%D8%A8%D9%86_%D8%A7%D9%84%D8%AD%D8%B3%D9%86_%D8%A7%D9%84%D8%A3%D8%B5%D9%81%D9%87%D8%A7%D9%86%D9%8A"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ar.wikipedia.org/wiki/%D8%B5%D9%8A%D8%AF" TargetMode="External"/><Relationship Id="rId3" Type="http://schemas.openxmlformats.org/officeDocument/2006/relationships/hyperlink" Target="http://ar.wikipedia.org/wiki/%D8%A7%D9%85%D8%B1%D8%A4_%D8%A7%D9%84%D9%82%D9%8A%D8%B3" TargetMode="External"/><Relationship Id="rId7" Type="http://schemas.openxmlformats.org/officeDocument/2006/relationships/hyperlink" Target="http://ar.wikipedia.org/wiki/%D8%A7%D9%84%D8%BA%D8%B2%D9%84" TargetMode="External"/><Relationship Id="rId2" Type="http://schemas.openxmlformats.org/officeDocument/2006/relationships/hyperlink" Target="http://ar.wikipedia.org/wiki/%D8%A7%D9%84%D9%8A%D9%85%D9%86" TargetMode="External"/><Relationship Id="rId1" Type="http://schemas.openxmlformats.org/officeDocument/2006/relationships/slideLayout" Target="../slideLayouts/slideLayout2.xml"/><Relationship Id="rId6" Type="http://schemas.openxmlformats.org/officeDocument/2006/relationships/hyperlink" Target="http://ar.wikipedia.org/wiki/%D9%85%D8%B4%D8%B1%D9%88%D8%A8%D8%A7%D8%AA_%D9%83%D8%AD%D9%88%D9%84%D9%8A%D8%A9" TargetMode="External"/><Relationship Id="rId5" Type="http://schemas.openxmlformats.org/officeDocument/2006/relationships/hyperlink" Target="http://ar.wikipedia.org/wiki/%D8%AD%D8%B3%D8%A7%D9%86_%D8%A8%D9%86_%D8%AB%D8%A7%D8%A8%D8%AA" TargetMode="External"/><Relationship Id="rId4" Type="http://schemas.openxmlformats.org/officeDocument/2006/relationships/hyperlink" Target="http://ar.wikipedia.org/wiki/%D8%A3%D8%AF%D8%A8"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ar.wikipedia.org/wiki/%D8%A5%D9%8A%D8%B1%D8%A7%D9%86" TargetMode="External"/><Relationship Id="rId3" Type="http://schemas.openxmlformats.org/officeDocument/2006/relationships/hyperlink" Target="http://ar.wikipedia.org/wiki/%D8%B9%D8%B1%D8%A8" TargetMode="External"/><Relationship Id="rId7" Type="http://schemas.openxmlformats.org/officeDocument/2006/relationships/hyperlink" Target="http://ar.wikipedia.org/wiki/%D8%AE%D9%88%D8%B2%D8%B3%D8%AA%D8%A7%D9%86_(%D9%85%D8%AD%D8%A7%D9%81%D8%B8%D8%A9)" TargetMode="External"/><Relationship Id="rId2" Type="http://schemas.openxmlformats.org/officeDocument/2006/relationships/hyperlink" Target="http://ar.wikipedia.org/wiki/%D8%B4%D8%B9%D8%B1_(%D8%A3%D8%AF%D8%A8)" TargetMode="External"/><Relationship Id="rId1" Type="http://schemas.openxmlformats.org/officeDocument/2006/relationships/slideLayout" Target="../slideLayouts/slideLayout2.xml"/><Relationship Id="rId6" Type="http://schemas.openxmlformats.org/officeDocument/2006/relationships/hyperlink" Target="http://ar.wikipedia.org/wiki/%D8%A7%D9%84%D8%A3%D8%AD%D9%88%D8%A7%D8%B2" TargetMode="External"/><Relationship Id="rId5" Type="http://schemas.openxmlformats.org/officeDocument/2006/relationships/hyperlink" Target="http://ar.wikipedia.org/wiki/%D8%A7%D9%84%D8%AC%D8%B1%D8%A7%D8%AD_%D8%A8%D9%86_%D8%B9%D8%A8%D8%AF_%D8%A7%D9%84%D9%84%D9%87_%D8%A7%D9%84%D8%AD%D9%83%D9%85%D9%8A" TargetMode="External"/><Relationship Id="rId10" Type="http://schemas.openxmlformats.org/officeDocument/2006/relationships/hyperlink" Target="http://ar.wikipedia.org/wiki/762" TargetMode="External"/><Relationship Id="rId4" Type="http://schemas.openxmlformats.org/officeDocument/2006/relationships/hyperlink" Target="http://ar.wikipedia.org/wiki/%D8%AE%D9%84%D8%A7%D9%81%D8%A9_%D8%B9%D8%A8%D8%A7%D8%B3%D9%8A%D8%A9" TargetMode="External"/><Relationship Id="rId9" Type="http://schemas.openxmlformats.org/officeDocument/2006/relationships/hyperlink" Target="http://ar.wikipedia.org/wiki/145_%D9%87%D9%80"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ar.wikipedia.org/wiki/%D9%83%D9%88%D9%81%D8%A9" TargetMode="External"/><Relationship Id="rId13" Type="http://schemas.openxmlformats.org/officeDocument/2006/relationships/hyperlink" Target="http://ar.wikipedia.org/wiki/%D8%B5%D8%AD%D8%B1%D8%A7%D8%A1" TargetMode="External"/><Relationship Id="rId3" Type="http://schemas.openxmlformats.org/officeDocument/2006/relationships/hyperlink" Target="http://ar.wikipedia.org/wiki/%D8%B4%D8%B9%D8%B1_(%D8%A3%D8%AF%D8%A8)" TargetMode="External"/><Relationship Id="rId7" Type="http://schemas.openxmlformats.org/officeDocument/2006/relationships/hyperlink" Target="http://ar.wikipedia.org/wiki/%D8%A7%D9%84%D8%B9%D8%B1%D8%A7%D9%82" TargetMode="External"/><Relationship Id="rId12" Type="http://schemas.openxmlformats.org/officeDocument/2006/relationships/hyperlink" Target="http://ar.wikipedia.org/wiki/%D8%AD%D9%85%D8%A7%D8%AF_%D8%B9%D8%AC%D8%B1%D8%AF" TargetMode="External"/><Relationship Id="rId2" Type="http://schemas.openxmlformats.org/officeDocument/2006/relationships/hyperlink" Target="http://ar.wikipedia.org/w/index.php?title=%D9%85%D8%B9%D8%B1%D9%83%D8%A9_%D8%A7%D9%84%D8%B2%D8%A7%D8%A8_%D8%A7%D9%84%D8%A3%D8%B9%D9%84%D9%89&amp;action=edit&amp;redlink=1" TargetMode="External"/><Relationship Id="rId16" Type="http://schemas.openxmlformats.org/officeDocument/2006/relationships/hyperlink" Target="http://ar.wikipedia.org/wiki/%D8%A3%D8%AF%D8%A8" TargetMode="External"/><Relationship Id="rId1" Type="http://schemas.openxmlformats.org/officeDocument/2006/relationships/slideLayout" Target="../slideLayouts/slideLayout2.xml"/><Relationship Id="rId6" Type="http://schemas.openxmlformats.org/officeDocument/2006/relationships/hyperlink" Target="http://ar.wikipedia.org/wiki/%D8%A8%D8%B5%D8%B1%D8%A9" TargetMode="External"/><Relationship Id="rId11" Type="http://schemas.openxmlformats.org/officeDocument/2006/relationships/hyperlink" Target="http://ar.wikipedia.org/w/index.php?title=%D9%85%D8%B7%D9%8A%D8%B9_%D8%A8%D9%86_%D8%A5%D9%8A%D8%A7%D8%B3&amp;action=edit&amp;redlink=1" TargetMode="External"/><Relationship Id="rId5" Type="http://schemas.openxmlformats.org/officeDocument/2006/relationships/hyperlink" Target="http://ar.wikipedia.org/wiki/%D8%A3%D9%87%D9%88%D8%A7%D8%B2" TargetMode="External"/><Relationship Id="rId15" Type="http://schemas.openxmlformats.org/officeDocument/2006/relationships/hyperlink" Target="http://ar.wikipedia.org/wiki/%D9%84%D8%BA%D8%A9" TargetMode="External"/><Relationship Id="rId10" Type="http://schemas.openxmlformats.org/officeDocument/2006/relationships/hyperlink" Target="http://ar.wikipedia.org/wiki/%D8%B4%D8%B9%D8%B1_(%D8%AA%D9%88%D8%B6%D9%8A%D8%AD)" TargetMode="External"/><Relationship Id="rId4" Type="http://schemas.openxmlformats.org/officeDocument/2006/relationships/hyperlink" Target="http://ar.wikipedia.org/wiki/%D8%A7%D9%84%D8%A8%D8%B5%D8%B1%D8%A9" TargetMode="External"/><Relationship Id="rId9" Type="http://schemas.openxmlformats.org/officeDocument/2006/relationships/hyperlink" Target="http://ar.wikipedia.org/wiki/%D9%88%D8%A7%D9%84%D8%A8%D8%A9_%D8%A8%D9%86_%D8%A7%D9%84%D8%AD%D8%A8%D8%A7%D8%A8_%D8%A7%D9%84%D8%A3%D8%B3%D8%AF%D9%8A" TargetMode="External"/><Relationship Id="rId14" Type="http://schemas.openxmlformats.org/officeDocument/2006/relationships/hyperlink" Target="http://ar.wikipedia.org/wiki/%D8%A8%D9%86%D9%88_%D8%A3%D8%B3%D8%AF_%D8%A8%D9%86_%D8%AE%D8%B2%D9%8A%D9%85%D8%A9"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ar.wikipedia.org/wiki/%D8%A7%D9%84%D8%AE%D9%86%D8%B3%D8%A7%D8%A1" TargetMode="External"/><Relationship Id="rId2" Type="http://schemas.openxmlformats.org/officeDocument/2006/relationships/hyperlink" Target="http://ar.wikipedia.org/wiki/%D8%AE%D9%84%D9%81_%D8%A7%D9%84%D8%A3%D8%AD%D9%85%D8%B1" TargetMode="External"/><Relationship Id="rId1" Type="http://schemas.openxmlformats.org/officeDocument/2006/relationships/slideLayout" Target="../slideLayouts/slideLayout2.xml"/><Relationship Id="rId4" Type="http://schemas.openxmlformats.org/officeDocument/2006/relationships/hyperlink" Target="http://ar.wikipedia.org/wiki/%D9%84%D9%8A%D9%84%D9%89_%D8%A7%D9%84%D8%A3%D8%AE%D9%8A%D9%84%D9%8A%D8%A9"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ar.wikipedia.org/wiki/%D8%B9%D9%84%D9%85_%D8%A7%D9%84%D8%AD%D8%AF%D9%8A%D8%AB" TargetMode="External"/><Relationship Id="rId2" Type="http://schemas.openxmlformats.org/officeDocument/2006/relationships/hyperlink" Target="http://ar.wikipedia.org/wiki/%D9%81%D9%82%D9%87_%D8%A5%D8%B3%D9%84%D8%A7%D9%85%D9%8A" TargetMode="External"/><Relationship Id="rId1" Type="http://schemas.openxmlformats.org/officeDocument/2006/relationships/slideLayout" Target="../slideLayouts/slideLayout2.xml"/><Relationship Id="rId6" Type="http://schemas.openxmlformats.org/officeDocument/2006/relationships/hyperlink" Target="http://ar.wikipedia.org/wiki/%D8%A8%D8%BA%D8%AF%D8%A7%D8%AF" TargetMode="External"/><Relationship Id="rId5" Type="http://schemas.openxmlformats.org/officeDocument/2006/relationships/hyperlink" Target="http://ar.wikipedia.org/w/index.php?title=%D8%A7%D8%A8%D9%86_%D9%87%D8%A7%D9%86%D9%8A&amp;action=edit&amp;redlink=1" TargetMode="External"/><Relationship Id="rId4" Type="http://schemas.openxmlformats.org/officeDocument/2006/relationships/hyperlink" Target="http://ar.wikipedia.org/wiki/%D8%A7%D9%84%D9%82%D8%B1%D8%A2%D9%86_%D8%A7%D9%84%D9%83%D8%B1%D9%8A%D9%85"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ar.wikipedia.org/wiki/%D9%81%D9%82%D9%8A%D9%87" TargetMode="External"/><Relationship Id="rId3" Type="http://schemas.openxmlformats.org/officeDocument/2006/relationships/hyperlink" Target="http://ar.wikipedia.org/wiki/%D8%A3%D8%AF%D8%A8" TargetMode="External"/><Relationship Id="rId7" Type="http://schemas.openxmlformats.org/officeDocument/2006/relationships/hyperlink" Target="http://ar.wikipedia.org/wiki/%D8%B9%D8%A8%D8%AF_%D8%A7%D9%84%D9%84%D9%87_%D8%A7%D8%A8%D9%86_%D8%A7%D9%84%D9%85%D8%B9%D8%AA%D8%B2" TargetMode="External"/><Relationship Id="rId2" Type="http://schemas.openxmlformats.org/officeDocument/2006/relationships/hyperlink" Target="http://ar.wikipedia.org/wiki/%D8%B4%D8%B9%D8%B1_(%D8%AA%D9%88%D8%B6%D9%8A%D8%AD)" TargetMode="External"/><Relationship Id="rId1" Type="http://schemas.openxmlformats.org/officeDocument/2006/relationships/slideLayout" Target="../slideLayouts/slideLayout2.xml"/><Relationship Id="rId6" Type="http://schemas.openxmlformats.org/officeDocument/2006/relationships/hyperlink" Target="http://ar.wikipedia.org/wiki/%D8%B9%D9%84%D9%85_%D8%A7%D9%84%D8%AA%D9%81%D8%B3%D9%8A%D8%B1" TargetMode="External"/><Relationship Id="rId5" Type="http://schemas.openxmlformats.org/officeDocument/2006/relationships/hyperlink" Target="http://ar.wikipedia.org/wiki/%D8%AD%D8%AF%D9%8A%D8%AB_%D9%86%D8%A8%D9%88%D9%8A" TargetMode="External"/><Relationship Id="rId4" Type="http://schemas.openxmlformats.org/officeDocument/2006/relationships/hyperlink" Target="http://ar.wikipedia.org/wiki/%D9%81%D9%82%D9%87_%D8%A5%D8%B3%D9%84%D8%A7%D9%85%D9%8A" TargetMode="External"/><Relationship Id="rId9" Type="http://schemas.openxmlformats.org/officeDocument/2006/relationships/hyperlink" Target="http://ar.wikipedia.org/wiki/%D8%A7%D9%84%D9%82%D8%B1%D8%A2%D9%86_%D8%A7%D9%84%D9%83%D8%B1%D9%8A%D9%85"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ar.wikipedia.org/wiki/%D8%A8%D8%BA%D8%AF%D8%A7%D8%AF" TargetMode="External"/><Relationship Id="rId2" Type="http://schemas.openxmlformats.org/officeDocument/2006/relationships/hyperlink" Target="http://ar.wikipedia.org/wiki/%D8%A7%D9%84%D8%A8%D8%B5%D8%B1%D8%A9" TargetMode="External"/><Relationship Id="rId1" Type="http://schemas.openxmlformats.org/officeDocument/2006/relationships/slideLayout" Target="../slideLayouts/slideLayout2.xml"/><Relationship Id="rId6" Type="http://schemas.openxmlformats.org/officeDocument/2006/relationships/hyperlink" Target="http://ar.wikipedia.org/wiki/%D9%86%D9%83%D8%A8%D8%A9_%D8%A7%D9%84%D8%A8%D8%B1%D8%A7%D9%85%D9%83%D8%A9" TargetMode="External"/><Relationship Id="rId5" Type="http://schemas.openxmlformats.org/officeDocument/2006/relationships/hyperlink" Target="http://ar.wikipedia.org/wiki/%D8%A8%D8%B1%D8%A7%D9%85%D9%83%D8%A9" TargetMode="External"/><Relationship Id="rId4" Type="http://schemas.openxmlformats.org/officeDocument/2006/relationships/hyperlink" Target="http://ar.wikipedia.org/wiki/%D9%87%D8%A7%D8%B1%D9%88%D9%86_%D8%A7%D9%84%D8%B1%D8%B4%D9%8A%D8%AF"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ar.wikipedia.org/wiki/%D8%A3%D8%A8%D9%88_%D8%A7%D9%84%D8%B9%D8%A8%D8%A7%D8%B3_%D8%B9%D8%A8%D8%AF_%D8%A7%D9%84%D9%84%D9%87_%D8%A7%D9%84%D9%85%D8%A3%D9%85%D9%88%D9%86" TargetMode="External"/><Relationship Id="rId3" Type="http://schemas.openxmlformats.org/officeDocument/2006/relationships/hyperlink" Target="http://ar.wikipedia.org/wiki/%D9%85%D8%B5%D8%B1" TargetMode="External"/><Relationship Id="rId7" Type="http://schemas.openxmlformats.org/officeDocument/2006/relationships/hyperlink" Target="http://ar.wikipedia.org/wiki/%D8%A8%D8%BA%D8%AF%D8%A7%D8%AF" TargetMode="External"/><Relationship Id="rId2" Type="http://schemas.openxmlformats.org/officeDocument/2006/relationships/hyperlink" Target="http://ar.wikipedia.org/wiki/%D8%AF%D9%85%D8%B4%D9%82" TargetMode="External"/><Relationship Id="rId1" Type="http://schemas.openxmlformats.org/officeDocument/2006/relationships/slideLayout" Target="../slideLayouts/slideLayout2.xml"/><Relationship Id="rId6" Type="http://schemas.openxmlformats.org/officeDocument/2006/relationships/hyperlink" Target="http://ar.wikipedia.org/wiki/%D8%A3%D8%A8%D9%88_%D8%B9%D8%A8%D8%AF_%D8%A7%D9%84%D9%84%D9%87_%D9%85%D8%AD%D9%85%D8%AF_%D8%A7%D9%84%D8%A3%D9%85%D9%8A%D9%86" TargetMode="External"/><Relationship Id="rId5" Type="http://schemas.openxmlformats.org/officeDocument/2006/relationships/hyperlink" Target="http://ar.wikipedia.org/wiki/%D9%87%D8%A7%D8%B1%D9%88%D9%86_%D8%A7%D9%84%D8%B1%D8%B4%D9%8A%D8%AF" TargetMode="External"/><Relationship Id="rId10" Type="http://schemas.openxmlformats.org/officeDocument/2006/relationships/hyperlink" Target="http://ar.wikipedia.org/wiki/%D8%AE%D9%84%D8%A7%D9%81%D8%A9_%D8%A5%D8%B3%D9%84%D8%A7%D9%85%D9%8A%D8%A9" TargetMode="External"/><Relationship Id="rId4" Type="http://schemas.openxmlformats.org/officeDocument/2006/relationships/hyperlink" Target="http://ar.wikipedia.org/wiki/%D8%A7%D9%84%D9%81%D8%B3%D8%B7%D8%A7%D8%B7" TargetMode="External"/><Relationship Id="rId9" Type="http://schemas.openxmlformats.org/officeDocument/2006/relationships/hyperlink" Target="http://ar.wikipedia.org/wiki/%D8%A7%D9%84%D9%81%D8%B6%D9%84_%D8%A8%D9%86_%D8%A7%D9%84%D8%B1%D8%A8%D9%8A%D8%B9"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ar.wikipedia.org/w/index.php?title=%D8%AA%D8%A3%D8%B1%D9%8A%D8%AE_%D8%A8%D8%BA%D8%AF%D8%A7%D8%AF&amp;action=edit&amp;redlink=1" TargetMode="External"/><Relationship Id="rId3" Type="http://schemas.openxmlformats.org/officeDocument/2006/relationships/hyperlink" Target="http://ar.wikipedia.org/wiki/813" TargetMode="External"/><Relationship Id="rId7" Type="http://schemas.openxmlformats.org/officeDocument/2006/relationships/hyperlink" Target="http://ar.wikipedia.org/wiki/%D9%83%D8%AA%D8%A7%D8%A8" TargetMode="External"/><Relationship Id="rId2" Type="http://schemas.openxmlformats.org/officeDocument/2006/relationships/hyperlink" Target="http://ar.wikipedia.org/wiki/199_%D9%87%D9%80" TargetMode="External"/><Relationship Id="rId1" Type="http://schemas.openxmlformats.org/officeDocument/2006/relationships/slideLayout" Target="../slideLayouts/slideLayout2.xml"/><Relationship Id="rId6" Type="http://schemas.openxmlformats.org/officeDocument/2006/relationships/hyperlink" Target="http://ar.wikipedia.org/wiki/%D8%A7%D9%84%D8%AE%D8%B7%D9%8A%D8%A8_%D8%A7%D9%84%D8%A8%D8%BA%D8%AF%D8%A7%D8%AF%D9%8A" TargetMode="External"/><Relationship Id="rId11" Type="http://schemas.openxmlformats.org/officeDocument/2006/relationships/hyperlink" Target="http://ar.wikipedia.org/w/index.php?title=%D8%AA%D9%84_%D8%A7%D9%84%D9%8A%D9%87%D9%88%D8%AF&amp;action=edit&amp;redlink=1" TargetMode="External"/><Relationship Id="rId5" Type="http://schemas.openxmlformats.org/officeDocument/2006/relationships/hyperlink" Target="http://ar.wikipedia.org/wiki/%D8%A8%D8%BA%D8%AF%D8%A7%D8%AF" TargetMode="External"/><Relationship Id="rId10" Type="http://schemas.openxmlformats.org/officeDocument/2006/relationships/hyperlink" Target="http://ar.wikipedia.org/wiki/%D9%85%D9%82%D8%A8%D8%B1%D8%A9_%D8%A7%D9%84%D8%B4%D9%8A%D8%AE_%D9%85%D8%B9%D8%B1%D9%88%D9%81" TargetMode="External"/><Relationship Id="rId4" Type="http://schemas.openxmlformats.org/officeDocument/2006/relationships/hyperlink" Target="http://ar.wikipedia.org/wiki/%D8%A3%D8%A8%D9%88_%D8%A7%D9%84%D8%B9%D8%A8%D8%A7%D8%B3_%D8%B9%D8%A8%D8%AF_%D8%A7%D9%84%D9%84%D9%87_%D8%A7%D9%84%D9%85%D8%A3%D9%85%D9%88%D9%86" TargetMode="External"/><Relationship Id="rId9" Type="http://schemas.openxmlformats.org/officeDocument/2006/relationships/hyperlink" Target="http://ar.wikipedia.org/wiki/%D8%B4%D8%B9%D8%B1_%28%D8%A3%D8%AF%D8%A8%2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أبو نواس</a:t>
            </a:r>
            <a:endParaRPr lang="ar-IQ" dirty="0"/>
          </a:p>
        </p:txBody>
      </p:sp>
      <p:sp>
        <p:nvSpPr>
          <p:cNvPr id="3" name="Subtitle 2"/>
          <p:cNvSpPr>
            <a:spLocks noGrp="1"/>
          </p:cNvSpPr>
          <p:nvPr>
            <p:ph type="subTitle" idx="1"/>
          </p:nvPr>
        </p:nvSpPr>
        <p:spPr/>
        <p:txBody>
          <a:bodyPr/>
          <a:lstStyle/>
          <a:p>
            <a:endParaRPr lang="ar-IQ"/>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t>أسلوبه في نظم الأشعار</a:t>
            </a:r>
            <a:endParaRPr lang="ar-IQ" b="1" dirty="0"/>
          </a:p>
        </p:txBody>
      </p:sp>
      <p:sp>
        <p:nvSpPr>
          <p:cNvPr id="3" name="Content Placeholder 2"/>
          <p:cNvSpPr>
            <a:spLocks noGrp="1"/>
          </p:cNvSpPr>
          <p:nvPr>
            <p:ph idx="1"/>
          </p:nvPr>
        </p:nvSpPr>
        <p:spPr/>
        <p:txBody>
          <a:bodyPr>
            <a:normAutofit fontScale="85000" lnSpcReduction="10000"/>
          </a:bodyPr>
          <a:lstStyle/>
          <a:p>
            <a:r>
              <a:rPr lang="ar-IQ" b="1" dirty="0" smtClean="0"/>
              <a:t>أهم ما في </a:t>
            </a:r>
            <a:r>
              <a:rPr lang="ar-IQ" b="1" dirty="0" smtClean="0">
                <a:hlinkClick r:id="rId2" tooltip="شعر (توضيح)"/>
              </a:rPr>
              <a:t>شعر</a:t>
            </a:r>
            <a:r>
              <a:rPr lang="ar-IQ" b="1" dirty="0" smtClean="0"/>
              <a:t> أبي نواس, "خمرياته التي حاول أن يضارع بها </a:t>
            </a:r>
            <a:r>
              <a:rPr lang="ar-IQ" b="1" dirty="0" smtClean="0">
                <a:hlinkClick r:id="rId3" tooltip="الوليد بن يزيد"/>
              </a:rPr>
              <a:t>الوليد بن يزيد</a:t>
            </a:r>
            <a:r>
              <a:rPr lang="ar-IQ" b="1" dirty="0" smtClean="0"/>
              <a:t> أو </a:t>
            </a:r>
            <a:r>
              <a:rPr lang="ar-IQ" b="1" dirty="0" smtClean="0">
                <a:hlinkClick r:id="rId4" tooltip="عدي بن يزيد (الصفحة غير موجودة)"/>
              </a:rPr>
              <a:t>عدي بن يزيد</a:t>
            </a:r>
            <a:r>
              <a:rPr lang="ar-IQ" b="1" dirty="0" smtClean="0"/>
              <a:t> بطريق غير مباشر الذين اتخذهما مثالاً له. وقد حذا بنوع خاص حذو معاصره </a:t>
            </a:r>
            <a:r>
              <a:rPr lang="ar-IQ" b="1" dirty="0" smtClean="0">
                <a:hlinkClick r:id="rId5" tooltip="الحسين بن الضحاك"/>
              </a:rPr>
              <a:t>الحسين بن الضحاك</a:t>
            </a:r>
            <a:r>
              <a:rPr lang="ar-IQ" b="1" dirty="0" smtClean="0"/>
              <a:t> الذي لا شك أننا لا نستطيع أن نجد بينه وبين أبي نواس فوارق روحية.</a:t>
            </a:r>
          </a:p>
          <a:p>
            <a:r>
              <a:rPr lang="ar-IQ" b="1" dirty="0" smtClean="0"/>
              <a:t>أما مدائحه فتبدو فيها الصناعة بوضوح قليلة القيمة.</a:t>
            </a:r>
          </a:p>
          <a:p>
            <a:r>
              <a:rPr lang="ar-IQ" b="1" dirty="0" smtClean="0"/>
              <a:t>أما رثاؤه فتجد فيها عاطفة عميقة وحزناً مؤثرا يجعلنا نفتقر بعض ما فيها من نقائص كالتكلف في </a:t>
            </a:r>
            <a:r>
              <a:rPr lang="ar-IQ" b="1" dirty="0" smtClean="0">
                <a:hlinkClick r:id="rId6" tooltip="لغة"/>
              </a:rPr>
              <a:t>اللغة</a:t>
            </a:r>
            <a:r>
              <a:rPr lang="ar-IQ" b="1" dirty="0" smtClean="0"/>
              <a:t> والمبالغة المعهودة في </a:t>
            </a:r>
            <a:r>
              <a:rPr lang="ar-IQ" b="1" dirty="0" smtClean="0">
                <a:hlinkClick r:id="rId7" tooltip="شرق"/>
              </a:rPr>
              <a:t>الشرق</a:t>
            </a:r>
            <a:r>
              <a:rPr lang="ar-IQ" b="1" dirty="0" smtClean="0"/>
              <a:t>.</a:t>
            </a:r>
          </a:p>
          <a:p>
            <a:r>
              <a:rPr lang="ar-IQ" b="1" dirty="0" smtClean="0"/>
              <a:t>أما في أشعاره </a:t>
            </a:r>
            <a:r>
              <a:rPr lang="ar-IQ" b="1" dirty="0" smtClean="0">
                <a:hlinkClick r:id="rId8" tooltip="غزل (توضيح)"/>
              </a:rPr>
              <a:t>الغزلية</a:t>
            </a:r>
            <a:r>
              <a:rPr lang="ar-IQ" b="1" dirty="0" smtClean="0"/>
              <a:t> ففيها من العاطفة والشاعرية الصادقة بقدر ما فيها من الإباحية والتبذل. ويجب أن نذكر إلى جانب زهدياته أشعاره عن </a:t>
            </a:r>
            <a:r>
              <a:rPr lang="ar-IQ" b="1" dirty="0" smtClean="0">
                <a:hlinkClick r:id="rId9" tooltip="صيد"/>
              </a:rPr>
              <a:t>الصيد</a:t>
            </a:r>
            <a:r>
              <a:rPr lang="ar-IQ" b="1" dirty="0" smtClean="0"/>
              <a:t> التي تبدو مبتكرة عند النظرة الأولى ولمن لا بد أن له في هذا الضرب من الشعر أسلافا نسج على منوالهم.</a:t>
            </a:r>
            <a:endParaRPr lang="ar-IQ"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t>دواوينه الشعرية</a:t>
            </a:r>
            <a:endParaRPr lang="ar-IQ" b="1" dirty="0"/>
          </a:p>
        </p:txBody>
      </p:sp>
      <p:sp>
        <p:nvSpPr>
          <p:cNvPr id="3" name="Content Placeholder 2"/>
          <p:cNvSpPr>
            <a:spLocks noGrp="1"/>
          </p:cNvSpPr>
          <p:nvPr>
            <p:ph idx="1"/>
          </p:nvPr>
        </p:nvSpPr>
        <p:spPr/>
        <p:txBody>
          <a:bodyPr/>
          <a:lstStyle/>
          <a:p>
            <a:r>
              <a:rPr lang="ar-IQ" dirty="0" smtClean="0"/>
              <a:t>لقد جمع ديوان أبي نواس كثيرون منهم </a:t>
            </a:r>
            <a:r>
              <a:rPr lang="ar-IQ" dirty="0" smtClean="0">
                <a:hlinkClick r:id="rId2" tooltip="الصولي"/>
              </a:rPr>
              <a:t>الصولي</a:t>
            </a:r>
            <a:r>
              <a:rPr lang="ar-IQ" dirty="0" smtClean="0"/>
              <a:t> المتوفى عام 338هجري (</a:t>
            </a:r>
            <a:r>
              <a:rPr lang="ar-IQ" dirty="0" smtClean="0">
                <a:hlinkClick r:id="rId3" tooltip="946"/>
              </a:rPr>
              <a:t>946م</a:t>
            </a:r>
            <a:r>
              <a:rPr lang="ar-IQ" dirty="0" smtClean="0"/>
              <a:t>) جمعه في عشرة فصول, </a:t>
            </a:r>
            <a:r>
              <a:rPr lang="ar-IQ" dirty="0" smtClean="0">
                <a:hlinkClick r:id="rId4" tooltip="حمزة بن الحسن الأصفهاني"/>
              </a:rPr>
              <a:t>وحمزة بن الحسن الأصفهاني</a:t>
            </a:r>
            <a:r>
              <a:rPr lang="ar-IQ" dirty="0" smtClean="0"/>
              <a:t>، ونسخة هذا الأخير أكثر سعة, وأقل تحقيقا، وقد جمعها </a:t>
            </a:r>
            <a:r>
              <a:rPr lang="ar-IQ" dirty="0" smtClean="0">
                <a:hlinkClick r:id="rId5" tooltip="المهلهل بن يموت بن مزرد (الصفحة غير موجودة)"/>
              </a:rPr>
              <a:t>المهلهل بن يموت بن مزرد</a:t>
            </a:r>
            <a:r>
              <a:rPr lang="ar-IQ" dirty="0" smtClean="0"/>
              <a:t> الذي كان على قيد الحياة حوالي عام 332هجري (</a:t>
            </a:r>
            <a:r>
              <a:rPr lang="ar-IQ" dirty="0" smtClean="0">
                <a:hlinkClick r:id="rId6" tooltip="943"/>
              </a:rPr>
              <a:t>943م</a:t>
            </a:r>
            <a:r>
              <a:rPr lang="ar-IQ" dirty="0" smtClean="0"/>
              <a:t>) برسالة عنوانها "سرقات أبي نواس"</a:t>
            </a:r>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t>آراء بعض الرواة في أشعار أبي نواس</a:t>
            </a:r>
            <a:endParaRPr lang="ar-IQ" b="1" dirty="0"/>
          </a:p>
        </p:txBody>
      </p:sp>
      <p:sp>
        <p:nvSpPr>
          <p:cNvPr id="3" name="Content Placeholder 2"/>
          <p:cNvSpPr>
            <a:spLocks noGrp="1"/>
          </p:cNvSpPr>
          <p:nvPr>
            <p:ph idx="1"/>
          </p:nvPr>
        </p:nvSpPr>
        <p:spPr/>
        <p:txBody>
          <a:bodyPr>
            <a:normAutofit fontScale="92500" lnSpcReduction="20000"/>
          </a:bodyPr>
          <a:lstStyle/>
          <a:p>
            <a:r>
              <a:rPr lang="ar-IQ" b="1" dirty="0" smtClean="0"/>
              <a:t>كان أبو عبيدة يقول: ((</a:t>
            </a:r>
            <a:r>
              <a:rPr lang="ar-IQ" b="1" i="1" dirty="0" smtClean="0"/>
              <a:t>ذهبت </a:t>
            </a:r>
            <a:r>
              <a:rPr lang="ar-IQ" b="1" i="1" dirty="0" smtClean="0">
                <a:hlinkClick r:id="rId2" tooltip="اليمن"/>
              </a:rPr>
              <a:t>اليمن</a:t>
            </a:r>
            <a:r>
              <a:rPr lang="ar-IQ" b="1" i="1" dirty="0" smtClean="0"/>
              <a:t> بجيد الشعر في قديمه حديثه ب </a:t>
            </a:r>
            <a:r>
              <a:rPr lang="ar-IQ" b="1" i="1" dirty="0" smtClean="0">
                <a:hlinkClick r:id="rId3" tooltip="امرؤ القيس"/>
              </a:rPr>
              <a:t>امرئ القيس</a:t>
            </a:r>
            <a:r>
              <a:rPr lang="ar-IQ" b="1" i="1" dirty="0" smtClean="0"/>
              <a:t> في الأوائل, وأبي نواس في المحدثين</a:t>
            </a:r>
            <a:r>
              <a:rPr lang="ar-IQ" b="1" dirty="0" smtClean="0"/>
              <a:t>)).</a:t>
            </a:r>
          </a:p>
          <a:p>
            <a:r>
              <a:rPr lang="ar-IQ" b="1" dirty="0" smtClean="0"/>
              <a:t>قال عبيد الله بن محمد بن عائشة : ((</a:t>
            </a:r>
            <a:r>
              <a:rPr lang="ar-IQ" b="1" i="1" dirty="0" smtClean="0"/>
              <a:t>من طلب </a:t>
            </a:r>
            <a:r>
              <a:rPr lang="ar-IQ" b="1" i="1" dirty="0" smtClean="0">
                <a:hlinkClick r:id="rId4" tooltip="أدب"/>
              </a:rPr>
              <a:t>الأدب</a:t>
            </a:r>
            <a:r>
              <a:rPr lang="ar-IQ" b="1" i="1" dirty="0" smtClean="0"/>
              <a:t> فلم يرو شعر أبي نواس فليس بتام الأدب</a:t>
            </a:r>
            <a:r>
              <a:rPr lang="ar-IQ" b="1" dirty="0" smtClean="0"/>
              <a:t>)).</a:t>
            </a:r>
          </a:p>
          <a:p>
            <a:r>
              <a:rPr lang="ar-IQ" b="1" dirty="0" smtClean="0"/>
              <a:t>وكان يقال: </a:t>
            </a:r>
            <a:r>
              <a:rPr lang="ar-IQ" b="1" i="1" dirty="0" smtClean="0"/>
              <a:t>شعراء </a:t>
            </a:r>
            <a:r>
              <a:rPr lang="ar-IQ" b="1" i="1" dirty="0" smtClean="0">
                <a:hlinkClick r:id="rId2" tooltip="اليمن"/>
              </a:rPr>
              <a:t>اليمن</a:t>
            </a:r>
            <a:r>
              <a:rPr lang="ar-IQ" b="1" i="1" dirty="0" smtClean="0"/>
              <a:t> ثلاثة, </a:t>
            </a:r>
            <a:r>
              <a:rPr lang="ar-IQ" b="1" i="1" dirty="0" smtClean="0">
                <a:hlinkClick r:id="rId3" tooltip="امرؤ القيس"/>
              </a:rPr>
              <a:t>امرؤ القيس</a:t>
            </a:r>
            <a:r>
              <a:rPr lang="ar-IQ" b="1" i="1" dirty="0" smtClean="0"/>
              <a:t> </a:t>
            </a:r>
            <a:r>
              <a:rPr lang="ar-IQ" b="1" i="1" dirty="0" smtClean="0">
                <a:hlinkClick r:id="rId5" tooltip="حسان بن ثابت"/>
              </a:rPr>
              <a:t>وحسان بن ثابت</a:t>
            </a:r>
            <a:r>
              <a:rPr lang="ar-IQ" b="1" i="1" dirty="0" smtClean="0"/>
              <a:t> وأبو نواس</a:t>
            </a:r>
            <a:endParaRPr lang="ar-IQ" b="1" dirty="0" smtClean="0"/>
          </a:p>
          <a:p>
            <a:r>
              <a:rPr lang="ar-IQ" b="1" dirty="0" smtClean="0"/>
              <a:t>كما قال أبو نواس عن نفسه: ((</a:t>
            </a:r>
            <a:r>
              <a:rPr lang="ar-IQ" b="1" i="1" dirty="0" smtClean="0"/>
              <a:t>لو أن شعري يملؤ الفم ما تقدمني أحد</a:t>
            </a:r>
            <a:r>
              <a:rPr lang="ar-IQ" b="1" dirty="0" smtClean="0"/>
              <a:t>)).</a:t>
            </a:r>
          </a:p>
          <a:p>
            <a:r>
              <a:rPr lang="ar-IQ" b="1" i="1" dirty="0" smtClean="0"/>
              <a:t>وقال أيضا</a:t>
            </a:r>
            <a:r>
              <a:rPr lang="ar-IQ" b="1" dirty="0" smtClean="0"/>
              <a:t>: (</a:t>
            </a:r>
            <a:r>
              <a:rPr lang="ar-IQ" b="1" i="1" dirty="0" smtClean="0"/>
              <a:t>أشعاري في </a:t>
            </a:r>
            <a:r>
              <a:rPr lang="ar-IQ" b="1" i="1" dirty="0" smtClean="0">
                <a:hlinkClick r:id="rId6" tooltip="مشروبات كحولية"/>
              </a:rPr>
              <a:t>الخمرة</a:t>
            </a:r>
            <a:r>
              <a:rPr lang="ar-IQ" b="1" i="1" dirty="0" smtClean="0"/>
              <a:t> لم يقل مثلها, وأشعاري في </a:t>
            </a:r>
            <a:r>
              <a:rPr lang="ar-IQ" b="1" i="1" dirty="0" smtClean="0">
                <a:hlinkClick r:id="rId7" tooltip="الغزل"/>
              </a:rPr>
              <a:t>الغزل</a:t>
            </a:r>
            <a:r>
              <a:rPr lang="ar-IQ" b="1" i="1" dirty="0" smtClean="0"/>
              <a:t> فوق أشعار الناس, وأجود شعري إن لم يزاحم غزلي, ما قلته في الطرد (</a:t>
            </a:r>
            <a:r>
              <a:rPr lang="ar-IQ" b="1" i="1" dirty="0" smtClean="0">
                <a:hlinkClick r:id="rId8" tooltip="صيد"/>
              </a:rPr>
              <a:t>الصيد</a:t>
            </a:r>
            <a:r>
              <a:rPr lang="ar-IQ" b="1" i="1" dirty="0" smtClean="0"/>
              <a:t>).</a:t>
            </a:r>
            <a:r>
              <a:rPr lang="ar-IQ" b="1" dirty="0" smtClean="0"/>
              <a:t>)</a:t>
            </a:r>
            <a:endParaRPr lang="ar-IQ"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أبو نواس</a:t>
            </a:r>
            <a:endParaRPr lang="ar-IQ" dirty="0"/>
          </a:p>
        </p:txBody>
      </p:sp>
      <p:sp>
        <p:nvSpPr>
          <p:cNvPr id="3" name="Content Placeholder 2"/>
          <p:cNvSpPr>
            <a:spLocks noGrp="1"/>
          </p:cNvSpPr>
          <p:nvPr>
            <p:ph idx="1"/>
          </p:nvPr>
        </p:nvSpPr>
        <p:spPr/>
        <p:txBody>
          <a:bodyPr>
            <a:normAutofit fontScale="92500" lnSpcReduction="10000"/>
          </a:bodyPr>
          <a:lstStyle/>
          <a:p>
            <a:r>
              <a:rPr lang="ar-IQ" b="1" dirty="0" smtClean="0"/>
              <a:t>أبو نواس</a:t>
            </a:r>
            <a:r>
              <a:rPr lang="ar-IQ" dirty="0" smtClean="0"/>
              <a:t> أو </a:t>
            </a:r>
            <a:r>
              <a:rPr lang="ar-IQ" b="1" dirty="0" smtClean="0"/>
              <a:t>الحسن بن هانئ الحكمي الدمشقي</a:t>
            </a:r>
            <a:r>
              <a:rPr lang="ar-IQ" dirty="0" smtClean="0"/>
              <a:t> </a:t>
            </a:r>
            <a:r>
              <a:rPr lang="ar-IQ" dirty="0" smtClean="0">
                <a:hlinkClick r:id="rId2" tooltip="شعر (أدب)"/>
              </a:rPr>
              <a:t>شاعر</a:t>
            </a:r>
            <a:r>
              <a:rPr lang="ar-IQ" dirty="0" smtClean="0"/>
              <a:t> </a:t>
            </a:r>
            <a:r>
              <a:rPr lang="ar-IQ" dirty="0" smtClean="0">
                <a:hlinkClick r:id="rId3" tooltip="عرب"/>
              </a:rPr>
              <a:t>عربي</a:t>
            </a:r>
            <a:r>
              <a:rPr lang="ar-IQ" dirty="0" smtClean="0"/>
              <a:t> من أشهر شعراء </a:t>
            </a:r>
            <a:r>
              <a:rPr lang="ar-IQ" dirty="0" smtClean="0">
                <a:hlinkClick r:id="rId4" tooltip="خلافة عباسية"/>
              </a:rPr>
              <a:t>العصر العباسي</a:t>
            </a:r>
            <a:r>
              <a:rPr lang="ar-IQ" dirty="0" smtClean="0"/>
              <a:t>. يكنى بأبي علي وأبي نؤاس والنؤاسي. وعرف أبو نواس بشاعر الخمر. قال البعض انه تاب عما كان فيه وأتجه إلى الزهد وقد انشد عدد من الأشعار التي تدل على ذلك.</a:t>
            </a:r>
            <a:endParaRPr lang="ar-IQ" baseline="30000" dirty="0"/>
          </a:p>
          <a:p>
            <a:pPr>
              <a:buNone/>
            </a:pPr>
            <a:r>
              <a:rPr lang="ar-IQ" dirty="0" smtClean="0"/>
              <a:t>وإسمه  بالكامل هوأبو نواس هو أبو علي الحسن بن هانئ بن عبد الأول بن الصباح وكان الصباح مولى </a:t>
            </a:r>
            <a:r>
              <a:rPr lang="ar-IQ" dirty="0" smtClean="0">
                <a:hlinkClick r:id="rId5" tooltip="الجراح بن عبد الله الحكمي"/>
              </a:rPr>
              <a:t>للجراح بن عبد الله الحكمي</a:t>
            </a:r>
            <a:r>
              <a:rPr lang="ar-IQ" dirty="0" smtClean="0"/>
              <a:t> المذحجي ولد في مدينة </a:t>
            </a:r>
            <a:r>
              <a:rPr lang="ar-IQ" dirty="0" smtClean="0">
                <a:hlinkClick r:id="rId6" tooltip="الأحواز"/>
              </a:rPr>
              <a:t>الأهواز</a:t>
            </a:r>
            <a:r>
              <a:rPr lang="ar-IQ" dirty="0" smtClean="0"/>
              <a:t> من بلاد </a:t>
            </a:r>
            <a:r>
              <a:rPr lang="ar-IQ" dirty="0" smtClean="0">
                <a:hlinkClick r:id="rId7" tooltip="خوزستان (محافظة)"/>
              </a:rPr>
              <a:t>خوزستان</a:t>
            </a:r>
            <a:r>
              <a:rPr lang="ar-IQ" dirty="0" smtClean="0"/>
              <a:t> جنوب غربي </a:t>
            </a:r>
            <a:r>
              <a:rPr lang="ar-IQ" dirty="0" smtClean="0">
                <a:hlinkClick r:id="rId8" tooltip="إيران"/>
              </a:rPr>
              <a:t>إيران</a:t>
            </a:r>
            <a:r>
              <a:rPr lang="ar-IQ" dirty="0" smtClean="0"/>
              <a:t> سنة (</a:t>
            </a:r>
            <a:r>
              <a:rPr lang="ar-IQ" dirty="0" smtClean="0">
                <a:hlinkClick r:id="rId9" tooltip="145 هـ"/>
              </a:rPr>
              <a:t>145هـ</a:t>
            </a:r>
            <a:r>
              <a:rPr lang="ar-IQ" dirty="0" smtClean="0"/>
              <a:t> / </a:t>
            </a:r>
            <a:r>
              <a:rPr lang="ar-IQ" dirty="0" smtClean="0">
                <a:hlinkClick r:id="rId10" tooltip="762"/>
              </a:rPr>
              <a:t>762م</a:t>
            </a:r>
            <a:r>
              <a:rPr lang="ar-IQ" dirty="0" smtClean="0"/>
              <a:t>) وكانت أمه فارسية واسمها جُلبان.</a:t>
            </a:r>
          </a:p>
          <a:p>
            <a:pPr>
              <a:buNone/>
            </a:pP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85000" lnSpcReduction="20000"/>
          </a:bodyPr>
          <a:lstStyle/>
          <a:p>
            <a:r>
              <a:rPr lang="ar-IQ" dirty="0" smtClean="0"/>
              <a:t>بعد هزيمة مروان في </a:t>
            </a:r>
            <a:r>
              <a:rPr lang="ar-IQ" dirty="0" smtClean="0">
                <a:hlinkClick r:id="rId2" tooltip="معركة الزاب الأعلى (الصفحة غير موجودة)"/>
              </a:rPr>
              <a:t>معركة الزاب الأعلى</a:t>
            </a:r>
            <a:r>
              <a:rPr lang="ar-IQ" dirty="0" smtClean="0"/>
              <a:t>، انتقلت أسرة </a:t>
            </a:r>
            <a:r>
              <a:rPr lang="ar-IQ" dirty="0" smtClean="0">
                <a:hlinkClick r:id="rId3" tooltip="شعر (أدب)"/>
              </a:rPr>
              <a:t>الشاعر</a:t>
            </a:r>
            <a:r>
              <a:rPr lang="ar-IQ" dirty="0" smtClean="0"/>
              <a:t> إلى </a:t>
            </a:r>
            <a:r>
              <a:rPr lang="ar-IQ" dirty="0" smtClean="0">
                <a:hlinkClick r:id="rId4" tooltip="البصرة"/>
              </a:rPr>
              <a:t>البصرة</a:t>
            </a:r>
            <a:r>
              <a:rPr lang="ar-IQ" dirty="0" smtClean="0"/>
              <a:t>، والطفل أبو نواس في الثانية من عمره، وقيل في السادسة، وما لبث أن مات أبوهُ، فأسلمته أمه إلى الكتاب، ثم إلى عطار يعمل عنده أجيراً، يبري عيدان الطيب.</a:t>
            </a:r>
          </a:p>
          <a:p>
            <a:pPr>
              <a:buNone/>
            </a:pPr>
            <a:r>
              <a:rPr lang="ar-IQ" dirty="0" smtClean="0"/>
              <a:t>توفي والده فانتقلت به أمه من </a:t>
            </a:r>
            <a:r>
              <a:rPr lang="ar-IQ" dirty="0" smtClean="0">
                <a:hlinkClick r:id="rId5" tooltip="أهواز"/>
              </a:rPr>
              <a:t>أهواز</a:t>
            </a:r>
            <a:r>
              <a:rPr lang="ar-IQ" dirty="0" smtClean="0"/>
              <a:t> إلى </a:t>
            </a:r>
            <a:r>
              <a:rPr lang="ar-IQ" dirty="0" smtClean="0">
                <a:hlinkClick r:id="rId6" tooltip="بصرة"/>
              </a:rPr>
              <a:t>البصرة</a:t>
            </a:r>
            <a:r>
              <a:rPr lang="ar-IQ" dirty="0" smtClean="0"/>
              <a:t> في </a:t>
            </a:r>
            <a:r>
              <a:rPr lang="ar-IQ" dirty="0" smtClean="0">
                <a:hlinkClick r:id="rId7" tooltip="العراق"/>
              </a:rPr>
              <a:t>العراق</a:t>
            </a:r>
            <a:r>
              <a:rPr lang="ar-IQ" dirty="0" smtClean="0"/>
              <a:t>، وهو في السادسة من عمره، وعندما أيفع وجهتهُ إلى العمل في حانوت عطار وحين آلت الخلافة إلى بني العباس، انتقل من </a:t>
            </a:r>
            <a:r>
              <a:rPr lang="ar-IQ" dirty="0" smtClean="0">
                <a:hlinkClick r:id="rId4" tooltip="البصرة"/>
              </a:rPr>
              <a:t>البصرة</a:t>
            </a:r>
            <a:r>
              <a:rPr lang="ar-IQ" dirty="0" smtClean="0"/>
              <a:t> إلى </a:t>
            </a:r>
            <a:r>
              <a:rPr lang="ar-IQ" dirty="0" smtClean="0">
                <a:hlinkClick r:id="rId8" tooltip="كوفة"/>
              </a:rPr>
              <a:t>الكوفة</a:t>
            </a:r>
            <a:r>
              <a:rPr lang="ar-IQ" dirty="0" smtClean="0"/>
              <a:t>، ولم تذكر لنا كتب التاريخ سبب ذلك، غير أنه التقى </a:t>
            </a:r>
            <a:r>
              <a:rPr lang="ar-IQ" dirty="0" smtClean="0">
                <a:hlinkClick r:id="rId9" tooltip="والبة بن الحباب الأسدي"/>
              </a:rPr>
              <a:t>والبة بن الحباب الأسدي</a:t>
            </a:r>
            <a:r>
              <a:rPr lang="ar-IQ" dirty="0" smtClean="0"/>
              <a:t> الكوفي أحد الشعراء اللامعين في ميدان الخلاعة والتهتك، فعني به والبة أي عناية، إذ عمل على تأديبهِ وتخريجهِ. وصحب جماعةً من </a:t>
            </a:r>
            <a:r>
              <a:rPr lang="ar-IQ" dirty="0" smtClean="0">
                <a:hlinkClick r:id="rId10" tooltip="شعر (توضيح)"/>
              </a:rPr>
              <a:t>الشعراء</a:t>
            </a:r>
            <a:r>
              <a:rPr lang="ar-IQ" dirty="0" smtClean="0"/>
              <a:t> الماجنين </a:t>
            </a:r>
            <a:r>
              <a:rPr lang="ar-IQ" dirty="0" smtClean="0">
                <a:hlinkClick r:id="rId11" tooltip="مطيع بن إياس (الصفحة غير موجودة)"/>
              </a:rPr>
              <a:t>كمطيع بن إياس</a:t>
            </a:r>
            <a:r>
              <a:rPr lang="ar-IQ" dirty="0" smtClean="0"/>
              <a:t> </a:t>
            </a:r>
            <a:r>
              <a:rPr lang="ar-IQ" dirty="0" smtClean="0">
                <a:hlinkClick r:id="rId12" tooltip="حماد عجرد"/>
              </a:rPr>
              <a:t>وحماد عجرد</a:t>
            </a:r>
            <a:r>
              <a:rPr lang="ar-IQ" dirty="0" smtClean="0"/>
              <a:t>. ثم انتقل إلى </a:t>
            </a:r>
            <a:r>
              <a:rPr lang="ar-IQ" dirty="0" smtClean="0">
                <a:hlinkClick r:id="rId13" tooltip="صحراء"/>
              </a:rPr>
              <a:t>بادية</a:t>
            </a:r>
            <a:r>
              <a:rPr lang="ar-IQ" dirty="0" smtClean="0"/>
              <a:t> </a:t>
            </a:r>
            <a:r>
              <a:rPr lang="ar-IQ" dirty="0" smtClean="0">
                <a:hlinkClick r:id="rId14" tooltip="بنو أسد بن خزيمة"/>
              </a:rPr>
              <a:t>بني أسد</a:t>
            </a:r>
            <a:r>
              <a:rPr lang="ar-IQ" dirty="0" smtClean="0"/>
              <a:t> فأقام فيهم سنةً كاملةً آخذاً </a:t>
            </a:r>
            <a:r>
              <a:rPr lang="ar-IQ" dirty="0" smtClean="0">
                <a:hlinkClick r:id="rId15" tooltip="لغة"/>
              </a:rPr>
              <a:t>اللغة</a:t>
            </a:r>
            <a:r>
              <a:rPr lang="ar-IQ" dirty="0" smtClean="0"/>
              <a:t> من منابعها الأصيلة. ثم عاد إلى </a:t>
            </a:r>
            <a:r>
              <a:rPr lang="ar-IQ" dirty="0" smtClean="0">
                <a:hlinkClick r:id="rId4" tooltip="البصرة"/>
              </a:rPr>
              <a:t>البصرة</a:t>
            </a:r>
            <a:r>
              <a:rPr lang="ar-IQ" dirty="0" smtClean="0"/>
              <a:t> وتلقى العلم على يد علمائها </a:t>
            </a:r>
            <a:r>
              <a:rPr lang="ar-IQ" dirty="0" smtClean="0">
                <a:hlinkClick r:id="rId16" tooltip="أدب"/>
              </a:rPr>
              <a:t>أدباً</a:t>
            </a:r>
            <a:r>
              <a:rPr lang="ar-IQ" dirty="0" smtClean="0"/>
              <a:t> </a:t>
            </a:r>
            <a:r>
              <a:rPr lang="ar-IQ" dirty="0" smtClean="0">
                <a:hlinkClick r:id="rId10" tooltip="شعر (توضيح)"/>
              </a:rPr>
              <a:t>وشعراً</a:t>
            </a:r>
            <a:r>
              <a:rPr lang="ar-IQ" dirty="0" smtClean="0"/>
              <a:t>.</a:t>
            </a:r>
          </a:p>
          <a:p>
            <a:pPr>
              <a:buNone/>
            </a:pPr>
            <a:endParaRPr lang="ar-IQ"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ثقافته </a:t>
            </a:r>
            <a:endParaRPr lang="ar-IQ" dirty="0"/>
          </a:p>
        </p:txBody>
      </p:sp>
      <p:sp>
        <p:nvSpPr>
          <p:cNvPr id="3" name="Content Placeholder 2"/>
          <p:cNvSpPr>
            <a:spLocks noGrp="1"/>
          </p:cNvSpPr>
          <p:nvPr>
            <p:ph idx="1"/>
          </p:nvPr>
        </p:nvSpPr>
        <p:spPr/>
        <p:txBody>
          <a:bodyPr>
            <a:normAutofit lnSpcReduction="10000"/>
          </a:bodyPr>
          <a:lstStyle/>
          <a:p>
            <a:pPr>
              <a:buNone/>
            </a:pPr>
            <a:r>
              <a:rPr lang="ar-IQ" dirty="0" smtClean="0"/>
              <a:t>عندما توفي والده تلقفه شيخ من شيوخ اللغة والأدب والشعر، هو </a:t>
            </a:r>
            <a:r>
              <a:rPr lang="ar-IQ" dirty="0" smtClean="0">
                <a:hlinkClick r:id="rId2" tooltip="خلف الأحمر"/>
              </a:rPr>
              <a:t>خلف الأحمر</a:t>
            </a:r>
            <a:r>
              <a:rPr lang="ar-IQ" dirty="0" smtClean="0"/>
              <a:t>، فأخذ عنه كثيراً من علمهِ وادبه، وكان له منه زاد ثقافي كبير حتى أنه لم يسمح له بقول الشعر حتى يحفظ جملة صالحة من أشعار العرب ويقال: إن أبا نواس كلما أعلن عن حفظه لما كلفه به، كان خلف يطلب إليه نسيانها، وفي هذا لون رفيع من ألوان التعليم، حتى لا يقع هذا الشاعر الناشئ في ربقة من سبقه من الشعراء المتقدمين وقد روي عن أبي نواس قوله: "ما ظنكم برجل لم يقل الشعر حتى روى دواوين ستين امرأة من العرب منهن </a:t>
            </a:r>
            <a:r>
              <a:rPr lang="ar-IQ" dirty="0" smtClean="0">
                <a:hlinkClick r:id="rId3" tooltip="الخنساء"/>
              </a:rPr>
              <a:t>الخنساء</a:t>
            </a:r>
            <a:r>
              <a:rPr lang="ar-IQ" dirty="0" smtClean="0"/>
              <a:t> </a:t>
            </a:r>
            <a:r>
              <a:rPr lang="ar-IQ" dirty="0" smtClean="0">
                <a:hlinkClick r:id="rId4" tooltip="ليلى الأخيلية"/>
              </a:rPr>
              <a:t>وليلى الأخيلية</a:t>
            </a:r>
            <a:r>
              <a:rPr lang="ar-IQ" dirty="0" smtClean="0"/>
              <a:t> فما ظنكم بالرجال؟"</a:t>
            </a:r>
          </a:p>
          <a:p>
            <a:pPr>
              <a:buNone/>
            </a:pPr>
            <a:endParaRPr lang="ar-IQ"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ar-IQ" dirty="0" smtClean="0"/>
              <a:t>وما كاد أبو نواس يبلغ الثلاثين، حتى ملك ناصية اللغة والأدب، وأطل على العلوم الإسلامية المختلفة، من </a:t>
            </a:r>
            <a:r>
              <a:rPr lang="ar-IQ" dirty="0" smtClean="0">
                <a:hlinkClick r:id="rId2" tooltip="فقه إسلامي"/>
              </a:rPr>
              <a:t>فقه</a:t>
            </a:r>
            <a:r>
              <a:rPr lang="ar-IQ" dirty="0" smtClean="0"/>
              <a:t> </a:t>
            </a:r>
            <a:r>
              <a:rPr lang="ar-IQ" dirty="0" smtClean="0">
                <a:hlinkClick r:id="rId3" tooltip="علم الحديث"/>
              </a:rPr>
              <a:t>وحديث</a:t>
            </a:r>
            <a:r>
              <a:rPr lang="ar-IQ" dirty="0" smtClean="0"/>
              <a:t>، ومعرفة بأحكام </a:t>
            </a:r>
            <a:r>
              <a:rPr lang="ar-IQ" dirty="0" smtClean="0">
                <a:hlinkClick r:id="rId4" tooltip="القرآن الكريم"/>
              </a:rPr>
              <a:t>القرآن</a:t>
            </a:r>
            <a:r>
              <a:rPr lang="ar-IQ" dirty="0" smtClean="0"/>
              <a:t>، وبصر بناسخه ومنسوخه ومحكمه ومتشابهه، وما أن تم </a:t>
            </a:r>
            <a:r>
              <a:rPr lang="ar-IQ" dirty="0" smtClean="0">
                <a:hlinkClick r:id="rId5" tooltip="ابن هاني (الصفحة غير موجودة)"/>
              </a:rPr>
              <a:t>لابن هاني</a:t>
            </a:r>
            <a:r>
              <a:rPr lang="ar-IQ" dirty="0" smtClean="0"/>
              <a:t> هذا القدر من المعرفة حتى طمح ببصره إلى </a:t>
            </a:r>
            <a:r>
              <a:rPr lang="ar-IQ" dirty="0" smtClean="0">
                <a:hlinkClick r:id="rId6" tooltip="بغداد"/>
              </a:rPr>
              <a:t>بغداد</a:t>
            </a:r>
            <a:r>
              <a:rPr lang="ar-IQ" dirty="0" smtClean="0"/>
              <a:t>، عاصمة الخلافة، ومحط آمال الشعراء. ولكن نظرة سريعة في ديوانه تجد غلبة الخمر عليه، للحد الذي جعله يفضلها على كل شيء.</a:t>
            </a: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ar-IQ" dirty="0" smtClean="0"/>
              <a:t>ولم يقتصر طلبه العلم على </a:t>
            </a:r>
            <a:r>
              <a:rPr lang="ar-IQ" dirty="0" smtClean="0">
                <a:hlinkClick r:id="rId2" tooltip="شعر (توضيح)"/>
              </a:rPr>
              <a:t>الشعر</a:t>
            </a:r>
            <a:r>
              <a:rPr lang="ar-IQ" dirty="0" smtClean="0"/>
              <a:t> </a:t>
            </a:r>
            <a:r>
              <a:rPr lang="ar-IQ" dirty="0" smtClean="0">
                <a:hlinkClick r:id="rId3" tooltip="أدب"/>
              </a:rPr>
              <a:t>والأدب</a:t>
            </a:r>
            <a:r>
              <a:rPr lang="ar-IQ" dirty="0" smtClean="0"/>
              <a:t> بل كان يدرس </a:t>
            </a:r>
            <a:r>
              <a:rPr lang="ar-IQ" dirty="0" smtClean="0">
                <a:hlinkClick r:id="rId4" tooltip="فقه إسلامي"/>
              </a:rPr>
              <a:t>الفقه</a:t>
            </a:r>
            <a:r>
              <a:rPr lang="ar-IQ" dirty="0" smtClean="0"/>
              <a:t> </a:t>
            </a:r>
            <a:r>
              <a:rPr lang="ar-IQ" dirty="0" smtClean="0">
                <a:hlinkClick r:id="rId5" tooltip="حديث نبوي"/>
              </a:rPr>
              <a:t>والحديث</a:t>
            </a:r>
            <a:r>
              <a:rPr lang="ar-IQ" dirty="0" smtClean="0"/>
              <a:t> </a:t>
            </a:r>
            <a:r>
              <a:rPr lang="ar-IQ" dirty="0" smtClean="0">
                <a:hlinkClick r:id="rId6" tooltip="علم التفسير"/>
              </a:rPr>
              <a:t>والتفسير</a:t>
            </a:r>
            <a:r>
              <a:rPr lang="ar-IQ" dirty="0" smtClean="0"/>
              <a:t> حتى قال فيه </a:t>
            </a:r>
            <a:r>
              <a:rPr lang="ar-IQ" dirty="0" smtClean="0">
                <a:hlinkClick r:id="rId7" tooltip="عبد الله ابن المعتز"/>
              </a:rPr>
              <a:t>ابن المعتز</a:t>
            </a:r>
            <a:r>
              <a:rPr lang="ar-IQ" dirty="0" smtClean="0"/>
              <a:t> في كتابه ’طبقات الشعراء‘ : "كان أبو نواس ٍ عالماً </a:t>
            </a:r>
            <a:r>
              <a:rPr lang="ar-IQ" dirty="0" smtClean="0">
                <a:hlinkClick r:id="rId8" tooltip="فقيه"/>
              </a:rPr>
              <a:t>فقيهاً</a:t>
            </a:r>
            <a:r>
              <a:rPr lang="ar-IQ" dirty="0" smtClean="0"/>
              <a:t> عارفاً بالأحكام والفتيا، بصيراً بالاختلاف، صاحب حفظٍ ونظرٍ ومعرفةٍ بطرق الحديث، يعرف محكم </a:t>
            </a:r>
            <a:r>
              <a:rPr lang="ar-IQ" dirty="0" smtClean="0">
                <a:hlinkClick r:id="rId9" tooltip="القرآن الكريم"/>
              </a:rPr>
              <a:t>القرآن</a:t>
            </a:r>
            <a:r>
              <a:rPr lang="ar-IQ" dirty="0" smtClean="0"/>
              <a:t> ومتشابهه، وناسخه ومنسوخه."</a:t>
            </a: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t>رحلاته وأسفاره</a:t>
            </a:r>
            <a:endParaRPr lang="ar-IQ" b="1" dirty="0"/>
          </a:p>
        </p:txBody>
      </p:sp>
      <p:sp>
        <p:nvSpPr>
          <p:cNvPr id="3" name="Content Placeholder 2"/>
          <p:cNvSpPr>
            <a:spLocks noGrp="1"/>
          </p:cNvSpPr>
          <p:nvPr>
            <p:ph idx="1"/>
          </p:nvPr>
        </p:nvSpPr>
        <p:spPr/>
        <p:txBody>
          <a:bodyPr>
            <a:normAutofit/>
          </a:bodyPr>
          <a:lstStyle/>
          <a:p>
            <a:pPr>
              <a:buNone/>
            </a:pPr>
            <a:r>
              <a:rPr lang="ar-IQ" dirty="0" smtClean="0"/>
              <a:t>قصدأبو نواس  </a:t>
            </a:r>
            <a:r>
              <a:rPr lang="ar-IQ" dirty="0" smtClean="0">
                <a:hlinkClick r:id="rId2" tooltip="البصرة"/>
              </a:rPr>
              <a:t>البصرة</a:t>
            </a:r>
            <a:r>
              <a:rPr lang="ar-IQ" dirty="0" smtClean="0"/>
              <a:t>  والتي هي من إحدى رحلاته ‘ وهنا شغف أبو نواسٍ بجاريةٍ تدعى ’جَنان‘ وغناها بشعرٍ كثيرٍ يعبر عن عمق شعوره نحوها. وبعدها قصد أبو نواسٍ </a:t>
            </a:r>
            <a:r>
              <a:rPr lang="ar-IQ" dirty="0" smtClean="0">
                <a:hlinkClick r:id="rId3" tooltip="بغداد"/>
              </a:rPr>
              <a:t>بغداد</a:t>
            </a:r>
            <a:r>
              <a:rPr lang="ar-IQ" dirty="0" smtClean="0"/>
              <a:t> وامتدح </a:t>
            </a:r>
            <a:r>
              <a:rPr lang="ar-IQ" dirty="0" smtClean="0">
                <a:hlinkClick r:id="rId4" tooltip="هارون الرشيد"/>
              </a:rPr>
              <a:t>هارون الرشيد</a:t>
            </a:r>
            <a:r>
              <a:rPr lang="ar-IQ" dirty="0" smtClean="0"/>
              <a:t> ونال مكانةً مرموقةً لديه، ولكنه ـ أي </a:t>
            </a:r>
            <a:r>
              <a:rPr lang="ar-IQ" dirty="0" smtClean="0">
                <a:hlinkClick r:id="rId4" tooltip="هارون الرشيد"/>
              </a:rPr>
              <a:t>هارون الرشيد</a:t>
            </a:r>
            <a:r>
              <a:rPr lang="ar-IQ" dirty="0" smtClean="0"/>
              <a:t> ـ كان كثيراً ما يحبسه عقاباً له على ما يورد في شعره من المباذل والمجون. وقد أطال الرشيد حبسه حتى عفا عنه بشفاعةٍ من </a:t>
            </a:r>
            <a:r>
              <a:rPr lang="ar-IQ" dirty="0" smtClean="0">
                <a:hlinkClick r:id="rId5" tooltip="برامكة"/>
              </a:rPr>
              <a:t>البرامكة</a:t>
            </a:r>
            <a:r>
              <a:rPr lang="ar-IQ" dirty="0" smtClean="0"/>
              <a:t> الذين كان أبو نواسٍ قد اتصل بهم ومدحهم. ولعل صلته الوثيقة بهم هي التي دفعته إلى الفرار حين نكبهم الرشيد فيما عرف فيما بعد </a:t>
            </a:r>
            <a:r>
              <a:rPr lang="ar-IQ" dirty="0" smtClean="0">
                <a:hlinkClick r:id="rId6" tooltip="نكبة البرامكة"/>
              </a:rPr>
              <a:t>بنكبة البرامكة</a:t>
            </a:r>
            <a:r>
              <a:rPr lang="ar-IQ" dirty="0" smtClean="0"/>
              <a:t>.</a:t>
            </a:r>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20000"/>
          </a:bodyPr>
          <a:lstStyle/>
          <a:p>
            <a:pPr>
              <a:buNone/>
            </a:pPr>
            <a:r>
              <a:rPr lang="ar-IQ" b="1" dirty="0" smtClean="0"/>
              <a:t>ذهب أبو نواسٍ إلى </a:t>
            </a:r>
            <a:r>
              <a:rPr lang="ar-IQ" b="1" dirty="0" smtClean="0">
                <a:hlinkClick r:id="rId2" tooltip="دمشق"/>
              </a:rPr>
              <a:t>دمشق</a:t>
            </a:r>
            <a:r>
              <a:rPr lang="ar-IQ" b="1" dirty="0" smtClean="0"/>
              <a:t> ثم إلى </a:t>
            </a:r>
            <a:r>
              <a:rPr lang="ar-IQ" b="1" dirty="0" smtClean="0">
                <a:hlinkClick r:id="rId3" tooltip="مصر"/>
              </a:rPr>
              <a:t>مصر</a:t>
            </a:r>
            <a:r>
              <a:rPr lang="ar-IQ" b="1" dirty="0" smtClean="0"/>
              <a:t> متجهاً إلى </a:t>
            </a:r>
            <a:r>
              <a:rPr lang="ar-IQ" b="1" dirty="0" smtClean="0">
                <a:hlinkClick r:id="rId4" tooltip="الفسطاط"/>
              </a:rPr>
              <a:t>الفسطاط</a:t>
            </a:r>
            <a:r>
              <a:rPr lang="ar-IQ" b="1" dirty="0" smtClean="0"/>
              <a:t>، عاصمتها يومذاك، واتصل بوالي الخراج فيها الخصيب بن عبد الحميد فأحسن وفادته وغمره بالعطاء فمدحه بقصائد مشهورة. توفي </a:t>
            </a:r>
            <a:r>
              <a:rPr lang="ar-IQ" b="1" dirty="0" smtClean="0">
                <a:hlinkClick r:id="rId5" tooltip="هارون الرشيد"/>
              </a:rPr>
              <a:t>هارون الرشيد</a:t>
            </a:r>
            <a:r>
              <a:rPr lang="ar-IQ" b="1" dirty="0" smtClean="0"/>
              <a:t> وخلفه ابنه </a:t>
            </a:r>
            <a:r>
              <a:rPr lang="ar-IQ" b="1" dirty="0" smtClean="0">
                <a:hlinkClick r:id="rId6" tooltip="أبو عبد الله محمد الأمين"/>
              </a:rPr>
              <a:t>الأمين</a:t>
            </a:r>
            <a:r>
              <a:rPr lang="ar-IQ" b="1" dirty="0" smtClean="0"/>
              <a:t>، فعاد أبو نواسٍ إلى </a:t>
            </a:r>
            <a:r>
              <a:rPr lang="ar-IQ" b="1" dirty="0" smtClean="0">
                <a:hlinkClick r:id="rId7" tooltip="بغداد"/>
              </a:rPr>
              <a:t>بغداد</a:t>
            </a:r>
            <a:r>
              <a:rPr lang="ar-IQ" b="1" dirty="0" smtClean="0"/>
              <a:t> متصلاً به، فاتخذه </a:t>
            </a:r>
            <a:r>
              <a:rPr lang="ar-IQ" b="1" dirty="0" smtClean="0">
                <a:hlinkClick r:id="rId6" tooltip="أبو عبد الله محمد الأمين"/>
              </a:rPr>
              <a:t>الأمين</a:t>
            </a:r>
            <a:r>
              <a:rPr lang="ar-IQ" b="1" dirty="0" smtClean="0"/>
              <a:t> نديماً له يمدحه ويُسمعه من طرائف شعره. غير أن سيرة أبي نواسٍ ومجاهرته بمباذله جعلتا منادمته </a:t>
            </a:r>
            <a:r>
              <a:rPr lang="ar-IQ" b="1" dirty="0" smtClean="0">
                <a:hlinkClick r:id="rId6" tooltip="أبو عبد الله محمد الأمين"/>
              </a:rPr>
              <a:t>الأمين</a:t>
            </a:r>
            <a:r>
              <a:rPr lang="ar-IQ" b="1" dirty="0" smtClean="0"/>
              <a:t> تشيع بين الناس. وفي نطاق الصراع بين ابني الرشيد، </a:t>
            </a:r>
            <a:r>
              <a:rPr lang="ar-IQ" b="1" dirty="0" smtClean="0">
                <a:hlinkClick r:id="rId6" tooltip="أبو عبد الله محمد الأمين"/>
              </a:rPr>
              <a:t>الأمين</a:t>
            </a:r>
            <a:r>
              <a:rPr lang="ar-IQ" b="1" dirty="0" smtClean="0"/>
              <a:t> </a:t>
            </a:r>
            <a:r>
              <a:rPr lang="ar-IQ" b="1" dirty="0" smtClean="0">
                <a:hlinkClick r:id="rId8" tooltip="أبو العباس عبد الله المأمون"/>
              </a:rPr>
              <a:t>والمأمون</a:t>
            </a:r>
            <a:r>
              <a:rPr lang="ar-IQ" b="1" dirty="0" smtClean="0"/>
              <a:t>، كان خصوم </a:t>
            </a:r>
            <a:r>
              <a:rPr lang="ar-IQ" b="1" dirty="0" smtClean="0">
                <a:hlinkClick r:id="rId6" tooltip="أبو عبد الله محمد الأمين"/>
              </a:rPr>
              <a:t>الأمين</a:t>
            </a:r>
            <a:r>
              <a:rPr lang="ar-IQ" b="1" dirty="0" smtClean="0"/>
              <a:t> يعيبون عليه اتخاذ شاعرٍ خليعٍ نديماً له، ويخطبون بذلك على المنابر، فيضطر </a:t>
            </a:r>
            <a:r>
              <a:rPr lang="ar-IQ" b="1" dirty="0" smtClean="0">
                <a:hlinkClick r:id="rId6" tooltip="أبو عبد الله محمد الأمين"/>
              </a:rPr>
              <a:t>الأمين</a:t>
            </a:r>
            <a:r>
              <a:rPr lang="ar-IQ" b="1" dirty="0" smtClean="0"/>
              <a:t> إلى حبس شاعره. وكثيراً ما كان يشفع </a:t>
            </a:r>
            <a:r>
              <a:rPr lang="ar-IQ" b="1" dirty="0" smtClean="0">
                <a:hlinkClick r:id="rId9" tooltip="الفضل بن الربيع"/>
              </a:rPr>
              <a:t>الفضل بن الربيع</a:t>
            </a:r>
            <a:r>
              <a:rPr lang="ar-IQ" b="1" dirty="0" smtClean="0"/>
              <a:t> له لدى </a:t>
            </a:r>
            <a:r>
              <a:rPr lang="ar-IQ" b="1" dirty="0" smtClean="0">
                <a:hlinkClick r:id="rId10" tooltip="خلافة إسلامية"/>
              </a:rPr>
              <a:t>الخليفة</a:t>
            </a:r>
            <a:r>
              <a:rPr lang="ar-IQ" b="1" dirty="0" smtClean="0"/>
              <a:t> فيخرجه من سجنهِ. وعندما توفي </a:t>
            </a:r>
            <a:r>
              <a:rPr lang="ar-IQ" b="1" dirty="0" smtClean="0">
                <a:hlinkClick r:id="rId6" tooltip="أبو عبد الله محمد الأمين"/>
              </a:rPr>
              <a:t>الأمين</a:t>
            </a:r>
            <a:r>
              <a:rPr lang="ar-IQ" b="1" dirty="0" smtClean="0"/>
              <a:t> رثاه أبو نواسٍ بقصائد تنم عن صدق عاطفته نحوه.</a:t>
            </a:r>
            <a:endParaRPr lang="ar-IQ"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t>وفاته</a:t>
            </a:r>
            <a:endParaRPr lang="ar-IQ" b="1" dirty="0"/>
          </a:p>
        </p:txBody>
      </p:sp>
      <p:sp>
        <p:nvSpPr>
          <p:cNvPr id="3" name="Content Placeholder 2"/>
          <p:cNvSpPr>
            <a:spLocks noGrp="1"/>
          </p:cNvSpPr>
          <p:nvPr>
            <p:ph idx="1"/>
          </p:nvPr>
        </p:nvSpPr>
        <p:spPr/>
        <p:txBody>
          <a:bodyPr/>
          <a:lstStyle/>
          <a:p>
            <a:pPr>
              <a:buNone/>
            </a:pPr>
            <a:r>
              <a:rPr lang="ar-IQ" dirty="0" smtClean="0"/>
              <a:t>لم يلبث أبو نواسٍ أن توفي في عام (</a:t>
            </a:r>
            <a:r>
              <a:rPr lang="ar-IQ" dirty="0" smtClean="0">
                <a:hlinkClick r:id="rId2" tooltip="199 هـ"/>
              </a:rPr>
              <a:t>199هـ</a:t>
            </a:r>
            <a:r>
              <a:rPr lang="ar-IQ" dirty="0" smtClean="0"/>
              <a:t> / </a:t>
            </a:r>
            <a:r>
              <a:rPr lang="ar-IQ" dirty="0" smtClean="0">
                <a:hlinkClick r:id="rId3" tooltip="813"/>
              </a:rPr>
              <a:t>813م</a:t>
            </a:r>
            <a:r>
              <a:rPr lang="ar-IQ" dirty="0" smtClean="0"/>
              <a:t>)، قبل أن يدخل </a:t>
            </a:r>
            <a:r>
              <a:rPr lang="ar-IQ" dirty="0" smtClean="0">
                <a:hlinkClick r:id="rId4" tooltip="أبو العباس عبد الله المأمون"/>
              </a:rPr>
              <a:t>المأمون</a:t>
            </a:r>
            <a:r>
              <a:rPr lang="ar-IQ" dirty="0" smtClean="0"/>
              <a:t> </a:t>
            </a:r>
            <a:r>
              <a:rPr lang="ar-IQ" dirty="0" smtClean="0">
                <a:hlinkClick r:id="rId5" tooltip="بغداد"/>
              </a:rPr>
              <a:t>بغداد</a:t>
            </a:r>
            <a:r>
              <a:rPr lang="ar-IQ" dirty="0" smtClean="0"/>
              <a:t>، وقد أختلف في مكان وفاته أهي في السجن أم في دار إسماعيل بن نوبخت. وقد أختلف كذلك في سبب وفاته وقيل إن إسماعيل هذا قد سمهُ تخلصاً من سلاطة لسانهِ. وذكر </a:t>
            </a:r>
            <a:r>
              <a:rPr lang="ar-IQ" dirty="0" smtClean="0">
                <a:hlinkClick r:id="rId6" tooltip="الخطيب البغدادي"/>
              </a:rPr>
              <a:t>الخطيب البغدادي</a:t>
            </a:r>
            <a:r>
              <a:rPr lang="ar-IQ" dirty="0" smtClean="0"/>
              <a:t>، صاحب </a:t>
            </a:r>
            <a:r>
              <a:rPr lang="ar-IQ" dirty="0" smtClean="0">
                <a:hlinkClick r:id="rId7" tooltip="كتاب"/>
              </a:rPr>
              <a:t>كتاب</a:t>
            </a:r>
            <a:r>
              <a:rPr lang="ar-IQ" dirty="0" smtClean="0"/>
              <a:t> </a:t>
            </a:r>
            <a:r>
              <a:rPr lang="ar-IQ" dirty="0" smtClean="0">
                <a:hlinkClick r:id="rId8" tooltip="تأريخ بغداد (الصفحة غير موجودة)"/>
              </a:rPr>
              <a:t>تأريخ بغداد</a:t>
            </a:r>
            <a:r>
              <a:rPr lang="ar-IQ" dirty="0" smtClean="0"/>
              <a:t>، في الجزء السابع، صفحة 448، إن </a:t>
            </a:r>
            <a:r>
              <a:rPr lang="ar-IQ" dirty="0" smtClean="0">
                <a:hlinkClick r:id="rId9" tooltip="شعر (أدب)"/>
              </a:rPr>
              <a:t>الشاعر</a:t>
            </a:r>
            <a:r>
              <a:rPr lang="ar-IQ" dirty="0" smtClean="0"/>
              <a:t> أبو نؤاس دفن في </a:t>
            </a:r>
            <a:r>
              <a:rPr lang="ar-IQ" dirty="0" smtClean="0">
                <a:hlinkClick r:id="rId10" tooltip="مقبرة الشيخ معروف"/>
              </a:rPr>
              <a:t>مقبرة الشوينزية</a:t>
            </a:r>
            <a:r>
              <a:rPr lang="ar-IQ" dirty="0" smtClean="0"/>
              <a:t> في الجانب الغربي من </a:t>
            </a:r>
            <a:r>
              <a:rPr lang="ar-IQ" dirty="0" smtClean="0">
                <a:hlinkClick r:id="rId5" tooltip="بغداد"/>
              </a:rPr>
              <a:t>بغداد</a:t>
            </a:r>
            <a:r>
              <a:rPr lang="ar-IQ" dirty="0" smtClean="0"/>
              <a:t> عند تل يسمى </a:t>
            </a:r>
            <a:r>
              <a:rPr lang="ar-IQ" dirty="0" smtClean="0">
                <a:hlinkClick r:id="rId11" tooltip="تل اليهود (الصفحة غير موجودة)"/>
              </a:rPr>
              <a:t>تل اليهود</a:t>
            </a:r>
            <a:r>
              <a:rPr lang="ar-IQ" dirty="0" smtClean="0"/>
              <a:t> وهي مقبرة الشيخ معروف حالياً.</a:t>
            </a:r>
          </a:p>
          <a:p>
            <a:pPr>
              <a:buNone/>
            </a:pPr>
            <a:endParaRPr lang="ar-IQ"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1130</Words>
  <Application>Microsoft Office PowerPoint</Application>
  <PresentationFormat>On-screen Show (4:3)</PresentationFormat>
  <Paragraphs>28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أبو نواس</vt:lpstr>
      <vt:lpstr>أبو نواس</vt:lpstr>
      <vt:lpstr>Slide 3</vt:lpstr>
      <vt:lpstr>ثقافته </vt:lpstr>
      <vt:lpstr>Slide 5</vt:lpstr>
      <vt:lpstr>Slide 6</vt:lpstr>
      <vt:lpstr>رحلاته وأسفاره</vt:lpstr>
      <vt:lpstr>Slide 8</vt:lpstr>
      <vt:lpstr>وفاته</vt:lpstr>
      <vt:lpstr>أسلوبه في نظم الأشعار</vt:lpstr>
      <vt:lpstr>دواوينه الشعرية</vt:lpstr>
      <vt:lpstr>آراء بعض الرواة في أشعار أبي نواس</vt:lpstr>
      <vt:lpstr>Slide 13</vt:lpstr>
    </vt:vector>
  </TitlesOfParts>
  <Company>Deftones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أبو نواس</dc:title>
  <dc:creator>hero</dc:creator>
  <cp:lastModifiedBy>hero</cp:lastModifiedBy>
  <cp:revision>8</cp:revision>
  <dcterms:created xsi:type="dcterms:W3CDTF">2014-12-14T19:35:04Z</dcterms:created>
  <dcterms:modified xsi:type="dcterms:W3CDTF">2014-12-14T20:15:25Z</dcterms:modified>
</cp:coreProperties>
</file>