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الأغراض الشعرية لدى أبي نواس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b="1" dirty="0" smtClean="0"/>
              <a:t>الأغراض الشعرية التي تطرق إليها</a:t>
            </a:r>
            <a:br>
              <a:rPr lang="ar-IQ" sz="3200" b="1" dirty="0" smtClean="0"/>
            </a:br>
            <a:r>
              <a:rPr lang="ar-IQ" sz="3200" b="1" dirty="0" smtClean="0"/>
              <a:t>أولا:الخمر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ar-IQ" sz="2800" dirty="0" smtClean="0"/>
              <a:t>طرق </a:t>
            </a:r>
            <a:r>
              <a:rPr lang="ar-IQ" sz="2800" smtClean="0"/>
              <a:t>ابونواس </a:t>
            </a:r>
            <a:r>
              <a:rPr lang="ar-IQ" sz="2800" smtClean="0"/>
              <a:t>أبواب </a:t>
            </a:r>
            <a:r>
              <a:rPr lang="ar-IQ" sz="2800" smtClean="0"/>
              <a:t>معظم الفنون الشعرية </a:t>
            </a:r>
            <a:r>
              <a:rPr lang="ar-IQ" sz="2800" dirty="0" smtClean="0"/>
              <a:t>من المديح, والهجاء, والرثاء, والعتاب, والغزل , والطرد ,واكثر من وصف الخمر حتى عد شاعرالخمر</a:t>
            </a:r>
          </a:p>
          <a:p>
            <a:pPr algn="r">
              <a:buNone/>
            </a:pPr>
            <a:r>
              <a:rPr lang="ar-IQ" sz="2800" dirty="0" smtClean="0"/>
              <a:t>كان في وصف الخمر ليّن العبارة ,و سهل التراكيب,و سلس المعاني ,وبعيداً عن غريب اللفظ و ابتكر في هذا الوصف معاني جديدة منه هذا القول :</a:t>
            </a:r>
          </a:p>
          <a:p>
            <a:pPr algn="r"/>
            <a:r>
              <a:rPr lang="ar-IQ" sz="2800" dirty="0" smtClean="0"/>
              <a:t>1)الا فاسقنی خمراً، و قل لی هی الخمرُ </a:t>
            </a:r>
          </a:p>
          <a:p>
            <a:pPr algn="r"/>
            <a:r>
              <a:rPr lang="ar-IQ" sz="2800" dirty="0" smtClean="0"/>
              <a:t>و لا تسقنی سراً إذا امکن الجهرُ</a:t>
            </a:r>
          </a:p>
          <a:p>
            <a:pPr algn="r"/>
            <a:r>
              <a:rPr lang="ar-IQ" sz="2800" dirty="0" smtClean="0"/>
              <a:t>2) فما الغَبنُ الا إن ترانی صاحياً </a:t>
            </a:r>
          </a:p>
          <a:p>
            <a:pPr algn="r"/>
            <a:r>
              <a:rPr lang="ar-IQ" sz="2800" dirty="0" smtClean="0"/>
              <a:t>و ما الغُنمُ إلا ان يتَعتعَنی السُّکرُ</a:t>
            </a:r>
          </a:p>
          <a:p>
            <a:pPr algn="r"/>
            <a:r>
              <a:rPr lang="ar-IQ" sz="2800" dirty="0" smtClean="0"/>
              <a:t>3) فَبُح باسم من تهوی، و دعنی من الکُنی </a:t>
            </a:r>
          </a:p>
          <a:p>
            <a:pPr algn="r"/>
            <a:r>
              <a:rPr lang="ar-IQ" sz="2800" dirty="0" smtClean="0"/>
              <a:t>فلا خَيرَ فی اللَّذاَّتِ من دونها سترُ</a:t>
            </a:r>
          </a:p>
          <a:p>
            <a:pPr algn="r"/>
            <a:r>
              <a:rPr lang="ar-IQ" sz="2800" dirty="0" smtClean="0"/>
              <a:t>4) و خمَّارهٍ نبَّهتُها بعد هَجعَهٍ </a:t>
            </a:r>
          </a:p>
          <a:p>
            <a:pPr algn="r"/>
            <a:r>
              <a:rPr lang="ar-IQ" sz="2800" dirty="0" smtClean="0"/>
              <a:t>و قد غابت الجوزاءُ و ارتفع النسرُ</a:t>
            </a:r>
          </a:p>
          <a:p>
            <a:pPr algn="r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ثانيا الغزل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IQ" sz="2800" dirty="0" smtClean="0"/>
              <a:t>ما في غزلياته فيتجدد فيها تجديداً واسعاً في الالفاظ و المعاني من اهم غزلياته القصائد الذي كان يتغزل بها جنان جارية الثقفي و هي</a:t>
            </a:r>
          </a:p>
          <a:p>
            <a:pPr algn="r">
              <a:buNone/>
            </a:pPr>
            <a:r>
              <a:rPr lang="ar-IQ" sz="2800" dirty="0" smtClean="0"/>
              <a:t>الوحيدة التي احبها حباً صادقاً . نظير قوله </a:t>
            </a:r>
          </a:p>
          <a:p>
            <a:pPr algn="r"/>
            <a:r>
              <a:rPr lang="ar-IQ" sz="2800" dirty="0" smtClean="0"/>
              <a:t>1) وجهُ جِنان مرأﮤُ بُسْتانِ </a:t>
            </a:r>
          </a:p>
          <a:p>
            <a:pPr algn="r"/>
            <a:r>
              <a:rPr lang="ar-IQ" sz="2800" dirty="0" smtClean="0"/>
              <a:t>مجتمعٌ فيه کُلُّ الوانِ</a:t>
            </a:r>
          </a:p>
          <a:p>
            <a:pPr algn="r"/>
            <a:r>
              <a:rPr lang="ar-IQ" sz="2800" dirty="0" smtClean="0"/>
              <a:t>2) مبذولةٌ للعيون زهرتُه </a:t>
            </a:r>
          </a:p>
          <a:p>
            <a:pPr algn="r"/>
            <a:r>
              <a:rPr lang="ar-IQ" sz="2800" dirty="0" smtClean="0"/>
              <a:t>ممنوعةٌ من أنامِلِ الجانی</a:t>
            </a:r>
          </a:p>
          <a:p>
            <a:pPr algn="r"/>
            <a:r>
              <a:rPr lang="ar-IQ" sz="2800" dirty="0" smtClean="0"/>
              <a:t>3) ولستُ أخطی به سوی نظرِ </a:t>
            </a:r>
          </a:p>
          <a:p>
            <a:pPr algn="r"/>
            <a:r>
              <a:rPr lang="ar-IQ" sz="2800" dirty="0" smtClean="0"/>
              <a:t>يشرکُنی فیه کُلُّ انسان</a:t>
            </a:r>
          </a:p>
          <a:p>
            <a:pPr algn="r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ثالثا:المدح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ar-IQ" dirty="0" smtClean="0"/>
              <a:t>قيد الحسن بن هانئ في مدائحه ومراثيه غالباً بالاسلوب القديم . </a:t>
            </a:r>
          </a:p>
          <a:p>
            <a:pPr algn="r">
              <a:buNone/>
            </a:pPr>
            <a:r>
              <a:rPr lang="ar-IQ" dirty="0" smtClean="0"/>
              <a:t>ابونواس مدح الخلفاء والامراء وايضاً اهل البيت النبوي </a:t>
            </a:r>
          </a:p>
          <a:p>
            <a:pPr algn="r"/>
            <a:r>
              <a:rPr lang="ar-IQ" dirty="0" smtClean="0"/>
              <a:t>مطهرون نقياتٌ ثيابُهُم </a:t>
            </a:r>
          </a:p>
          <a:p>
            <a:pPr algn="r"/>
            <a:r>
              <a:rPr lang="ar-IQ" dirty="0" smtClean="0"/>
              <a:t>تجری الصلواة عليهم اين ماکانوا</a:t>
            </a:r>
          </a:p>
          <a:p>
            <a:pPr algn="r"/>
            <a:r>
              <a:rPr lang="ar-IQ" dirty="0" smtClean="0"/>
              <a:t>من لم يکن علويا حين تنسبه </a:t>
            </a:r>
          </a:p>
          <a:p>
            <a:pPr algn="r"/>
            <a:r>
              <a:rPr lang="ar-IQ" dirty="0" smtClean="0"/>
              <a:t>فماله من قديم الدهر مفتخر</a:t>
            </a:r>
          </a:p>
          <a:p>
            <a:pPr algn="r"/>
            <a:r>
              <a:rPr lang="ar-IQ" dirty="0" smtClean="0"/>
              <a:t>فالله لما بری خلقا فاتقنه </a:t>
            </a:r>
          </a:p>
          <a:p>
            <a:pPr algn="r"/>
            <a:r>
              <a:rPr lang="ar-IQ" dirty="0" smtClean="0"/>
              <a:t>صفاکم و اصطفاکم ايها البشرُ</a:t>
            </a:r>
          </a:p>
          <a:p>
            <a:pPr algn="r"/>
            <a:r>
              <a:rPr lang="ar-IQ" dirty="0" smtClean="0"/>
              <a:t>فانتم الملا الا علی و عندکم </a:t>
            </a:r>
          </a:p>
          <a:p>
            <a:pPr algn="r"/>
            <a:r>
              <a:rPr lang="ar-IQ" dirty="0" smtClean="0"/>
              <a:t>علم الکتاب و ما جاءت به السور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رابعا:الرثاء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ar-IQ" dirty="0" smtClean="0"/>
              <a:t>الحسن بن هانئ رثا اساتذته منهم والبة بن حباب وخلف الاحمر</a:t>
            </a:r>
          </a:p>
          <a:p>
            <a:pPr algn="r">
              <a:buNone/>
            </a:pPr>
            <a:r>
              <a:rPr lang="ar-IQ" dirty="0" smtClean="0"/>
              <a:t>وايضا حزن على موت الامين ورثاه</a:t>
            </a:r>
          </a:p>
          <a:p>
            <a:pPr algn="r">
              <a:buNone/>
            </a:pPr>
            <a:r>
              <a:rPr lang="ar-IQ" dirty="0" smtClean="0"/>
              <a:t> </a:t>
            </a:r>
          </a:p>
          <a:p>
            <a:pPr algn="r"/>
            <a:r>
              <a:rPr lang="ar-IQ" dirty="0" smtClean="0"/>
              <a:t>1) طَوَی الموتُ مابينی و بين محَّمدٍ </a:t>
            </a:r>
          </a:p>
          <a:p>
            <a:pPr algn="r"/>
            <a:r>
              <a:rPr lang="ar-IQ" dirty="0" smtClean="0"/>
              <a:t>وَ لَيسَ لما تَطوی المنيَهُ ناشرُ</a:t>
            </a:r>
          </a:p>
          <a:p>
            <a:pPr algn="r"/>
            <a:r>
              <a:rPr lang="ar-IQ" dirty="0" smtClean="0"/>
              <a:t>2) فلا وصلَ الا عَبرَهٌ تستديمُها </a:t>
            </a:r>
          </a:p>
          <a:p>
            <a:pPr algn="r"/>
            <a:r>
              <a:rPr lang="ar-IQ" dirty="0" smtClean="0"/>
              <a:t>أحاديثُ نَفسٍ مالها الدّهرَ ذاکرُ</a:t>
            </a:r>
          </a:p>
          <a:p>
            <a:pPr algn="r"/>
            <a:r>
              <a:rPr lang="ar-IQ" dirty="0" smtClean="0"/>
              <a:t>3) و کُنتُ عليه أحذَرُ الموتَ وحَدهُ </a:t>
            </a:r>
          </a:p>
          <a:p>
            <a:pPr algn="r"/>
            <a:r>
              <a:rPr lang="ar-IQ" dirty="0" smtClean="0"/>
              <a:t>فَلَم يبقَ لی شیءٌ عليه أُحاذِرُ</a:t>
            </a:r>
          </a:p>
          <a:p>
            <a:pPr algn="r"/>
            <a:r>
              <a:rPr lang="ar-IQ" dirty="0" smtClean="0"/>
              <a:t>4) لئن عُمِّرَتْ دورٌ بِمَن لا أوَدّهُ </a:t>
            </a:r>
          </a:p>
          <a:p>
            <a:pPr algn="r"/>
            <a:r>
              <a:rPr lang="ar-IQ" dirty="0" smtClean="0"/>
              <a:t>لقد عُمِّرَتْ ممن أُحِبّ المقابِرُ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خامسا:الهجاء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ar-IQ" dirty="0" smtClean="0"/>
              <a:t>اذا قسمنا هجاء ابي نواس وجدناه في قسمين كبيرين : اولهما الهجاء القومي القبلي و ثانيهما الهجاء الشخصي .  </a:t>
            </a:r>
            <a:br>
              <a:rPr lang="ar-IQ" dirty="0" smtClean="0"/>
            </a:br>
            <a:r>
              <a:rPr lang="ar-IQ" dirty="0" smtClean="0"/>
              <a:t>كان ابونواس ينهج في الهجاء نهج شعراء العصر الاموي كالفررزدق وجرير في المادة وفي الاسلوب هجاء ابي نواس</a:t>
            </a:r>
          </a:p>
          <a:p>
            <a:pPr algn="r">
              <a:buNone/>
            </a:pPr>
            <a:r>
              <a:rPr lang="ar-IQ" dirty="0" smtClean="0"/>
              <a:t>متين التركيب ,خشن ,لاذع ,وحاضرالنكتة</a:t>
            </a:r>
          </a:p>
          <a:p>
            <a:pPr algn="r">
              <a:buNone/>
            </a:pPr>
            <a:r>
              <a:rPr lang="ar-IQ" dirty="0" smtClean="0"/>
              <a:t>في الابيات الآتيه هجا الرقاشي : </a:t>
            </a:r>
          </a:p>
          <a:p>
            <a:pPr algn="r"/>
            <a:r>
              <a:rPr lang="ar-IQ" dirty="0" smtClean="0"/>
              <a:t>1)قٌل للرّ قاشِیِّ اذا جئتَهُ </a:t>
            </a:r>
          </a:p>
          <a:p>
            <a:pPr algn="r"/>
            <a:r>
              <a:rPr lang="ar-IQ" dirty="0" smtClean="0"/>
              <a:t>لومُتَّ يا احمقُ لَم أهجُکَا</a:t>
            </a:r>
          </a:p>
          <a:p>
            <a:pPr algn="r"/>
            <a:r>
              <a:rPr lang="ar-IQ" dirty="0" smtClean="0"/>
              <a:t>2) لا ننی أکرِمُ عِرضِی و لا </a:t>
            </a:r>
          </a:p>
          <a:p>
            <a:pPr algn="r"/>
            <a:r>
              <a:rPr lang="ar-IQ" dirty="0" smtClean="0"/>
              <a:t>أقرنُه يوماً الی عِرضِکَا</a:t>
            </a:r>
          </a:p>
          <a:p>
            <a:pPr algn="r"/>
            <a:r>
              <a:rPr lang="ar-IQ" dirty="0" smtClean="0"/>
              <a:t>3) إن تهجنی تهجُ فتیً ماجداً </a:t>
            </a:r>
          </a:p>
          <a:p>
            <a:pPr algn="r"/>
            <a:r>
              <a:rPr lang="ar-IQ" dirty="0" smtClean="0"/>
              <a:t>لايرْفعُ الطّرفُ الی مثلِکا</a:t>
            </a:r>
          </a:p>
          <a:p>
            <a:pPr algn="r"/>
            <a:r>
              <a:rPr lang="ar-IQ" dirty="0" smtClean="0"/>
              <a:t>4) دونک عرضی فاهْجُهُ راشِداً </a:t>
            </a:r>
          </a:p>
          <a:p>
            <a:pPr algn="r"/>
            <a:r>
              <a:rPr lang="ar-IQ" dirty="0" smtClean="0"/>
              <a:t>لا تدنَسُ الأعراضُ من هجوکا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سادسا:الطرديات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ar-IQ" dirty="0" smtClean="0"/>
              <a:t>الطرديات اشعار تصف الصيد وآلاته و ابونواس يجيد الطرديات لانه كان يخرج مع الامراء الى الصيد و هو ينحو</a:t>
            </a:r>
          </a:p>
          <a:p>
            <a:pPr algn="r">
              <a:buNone/>
            </a:pPr>
            <a:r>
              <a:rPr lang="ar-IQ" dirty="0" smtClean="0"/>
              <a:t>فيها منحى الجدّ من اسلوبه لا منحي الهزل </a:t>
            </a:r>
          </a:p>
          <a:p>
            <a:pPr algn="r">
              <a:buNone/>
            </a:pPr>
            <a:r>
              <a:rPr lang="ar-IQ" dirty="0" smtClean="0"/>
              <a:t>ينظم ابونواس طردياته أراجيز في الأغلب , من بحر الرجز وعلى رويٍّ واحدٍ ويكثر فيها من الغريب و يفصّل أوصاف الكلاب والطيور والاسلحة بما لا مثيل له عند اكثر الشعراء</a:t>
            </a:r>
          </a:p>
          <a:p>
            <a:pPr algn="r"/>
            <a:r>
              <a:rPr lang="ar-IQ" dirty="0" smtClean="0"/>
              <a:t>1) لما تبدّی الصُّبحُ من حجابِهِ </a:t>
            </a:r>
          </a:p>
          <a:p>
            <a:pPr algn="r"/>
            <a:r>
              <a:rPr lang="ar-IQ" dirty="0" smtClean="0"/>
              <a:t>کطلعَةِ الأشمَطِ من جلبابِهِ</a:t>
            </a:r>
          </a:p>
          <a:p>
            <a:pPr algn="r"/>
            <a:r>
              <a:rPr lang="ar-IQ" dirty="0" smtClean="0"/>
              <a:t>2) و انعدل الليل الی مآبِه </a:t>
            </a:r>
          </a:p>
          <a:p>
            <a:pPr algn="r"/>
            <a:r>
              <a:rPr lang="ar-IQ" dirty="0" smtClean="0"/>
              <a:t>کالحبشیّ افتَرّ عن انیابِهِ</a:t>
            </a:r>
          </a:p>
          <a:p>
            <a:pPr algn="r"/>
            <a:r>
              <a:rPr lang="ar-IQ" dirty="0" smtClean="0"/>
              <a:t>3)هِجْنا بکلبٍ طالما هجنا بِهِ </a:t>
            </a:r>
          </a:p>
          <a:p>
            <a:pPr algn="r"/>
            <a:r>
              <a:rPr lang="ar-IQ" dirty="0" smtClean="0"/>
              <a:t>ينتَسِفُ المِقوَدَ مِن کَلاَّبِهِ</a:t>
            </a:r>
          </a:p>
          <a:p>
            <a:pPr algn="r"/>
            <a:r>
              <a:rPr lang="ar-IQ" dirty="0" smtClean="0"/>
              <a:t>4) من صرخٍ يغلو إذا اغلولی بِهِ </a:t>
            </a:r>
          </a:p>
          <a:p>
            <a:pPr algn="r"/>
            <a:r>
              <a:rPr lang="ar-IQ" dirty="0" smtClean="0"/>
              <a:t>و مَيعةٍَ تغلب من شبابِهِ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سابعا:الزهد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IQ" dirty="0" smtClean="0"/>
              <a:t>كان ابونواس في شبابه يتبع المعاصي ولكنه على كلِّ حالٍ اظهر الندم والاسف على ما مرّ في ايامه من الباطل ،وافصح عما في نفسه ،و طغي منه جانب التقى و الورع ،فبداء ينظم المقطعات القصيرة التي يعلن فيها ندمه والتوجه الى الله التي كانت فيها صدق ورقة وعذوبه . </a:t>
            </a:r>
            <a:br>
              <a:rPr lang="ar-IQ" dirty="0" smtClean="0"/>
            </a:br>
            <a:r>
              <a:rPr lang="ar-IQ" dirty="0" smtClean="0"/>
              <a:t>قصائده الزهديه سهلة العبارة وقريبة الى فهم العام . وكان ينشدها على نهج القدماء .</a:t>
            </a:r>
            <a:br>
              <a:rPr lang="ar-IQ" dirty="0" smtClean="0"/>
            </a:br>
            <a:r>
              <a:rPr lang="ar-IQ" dirty="0" smtClean="0"/>
              <a:t>وهذا نموذج منها: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ar-IQ" dirty="0" smtClean="0"/>
              <a:t>1) يا رَبَّ إن عَظُمَت ذُنُوبی کَثرَهً </a:t>
            </a:r>
          </a:p>
          <a:p>
            <a:pPr algn="r"/>
            <a:r>
              <a:rPr lang="ar-IQ" dirty="0" smtClean="0"/>
              <a:t>فلقد عَلِمتُ بِانَّ عُفوکَ أعظَمُ</a:t>
            </a:r>
          </a:p>
          <a:p>
            <a:pPr algn="r"/>
            <a:r>
              <a:rPr lang="ar-IQ" dirty="0" smtClean="0"/>
              <a:t> </a:t>
            </a:r>
          </a:p>
          <a:p>
            <a:pPr algn="r"/>
            <a:r>
              <a:rPr lang="ar-IQ" dirty="0" smtClean="0"/>
              <a:t>2) إن کانَ لايرجُوکَ الا مُحسِنٌ </a:t>
            </a:r>
          </a:p>
          <a:p>
            <a:pPr algn="r"/>
            <a:r>
              <a:rPr lang="ar-IQ" dirty="0" smtClean="0"/>
              <a:t>مبِمَن يَلُوذُ و يستجِيرُ المُجرِمُ؟</a:t>
            </a:r>
          </a:p>
          <a:p>
            <a:pPr algn="r"/>
            <a:r>
              <a:rPr lang="ar-IQ" dirty="0" smtClean="0"/>
              <a:t> </a:t>
            </a:r>
          </a:p>
          <a:p>
            <a:pPr algn="r"/>
            <a:r>
              <a:rPr lang="ar-IQ" dirty="0" smtClean="0"/>
              <a:t>3) أَدعوکَ رَبِّ کما أمَرتَ تَضَرُّعاً </a:t>
            </a:r>
          </a:p>
          <a:p>
            <a:pPr algn="r"/>
            <a:r>
              <a:rPr lang="ar-IQ" dirty="0" smtClean="0"/>
              <a:t>فإذا رَدَدتَ يَدَی فَمَن ذا يرحَمُ</a:t>
            </a:r>
          </a:p>
          <a:p>
            <a:pPr algn="r"/>
            <a:r>
              <a:rPr lang="ar-IQ" dirty="0" smtClean="0"/>
              <a:t> </a:t>
            </a:r>
          </a:p>
          <a:p>
            <a:pPr algn="r"/>
            <a:r>
              <a:rPr lang="ar-IQ" dirty="0" smtClean="0"/>
              <a:t>4) ما لی اليکَ وسيلهٌ الاّ الرَّجا </a:t>
            </a:r>
          </a:p>
          <a:p>
            <a:pPr algn="r"/>
            <a:r>
              <a:rPr lang="ar-IQ" dirty="0" smtClean="0"/>
              <a:t>و جميلٌ عَفوِکَ ثُمَّ أنّی مُسلِمُ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459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الأغراض الشعرية لدى أبي نواس</vt:lpstr>
      <vt:lpstr>الأغراض الشعرية التي تطرق إليها أولا:الخمر</vt:lpstr>
      <vt:lpstr>ثانيا الغزل</vt:lpstr>
      <vt:lpstr>ثالثا:المدح</vt:lpstr>
      <vt:lpstr>رابعا:الرثاء</vt:lpstr>
      <vt:lpstr>خامسا:الهجاء</vt:lpstr>
      <vt:lpstr>سادسا:الطرديات</vt:lpstr>
      <vt:lpstr>سابعا:الزهد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الأغراض الشعرية لدى أبي نواس</dc:title>
  <dc:creator>Hero</dc:creator>
  <cp:lastModifiedBy>Hero</cp:lastModifiedBy>
  <cp:revision>17</cp:revision>
  <dcterms:created xsi:type="dcterms:W3CDTF">2006-08-16T00:00:00Z</dcterms:created>
  <dcterms:modified xsi:type="dcterms:W3CDTF">2014-12-19T15:41:21Z</dcterms:modified>
</cp:coreProperties>
</file>