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r.wikipedia.org/wiki/%D8%A8%D8%B4%D8%A7%D8%B1_%D8%A8%D9%86_%D8%A8%D8%B1%D8%AF" TargetMode="External"/><Relationship Id="rId2" Type="http://schemas.openxmlformats.org/officeDocument/2006/relationships/hyperlink" Target="http://ar.wikipedia.org/wiki/%D8%A3%D8%A8%D9%88_%D9%86%D9%88%D8%A7%D8%B3" TargetMode="External"/><Relationship Id="rId1" Type="http://schemas.openxmlformats.org/officeDocument/2006/relationships/slideLayout" Target="../slideLayouts/slideLayout2.xml"/><Relationship Id="rId6" Type="http://schemas.openxmlformats.org/officeDocument/2006/relationships/hyperlink" Target="http://ar.wikipedia.org/wiki/%D8%B9%D8%A8%D8%A7%D8%B3_%D8%A8%D9%86_%D8%A7%D9%84%D8%A3%D8%AD%D9%86%D9%81" TargetMode="External"/><Relationship Id="rId5" Type="http://schemas.openxmlformats.org/officeDocument/2006/relationships/hyperlink" Target="http://ar.wikipedia.org/wiki/%D8%A3%D8%A8%D9%88_%D8%AA%D9%85%D8%A7%D9%85" TargetMode="External"/><Relationship Id="rId4" Type="http://schemas.openxmlformats.org/officeDocument/2006/relationships/hyperlink" Target="http://ar.wikipedia.org/wiki/%D8%A3%D8%A8%D9%88_%D9%81%D8%B1%D8%A7%D8%B3_%D8%A7%D9%84%D8%AD%D9%85%D8%AF%D8%A7%D9%86%D9%8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t>الأغراض الشعرية التي نظم فيها أبي تمام الطائي</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5-شعر الحرب عند أبي تمام</a:t>
            </a:r>
            <a:endParaRPr lang="en-US" b="1" dirty="0"/>
          </a:p>
        </p:txBody>
      </p:sp>
      <p:sp>
        <p:nvSpPr>
          <p:cNvPr id="3" name="Content Placeholder 2"/>
          <p:cNvSpPr>
            <a:spLocks noGrp="1"/>
          </p:cNvSpPr>
          <p:nvPr>
            <p:ph idx="1"/>
          </p:nvPr>
        </p:nvSpPr>
        <p:spPr/>
        <p:txBody>
          <a:bodyPr>
            <a:normAutofit fontScale="85000" lnSpcReduction="10000"/>
          </a:bodyPr>
          <a:lstStyle/>
          <a:p>
            <a:pPr algn="r">
              <a:buNone/>
            </a:pPr>
            <a:r>
              <a:rPr lang="ar-IQ" dirty="0" smtClean="0"/>
              <a:t>يعد أبو تمام أول من وصف الحرب وأوزارها وصفا حقيقيا،وكأنه خاض غمار المعركة،وأستاذه في ذلك (مسلم بن الوليد)وإن كان أبو تمام  قد تفوق عليه في هذا الفن كثيراً،إنّ قصيدته التي أنشدها في فتح العمورية تعد من دون شك من عيون الشعر العربي،فالشاعر في هذه القصيدة لديه إستهلال جديد غير مألوف لدى العرب ،فهو لم يبك على الأطلال ،ولم يقف عليها ولو يشكو الهجر والصدّ عن حبيبته،كما هو الحال عند الشعراء الآخرين،وإنما إستهل قصيدته بالسيف ،والتنبوء بالنصر الكبير ،وهذا النوع من الإستهلال يعد من إبداعه وتجديده ،فهو يقول في مطلع قصيدته:</a:t>
            </a:r>
          </a:p>
          <a:p>
            <a:pPr algn="r">
              <a:buNone/>
            </a:pPr>
            <a:r>
              <a:rPr lang="ar-IQ" dirty="0" smtClean="0"/>
              <a:t>السيف أصدق أنباءاً من الكتب   في حده الحد بين الجد واللعب</a:t>
            </a:r>
          </a:p>
          <a:p>
            <a:pPr algn="r">
              <a:buNone/>
            </a:pPr>
            <a:r>
              <a:rPr lang="ar-IQ" dirty="0" smtClean="0"/>
              <a:t>بيض الصفائح لا سود الصحائف في متونهن جلاء الشك والريَبِ</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buNone/>
            </a:pPr>
            <a:r>
              <a:rPr lang="ar-IQ" dirty="0" smtClean="0"/>
              <a:t>ولم يقف أبو تمام الطائي  عند هذا الحد في قصيدته هذه ،بل وصف النيران التي إحترقت العمورية وصفا يدل </a:t>
            </a:r>
            <a:r>
              <a:rPr lang="ar-IQ" smtClean="0"/>
              <a:t>على براعته </a:t>
            </a:r>
            <a:r>
              <a:rPr lang="ar-IQ" dirty="0" smtClean="0"/>
              <a:t>في النظم وتفننه في الصياغة:</a:t>
            </a:r>
          </a:p>
          <a:p>
            <a:pPr algn="r">
              <a:buNone/>
            </a:pPr>
            <a:r>
              <a:rPr lang="ar-IQ" dirty="0" smtClean="0"/>
              <a:t>لقد تركت أمير المؤمنين بها   للنار يوما ذليل الصخر والخشب</a:t>
            </a:r>
          </a:p>
          <a:p>
            <a:pPr algn="r">
              <a:buNone/>
            </a:pPr>
            <a:r>
              <a:rPr lang="ar-IQ" dirty="0" smtClean="0"/>
              <a:t>غادرت فيها بهيم الليل وهي ضحىً  يشلّه وسطها صبح من اللهب</a:t>
            </a:r>
          </a:p>
          <a:p>
            <a:pPr algn="r">
              <a:buNone/>
            </a:pPr>
            <a:r>
              <a:rPr lang="ar-IQ" dirty="0" smtClean="0"/>
              <a:t>وقد وصف في هذه القصيدة ايضا الخليفة المعتصم ثم وصف في ثناياها  فرارملك الروم ،وفي الخاتمة يأتي بأبيات من الحكمة يوجهها إلى الخليفة قائلاً:</a:t>
            </a:r>
          </a:p>
          <a:p>
            <a:pPr algn="r">
              <a:buNone/>
            </a:pPr>
            <a:r>
              <a:rPr lang="ar-IQ" dirty="0" smtClean="0"/>
              <a:t>خليفة الله جزى الله سعيك عن      جرثومة الدين والإسلام والحسب</a:t>
            </a:r>
          </a:p>
          <a:p>
            <a:pPr algn="r">
              <a:buNone/>
            </a:pPr>
            <a:r>
              <a:rPr lang="ar-IQ" dirty="0" smtClean="0"/>
              <a:t>بصُرْتَ بالراحةِ الكبرى فلم ترها    تُنال إلاّ على جسرِ من التعب</a:t>
            </a:r>
          </a:p>
          <a:p>
            <a:pPr algn="r">
              <a:buNone/>
            </a:pPr>
            <a:endParaRPr lang="ar-IQ" dirty="0" smtClean="0"/>
          </a:p>
          <a:p>
            <a:pPr algn="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6-الغزل</a:t>
            </a:r>
            <a:endParaRPr lang="en-US" b="1" dirty="0"/>
          </a:p>
        </p:txBody>
      </p:sp>
      <p:sp>
        <p:nvSpPr>
          <p:cNvPr id="3" name="Content Placeholder 2"/>
          <p:cNvSpPr>
            <a:spLocks noGrp="1"/>
          </p:cNvSpPr>
          <p:nvPr>
            <p:ph idx="1"/>
          </p:nvPr>
        </p:nvSpPr>
        <p:spPr/>
        <p:txBody>
          <a:bodyPr>
            <a:normAutofit fontScale="92500" lnSpcReduction="10000"/>
          </a:bodyPr>
          <a:lstStyle/>
          <a:p>
            <a:pPr algn="r">
              <a:buNone/>
            </a:pPr>
            <a:r>
              <a:rPr lang="ar-IQ" dirty="0" smtClean="0"/>
              <a:t>    لقد خفت صوت المدرسة العذرية في الغزل وكثر الغزل الفاحش في العصر العباسي ،ولعل الخطر في هذا ظهور نوع من الغزل يعد أكثر الأنواع انحطاطا وهو الغزل الغلماني، ولكن بالرغم من ذلك ظل الشعراء يتركون هذا النوع في قصائدهم الرسمية وهناك أيضا شعراء يحافظون على قدر كبير من الغزل العفيف ومن سمات الغزل في هذا العصر ،تليين اللغة والابتعاد عن ايراد الغريب من الالفاظ ومن أهم شعراء الغزل في هذا العصر </a:t>
            </a:r>
            <a:r>
              <a:rPr lang="ar-IQ" dirty="0" smtClean="0">
                <a:hlinkClick r:id="rId2" tooltip="أبو نواس"/>
              </a:rPr>
              <a:t>أبو نواس</a:t>
            </a:r>
            <a:r>
              <a:rPr lang="ar-IQ" dirty="0" smtClean="0"/>
              <a:t> </a:t>
            </a:r>
            <a:r>
              <a:rPr lang="ar-IQ" dirty="0" smtClean="0">
                <a:hlinkClick r:id="rId3" tooltip="بشار بن برد"/>
              </a:rPr>
              <a:t>وبشار بن برد</a:t>
            </a:r>
            <a:r>
              <a:rPr lang="ar-IQ" dirty="0" smtClean="0"/>
              <a:t> </a:t>
            </a:r>
            <a:r>
              <a:rPr lang="ar-IQ" dirty="0" smtClean="0">
                <a:hlinkClick r:id="rId4" tooltip="أبو فراس الحمداني"/>
              </a:rPr>
              <a:t>وأبو فراس الحمداني</a:t>
            </a:r>
            <a:r>
              <a:rPr lang="ar-IQ" dirty="0" smtClean="0"/>
              <a:t> </a:t>
            </a:r>
            <a:r>
              <a:rPr lang="ar-IQ" dirty="0" smtClean="0">
                <a:hlinkClick r:id="rId5" tooltip="أبو تمام"/>
              </a:rPr>
              <a:t>وأبو تمام</a:t>
            </a:r>
            <a:r>
              <a:rPr lang="ar-IQ" dirty="0" smtClean="0"/>
              <a:t> </a:t>
            </a:r>
            <a:r>
              <a:rPr lang="ar-IQ" dirty="0" smtClean="0">
                <a:hlinkClick r:id="rId6" tooltip="عباس بن الأحنف"/>
              </a:rPr>
              <a:t>وعباس بن الأحنف</a:t>
            </a:r>
            <a:r>
              <a:rPr lang="ar-IQ" dirty="0" smtClean="0"/>
              <a:t> والكثيرين غيرهم. وكمثال على الغزل العفيف قول أبو تمام:</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r">
              <a:buNone/>
            </a:pPr>
            <a:r>
              <a:rPr lang="ar-IQ" dirty="0" smtClean="0"/>
              <a:t>نقل فؤادك حيث شئت من الهــــــــــوى ما الــحـب إلا لـلـحـبـيــــــــــب الأول.</a:t>
            </a:r>
            <a:br>
              <a:rPr lang="ar-IQ" dirty="0" smtClean="0"/>
            </a:br>
            <a:r>
              <a:rPr lang="ar-IQ" dirty="0" smtClean="0"/>
              <a:t>كم منزل في الأرض يعشقه الفتى</a:t>
            </a:r>
            <a:br>
              <a:rPr lang="ar-IQ" dirty="0" smtClean="0"/>
            </a:br>
            <a:r>
              <a:rPr lang="ar-IQ" dirty="0" smtClean="0"/>
              <a:t>و حنينه ابدا لأول منزل</a:t>
            </a:r>
            <a:br>
              <a:rPr lang="ar-IQ" dirty="0" smtClean="0"/>
            </a:br>
            <a:r>
              <a:rPr lang="ar-IQ" dirty="0" smtClean="0"/>
              <a:t>إذا شئت أن تلقى المحاسن كلها ففـــــــي وجـه مـن تـهـوى جـمـيـع الـمـحـاســـــــــن.</a:t>
            </a:r>
            <a:br>
              <a:rPr lang="ar-IQ" dirty="0" smtClean="0"/>
            </a:br>
            <a:r>
              <a:rPr lang="ar-IQ" dirty="0" smtClean="0"/>
              <a:t>لا تحـارب بنـاظريك فــــــــــــــــــــــــؤادي فــضــعـيــفــان يــغـلــبــان قـويــــــــــا.</a:t>
            </a:r>
            <a:br>
              <a:rPr lang="ar-IQ" dirty="0" smtClean="0"/>
            </a:br>
            <a:r>
              <a:rPr lang="ar-IQ" dirty="0" smtClean="0"/>
              <a:t>أحـبك حُـبـين حـب الـهـــــــــــــــــــــــوى وحــبــاً لأنــك أهـل لـذاكـــــــــــــــــــــــا .</a:t>
            </a:r>
            <a:br>
              <a:rPr lang="ar-IQ" dirty="0" smtClean="0"/>
            </a:br>
            <a:r>
              <a:rPr lang="ar-IQ" dirty="0" smtClean="0"/>
              <a:t>رأيـت بهـا بدراً على الأرض ماشـيـــــاً ولــم أر بـدراً قـط يـمشـي عـلـــــــــى الأرض.</a:t>
            </a:r>
            <a:br>
              <a:rPr lang="ar-IQ" dirty="0" smtClean="0"/>
            </a:br>
            <a:r>
              <a:rPr lang="ar-IQ" dirty="0" smtClean="0"/>
              <a:t>أحبك حباً لو يفض يسيره علــــــــــــــى الـخـلـق مـات الـخـلـق من شـدة الـحب.</a:t>
            </a:r>
            <a:br>
              <a:rPr lang="ar-IQ" dirty="0" smtClean="0"/>
            </a:br>
            <a:r>
              <a:rPr lang="ar-IQ" dirty="0" smtClean="0"/>
              <a:t>أرد إليه نظرتي و هو غافـــــــــــــــــل لـتسـرق مـنـه عـيـنـي مـالـيـس داريــــــــــــا.</a:t>
            </a:r>
            <a:br>
              <a:rPr lang="ar-IQ" dirty="0" smtClean="0"/>
            </a:br>
            <a:r>
              <a:rPr lang="ar-IQ" dirty="0" smtClean="0"/>
              <a:t>لها القمر الساري شـقيـق و إنهـــــــــــا لـتـطـلـع أحـيـانـاً لـه فـيـغــيــــــــــــــــــــــب.</a:t>
            </a:r>
            <a:br>
              <a:rPr lang="ar-IQ" dirty="0" smtClean="0"/>
            </a:br>
            <a:r>
              <a:rPr lang="ar-IQ" dirty="0" smtClean="0"/>
              <a:t>قـتل الـورد نـفسه حـسداً مـنـــــــــك و ألـقى دمـاه في وجـنــتــيـــــــــــــــــــ</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1-وصف القوافي</a:t>
            </a:r>
            <a:endParaRPr lang="en-US" b="1" dirty="0"/>
          </a:p>
        </p:txBody>
      </p:sp>
      <p:sp>
        <p:nvSpPr>
          <p:cNvPr id="3" name="Content Placeholder 2"/>
          <p:cNvSpPr>
            <a:spLocks noGrp="1"/>
          </p:cNvSpPr>
          <p:nvPr>
            <p:ph idx="1"/>
          </p:nvPr>
        </p:nvSpPr>
        <p:spPr/>
        <p:txBody>
          <a:bodyPr/>
          <a:lstStyle/>
          <a:p>
            <a:pPr algn="r">
              <a:buNone/>
            </a:pPr>
            <a:r>
              <a:rPr lang="ar-IQ" dirty="0" smtClean="0"/>
              <a:t>يعد أبو تمام من الشعراء الذين يسهرون في  نظم القوافي التي تجول في خاطره وتتدافع حتى ظن أنها سوف تقتتل من بين يديه إذ يقول:</a:t>
            </a:r>
          </a:p>
          <a:p>
            <a:pPr algn="r">
              <a:buNone/>
            </a:pPr>
            <a:r>
              <a:rPr lang="ar-IQ" dirty="0" smtClean="0">
                <a:solidFill>
                  <a:schemeClr val="accent2">
                    <a:lumMod val="50000"/>
                  </a:schemeClr>
                </a:solidFill>
              </a:rPr>
              <a:t>تعايرَ الشِّعْرُ فيه إذْ سَهِرتُ   له حتى ظَنَنْتُ قوافيهُ تَقْتَتِلُ</a:t>
            </a:r>
          </a:p>
          <a:p>
            <a:pPr algn="r">
              <a:buNone/>
            </a:pPr>
            <a:r>
              <a:rPr lang="ar-IQ" dirty="0" smtClean="0"/>
              <a:t>يقول أبو تمام أنّ هناك قوافي عديدة في خاطره وهذه القوافي العديدة لإزدحامها وكثرتها سوف تحارب في أيهما تقعد مكان الآخر</a:t>
            </a:r>
          </a:p>
          <a:p>
            <a:pPr algn="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r">
              <a:buNone/>
            </a:pPr>
            <a:r>
              <a:rPr lang="ar-IQ" dirty="0" smtClean="0"/>
              <a:t>وهذا الوصف للقوافي يختلف عن وصف الشعراء الذين سبقوه بإنه ينزع منزعا حضاريا محضا ،فهو ينزه القصيدةعن الخلل ،ويزين أسلوبها،وينقح الفاظها،أما من ناحية المعاني فإنها تصدر عن ثقافة عميقة راسخة ومتنوعة ؛لذا فإن أبي</a:t>
            </a:r>
          </a:p>
          <a:p>
            <a:pPr algn="r">
              <a:buNone/>
            </a:pPr>
            <a:r>
              <a:rPr lang="ar-IQ" dirty="0" smtClean="0"/>
              <a:t> تمام يعد من شعراء الأفكار لا من شعراء العواطف ،فالمعاني في أشعار أبي تمام منزه عن عن السرقة وعن المعنى المعاد(المكرر) كما في قوله:</a:t>
            </a:r>
          </a:p>
          <a:p>
            <a:pPr algn="r">
              <a:buNone/>
            </a:pPr>
            <a:r>
              <a:rPr lang="ar-IQ" dirty="0" smtClean="0">
                <a:solidFill>
                  <a:schemeClr val="accent2">
                    <a:lumMod val="50000"/>
                  </a:schemeClr>
                </a:solidFill>
              </a:rPr>
              <a:t>لها في الهَاجس القِدْحُ المُعلى  وفي نَظْمِ القَوافي والعِمادِ</a:t>
            </a:r>
          </a:p>
          <a:p>
            <a:pPr algn="r">
              <a:buNone/>
            </a:pPr>
            <a:r>
              <a:rPr lang="ar-IQ" dirty="0" smtClean="0">
                <a:solidFill>
                  <a:schemeClr val="accent2">
                    <a:lumMod val="50000"/>
                  </a:schemeClr>
                </a:solidFill>
              </a:rPr>
              <a:t>منزهة عن السَّرق ِالمُورَّى     مُكَرَّمةٌ عن المعنى المُعادِ</a:t>
            </a:r>
            <a:endParaRPr lang="en-US"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dirty="0" smtClean="0"/>
              <a:t>الهاجس:الخاطر،الذهن ،البال</a:t>
            </a:r>
          </a:p>
          <a:p>
            <a:pPr algn="r">
              <a:buNone/>
            </a:pPr>
            <a:r>
              <a:rPr lang="ar-IQ" dirty="0" smtClean="0"/>
              <a:t>القدح المعلى :كناية عن النصيب الأوفر في القمار</a:t>
            </a:r>
          </a:p>
          <a:p>
            <a:pPr algn="r">
              <a:buNone/>
            </a:pPr>
            <a:r>
              <a:rPr lang="ar-IQ" dirty="0" smtClean="0"/>
              <a:t>المورى:الخفي</a:t>
            </a:r>
          </a:p>
          <a:p>
            <a:pPr algn="r">
              <a:buNone/>
            </a:pPr>
            <a:r>
              <a:rPr lang="ar-IQ" dirty="0" smtClean="0"/>
              <a:t>السَّرق :ماضيه (سَرَقَ)ومضارعه (يسْرِقُ)ومصدره:سَرَقا وسَرِقا وسَرِقةً،و(السّرِقَةُ)الشيء المسروق</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2-الفخر</a:t>
            </a:r>
            <a:endParaRPr lang="en-US" b="1" dirty="0"/>
          </a:p>
        </p:txBody>
      </p:sp>
      <p:sp>
        <p:nvSpPr>
          <p:cNvPr id="3" name="Content Placeholder 2"/>
          <p:cNvSpPr>
            <a:spLocks noGrp="1"/>
          </p:cNvSpPr>
          <p:nvPr>
            <p:ph idx="1"/>
          </p:nvPr>
        </p:nvSpPr>
        <p:spPr/>
        <p:txBody>
          <a:bodyPr/>
          <a:lstStyle/>
          <a:p>
            <a:pPr algn="r">
              <a:buNone/>
            </a:pPr>
            <a:r>
              <a:rPr lang="ar-IQ" dirty="0" smtClean="0"/>
              <a:t>الشاعريفتخر بأن قصائده تذهب  إلى إبعد مما ذهب إليه البرق الخاطف في مثل قوله:</a:t>
            </a:r>
          </a:p>
          <a:p>
            <a:pPr algn="r">
              <a:buNone/>
            </a:pPr>
            <a:r>
              <a:rPr lang="ar-IQ" dirty="0" smtClean="0">
                <a:solidFill>
                  <a:schemeClr val="accent2">
                    <a:lumMod val="50000"/>
                  </a:schemeClr>
                </a:solidFill>
              </a:rPr>
              <a:t>إحفظ وسائل شعرٍ فيك ما ذهبت    خواطف البرق إلاَّ دونما ذهبايغدون مغتلبات في البلاد فما   يزلن يؤنسن في الآفاق</a:t>
            </a:r>
          </a:p>
          <a:p>
            <a:pPr algn="r">
              <a:buNone/>
            </a:pPr>
            <a:r>
              <a:rPr lang="ar-IQ" dirty="0" smtClean="0">
                <a:solidFill>
                  <a:schemeClr val="accent2">
                    <a:lumMod val="50000"/>
                  </a:schemeClr>
                </a:solidFill>
              </a:rPr>
              <a:t>مغتلبا</a:t>
            </a:r>
          </a:p>
          <a:p>
            <a:pPr algn="r">
              <a:buNone/>
            </a:pP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3-الحكم</a:t>
            </a:r>
            <a:endParaRPr lang="en-US" b="1" dirty="0"/>
          </a:p>
        </p:txBody>
      </p:sp>
      <p:sp>
        <p:nvSpPr>
          <p:cNvPr id="3" name="Content Placeholder 2"/>
          <p:cNvSpPr>
            <a:spLocks noGrp="1"/>
          </p:cNvSpPr>
          <p:nvPr>
            <p:ph idx="1"/>
          </p:nvPr>
        </p:nvSpPr>
        <p:spPr/>
        <p:txBody>
          <a:bodyPr>
            <a:normAutofit fontScale="92500"/>
          </a:bodyPr>
          <a:lstStyle/>
          <a:p>
            <a:pPr algn="r">
              <a:buNone/>
            </a:pPr>
            <a:r>
              <a:rPr lang="ar-IQ" dirty="0" smtClean="0"/>
              <a:t>والفكرة لم تقف عند أبي تمام في وصفه لشعره فقط ،بل يجعل أبو تمام قصائده </a:t>
            </a:r>
            <a:r>
              <a:rPr lang="ar-IQ" dirty="0" smtClean="0"/>
              <a:t>سالبالغة لم يكن من إختراع إبي تمام بل سبقه في ذلك شعراء كثيرون منذ الجاهلية ،ولكن التجديد عنده هو أن الشاعر ربط هذه الحكم بالحضارة ،فضلا عن أنه أحسن إختيار أمكنتها في قصائده من ذلك قوله في مدح أحدهم:</a:t>
            </a:r>
          </a:p>
          <a:p>
            <a:pPr algn="r">
              <a:buNone/>
            </a:pPr>
            <a:r>
              <a:rPr lang="ar-IQ" dirty="0" smtClean="0"/>
              <a:t>وإذا أراد الله نشرُ فضيلةٍ طُويتْ    أَتَاحَ لها لسانِ الحَسودِ</a:t>
            </a:r>
          </a:p>
          <a:p>
            <a:pPr algn="r">
              <a:buNone/>
            </a:pPr>
            <a:r>
              <a:rPr lang="ar-IQ" dirty="0" smtClean="0"/>
              <a:t> </a:t>
            </a:r>
            <a:r>
              <a:rPr lang="ar-IQ" dirty="0" smtClean="0"/>
              <a:t>ليعرض فيه القول الحكيم الذي يسري مسرى المثل،والإتيان بالحكمة </a:t>
            </a:r>
            <a:r>
              <a:rPr lang="ar-IQ" dirty="0" smtClean="0"/>
              <a:t>لولا </a:t>
            </a:r>
            <a:r>
              <a:rPr lang="ar-IQ" dirty="0" smtClean="0"/>
              <a:t>إشتعالُ النَّارِ فيما جاورتْ    ما كان يُعرف طيب عُرف العُودِ</a:t>
            </a:r>
          </a:p>
          <a:p>
            <a:pPr algn="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IQ" dirty="0" smtClean="0"/>
              <a:t>وقد ابدى (جاحظ ) إعجابه ببيت لأبي تمام للإرتجال وعدم المُكثُ  في مكانٍ واحد إذْ يقول:</a:t>
            </a:r>
          </a:p>
          <a:p>
            <a:pPr>
              <a:buNone/>
            </a:pPr>
            <a:r>
              <a:rPr lang="ar-IQ" dirty="0" smtClean="0">
                <a:solidFill>
                  <a:schemeClr val="accent2">
                    <a:lumMod val="50000"/>
                  </a:schemeClr>
                </a:solidFill>
              </a:rPr>
              <a:t> وطول مُقامِ المَرءِ في الحيِّ مُخْلِقٌ    لِديْباجَتيْهِ فآغترِبْ تَتَجَدّدِ</a:t>
            </a:r>
          </a:p>
          <a:p>
            <a:pPr>
              <a:buNone/>
            </a:pPr>
            <a:r>
              <a:rPr lang="ar-IQ" dirty="0" smtClean="0">
                <a:solidFill>
                  <a:schemeClr val="accent2">
                    <a:lumMod val="50000"/>
                  </a:schemeClr>
                </a:solidFill>
              </a:rPr>
              <a:t>فإني رأيْتُ الشَّمس زِيْدتْ مَحبَّةً    إلى النَّاسِ أنْ ليست عليهِم بِسرمد</a:t>
            </a:r>
          </a:p>
          <a:p>
            <a:pPr algn="r">
              <a:buNone/>
            </a:pPr>
            <a:r>
              <a:rPr lang="ar-IQ" dirty="0" smtClean="0"/>
              <a:t>مخلق:من خلق وهو جمع أخلاق ويعني به القديم البالي</a:t>
            </a:r>
          </a:p>
          <a:p>
            <a:pPr algn="r">
              <a:buNone/>
            </a:pPr>
            <a:r>
              <a:rPr lang="ar-IQ" dirty="0" smtClean="0"/>
              <a:t>ديباجتيه :ويعني به الوجه ،وله معنىً آخر وهو القماش ،ولكن في هذا البيت يقصد به الوجه</a:t>
            </a:r>
          </a:p>
          <a:p>
            <a:pPr algn="r">
              <a:buNone/>
            </a:pPr>
            <a:r>
              <a:rPr lang="ar-IQ" dirty="0" smtClean="0"/>
              <a:t>سرمد:دائم</a:t>
            </a:r>
          </a:p>
          <a:p>
            <a:pPr algn="r">
              <a:buNone/>
            </a:pPr>
            <a:r>
              <a:rPr lang="ar-IQ" dirty="0" smtClean="0"/>
              <a:t>المقام:بالضم طول الإقامة وبالفتح المجلس  </a:t>
            </a:r>
          </a:p>
          <a:p>
            <a:pPr>
              <a:buNone/>
            </a:pPr>
            <a:r>
              <a:rPr lang="ar-IQ"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4-المدح</a:t>
            </a:r>
            <a:endParaRPr lang="en-US" b="1" dirty="0"/>
          </a:p>
        </p:txBody>
      </p:sp>
      <p:sp>
        <p:nvSpPr>
          <p:cNvPr id="3" name="Content Placeholder 2"/>
          <p:cNvSpPr>
            <a:spLocks noGrp="1"/>
          </p:cNvSpPr>
          <p:nvPr>
            <p:ph idx="1"/>
          </p:nvPr>
        </p:nvSpPr>
        <p:spPr/>
        <p:txBody>
          <a:bodyPr/>
          <a:lstStyle/>
          <a:p>
            <a:pPr algn="r">
              <a:buNone/>
            </a:pPr>
            <a:r>
              <a:rPr lang="ar-IQ" dirty="0" smtClean="0"/>
              <a:t>لقد إستطاع الشاعر وهو ينظم قصائد المدح أن يستحيل نفسه إلى الممدوح مع كونه مادحاً،ويلاحظ أن أكثر ممدوحي أبي تمام من الطبقة الراقية ،فمنهم الوزراء،والشعراء،والكتاب</a:t>
            </a:r>
          </a:p>
          <a:p>
            <a:pPr algn="r">
              <a:buNone/>
            </a:pPr>
            <a:r>
              <a:rPr lang="ar-IQ" dirty="0" smtClean="0"/>
              <a:t>،والخلفاء،إذ  يقول في مدح (أبي دلث العجري):</a:t>
            </a:r>
          </a:p>
          <a:p>
            <a:pPr algn="r">
              <a:buNone/>
            </a:pPr>
            <a:r>
              <a:rPr lang="ar-IQ" dirty="0" smtClean="0">
                <a:solidFill>
                  <a:srgbClr val="C00000"/>
                </a:solidFill>
              </a:rPr>
              <a:t>محاسن من مجدٍ متى يَقْرِنوا بها   محاسنَ أَقوامِ تَكُنْ كا لمَعائِبِ</a:t>
            </a:r>
          </a:p>
          <a:p>
            <a:pPr algn="r">
              <a:buNone/>
            </a:pPr>
            <a:r>
              <a:rPr lang="ar-IQ" dirty="0" smtClean="0">
                <a:solidFill>
                  <a:srgbClr val="C00000"/>
                </a:solidFill>
              </a:rPr>
              <a:t>مكارمُ لَجَّت ْفي عُلوِ كأَنّما         تُحاوِلُ ثأراً عند بعض الكواكب</a:t>
            </a:r>
          </a:p>
          <a:p>
            <a:pPr algn="r">
              <a:buNone/>
            </a:pPr>
            <a:r>
              <a:rPr lang="ar-IQ" dirty="0" smtClean="0">
                <a:solidFill>
                  <a:schemeClr val="tx1">
                    <a:lumMod val="95000"/>
                    <a:lumOff val="5000"/>
                  </a:schemeClr>
                </a:solidFill>
              </a:rPr>
              <a:t>لجت:لازمه</a:t>
            </a:r>
          </a:p>
          <a:p>
            <a:pPr algn="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dirty="0" smtClean="0"/>
              <a:t> ومن روائع مدحه في الكرم ،والجود ،والسخاء قوله:</a:t>
            </a:r>
          </a:p>
          <a:p>
            <a:pPr algn="r">
              <a:buNone/>
            </a:pPr>
            <a:r>
              <a:rPr lang="ar-IQ" dirty="0" smtClean="0"/>
              <a:t>تعوّدَ بسطَ الكفِّ حتى لو أَنّهُ     ثَناها لقبضٍ لم تجبْهُ أَنامِلُهْ</a:t>
            </a:r>
          </a:p>
          <a:p>
            <a:pPr algn="r">
              <a:buNone/>
            </a:pPr>
            <a:r>
              <a:rPr lang="ar-IQ" dirty="0" smtClean="0"/>
              <a:t>ولو لمْ يكنْ في كفّهِ غيرَ روحهِ  لجادَ فليتقِ الله سائلُه</a:t>
            </a:r>
          </a:p>
          <a:p>
            <a:pPr algn="r">
              <a:buNone/>
            </a:pPr>
            <a:r>
              <a:rPr lang="ar-IQ" dirty="0" smtClean="0"/>
              <a:t>ومن الجديد الذي أتى به أبو تمام في نطاق مدائحه هو الإستهلال الجديد في وصف الطبيعة ومظاهرها ،من ذلك مطلع قصيدته التي قالها في مدح المعتصم:</a:t>
            </a:r>
          </a:p>
          <a:p>
            <a:pPr algn="r">
              <a:buNone/>
            </a:pPr>
            <a:r>
              <a:rPr lang="ar-IQ" dirty="0" smtClean="0"/>
              <a:t>  رَقَّت حواشي الدَّهرِ فهي تُمَرْمِرُ    وتَرى الثَّرى في حَلِّهِ يَتَكسَّرُ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835</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الأغراض الشعرية التي نظم فيها أبي تمام الطائي</vt:lpstr>
      <vt:lpstr>1-وصف القوافي</vt:lpstr>
      <vt:lpstr>Slide 3</vt:lpstr>
      <vt:lpstr>Slide 4</vt:lpstr>
      <vt:lpstr>2-الفخر</vt:lpstr>
      <vt:lpstr>3-الحكم</vt:lpstr>
      <vt:lpstr>Slide 7</vt:lpstr>
      <vt:lpstr>4-المدح</vt:lpstr>
      <vt:lpstr>Slide 9</vt:lpstr>
      <vt:lpstr>5-شعر الحرب عند أبي تمام</vt:lpstr>
      <vt:lpstr>Slide 11</vt:lpstr>
      <vt:lpstr>6-الغزل</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Hero</dc:creator>
  <cp:lastModifiedBy>Hero</cp:lastModifiedBy>
  <cp:revision>38</cp:revision>
  <dcterms:created xsi:type="dcterms:W3CDTF">2006-08-16T00:00:00Z</dcterms:created>
  <dcterms:modified xsi:type="dcterms:W3CDTF">2015-05-23T09:13:44Z</dcterms:modified>
</cp:coreProperties>
</file>