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8" r:id="rId7"/>
    <p:sldId id="261"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ar.wikipedia.org/wiki/%D8%AD%D9%84%D8%A8" TargetMode="External"/><Relationship Id="rId2" Type="http://schemas.openxmlformats.org/officeDocument/2006/relationships/hyperlink" Target="http://ar.wikipedia.org/wiki/%D9%85%D9%86%D8%A8%D8%AC" TargetMode="External"/><Relationship Id="rId1" Type="http://schemas.openxmlformats.org/officeDocument/2006/relationships/slideLayout" Target="../slideLayouts/slideLayout2.xml"/><Relationship Id="rId4" Type="http://schemas.openxmlformats.org/officeDocument/2006/relationships/hyperlink" Target="http://ar.wikipedia.org/wiki/%D8%A8%D8%BA%D8%AF%D8%A7%D8%A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ar.wikipedia.org/wiki/%D8%A7%D9%84%D8%A8%D8%A7%D8%A8" TargetMode="External"/><Relationship Id="rId2" Type="http://schemas.openxmlformats.org/officeDocument/2006/relationships/hyperlink" Target="http://ar.wikipedia.org/wiki/%D8%A7%D9%84%D9%81%D8%AA%D8%AD_%D8%A8%D9%86_%D8%AE%D8%A7%D9%82%D8%A7%D9%8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ar.wikipedia.org/w/index.php?title=%D8%B9%D8%A8%D8%AB_%D8%A7%D9%84%D9%88%D9%84%D9%8A%D8%AF&amp;action=edit&amp;redlink=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ar.wikipedia.org/wiki/%D8%A8%D8%AF%D9%88%D9%8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ar.wikipedia.org/wiki/%D8%AD%D9%84%D8%A8"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البحتري</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الحكم</a:t>
            </a:r>
            <a:endParaRPr lang="en-US" dirty="0"/>
          </a:p>
        </p:txBody>
      </p:sp>
      <p:sp>
        <p:nvSpPr>
          <p:cNvPr id="3" name="Content Placeholder 2"/>
          <p:cNvSpPr>
            <a:spLocks noGrp="1"/>
          </p:cNvSpPr>
          <p:nvPr>
            <p:ph idx="1"/>
          </p:nvPr>
        </p:nvSpPr>
        <p:spPr/>
        <p:txBody>
          <a:bodyPr/>
          <a:lstStyle/>
          <a:p>
            <a:pPr algn="r" rtl="1"/>
            <a:r>
              <a:rPr lang="ar-IQ" dirty="0" smtClean="0"/>
              <a:t>اجتزأ فيها البحتري بالمعاني الشائعة القريبة المنال ،ابتعد عن التعقيد وكان الأفضل عند من يفضلون سهولة المعاني، ووضوح الألفاظ، وكانت أيضا ألفاظه وليدة الاختبار البسيط.</a:t>
            </a:r>
          </a:p>
          <a:p>
            <a:pPr algn="r" rtl="1"/>
            <a:r>
              <a:rPr lang="ar-IQ" dirty="0" smtClean="0"/>
              <a:t>من قوله في الحِكَم:</a:t>
            </a:r>
          </a:p>
          <a:p>
            <a:pPr algn="r" rtl="1"/>
            <a:r>
              <a:rPr lang="ar-IQ" dirty="0" smtClean="0"/>
              <a:t>توَاضَعْ تَكُنْ كالنَّجْمِ لاح لِنَاظرِ ...... على صفحات الماء وَهْوَ رَفِيعُ</a:t>
            </a:r>
          </a:p>
          <a:p>
            <a:pPr algn="r" rtl="1"/>
            <a:r>
              <a:rPr lang="ar-IQ" dirty="0" smtClean="0"/>
              <a:t>ولا تَكُ كالدُّخَانِ يَعْلُو بَنَفْسهِ ...... على طبقات الجوِّ وَهْوَ وَضِيعُ</a:t>
            </a:r>
          </a:p>
          <a:p>
            <a:pPr algn="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المدح</a:t>
            </a:r>
            <a:endParaRPr lang="en-US" dirty="0"/>
          </a:p>
        </p:txBody>
      </p:sp>
      <p:sp>
        <p:nvSpPr>
          <p:cNvPr id="3" name="Content Placeholder 2"/>
          <p:cNvSpPr>
            <a:spLocks noGrp="1"/>
          </p:cNvSpPr>
          <p:nvPr>
            <p:ph idx="1"/>
          </p:nvPr>
        </p:nvSpPr>
        <p:spPr/>
        <p:txBody>
          <a:bodyPr/>
          <a:lstStyle/>
          <a:p>
            <a:pPr algn="r" rtl="1"/>
            <a:r>
              <a:rPr lang="ar-IQ" dirty="0" smtClean="0"/>
              <a:t>المديح : يقدم إلى التأنيب والتهديد والمبالغة أحيانا، وذلك كله في سهولة وحلاوة.</a:t>
            </a:r>
          </a:p>
          <a:p>
            <a:pPr algn="r" rtl="1"/>
            <a:r>
              <a:rPr lang="ar-IQ" dirty="0" smtClean="0"/>
              <a:t>يقول في مدح المتوكل:</a:t>
            </a:r>
          </a:p>
          <a:p>
            <a:pPr algn="r" rtl="1"/>
            <a:r>
              <a:rPr lang="ar-IQ" dirty="0" smtClean="0"/>
              <a:t>أكرمُ الناسِ شيمةً, وأتمُّ النا ...... سِ خَلقاً, وأكثرُ الناسِ رِفدا</a:t>
            </a:r>
          </a:p>
          <a:p>
            <a:pPr algn="r" rtl="1"/>
            <a:r>
              <a:rPr lang="ar-IQ" dirty="0" smtClean="0"/>
              <a:t>وشبيهُ النبيِّ خَلقاً وخُلقاً ...... ونسيبُ النبيِّ جداً فجدّا</a:t>
            </a:r>
          </a:p>
          <a:p>
            <a:pPr algn="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الوصف</a:t>
            </a:r>
            <a:endParaRPr lang="en-US" dirty="0"/>
          </a:p>
        </p:txBody>
      </p:sp>
      <p:sp>
        <p:nvSpPr>
          <p:cNvPr id="3" name="Content Placeholder 2"/>
          <p:cNvSpPr>
            <a:spLocks noGrp="1"/>
          </p:cNvSpPr>
          <p:nvPr>
            <p:ph idx="1"/>
          </p:nvPr>
        </p:nvSpPr>
        <p:spPr/>
        <p:txBody>
          <a:bodyPr/>
          <a:lstStyle/>
          <a:p>
            <a:pPr algn="r">
              <a:buNone/>
            </a:pPr>
            <a:r>
              <a:rPr lang="ar-IQ" dirty="0" smtClean="0"/>
              <a:t>وصف الطبيعة : ضمن البحتري هذا الوصف لوحات عديدة جمع فيها ألواناً مختلفة من مباهج الطبيعة. وقد كانت أوصافه في الطبيعة على الإجمال قليلة الحظ من الابتكار، تقليدية في أغلبها، غير أن البحتري تمكن من ترقية هذا التقليد إلى درجة رفيعة من التفوق والشخصية والاصالة. وقد ابتدع طريقة خاصة تقوم باختيار التفاصيل الطريفة المحسوسة لتأليف لوحات متناسقة تروع بائتلافها وتؤثر بما يبثه فيها من حياه وحركة، وبما يجعل فيها من موسيقى رائعة.</a:t>
            </a:r>
          </a:p>
          <a:p>
            <a:pPr algn="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IQ" dirty="0" smtClean="0"/>
              <a:t>من قصائده في الربيع:</a:t>
            </a:r>
          </a:p>
          <a:p>
            <a:pPr algn="r" rtl="1"/>
            <a:r>
              <a:rPr lang="ar-IQ" dirty="0" smtClean="0"/>
              <a:t>أتاك الربيع الطلق يختال ضاحكا ...... من الحسن حتى كاد أن يتكلما</a:t>
            </a:r>
          </a:p>
          <a:p>
            <a:pPr algn="r" rtl="1"/>
            <a:r>
              <a:rPr lang="ar-IQ" dirty="0" smtClean="0"/>
              <a:t>وقد نبه النيروز في غسق الدجى ...... أوائل وردكن بالأمس نوما</a:t>
            </a:r>
          </a:p>
          <a:p>
            <a:pPr algn="r" rtl="1"/>
            <a:r>
              <a:rPr lang="ar-IQ" dirty="0" smtClean="0"/>
              <a:t>يفتقها برد الند ى فكأنه ...... يبث حديثا كان قبل مكتما</a:t>
            </a:r>
          </a:p>
          <a:p>
            <a:pPr algn="r" rtl="1"/>
            <a:r>
              <a:rPr lang="ar-IQ" dirty="0" smtClean="0"/>
              <a:t>فمن شجر رد الربيع لباسه ...... عليه كما نشرت وشيا منمما</a:t>
            </a:r>
          </a:p>
          <a:p>
            <a:pPr algn="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حياته</a:t>
            </a:r>
            <a:endParaRPr lang="en-US" dirty="0"/>
          </a:p>
        </p:txBody>
      </p:sp>
      <p:sp>
        <p:nvSpPr>
          <p:cNvPr id="3" name="Content Placeholder 2"/>
          <p:cNvSpPr>
            <a:spLocks noGrp="1"/>
          </p:cNvSpPr>
          <p:nvPr>
            <p:ph idx="1"/>
          </p:nvPr>
        </p:nvSpPr>
        <p:spPr/>
        <p:txBody>
          <a:bodyPr>
            <a:normAutofit lnSpcReduction="10000"/>
          </a:bodyPr>
          <a:lstStyle/>
          <a:p>
            <a:pPr algn="r">
              <a:buNone/>
            </a:pPr>
            <a:r>
              <a:rPr lang="ar-IQ" dirty="0" smtClean="0"/>
              <a:t>ولد البحتري ب </a:t>
            </a:r>
            <a:r>
              <a:rPr lang="ar-IQ" dirty="0" smtClean="0">
                <a:hlinkClick r:id="rId2" tooltip="منبج"/>
              </a:rPr>
              <a:t>منبج</a:t>
            </a:r>
            <a:r>
              <a:rPr lang="ar-IQ" dirty="0" smtClean="0"/>
              <a:t> من أعمال </a:t>
            </a:r>
            <a:r>
              <a:rPr lang="ar-IQ" dirty="0" smtClean="0">
                <a:hlinkClick r:id="rId3" tooltip="حلب"/>
              </a:rPr>
              <a:t>حلب</a:t>
            </a:r>
            <a:r>
              <a:rPr lang="ar-IQ" dirty="0" smtClean="0"/>
              <a:t> في سوريا سنة (821م\205 هـ)، ونشأ في قومه الطائيين فتغلبت عليه فصاحتهم، تتلمذ لأبي تمام وأخذ عنه طريقته في المديح ثم أقام في حلب وتعلم هناك ملكة البلاغة والشعر وأحب هناك (علوة) المغنية الحلبية التي ذكرها كثيرا في قصائده. ثم تنقل بين البلاد السورية وغيرها، وهو ميدان للقلق والاضطراب، والخلافة ضعيفة لاستيلاء الأتراك على زمام الأمور. فتردد الشاعر في </a:t>
            </a:r>
            <a:r>
              <a:rPr lang="ar-IQ" dirty="0" smtClean="0">
                <a:hlinkClick r:id="rId4" tooltip="بغداد"/>
              </a:rPr>
              <a:t>بغداد</a:t>
            </a:r>
            <a:r>
              <a:rPr lang="ar-IQ" dirty="0" smtClean="0"/>
              <a:t> على دور عليتها. واتصل بالمتوكل فحظي لديه وأصبح عنده شاعر القصر ينشد الأشعار فتغدق عليه الأموال الوافرة.</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ar-IQ" dirty="0" smtClean="0"/>
              <a:t>ولما قتل المتوكل ووزيره </a:t>
            </a:r>
            <a:r>
              <a:rPr lang="ar-IQ" dirty="0" smtClean="0">
                <a:hlinkClick r:id="rId2" tooltip="الفتح بن خاقان"/>
              </a:rPr>
              <a:t>الفتح بن خاقان</a:t>
            </a:r>
            <a:r>
              <a:rPr lang="ar-IQ" dirty="0" smtClean="0"/>
              <a:t> لبث الشاعر يتقلب مع كل ذي سلطان مستجدياً، حتى عاد سريعا إلى منبج يقضي فيها أيامه الأخيرة فأدركته المنية سنة (897م/284هـ) ودفن في مدينة </a:t>
            </a:r>
            <a:r>
              <a:rPr lang="ar-IQ" dirty="0" smtClean="0">
                <a:hlinkClick r:id="rId3" tooltip="الباب"/>
              </a:rPr>
              <a:t>الباب</a:t>
            </a:r>
            <a:r>
              <a:rPr lang="ar-IQ" dirty="0" smtClean="0"/>
              <a:t>.</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آثاره</a:t>
            </a:r>
            <a:endParaRPr lang="en-US" dirty="0"/>
          </a:p>
        </p:txBody>
      </p:sp>
      <p:sp>
        <p:nvSpPr>
          <p:cNvPr id="3" name="Content Placeholder 2"/>
          <p:cNvSpPr>
            <a:spLocks noGrp="1"/>
          </p:cNvSpPr>
          <p:nvPr>
            <p:ph idx="1"/>
          </p:nvPr>
        </p:nvSpPr>
        <p:spPr/>
        <p:txBody>
          <a:bodyPr/>
          <a:lstStyle/>
          <a:p>
            <a:pPr algn="r">
              <a:buNone/>
            </a:pPr>
            <a:r>
              <a:rPr lang="ar-IQ" dirty="0" smtClean="0"/>
              <a:t>للبحتري ديوان شعر كبير طبع مراراً في القسطنطينية ودمشق ومصر وبيروت. وقد شرح أبو العلاء المعري قديماً هذا الديوان وسماه </a:t>
            </a:r>
            <a:r>
              <a:rPr lang="ar-IQ" dirty="0" smtClean="0">
                <a:hlinkClick r:id="rId2" tooltip="عبث الوليد (الصفحة غير موجودة)"/>
              </a:rPr>
              <a:t>عبث الوليد</a:t>
            </a:r>
            <a:r>
              <a:rPr lang="ar-IQ" dirty="0" smtClean="0"/>
              <a:t>.</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شعره</a:t>
            </a:r>
            <a:endParaRPr lang="en-US" dirty="0"/>
          </a:p>
        </p:txBody>
      </p:sp>
      <p:sp>
        <p:nvSpPr>
          <p:cNvPr id="3" name="Content Placeholder 2"/>
          <p:cNvSpPr>
            <a:spLocks noGrp="1"/>
          </p:cNvSpPr>
          <p:nvPr>
            <p:ph idx="1"/>
          </p:nvPr>
        </p:nvSpPr>
        <p:spPr/>
        <p:txBody>
          <a:bodyPr/>
          <a:lstStyle/>
          <a:p>
            <a:pPr algn="r">
              <a:buNone/>
            </a:pPr>
            <a:r>
              <a:rPr lang="ar-IQ" dirty="0" smtClean="0"/>
              <a:t>ا</a:t>
            </a:r>
            <a:r>
              <a:rPr lang="ar-IQ" b="1" dirty="0" smtClean="0"/>
              <a:t>لبحتري</a:t>
            </a:r>
            <a:r>
              <a:rPr lang="ar-IQ" dirty="0" smtClean="0"/>
              <a:t> </a:t>
            </a:r>
            <a:r>
              <a:rPr lang="ar-IQ" dirty="0" smtClean="0">
                <a:hlinkClick r:id="rId2" tooltip="بدوي"/>
              </a:rPr>
              <a:t>بدوي</a:t>
            </a:r>
            <a:r>
              <a:rPr lang="ar-IQ" dirty="0" smtClean="0"/>
              <a:t> النزعة في شعره، ولم يتأثر إلا بالصبغة الخارجية من الحضارة الجديدة. وقد أكثر من تقليد المعاني القديمة لفظيا مع التجديد في المعاني والدلالات، وعرف عنه التزامه الشديد بعمود الشعر وبنهج القصيدة العربية الأصيلة ويتميز شعره بجمالية اللفظ وحسن اختياره والتصرف الحسن في اختيار بحوره وقوافيه وشدة سبكه ولطافته وخياله المبدع.</a:t>
            </a:r>
          </a:p>
          <a:p>
            <a:pPr algn="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أبرز أغراضه الشعرية</a:t>
            </a:r>
            <a:endParaRPr lang="en-US" dirty="0"/>
          </a:p>
        </p:txBody>
      </p:sp>
      <p:sp>
        <p:nvSpPr>
          <p:cNvPr id="3" name="Content Placeholder 2"/>
          <p:cNvSpPr>
            <a:spLocks noGrp="1"/>
          </p:cNvSpPr>
          <p:nvPr>
            <p:ph idx="1"/>
          </p:nvPr>
        </p:nvSpPr>
        <p:spPr/>
        <p:txBody>
          <a:bodyPr/>
          <a:lstStyle/>
          <a:p>
            <a:pPr algn="r">
              <a:buNone/>
            </a:pPr>
            <a:r>
              <a:rPr lang="ar-IQ" dirty="0" smtClean="0"/>
              <a:t>الغزل</a:t>
            </a:r>
          </a:p>
          <a:p>
            <a:pPr algn="r">
              <a:buNone/>
            </a:pPr>
            <a:r>
              <a:rPr lang="ar-IQ" dirty="0" smtClean="0"/>
              <a:t>الرثاء</a:t>
            </a:r>
          </a:p>
          <a:p>
            <a:pPr algn="r">
              <a:buNone/>
            </a:pPr>
            <a:r>
              <a:rPr lang="ar-IQ" dirty="0" smtClean="0"/>
              <a:t>الحكم</a:t>
            </a:r>
          </a:p>
          <a:p>
            <a:pPr algn="r">
              <a:buNone/>
            </a:pPr>
            <a:r>
              <a:rPr lang="ar-IQ" dirty="0" smtClean="0"/>
              <a:t>المدح</a:t>
            </a:r>
          </a:p>
          <a:p>
            <a:pPr algn="r">
              <a:buNone/>
            </a:pPr>
            <a:r>
              <a:rPr lang="ar-IQ" dirty="0" smtClean="0"/>
              <a:t>الوصف</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غزله</a:t>
            </a:r>
            <a:endParaRPr lang="en-US" dirty="0"/>
          </a:p>
        </p:txBody>
      </p:sp>
      <p:sp>
        <p:nvSpPr>
          <p:cNvPr id="3" name="Content Placeholder 2"/>
          <p:cNvSpPr>
            <a:spLocks noGrp="1"/>
          </p:cNvSpPr>
          <p:nvPr>
            <p:ph idx="1"/>
          </p:nvPr>
        </p:nvSpPr>
        <p:spPr/>
        <p:txBody>
          <a:bodyPr/>
          <a:lstStyle/>
          <a:p>
            <a:pPr algn="r">
              <a:buNone/>
            </a:pPr>
            <a:r>
              <a:rPr lang="ar-IQ" dirty="0" smtClean="0"/>
              <a:t>غزل [البحتري] بديع المعاني متدفق العاطفة، ويلحظ ذلك في القصائد التي بدأها بذكر علوة تلك المغنية التي احبها في </a:t>
            </a:r>
            <a:r>
              <a:rPr lang="ar-IQ" dirty="0" smtClean="0">
                <a:hlinkClick r:id="rId2" tooltip="حلب"/>
              </a:rPr>
              <a:t>حلب</a:t>
            </a:r>
            <a:r>
              <a:rPr lang="ar-IQ" dirty="0" smtClean="0"/>
              <a:t> فهو حقيقي الشعور متوثب العاطفة. وهو على كل حال عامر بالرقة والحلاوة، مستوفي الجمال الفني. وقد دعي البحتري ((شاعر الطيف)) لإكثاره من ذكر خيال الحبيب...إلخ</a:t>
            </a:r>
          </a:p>
          <a:p>
            <a:pPr algn="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IQ" dirty="0" smtClean="0"/>
              <a:t>ومن غزله قوله في حبيبته:</a:t>
            </a:r>
          </a:p>
          <a:p>
            <a:pPr algn="r" rtl="1"/>
            <a:r>
              <a:rPr lang="ar-IQ" dirty="0" smtClean="0"/>
              <a:t>سَلامُ اللهِ كُلَّ صَبَاحِ يَوْمٍ ...... علیكَ، وَ مَنْ يُبَلِّغ لي سَلامي؟</a:t>
            </a:r>
          </a:p>
          <a:p>
            <a:pPr algn="r" rtl="1"/>
            <a:r>
              <a:rPr lang="ar-IQ" dirty="0" smtClean="0"/>
              <a:t>لقد غادَرْتَ فِي جسدي سَقَاماً ...... بِمَا في مُقْلَتَيْكَ مِن السَّقام</a:t>
            </a:r>
          </a:p>
          <a:p>
            <a:pPr algn="r" rtl="1"/>
            <a:r>
              <a:rPr lang="ar-IQ" dirty="0" smtClean="0"/>
              <a:t>وذكَّرَنِيكَ حُسْنُ الوَرْدِ لَمّا ...... أَتَی وَ لَذيذُ مَشروبِ المُدام</a:t>
            </a:r>
          </a:p>
          <a:p>
            <a:pPr algn="r" rtl="1"/>
            <a:r>
              <a:rPr lang="ar-IQ" dirty="0" smtClean="0"/>
              <a:t>لَئِن قَلَّ التَواصُلُ أَوْ تَمَادَی ...... بِنَا الهِجرانُ عاماً بَعْدَ عامِ</a:t>
            </a:r>
          </a:p>
          <a:p>
            <a:pPr algn="r" rtl="1"/>
            <a:r>
              <a:rPr lang="ar-IQ" dirty="0" smtClean="0"/>
              <a:t>أَأَتَّخِذُ العِراقَ هویً وداراً ...... ومَن أَهواهُ في أَرضِ الشآم؟</a:t>
            </a:r>
          </a:p>
          <a:p>
            <a:pPr algn="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الرثاء</a:t>
            </a:r>
            <a:endParaRPr lang="en-US" dirty="0"/>
          </a:p>
        </p:txBody>
      </p:sp>
      <p:sp>
        <p:nvSpPr>
          <p:cNvPr id="3" name="Content Placeholder 2"/>
          <p:cNvSpPr>
            <a:spLocks noGrp="1"/>
          </p:cNvSpPr>
          <p:nvPr>
            <p:ph idx="1"/>
          </p:nvPr>
        </p:nvSpPr>
        <p:spPr/>
        <p:txBody>
          <a:bodyPr>
            <a:normAutofit fontScale="92500" lnSpcReduction="10000"/>
          </a:bodyPr>
          <a:lstStyle/>
          <a:p>
            <a:pPr algn="r" rtl="1"/>
            <a:r>
              <a:rPr lang="ar-IQ" dirty="0" smtClean="0"/>
              <a:t>أسلوب البحتري في الرثاء فخم جليل تغطي فيه العاطفة الفنية على العاطفة الحقيقية. وأحسن رثائه ما قاله في المتوكل.</a:t>
            </a:r>
          </a:p>
          <a:p>
            <a:pPr algn="r" rtl="1"/>
            <a:r>
              <a:rPr lang="ar-IQ" dirty="0" smtClean="0"/>
              <a:t>ومن قوله يرثي المتوكل وقد قتل غيلة وكان حاضرا:</a:t>
            </a:r>
          </a:p>
          <a:p>
            <a:pPr algn="r" rtl="1"/>
            <a:r>
              <a:rPr lang="ar-IQ" dirty="0" smtClean="0"/>
              <a:t>تَغَيّرَ حُسْنُ الجَعْفَرِيّ وأُنْسُهُ ...... وَقُوّضَ بَادي الجَعْفَرِيّ وَحَاضِرُهْ</a:t>
            </a:r>
          </a:p>
          <a:p>
            <a:pPr algn="r" rtl="1"/>
            <a:r>
              <a:rPr lang="ar-IQ" dirty="0" smtClean="0"/>
              <a:t>تَحَمّلْ عَنْهُ سَاكِنُوهُ، فُجَاءَةً ...... فَعَادَتْ سَوَاءً دُورُهُ، وَمَقَابِرُهْ</a:t>
            </a:r>
          </a:p>
          <a:p>
            <a:pPr algn="r" rtl="1"/>
            <a:r>
              <a:rPr lang="ar-IQ" dirty="0" smtClean="0"/>
              <a:t>إذا نَحْنُ زُرْنَاهُ أجَدّ لَنَا الأسَى ...... وَقَد كَانَ قَبلَ اليَوْمِ يُبهَجُ زَائِرُهْ</a:t>
            </a:r>
          </a:p>
          <a:p>
            <a:pPr algn="r" rtl="1"/>
            <a:r>
              <a:rPr lang="ar-IQ" dirty="0" smtClean="0"/>
              <a:t>وَلم أنسَ وَحشَ القصرِ، إذ رِيعَ سرْبُهُ ...... وإذْ ذُعِرَتْ أطْلاَؤهُ وَجَآذِرُهْ</a:t>
            </a:r>
          </a:p>
          <a:p>
            <a:pPr algn="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532</Words>
  <Application>Microsoft Office PowerPoint</Application>
  <PresentationFormat>On-screen Show (4:3)</PresentationFormat>
  <Paragraphs>46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البحتري</vt:lpstr>
      <vt:lpstr>حياته</vt:lpstr>
      <vt:lpstr>Slide 3</vt:lpstr>
      <vt:lpstr>آثاره</vt:lpstr>
      <vt:lpstr>شعره</vt:lpstr>
      <vt:lpstr>أبرز أغراضه الشعرية</vt:lpstr>
      <vt:lpstr>غزله</vt:lpstr>
      <vt:lpstr>Slide 8</vt:lpstr>
      <vt:lpstr>الرثاء</vt:lpstr>
      <vt:lpstr>الحكم</vt:lpstr>
      <vt:lpstr>المدح</vt:lpstr>
      <vt:lpstr>الوصف</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Hero</dc:creator>
  <cp:lastModifiedBy>Hero</cp:lastModifiedBy>
  <cp:revision>3</cp:revision>
  <dcterms:created xsi:type="dcterms:W3CDTF">2006-08-16T00:00:00Z</dcterms:created>
  <dcterms:modified xsi:type="dcterms:W3CDTF">2015-05-10T17:18:35Z</dcterms:modified>
</cp:coreProperties>
</file>