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1" r:id="rId4"/>
    <p:sldId id="258" r:id="rId5"/>
    <p:sldId id="270" r:id="rId6"/>
    <p:sldId id="263"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smtClean="0"/>
              <a:t>المقامات في </a:t>
            </a:r>
            <a:r>
              <a:rPr lang="ar-IQ" dirty="0" smtClean="0"/>
              <a:t>الأدب العربي</a:t>
            </a:r>
            <a:r>
              <a:rPr lang="ar-IQ" dirty="0" smtClean="0"/>
              <a:t/>
            </a:r>
            <a:br>
              <a:rPr lang="ar-IQ" dirty="0" smtClean="0"/>
            </a:br>
            <a:r>
              <a:rPr lang="ar-IQ" dirty="0" smtClean="0"/>
              <a:t/>
            </a:r>
            <a:br>
              <a:rPr lang="ar-IQ" dirty="0" smtClean="0"/>
            </a:br>
            <a:endParaRPr lang="en-US" dirty="0"/>
          </a:p>
        </p:txBody>
      </p:sp>
      <p:sp>
        <p:nvSpPr>
          <p:cNvPr id="3" name="Subtitle 2"/>
          <p:cNvSpPr>
            <a:spLocks noGrp="1"/>
          </p:cNvSpPr>
          <p:nvPr>
            <p:ph type="subTitle" idx="1"/>
          </p:nvPr>
        </p:nvSpPr>
        <p:spPr/>
        <p:txBody>
          <a:bodyPr>
            <a:normAutofit/>
          </a:bodyPr>
          <a:lstStyle/>
          <a:p>
            <a:r>
              <a:rPr lang="ar-IQ" dirty="0" smtClean="0"/>
              <a:t/>
            </a:r>
            <a:br>
              <a:rPr lang="ar-IQ"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هل هناك ثمة ترابط بين المقامة والأجناس الأدبية الحديثة؟</a:t>
            </a:r>
            <a:endParaRPr lang="en-US" dirty="0"/>
          </a:p>
        </p:txBody>
      </p:sp>
      <p:sp>
        <p:nvSpPr>
          <p:cNvPr id="3" name="Content Placeholder 2"/>
          <p:cNvSpPr>
            <a:spLocks noGrp="1"/>
          </p:cNvSpPr>
          <p:nvPr>
            <p:ph idx="1"/>
          </p:nvPr>
        </p:nvSpPr>
        <p:spPr/>
        <p:txBody>
          <a:bodyPr>
            <a:normAutofit/>
          </a:bodyPr>
          <a:lstStyle/>
          <a:p>
            <a:pPr algn="r">
              <a:buNone/>
            </a:pPr>
            <a:r>
              <a:rPr lang="ar-IQ" dirty="0" smtClean="0"/>
              <a:t>وحاول بعض الباحثين أن يربطوا بين المقامة وبعض الأجناس الأدبية الحديثة مثل القصة القصيرة والرواية والمسرحية، إلا أن المقامة وإن شَابهت هذه الأجناس في بعض خصائصها، فستظل هذه المشَابهة سطحية. فالمقامة ليست أيّا من هذه الأجناس الثلاثة، إنها جنس قصصي عربي قائم بذاته.</a:t>
            </a:r>
            <a:br>
              <a:rPr lang="ar-IQ" dirty="0" smtClean="0"/>
            </a:br>
            <a:r>
              <a:rPr lang="ar-IQ"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المقامة لغة وآصطلاحا</a:t>
            </a:r>
            <a:endParaRPr lang="en-US" dirty="0"/>
          </a:p>
        </p:txBody>
      </p:sp>
      <p:sp>
        <p:nvSpPr>
          <p:cNvPr id="3" name="Content Placeholder 2"/>
          <p:cNvSpPr>
            <a:spLocks noGrp="1"/>
          </p:cNvSpPr>
          <p:nvPr>
            <p:ph idx="1"/>
          </p:nvPr>
        </p:nvSpPr>
        <p:spPr/>
        <p:txBody>
          <a:bodyPr/>
          <a:lstStyle/>
          <a:p>
            <a:pPr algn="r">
              <a:buNone/>
            </a:pPr>
            <a:r>
              <a:rPr lang="ar-IQ" dirty="0" smtClean="0"/>
              <a:t>المقامة لغةً: تعني المجلس أو النادي.</a:t>
            </a:r>
          </a:p>
          <a:p>
            <a:pPr algn="r">
              <a:buNone/>
            </a:pPr>
            <a:r>
              <a:rPr lang="ar-IQ" dirty="0" smtClean="0"/>
              <a:t>أما إصطلاحاً:أحاديث تلقى على جماعات من الناس ، وهي على شكل القصص القصيرة،تمتاز يالتأنق في الألفاظ والأساليب، وبأن لها بطلا واحداً وراويا واحدا،ًيظهر في لباس أديب(شحاذ)يدهش الناس بوجوده بينهم وبفصاحة لسانه في الحديث إليهم.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المقامة البديعية أو الفنية</a:t>
            </a:r>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ar-IQ" sz="3500" dirty="0" smtClean="0"/>
              <a:t>المَقامة البديعية كما اجمع النقاد على تعريفها: </a:t>
            </a:r>
            <a:r>
              <a:rPr lang="ar-IQ" sz="3500" dirty="0" smtClean="0"/>
              <a:t>فن قصصي في الأدب العربي أنشأه بديع </a:t>
            </a:r>
            <a:r>
              <a:rPr lang="ar-IQ" sz="3500" dirty="0" smtClean="0"/>
              <a:t>الزمان الهمذاني  في القرن الرابع الهجري </a:t>
            </a:r>
          </a:p>
          <a:p>
            <a:pPr algn="r">
              <a:buNone/>
            </a:pPr>
            <a:r>
              <a:rPr lang="ar-IQ" sz="3500" dirty="0" smtClean="0"/>
              <a:t>وهي أقرب </a:t>
            </a:r>
            <a:r>
              <a:rPr lang="ar-IQ" sz="3500" dirty="0" smtClean="0"/>
              <a:t>ما تكون لقصة قصيرة مسجوعة </a:t>
            </a:r>
            <a:r>
              <a:rPr lang="ar-IQ" sz="3500" dirty="0" smtClean="0"/>
              <a:t>،بطلها </a:t>
            </a:r>
            <a:r>
              <a:rPr lang="ar-IQ" sz="3500" dirty="0" smtClean="0"/>
              <a:t>نموذج إنساني مُكد ومتسوّل. وللمقامة راوٍ وبطل، وهي تقوم على حدث طريف، مغزاه مفارقة أدبية أو مسألة دينية أو مغامرة مضحكة تحمل في داخلها لونًا من ألوان النقد أو الثورة أو السخرية، وضعت في إطار من الصنعة اللفظية والبلاغية.</a:t>
            </a:r>
            <a:br>
              <a:rPr lang="ar-IQ" sz="3500" dirty="0" smtClean="0"/>
            </a:br>
            <a:r>
              <a:rPr lang="ar-IQ" sz="3500" dirty="0" smtClean="0"/>
              <a:t/>
            </a:r>
            <a:br>
              <a:rPr lang="ar-IQ" sz="3500" dirty="0" smtClean="0"/>
            </a:br>
            <a:r>
              <a:rPr lang="ar-IQ" sz="3500" dirty="0" smtClean="0"/>
              <a:t/>
            </a:r>
            <a:br>
              <a:rPr lang="ar-IQ" sz="3500" dirty="0" smtClean="0"/>
            </a:br>
            <a:endParaRPr lang="en-US" sz="35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خصائص المقامات</a:t>
            </a:r>
            <a:endParaRPr lang="en-US" dirty="0"/>
          </a:p>
        </p:txBody>
      </p:sp>
      <p:sp>
        <p:nvSpPr>
          <p:cNvPr id="3" name="Content Placeholder 2"/>
          <p:cNvSpPr>
            <a:spLocks noGrp="1"/>
          </p:cNvSpPr>
          <p:nvPr>
            <p:ph idx="1"/>
          </p:nvPr>
        </p:nvSpPr>
        <p:spPr/>
        <p:txBody>
          <a:bodyPr>
            <a:noAutofit/>
          </a:bodyPr>
          <a:lstStyle/>
          <a:p>
            <a:pPr algn="r">
              <a:buNone/>
            </a:pPr>
            <a:r>
              <a:rPr lang="ar-IQ" sz="2800" dirty="0" smtClean="0"/>
              <a:t/>
            </a:r>
            <a:br>
              <a:rPr lang="ar-IQ" sz="2800" dirty="0" smtClean="0"/>
            </a:br>
            <a:r>
              <a:rPr lang="ar-IQ" sz="2800" dirty="0" smtClean="0"/>
              <a:t>1-الغاية </a:t>
            </a:r>
            <a:r>
              <a:rPr lang="ar-IQ" sz="2800" dirty="0" smtClean="0"/>
              <a:t>من المقامة هو التعليم , لذلك كانت غلبة اللفظ على </a:t>
            </a:r>
            <a:r>
              <a:rPr lang="ar-IQ" sz="2800" dirty="0" smtClean="0"/>
              <a:t>المعنى </a:t>
            </a:r>
            <a:r>
              <a:rPr lang="ar-IQ" sz="2800" dirty="0" smtClean="0"/>
              <a:t>, </a:t>
            </a:r>
            <a:r>
              <a:rPr lang="ar-IQ" sz="2800" dirty="0" smtClean="0"/>
              <a:t>وشيوع السجع وغيره من ألوان  علم البديع، هي السمة الغالبة عليها.</a:t>
            </a:r>
            <a:r>
              <a:rPr lang="ar-IQ" sz="2800" dirty="0" smtClean="0"/>
              <a:t/>
            </a:r>
            <a:br>
              <a:rPr lang="ar-IQ" sz="2800" dirty="0" smtClean="0"/>
            </a:br>
            <a:r>
              <a:rPr lang="ar-IQ" sz="2800" dirty="0" smtClean="0"/>
              <a:t> 2-في </a:t>
            </a:r>
            <a:r>
              <a:rPr lang="ar-IQ" sz="2800" dirty="0" smtClean="0"/>
              <a:t>المقامة تصوير لجوانب مهمة من حياة الناس ونقد مجتمعاتهم . </a:t>
            </a:r>
            <a:r>
              <a:rPr lang="ar-IQ" sz="2800" dirty="0" smtClean="0"/>
              <a:t>لذا فالكدية(الشحاذة)هي الموضوع المسيطر على المقامة ،وهي الصفة الرئيسية في أبطالها. </a:t>
            </a:r>
            <a:r>
              <a:rPr lang="ar-IQ" sz="2800" dirty="0" smtClean="0"/>
              <a:t/>
            </a:r>
            <a:br>
              <a:rPr lang="ar-IQ" sz="2800" dirty="0" smtClean="0"/>
            </a:br>
            <a:r>
              <a:rPr lang="ar-IQ" sz="2800" dirty="0" smtClean="0"/>
              <a:t>3-ينقل </a:t>
            </a:r>
            <a:r>
              <a:rPr lang="ar-IQ" sz="2800" dirty="0" smtClean="0"/>
              <a:t>أصحاب المقامات ـ في بعض مقاماتهم ـ فن المدح من الشعر إلى </a:t>
            </a:r>
            <a:r>
              <a:rPr lang="ar-IQ" sz="2800" dirty="0" smtClean="0"/>
              <a:t>النثر</a:t>
            </a:r>
          </a:p>
          <a:p>
            <a:pPr algn="r">
              <a:buNone/>
            </a:pPr>
            <a:r>
              <a:rPr lang="ar-IQ" sz="2800" dirty="0" smtClean="0"/>
              <a:t>.4-يعتمد </a:t>
            </a:r>
            <a:r>
              <a:rPr lang="ar-IQ" sz="2800" dirty="0" smtClean="0"/>
              <a:t>أسلوب المقامات على الحوار بين الراوي </a:t>
            </a:r>
            <a:r>
              <a:rPr lang="ar-IQ" sz="2800" dirty="0" smtClean="0"/>
              <a:t>والبطل</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IQ" dirty="0" smtClean="0"/>
              <a:t>5- يطغى السجع على أسلوب المقامات ،وهي في جملته خفيف،قصير،رشيق لاتكلف فيه لا صعوبة</a:t>
            </a:r>
          </a:p>
          <a:p>
            <a:pPr algn="r">
              <a:buNone/>
            </a:pPr>
            <a:r>
              <a:rPr lang="ar-IQ" dirty="0" smtClean="0"/>
              <a:t>6-يستشهد المقاميون بالشعر وغير الشعر كالأمثال،لإظهار براعتهم والإحاطة بمختلف فنون البديع،والبراعات الأسلوبية</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أصل المقامات ومبتكرها</a:t>
            </a:r>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ar-IQ" dirty="0" smtClean="0"/>
              <a:t>وعلى الرغم من أن نشأة المقامة مرتبطة ببديع الزمان، إلا أن ريادته لهذا الفن القصصي مازالت موضع خلاف بين الدّارسين. </a:t>
            </a:r>
            <a:endParaRPr lang="ar-IQ" b="1" dirty="0" smtClean="0"/>
          </a:p>
          <a:p>
            <a:pPr algn="r">
              <a:buNone/>
            </a:pPr>
            <a:r>
              <a:rPr lang="ar-IQ" dirty="0" smtClean="0"/>
              <a:t>1-ففريق </a:t>
            </a:r>
            <a:r>
              <a:rPr lang="ar-IQ" dirty="0" smtClean="0"/>
              <a:t>منهم يذهب إلى أن بديع الزمان لم يبتكر هذا الفن وإنما سبقه إليه كُتّاب آخرون مثل ابن دريد، وابن فارس، والجاحظ وغيرهم</a:t>
            </a:r>
            <a:r>
              <a:rPr lang="ar-IQ" dirty="0" smtClean="0"/>
              <a:t>.</a:t>
            </a:r>
          </a:p>
          <a:p>
            <a:pPr algn="r">
              <a:buNone/>
            </a:pPr>
            <a:r>
              <a:rPr lang="ar-IQ" dirty="0" smtClean="0"/>
              <a:t>2-وزعم البعض الأخرأن أصل المقامات فارسي، وأنها انتقلت من اللغة الفارسية إلى العربية. ويرد على ذلك بأن المقامات قد ظهرت في اللغتين العبرية والسريانية بعد ترجمة مقامات الحريري، كما أن أول من ألف (المقامات الفارسية )هو القاضي (حميد الدين) الذي ذكر أنه ترسم خطى البديع والحريري رغبة منه في إدخال هذا الفن إلى اللغة الفارسية.</a:t>
            </a:r>
          </a:p>
          <a:p>
            <a:pPr algn="r">
              <a:buNone/>
            </a:pPr>
            <a:endParaRPr lang="ar-IQ" dirty="0" smtClean="0"/>
          </a:p>
          <a:p>
            <a:pPr algn="r">
              <a:buNone/>
            </a:pPr>
            <a:endParaRPr lang="ar-IQ"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IQ" dirty="0" smtClean="0"/>
              <a:t>3-أما </a:t>
            </a:r>
            <a:r>
              <a:rPr lang="ar-IQ" dirty="0" smtClean="0"/>
              <a:t>الفريق الآخر فيعتقد أن بديع الزمان هو المبتكر الحقيقي لهذا الفن وأنه لم يُسْبق إليه. وربما كان الرأي الأقرب إلى الصواب هو أن بديع الزمان قد استعان بكثير من أشكال الكتابات القصصية التي سبقته وتأثر بمضامينها ليُخرج فن المقامة في شكله النهائي الذي لم يطرأ عليه أي تغيير يُذكر إلى يومنا هذا.</a:t>
            </a:r>
            <a:br>
              <a:rPr lang="ar-IQ" dirty="0" smtClean="0"/>
            </a:br>
            <a:endParaRPr lang="en-US" dirty="0" smtClean="0"/>
          </a:p>
          <a:p>
            <a:pPr algn="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ومختصر القول في أصل المقامات</a:t>
            </a:r>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ar-IQ" dirty="0" smtClean="0"/>
              <a:t>ظلت مقامات بديع الزمان الهمذاني الاثنتان والخمسون أنموذجًا يحتذيه كتّاب المقامات الذين جاءوا من بعده. وأول هؤلاء وأشهرهم الحريري الذي كتب مقاماته المشهورة واعترف بريادة بديع الزمان لهذا </a:t>
            </a:r>
            <a:r>
              <a:rPr lang="ar-IQ" dirty="0" smtClean="0"/>
              <a:t>الفن</a:t>
            </a:r>
            <a:r>
              <a:rPr lang="ar-IQ" dirty="0" smtClean="0"/>
              <a:t/>
            </a:r>
            <a:br>
              <a:rPr lang="ar-IQ" dirty="0" smtClean="0"/>
            </a:br>
            <a:r>
              <a:rPr lang="ar-IQ" dirty="0" smtClean="0"/>
              <a:t>ثم تبعه عدد كبير من الكتّاب القدامى والمُحدثين فكتبوا في هذا الفن، من أبرزهم الزمخشري وجلال الدين السيوطي من المشارقة، والسرقسطي من الأندلسيين. وأما المحدثون فأهمهم اليازجي والمويلحي.</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الأطار الفني للمقامة</a:t>
            </a:r>
            <a:endParaRPr lang="en-US" dirty="0"/>
          </a:p>
        </p:txBody>
      </p:sp>
      <p:sp>
        <p:nvSpPr>
          <p:cNvPr id="3" name="Content Placeholder 2"/>
          <p:cNvSpPr>
            <a:spLocks noGrp="1"/>
          </p:cNvSpPr>
          <p:nvPr>
            <p:ph idx="1"/>
          </p:nvPr>
        </p:nvSpPr>
        <p:spPr/>
        <p:txBody>
          <a:bodyPr>
            <a:normAutofit fontScale="85000" lnSpcReduction="20000"/>
          </a:bodyPr>
          <a:lstStyle/>
          <a:p>
            <a:pPr algn="r">
              <a:buNone/>
            </a:pPr>
            <a:r>
              <a:rPr lang="ar-IQ" dirty="0" smtClean="0"/>
              <a:t>يقوم الإطار الفني للمقامة على شخصيتين رئيسيتين مختلفتين هما: شخصية </a:t>
            </a:r>
            <a:r>
              <a:rPr lang="ar-IQ" dirty="0" smtClean="0"/>
              <a:t>الراوي(عيسى بن هشام) </a:t>
            </a:r>
            <a:r>
              <a:rPr lang="ar-IQ" dirty="0" smtClean="0"/>
              <a:t>وشخصية </a:t>
            </a:r>
            <a:r>
              <a:rPr lang="ar-IQ" dirty="0" smtClean="0"/>
              <a:t>البطل(أبو الفتح الأسكندري). </a:t>
            </a:r>
            <a:r>
              <a:rPr lang="ar-IQ" dirty="0" smtClean="0"/>
              <a:t>فالراوي ـ الذي ينتمي إلى طبقة اجتماعية متوسطة هو الذي يمهّد ـ غالبًا ـ لظهور البطل، يتابعه حيثما حل، وهو في كل هذا يُحْسِن طريقة تقديم البطل الذي يكون عادة شخصية ساخرة فصيحة ذكية بليغة تنتمي إلى طبقة اجتماعية متدنية، ولديه قدرة عجيبة على التّنكّر، فهو يجيد لبس الأقنعة، فتارةً نراه ناسكًا واعظًا وأخرى نديم كأس، ومرة ثالثة فقيهًا وهكذا. وهو في كل هذه الأحوال يعتمد على الفصاحة والذكاء والحيلة والخداع لنيل هدفه ممن ينخدعون بمظهره.</a:t>
            </a:r>
            <a:br>
              <a:rPr lang="ar-IQ" dirty="0" smtClean="0"/>
            </a:br>
            <a:r>
              <a:rPr lang="ar-IQ" dirty="0" smtClean="0"/>
              <a:t/>
            </a:r>
            <a:br>
              <a:rPr lang="ar-IQ" dirty="0" smtClean="0"/>
            </a:br>
            <a:r>
              <a:rPr lang="ar-IQ" dirty="0" smtClean="0"/>
              <a:t/>
            </a:r>
            <a:br>
              <a:rPr lang="ar-IQ"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527</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المقامات في الأدب العربي  </vt:lpstr>
      <vt:lpstr>المقامة لغة وآصطلاحا</vt:lpstr>
      <vt:lpstr>المقامة البديعية أو الفنية</vt:lpstr>
      <vt:lpstr>خصائص المقامات</vt:lpstr>
      <vt:lpstr>Slide 5</vt:lpstr>
      <vt:lpstr>أصل المقامات ومبتكرها</vt:lpstr>
      <vt:lpstr>Slide 7</vt:lpstr>
      <vt:lpstr>ومختصر القول في أصل المقامات</vt:lpstr>
      <vt:lpstr>الأطار الفني للمقامة</vt:lpstr>
      <vt:lpstr>هل هناك ثمة ترابط بين المقامة والأجناس الأدبية الحديثة؟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المقامات في الأدب العربي  </dc:title>
  <dc:creator>Hero</dc:creator>
  <cp:lastModifiedBy>Hero</cp:lastModifiedBy>
  <cp:revision>19</cp:revision>
  <dcterms:created xsi:type="dcterms:W3CDTF">2006-08-16T00:00:00Z</dcterms:created>
  <dcterms:modified xsi:type="dcterms:W3CDTF">2015-05-04T14:44:02Z</dcterms:modified>
</cp:coreProperties>
</file>