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6"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4" r:id="rId25"/>
    <p:sldId id="285" r:id="rId26"/>
    <p:sldId id="279" r:id="rId27"/>
    <p:sldId id="280" r:id="rId28"/>
    <p:sldId id="281" r:id="rId29"/>
    <p:sldId id="282" r:id="rId30"/>
    <p:sldId id="283" r:id="rId3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03/08/1438</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03/08/1438</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03/08/1438</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03/08/1438</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03/08/1438</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03/08/1438</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03/08/1438</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03/08/1438</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03/08/1438</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03/08/1438</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03/08/1438</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03/08/1438</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www.islamstory.com/%D8%A7%D9%84%D8%B3%D9%85%D8%AD_%D8%A8%D9%86_%D9%85%D8%A7%D9%84%D9%83_%D8%A7%D9%84%D8%AE%D9%88%D9%84%D8%A7%D9%86%D9%8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islamstory.com/%D9%82%D8%B1%D8%B7%D8%A8%D8%A9-%D8%A7%D9%84%D9%85%D9%88%D9%82%D8%B9-%D8%A7%D9%84%D8%AC%D8%BA%D8%B1%D8%A7%D9%81%D9%8A-%D8%A7%D9%84%D8%AA%D8%A7%D8%B1%D9%8A%D8%A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سبب تسمية الأندلس</a:t>
            </a:r>
            <a:endParaRPr lang="ar-IQ" dirty="0"/>
          </a:p>
        </p:txBody>
      </p:sp>
      <p:sp>
        <p:nvSpPr>
          <p:cNvPr id="3" name="عنصر نائب للمحتوى 2"/>
          <p:cNvSpPr>
            <a:spLocks noGrp="1"/>
          </p:cNvSpPr>
          <p:nvPr>
            <p:ph idx="1"/>
          </p:nvPr>
        </p:nvSpPr>
        <p:spPr/>
        <p:txBody>
          <a:bodyPr>
            <a:normAutofit/>
          </a:bodyPr>
          <a:lstStyle/>
          <a:p>
            <a:pPr rtl="0">
              <a:buNone/>
            </a:pPr>
            <a:r>
              <a:rPr lang="ar-SA" dirty="0" smtClean="0"/>
              <a:t>سبب تسميته بالأندلس</a:t>
            </a:r>
            <a:r>
              <a:rPr lang="ar-IQ" dirty="0" smtClean="0"/>
              <a:t>؛</a:t>
            </a:r>
            <a:r>
              <a:rPr lang="ar-SA" dirty="0" smtClean="0"/>
              <a:t> فقد كانت هناك بعض القبائل الهمجية التي جاءت من شمال إسكندناف</a:t>
            </a:r>
            <a:r>
              <a:rPr lang="ar-IQ" dirty="0" smtClean="0"/>
              <a:t>يا</a:t>
            </a:r>
            <a:r>
              <a:rPr lang="ar-SA" dirty="0" smtClean="0"/>
              <a:t> من بلاد السويد والدانمارك والنرويج وغيرها، وهجمت على منطقة الأندلس وعاشت فيها فترة منذ القرن الأول الميلادي، ويقال أن هذه القبائل جاءت من ألمانيا، وما يهمنا هو أن هذه القبائل كانت تسمى قبائل الفندال أو الوندال باللغة العربية؛ فسميت هذه البلاد بفاندليسيا على اسم القبائل التي كانت تعيش فيها، ومع الأيا</a:t>
            </a:r>
            <a:r>
              <a:rPr lang="ar-IQ" dirty="0" smtClean="0"/>
              <a:t>م حرف الى اندلوسيا</a:t>
            </a:r>
            <a:endParaRPr lang="en-US" sz="2800" dirty="0" smtClean="0"/>
          </a:p>
          <a:p>
            <a:pPr rtl="0"/>
            <a:endParaRPr lang="en-US" sz="2800"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normAutofit fontScale="92500" lnSpcReduction="10000"/>
          </a:bodyPr>
          <a:lstStyle/>
          <a:p>
            <a:pPr>
              <a:buNone/>
            </a:pPr>
            <a:r>
              <a:rPr lang="ar-SA" dirty="0" smtClean="0"/>
              <a:t>ويُعدّ الجهاد في فرنسا من أهم عوامل ازدهار هذه الفترة؛ لأنه إذا اهتمت الدول بالجهاد ونشر تعاليم الإسلام، يكون ذلك سببًا في تقدمها، أما إذا تركت ذلك فسيكون هلاكُها.</a:t>
            </a:r>
            <a:endParaRPr lang="en-US" dirty="0" smtClean="0"/>
          </a:p>
          <a:p>
            <a:pPr>
              <a:buNone/>
            </a:pPr>
            <a:r>
              <a:rPr lang="ar-SA" dirty="0" smtClean="0"/>
              <a:t>وكان هناك ولاة لهم دور في الجهاد مثل: </a:t>
            </a:r>
            <a:r>
              <a:rPr lang="ar-SA" dirty="0" smtClean="0">
                <a:solidFill>
                  <a:srgbClr val="FF0000"/>
                </a:solidFill>
                <a:hlinkClick r:id="rId2"/>
              </a:rPr>
              <a:t>السمح بن مالك الخولاني</a:t>
            </a:r>
            <a:r>
              <a:rPr lang="ar-SA" dirty="0" smtClean="0">
                <a:solidFill>
                  <a:srgbClr val="FF0000"/>
                </a:solidFill>
              </a:rPr>
              <a:t> </a:t>
            </a:r>
            <a:r>
              <a:rPr lang="ar-SA" dirty="0" smtClean="0"/>
              <a:t>(ت 107هـ/ 725م) الذي فتح منطقة الجنوب الغربي لفرنسا.</a:t>
            </a:r>
            <a:r>
              <a:rPr lang="ar-SA" b="1" dirty="0" smtClean="0"/>
              <a:t> و بسبب انشغال المسلمين بالغنائم، فكانت هزيمة المسلمين. وبعد موقعة بلاط الشهداء تولى </a:t>
            </a:r>
            <a:r>
              <a:rPr lang="ar-SA" b="1" dirty="0" smtClean="0">
                <a:solidFill>
                  <a:srgbClr val="FF0000"/>
                </a:solidFill>
              </a:rPr>
              <a:t>عقبة بن الحجّاج </a:t>
            </a:r>
            <a:r>
              <a:rPr lang="ar-SA" b="1" dirty="0" smtClean="0"/>
              <a:t>السلولي، وقد قام بأكثر من سبع حملات داخل فرنسا، ولقد استشهد سنة 123هـ/ </a:t>
            </a:r>
            <a:r>
              <a:rPr lang="ar-SA" b="1" dirty="0" smtClean="0">
                <a:solidFill>
                  <a:schemeClr val="tx1">
                    <a:lumMod val="85000"/>
                  </a:schemeClr>
                </a:solidFill>
              </a:rPr>
              <a:t>741</a:t>
            </a:r>
            <a:r>
              <a:rPr lang="ar-SA" b="1" dirty="0" smtClean="0">
                <a:solidFill>
                  <a:srgbClr val="FF0000"/>
                </a:solidFill>
              </a:rPr>
              <a:t>م.</a:t>
            </a:r>
            <a:r>
              <a:rPr lang="ar-SA" dirty="0" smtClean="0">
                <a:solidFill>
                  <a:srgbClr val="FF0000"/>
                </a:solidFill>
              </a:rPr>
              <a:t>عَنْبَسَة بن سُحَيْم </a:t>
            </a:r>
            <a:r>
              <a:rPr lang="ar-SA" dirty="0" smtClean="0"/>
              <a:t>(ت 107هـ</a:t>
            </a:r>
            <a:r>
              <a:rPr lang="ar-IQ" dirty="0" smtClean="0"/>
              <a:t>)الذي وصل في جهاده الى مدينة سانس</a:t>
            </a:r>
            <a:endParaRPr lang="en-US" dirty="0" smtClean="0"/>
          </a:p>
          <a:p>
            <a:pPr>
              <a:buNone/>
            </a:pPr>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lstStyle/>
          <a:p>
            <a:pPr>
              <a:buNone/>
            </a:pPr>
            <a:r>
              <a:rPr lang="ar-IQ" dirty="0" smtClean="0"/>
              <a:t>كما لا ننسى </a:t>
            </a:r>
            <a:r>
              <a:rPr lang="ar-IQ" dirty="0" smtClean="0">
                <a:solidFill>
                  <a:srgbClr val="FF0000"/>
                </a:solidFill>
              </a:rPr>
              <a:t>عبد الرحمن الغافقي</a:t>
            </a:r>
            <a:r>
              <a:rPr lang="ar-IQ" dirty="0" smtClean="0"/>
              <a:t>(ت114-732)الذي يعد من اشهر ولاة  أندلس؛إذ إنه وحد صفوف المسلمين ،وفتح مدنا كثيرة،إلا إنه هزم في بلاط الشهداء</a:t>
            </a:r>
          </a:p>
          <a:p>
            <a:pPr>
              <a:buNone/>
            </a:pPr>
            <a:r>
              <a:rPr lang="ar-SA" dirty="0" smtClean="0"/>
              <a:t>وأثناء انشغال المسلمين بهذه الفتوحات لم تحدث أي ثورة من قبل أهل الأندلس، ولعل السبب في ذلك أن أهل الأندلس كانوا يعيشون قبل الإسلام في ظلم وجهل، وجاء الإسلام وأخرجهم من هذا الظلم، فلماذا يقومون بثورات إذن؟!</a:t>
            </a:r>
            <a:endParaRPr lang="en-US" dirty="0" smtClean="0"/>
          </a:p>
          <a:p>
            <a:pPr>
              <a:buNone/>
            </a:pPr>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normAutofit/>
          </a:bodyPr>
          <a:lstStyle/>
          <a:p>
            <a:pPr>
              <a:buNone/>
            </a:pPr>
            <a:r>
              <a:rPr lang="ar-SA" dirty="0" smtClean="0"/>
              <a:t>الفترة الثانية من عهد الولاة: من سنة 123هـ/ 741م حتى سنة 138هـ/ 755م</a:t>
            </a:r>
            <a:endParaRPr lang="en-US" dirty="0" smtClean="0"/>
          </a:p>
          <a:p>
            <a:pPr>
              <a:buNone/>
            </a:pPr>
            <a:r>
              <a:rPr lang="ar-SA" dirty="0" smtClean="0"/>
              <a:t>وهي فترة الضعف والانهيار، ويرجع السبب في ذلك إلى حب الدنيا والسعي إليها، وتفاقم العنصرية والقبلية، وظلم الولاة وترك الجهاد، وكنتيجة طبيعية لذلك فُقدت كل الأراضي الإسلامية في فرنسا باستثناء مقاطعة "سبتمانيا"، وظهرت مملكة نصرانية تسمى مملكة ليون، وانقسمت الأندلس إلى فرق عديدة متناحرة</a:t>
            </a:r>
            <a:r>
              <a:rPr lang="ar-SA" b="1" dirty="0" smtClean="0"/>
              <a:t>.</a:t>
            </a:r>
            <a:r>
              <a:rPr lang="ar-SA" dirty="0" smtClean="0"/>
              <a:t>  </a:t>
            </a:r>
            <a:endParaRPr lang="en-US" dirty="0" smtClean="0"/>
          </a:p>
          <a:p>
            <a:pPr>
              <a:buNone/>
            </a:pPr>
            <a:endParaRPr lang="en-US" dirty="0" smtClean="0"/>
          </a:p>
          <a:p>
            <a:pPr>
              <a:buNone/>
            </a:pPr>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normAutofit lnSpcReduction="10000"/>
          </a:bodyPr>
          <a:lstStyle/>
          <a:p>
            <a:pPr>
              <a:buNone/>
            </a:pPr>
            <a:endParaRPr lang="ar-IQ" dirty="0" smtClean="0"/>
          </a:p>
          <a:p>
            <a:pPr>
              <a:buNone/>
            </a:pPr>
            <a:r>
              <a:rPr lang="ar-SA" dirty="0" smtClean="0"/>
              <a:t>وإذا نظرنا إلى عهد الولاة الذي استمر </a:t>
            </a:r>
            <a:r>
              <a:rPr lang="ar-IQ" dirty="0" smtClean="0"/>
              <a:t>ستة</a:t>
            </a:r>
            <a:r>
              <a:rPr lang="ar-SA" dirty="0" smtClean="0"/>
              <a:t> وأربعين عامًا</a:t>
            </a:r>
            <a:r>
              <a:rPr lang="ar-IQ" dirty="0" smtClean="0"/>
              <a:t>،وفي رواية إثنين وأربعين عاما هجريا،</a:t>
            </a:r>
            <a:r>
              <a:rPr lang="ar-SA" dirty="0" smtClean="0"/>
              <a:t> نرى أنه قد تعاقب فيها على حكم الأندلس اثنان وعشرون واليًا.. أو عشرون واليًا </a:t>
            </a:r>
            <a:r>
              <a:rPr lang="ar-IQ" dirty="0" smtClean="0"/>
              <a:t>،من قبل خلفاء بني أمية في دمشق حينا ،ومن قبل عمالهم في افريقيا حينا آخر،</a:t>
            </a:r>
            <a:r>
              <a:rPr lang="ar-SA" dirty="0" smtClean="0"/>
              <a:t>تولى اثنان منهم مرتين.. فيصبح مجموع فترات حكم الأندلس اثنين وعشرين فترة خلال اثنتين وأربعين سنة، أي أن كل والٍ حكم سنتين أو ثلاث سنوات فقط</a:t>
            </a:r>
            <a:r>
              <a:rPr lang="ar-IQ" dirty="0" smtClean="0"/>
              <a:t> ,أولهم موسى بن نصير،وآخرهم يوسف بن عبد الرحمن  </a:t>
            </a:r>
            <a:endParaRPr lang="en-US" dirty="0" smtClean="0"/>
          </a:p>
          <a:p>
            <a:pPr>
              <a:buNone/>
            </a:pPr>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عصرالإمارة الأموية (قرطبة)</a:t>
            </a:r>
            <a:br>
              <a:rPr lang="ar-IQ" dirty="0" smtClean="0"/>
            </a:br>
            <a:r>
              <a:rPr lang="ar-IQ" dirty="0" smtClean="0"/>
              <a:t>138-422للهجرة</a:t>
            </a:r>
            <a:endParaRPr lang="ar-IQ" dirty="0"/>
          </a:p>
        </p:txBody>
      </p:sp>
      <p:sp>
        <p:nvSpPr>
          <p:cNvPr id="5" name="عنصر نائب للمحتوى 2"/>
          <p:cNvSpPr>
            <a:spLocks noGrp="1"/>
          </p:cNvSpPr>
          <p:nvPr>
            <p:ph idx="1"/>
          </p:nvPr>
        </p:nvSpPr>
        <p:spPr/>
        <p:txBody>
          <a:bodyPr>
            <a:normAutofit/>
          </a:bodyPr>
          <a:lstStyle/>
          <a:p>
            <a:pPr>
              <a:buNone/>
            </a:pPr>
            <a:r>
              <a:rPr lang="en-US" dirty="0" smtClean="0"/>
              <a:t/>
            </a:r>
            <a:br>
              <a:rPr lang="en-US" dirty="0" smtClean="0"/>
            </a:br>
            <a:r>
              <a:rPr lang="en-US" dirty="0" smtClean="0"/>
              <a:t/>
            </a:r>
            <a:br>
              <a:rPr lang="en-US" dirty="0" smtClean="0"/>
            </a:br>
            <a:r>
              <a:rPr lang="ar-SA" dirty="0" smtClean="0"/>
              <a:t>بعد فتح الأندلس على يد طارق ابن زياد و موسى ابن نصير أصبحت الأندلس ولاية اسلامية خاضعة للخلافة الأموية التي اعتبرت دمشق عاصمة لها. بعد سقوط الدولة الأموية في المشرق و استيلاء ال</a:t>
            </a:r>
            <a:r>
              <a:rPr lang="ar-IQ" dirty="0" smtClean="0"/>
              <a:t>ع</a:t>
            </a:r>
            <a:r>
              <a:rPr lang="ar-SA" dirty="0" smtClean="0"/>
              <a:t>باسيين على الخلافة عملوا على القضاء على الولاة الأمويين واخضاع كل الأقاليم الاسلامية </a:t>
            </a:r>
            <a:r>
              <a:rPr lang="ar-IQ" dirty="0" smtClean="0"/>
              <a:t>لسلطة الخليفة العباسي ببغداد</a:t>
            </a:r>
            <a:endParaRPr lang="en-US" dirty="0" smtClean="0"/>
          </a:p>
          <a:p>
            <a:pPr>
              <a:buNone/>
            </a:pPr>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normAutofit fontScale="92500" lnSpcReduction="10000"/>
          </a:bodyPr>
          <a:lstStyle/>
          <a:p>
            <a:pPr>
              <a:buNone/>
            </a:pPr>
            <a:r>
              <a:rPr lang="ar-SA" dirty="0" smtClean="0"/>
              <a:t> و اتجهت أنظار العباسيين إلى المغرب و ما معه من ولاية اندلس و امتد نفوذهم شرقا </a:t>
            </a:r>
            <a:r>
              <a:rPr lang="ar-IQ" dirty="0" smtClean="0"/>
              <a:t>,</a:t>
            </a:r>
            <a:r>
              <a:rPr lang="ar-SA" dirty="0" smtClean="0"/>
              <a:t>و لكن أهل الأندلس خافوا من معاقب استيلاء العباسيين على الأندلس فعملوا على مبايعة أحد الشبان الأمويين الذي عرف بعبد الرحمان الداخل </a:t>
            </a:r>
            <a:r>
              <a:rPr lang="ar-IQ" dirty="0" smtClean="0"/>
              <a:t>؛</a:t>
            </a:r>
            <a:r>
              <a:rPr lang="ar-SA" dirty="0" smtClean="0"/>
              <a:t>لكونه دخل الأندلس و لقب بصقر قريش فقد كان من القلة القليلة من الأمويين التي نجت من بطش العباسيين في المشرق و رباه أخواله من البربر و قدموه لولاية الأندلس التي كانت تحت امرة يوسف بن عبد الرحمن الفهرى </a:t>
            </a:r>
            <a:r>
              <a:rPr lang="ar-IQ" dirty="0" smtClean="0"/>
              <a:t>،</a:t>
            </a:r>
            <a:r>
              <a:rPr lang="ar-SA" dirty="0" smtClean="0"/>
              <a:t>و لما وجد هذا الأخير ان امر الداخل بدا في الإنتشار قام بارسال الهدايا و الوفود لإستمالته لكنه لم يعطهم عهدا بالخضوع لهم و جمع جيوشه و قرر الهجوم على قرطبة </a:t>
            </a:r>
            <a:endParaRPr lang="en-US" dirty="0" smtClean="0"/>
          </a:p>
          <a:p>
            <a:endParaRPr lang="ar-IQ"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lstStyle/>
          <a:p>
            <a:pPr>
              <a:buNone/>
            </a:pPr>
            <a:r>
              <a:rPr lang="ar-SA" dirty="0" smtClean="0"/>
              <a:t> .....اشتبكا الجيشان و انتهت المعركة بانتصار الداخل و سيطر على باقي الأندلس وانصرف إلى تشجيع أهل بيته من الأمويين على الوفود إليه ومن ضمنهم عبد الملك بن عمر المراونى الذى أكرمه الداخل وعينه حاكما على</a:t>
            </a:r>
            <a:r>
              <a:rPr lang="ar-IQ" dirty="0" smtClean="0"/>
              <a:t> أشبيلية</a:t>
            </a:r>
            <a:r>
              <a:rPr lang="en-US" dirty="0" smtClean="0"/>
              <a:t/>
            </a:r>
            <a:br>
              <a:rPr lang="en-US" dirty="0" smtClean="0"/>
            </a:br>
            <a:r>
              <a:rPr lang="ar-SA" dirty="0" smtClean="0"/>
              <a:t>حكم الداخل أربعة وثلاثون عاماً </a:t>
            </a:r>
            <a:r>
              <a:rPr lang="en-US" dirty="0" smtClean="0"/>
              <a:t>138-172)</a:t>
            </a:r>
            <a:r>
              <a:rPr lang="ar-IQ" dirty="0" smtClean="0"/>
              <a:t>)</a:t>
            </a:r>
            <a:r>
              <a:rPr lang="ar-SA" dirty="0" smtClean="0"/>
              <a:t>واجه فيها خمسة وعشرون ثورة إستطاع أن يخضعها كلها له </a:t>
            </a:r>
            <a:r>
              <a:rPr lang="ar-IQ" dirty="0" smtClean="0"/>
              <a:t>.</a:t>
            </a:r>
            <a:endParaRPr lang="en-US" dirty="0" smtClean="0"/>
          </a:p>
          <a:p>
            <a:pPr>
              <a:buNone/>
            </a:pPr>
            <a:endParaRPr lang="ar-IQ"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عهد ملوك الطوائف</a:t>
            </a:r>
            <a:endParaRPr lang="ar-IQ" dirty="0"/>
          </a:p>
        </p:txBody>
      </p:sp>
      <p:sp>
        <p:nvSpPr>
          <p:cNvPr id="3" name="عنصر نائب للمحتوى 2"/>
          <p:cNvSpPr>
            <a:spLocks noGrp="1"/>
          </p:cNvSpPr>
          <p:nvPr>
            <p:ph idx="1"/>
          </p:nvPr>
        </p:nvSpPr>
        <p:spPr/>
        <p:txBody>
          <a:bodyPr>
            <a:normAutofit/>
          </a:bodyPr>
          <a:lstStyle/>
          <a:p>
            <a:pPr>
              <a:buNone/>
            </a:pPr>
            <a:r>
              <a:rPr lang="ar-SA" dirty="0" smtClean="0"/>
              <a:t> </a:t>
            </a:r>
            <a:br>
              <a:rPr lang="ar-SA" dirty="0" smtClean="0"/>
            </a:br>
            <a:r>
              <a:rPr lang="ar-SA" dirty="0" smtClean="0"/>
              <a:t>عهد ملوك الطوائف ( 400 - 484 هـ 1009 - 1091 م ) هو ذلك العهد الذي قسمت فيه بلاد الأندلس إلى: سبع مناطق رئيسة :هي كما يلي:</a:t>
            </a:r>
            <a:endParaRPr lang="en-US" dirty="0" smtClean="0"/>
          </a:p>
          <a:p>
            <a:pPr>
              <a:buNone/>
            </a:pPr>
            <a:r>
              <a:rPr lang="ar-SA" dirty="0" smtClean="0"/>
              <a:t/>
            </a:r>
            <a:br>
              <a:rPr lang="ar-SA" dirty="0" smtClean="0"/>
            </a:br>
            <a:r>
              <a:rPr lang="ar-SA" dirty="0" smtClean="0"/>
              <a:t>أولًا: بنو عَبَّاد:</a:t>
            </a:r>
            <a:br>
              <a:rPr lang="ar-SA" dirty="0" smtClean="0"/>
            </a:br>
            <a:r>
              <a:rPr lang="ar-SA" dirty="0" smtClean="0"/>
              <a:t>وهم من أهل الأندلس الأصليين الذين كان يطلق عليهم اسم المولدين، وقد أخذوا منطقة إشبيلية.</a:t>
            </a:r>
            <a:endParaRPr lang="en-US" dirty="0" smtClean="0"/>
          </a:p>
          <a:p>
            <a:pPr>
              <a:buNone/>
            </a:pPr>
            <a:endParaRPr lang="ar-IQ"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ثانيا:بنورزين</a:t>
            </a:r>
            <a:endParaRPr lang="ar-IQ" dirty="0"/>
          </a:p>
        </p:txBody>
      </p:sp>
      <p:sp>
        <p:nvSpPr>
          <p:cNvPr id="3" name="عنصر نائب للمحتوى 2"/>
          <p:cNvSpPr>
            <a:spLocks noGrp="1"/>
          </p:cNvSpPr>
          <p:nvPr>
            <p:ph idx="1"/>
          </p:nvPr>
        </p:nvSpPr>
        <p:spPr/>
        <p:txBody>
          <a:bodyPr>
            <a:normAutofit/>
          </a:bodyPr>
          <a:lstStyle/>
          <a:p>
            <a:pPr>
              <a:buNone/>
            </a:pPr>
            <a:r>
              <a:rPr lang="ar-SA" dirty="0" smtClean="0"/>
              <a:t>وهم من البربر، وقد أخذوا منطقة غرناطة، وكانت إشبيلية وغرناطة في جنوب الأندلس</a:t>
            </a:r>
            <a:r>
              <a:rPr lang="ar-IQ" dirty="0" smtClean="0"/>
              <a:t>.</a:t>
            </a:r>
            <a:r>
              <a:rPr lang="ar-SA" dirty="0" smtClean="0"/>
              <a:t/>
            </a:r>
            <a:br>
              <a:rPr lang="ar-SA" dirty="0" smtClean="0"/>
            </a:br>
            <a:r>
              <a:rPr lang="ar-SA" dirty="0" smtClean="0"/>
              <a:t>ثالثًا: بنو جهور:</a:t>
            </a:r>
            <a:br>
              <a:rPr lang="ar-SA" dirty="0" smtClean="0"/>
            </a:br>
            <a:r>
              <a:rPr lang="ar-SA" dirty="0" smtClean="0"/>
              <a:t>وهم الذين كان منهم أبو الحزم بن جهور زعيم مجلس الشورى، وقد أخذوا منطقة قرطبة وسط الأندلس</a:t>
            </a:r>
            <a:br>
              <a:rPr lang="ar-SA" dirty="0" smtClean="0"/>
            </a:br>
            <a:r>
              <a:rPr lang="ar-SA" dirty="0" smtClean="0"/>
              <a:t>رابعًا: بنو الأفطس:</a:t>
            </a:r>
            <a:br>
              <a:rPr lang="ar-SA" dirty="0" smtClean="0"/>
            </a:br>
            <a:r>
              <a:rPr lang="ar-SA" dirty="0" smtClean="0"/>
              <a:t>وكانوا أيضا من البربر، وقد استوطنوا غرب الأندلس، وأسسوا هناك إمارة بطليوس </a:t>
            </a:r>
            <a:r>
              <a:rPr lang="ar-IQ" dirty="0" smtClean="0"/>
              <a:t>.</a:t>
            </a:r>
            <a:endParaRPr lang="en-US" dirty="0" smtClean="0"/>
          </a:p>
          <a:p>
            <a:pPr>
              <a:buNone/>
            </a:pPr>
            <a:endParaRPr lang="en-US" dirty="0" smtClean="0"/>
          </a:p>
          <a:p>
            <a:pPr>
              <a:buNone/>
            </a:pPr>
            <a:endParaRPr lang="en-US" dirty="0" smtClean="0"/>
          </a:p>
          <a:p>
            <a:pPr>
              <a:buNone/>
            </a:pPr>
            <a:endParaRPr lang="en-US" dirty="0" smtClean="0"/>
          </a:p>
          <a:p>
            <a:pPr>
              <a:buNone/>
            </a:pPr>
            <a:endParaRPr lang="ar-IQ" dirty="0" smtClean="0"/>
          </a:p>
          <a:p>
            <a:pPr>
              <a:buNone/>
            </a:pPr>
            <a:endParaRPr lang="en-US" dirty="0" smtClean="0"/>
          </a:p>
          <a:p>
            <a:pPr>
              <a:buNone/>
            </a:pPr>
            <a:endParaRPr lang="ar-IQ"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
            </a:r>
            <a:br>
              <a:rPr lang="ar-SA" dirty="0" smtClean="0"/>
            </a:br>
            <a:r>
              <a:rPr lang="ar-SA" dirty="0" smtClean="0"/>
              <a:t/>
            </a:r>
            <a:br>
              <a:rPr lang="ar-SA" dirty="0" smtClean="0"/>
            </a:br>
            <a:r>
              <a:rPr lang="ar-SA" dirty="0" smtClean="0"/>
              <a:t>خامسًا: بنو ذي النون:</a:t>
            </a:r>
            <a:r>
              <a:rPr lang="en-US" dirty="0" smtClean="0"/>
              <a:t/>
            </a:r>
            <a:br>
              <a:rPr lang="en-US" dirty="0" smtClean="0"/>
            </a:br>
            <a:endParaRPr lang="ar-IQ" dirty="0"/>
          </a:p>
        </p:txBody>
      </p:sp>
      <p:sp>
        <p:nvSpPr>
          <p:cNvPr id="3" name="عنصر نائب للمحتوى 2"/>
          <p:cNvSpPr>
            <a:spLocks noGrp="1"/>
          </p:cNvSpPr>
          <p:nvPr>
            <p:ph idx="1"/>
          </p:nvPr>
        </p:nvSpPr>
        <p:spPr/>
        <p:txBody>
          <a:bodyPr>
            <a:normAutofit/>
          </a:bodyPr>
          <a:lstStyle/>
          <a:p>
            <a:pPr>
              <a:buNone/>
            </a:pPr>
            <a:r>
              <a:rPr lang="ar-SA" dirty="0" smtClean="0"/>
              <a:t/>
            </a:r>
            <a:br>
              <a:rPr lang="ar-SA" dirty="0" smtClean="0"/>
            </a:br>
            <a:r>
              <a:rPr lang="ar-SA" dirty="0" smtClean="0"/>
              <a:t>كانوا أيضا من البربر، واستوطنوا المنطقة الشمالية والتي فيها طليطلة وما فوقها </a:t>
            </a:r>
            <a:r>
              <a:rPr lang="en-US" dirty="0" smtClean="0"/>
              <a:t>.</a:t>
            </a:r>
            <a:r>
              <a:rPr lang="ar-SA" dirty="0" smtClean="0"/>
              <a:t/>
            </a:r>
            <a:br>
              <a:rPr lang="ar-SA" dirty="0" smtClean="0"/>
            </a:br>
            <a:r>
              <a:rPr lang="ar-SA" dirty="0" smtClean="0"/>
              <a:t>سادسًا: بنو عامر:</a:t>
            </a:r>
            <a:br>
              <a:rPr lang="ar-SA" dirty="0" smtClean="0"/>
            </a:br>
            <a:r>
              <a:rPr lang="ar-SA" dirty="0" smtClean="0"/>
              <a:t>وهم أولاد بني عامر والذين يعود أصلهم إلى اليمن، استوطنوا شرق الأندلس، وكانت عاصمتهم بلنسية</a:t>
            </a:r>
            <a:br>
              <a:rPr lang="ar-SA" dirty="0" smtClean="0"/>
            </a:br>
            <a:r>
              <a:rPr lang="ar-SA" dirty="0" smtClean="0"/>
              <a:t>سابعًا: بنو هود:</a:t>
            </a:r>
            <a:br>
              <a:rPr lang="ar-SA" dirty="0" smtClean="0"/>
            </a:br>
            <a:r>
              <a:rPr lang="ar-SA" dirty="0" smtClean="0"/>
              <a:t>وهؤلاء أخذوا منطقة "سَرْقُسْطَة" - الثغر الأعلى -، تلك التي تقع في الشمال الشرقي.</a:t>
            </a:r>
            <a:endParaRPr lang="en-US" dirty="0" smtClean="0"/>
          </a:p>
          <a:p>
            <a:pPr>
              <a:buNone/>
            </a:pPr>
            <a:endParaRPr lang="en-US" dirty="0" smtClean="0"/>
          </a:p>
          <a:p>
            <a:pPr>
              <a:buNone/>
            </a:pPr>
            <a:endParaRPr lang="ar-IQ" dirty="0" smtClean="0"/>
          </a:p>
          <a:p>
            <a:pPr>
              <a:buNone/>
            </a:pPr>
            <a:endParaRPr lang="en-US" dirty="0" smtClean="0"/>
          </a:p>
          <a:p>
            <a:pPr>
              <a:buNone/>
            </a:pPr>
            <a:endParaRPr lang="en-US" dirty="0" smtClean="0"/>
          </a:p>
          <a:p>
            <a:pPr>
              <a:buNone/>
            </a:pPr>
            <a:endParaRPr lang="en-US" dirty="0" smtClean="0"/>
          </a:p>
          <a:p>
            <a:pPr>
              <a:buNone/>
            </a:pP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Autofit/>
          </a:bodyPr>
          <a:lstStyle/>
          <a:p>
            <a:r>
              <a:rPr lang="ar-IQ" sz="3200" dirty="0" smtClean="0"/>
              <a:t/>
            </a:r>
            <a:br>
              <a:rPr lang="ar-IQ" sz="3200" dirty="0" smtClean="0"/>
            </a:br>
            <a:r>
              <a:rPr lang="en-US" sz="3200" dirty="0" smtClean="0"/>
              <a:t/>
            </a:r>
            <a:br>
              <a:rPr lang="en-US" sz="3200" dirty="0" smtClean="0"/>
            </a:br>
            <a:r>
              <a:rPr lang="ar-IQ" sz="3200" dirty="0" smtClean="0"/>
              <a:t/>
            </a:r>
            <a:br>
              <a:rPr lang="ar-IQ" sz="3200" dirty="0" smtClean="0"/>
            </a:br>
            <a:r>
              <a:rPr lang="ar-IQ" sz="3200" dirty="0" smtClean="0"/>
              <a:t>معنى كلمة أندلس</a:t>
            </a:r>
            <a:r>
              <a:rPr lang="en-US" sz="3200" dirty="0" smtClean="0"/>
              <a:t/>
            </a:r>
            <a:br>
              <a:rPr lang="en-US" sz="3200" dirty="0" smtClean="0"/>
            </a:br>
            <a:r>
              <a:rPr lang="ar-SA" sz="3200" dirty="0" smtClean="0"/>
              <a:t>أسئلة كثيرة حول معنى هذه الكلمة والمراد منها، فبلاد الأندلس هي اليوم دولتي إسبانيا والبرتغال، أو ما يُسمى شبه الجزيرة الأيبيرية، ومساحتها (مجموع الدولتين) ستمائة ألف كيلو متر، أي أقل من ثُلثي مساحة مصر</a:t>
            </a:r>
            <a:r>
              <a:rPr lang="en-US" sz="3200" dirty="0" smtClean="0"/>
              <a:t>. </a:t>
            </a:r>
            <a:br>
              <a:rPr lang="en-US" sz="3200" dirty="0" smtClean="0"/>
            </a:br>
            <a:r>
              <a:rPr lang="en-US" sz="3200" dirty="0" smtClean="0"/>
              <a:t/>
            </a:r>
            <a:br>
              <a:rPr lang="en-US" sz="3200" dirty="0" smtClean="0"/>
            </a:br>
            <a:r>
              <a:rPr lang="en-US" sz="3200" dirty="0" smtClean="0"/>
              <a:t/>
            </a:r>
            <a:br>
              <a:rPr lang="en-US" sz="3200" dirty="0" smtClean="0"/>
            </a:br>
            <a:r>
              <a:rPr lang="ar-SA" sz="3200" dirty="0" smtClean="0"/>
              <a:t> </a:t>
            </a:r>
            <a:r>
              <a:rPr lang="en-US" sz="3200" dirty="0" smtClean="0"/>
              <a:t/>
            </a:r>
            <a:br>
              <a:rPr lang="en-US" sz="3200" dirty="0" smtClean="0"/>
            </a:br>
            <a:endParaRPr lang="ar-IQ" sz="3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دولة المرابطين في الأندلس</a:t>
            </a:r>
            <a:endParaRPr lang="ar-IQ" dirty="0"/>
          </a:p>
        </p:txBody>
      </p:sp>
      <p:sp>
        <p:nvSpPr>
          <p:cNvPr id="3" name="عنصر نائب للمحتوى 2"/>
          <p:cNvSpPr>
            <a:spLocks noGrp="1"/>
          </p:cNvSpPr>
          <p:nvPr>
            <p:ph idx="1"/>
          </p:nvPr>
        </p:nvSpPr>
        <p:spPr/>
        <p:txBody>
          <a:bodyPr>
            <a:normAutofit fontScale="92500" lnSpcReduction="20000"/>
          </a:bodyPr>
          <a:lstStyle/>
          <a:p>
            <a:pPr>
              <a:buNone/>
            </a:pPr>
            <a:r>
              <a:rPr lang="ar-SA" dirty="0" smtClean="0"/>
              <a:t>مَنْ هُم المُرَابِطُون؟</a:t>
            </a:r>
            <a:br>
              <a:rPr lang="ar-SA" dirty="0" smtClean="0"/>
            </a:br>
            <a:r>
              <a:rPr lang="ar-SA" dirty="0" smtClean="0"/>
              <a:t>قبيلة جُدَالة وأصل المرابطين:</a:t>
            </a:r>
            <a:br>
              <a:rPr lang="ar-SA" dirty="0" smtClean="0"/>
            </a:br>
            <a:r>
              <a:rPr lang="ar-SA" dirty="0" smtClean="0"/>
              <a:t>كانت "جُدَالة" تقطن جنوب موريتانيا، وكانت قد دخلت في الإسلام منذ قرون، وكان على رأس جدالة رئيسهم يحيى بن إبراهيم الجدالي، وكان لهذا الرجل فطرة سوّية وأخلاق حَسَنة.</a:t>
            </a:r>
            <a:endParaRPr lang="ar-IQ" dirty="0" smtClean="0"/>
          </a:p>
          <a:p>
            <a:pPr>
              <a:buNone/>
            </a:pPr>
            <a:r>
              <a:rPr lang="ar-SA" dirty="0" smtClean="0"/>
              <a:t/>
            </a:r>
            <a:br>
              <a:rPr lang="ar-SA" dirty="0" smtClean="0"/>
            </a:br>
            <a:r>
              <a:rPr lang="ar-SA" dirty="0" smtClean="0"/>
              <a:t>نظر يحيى بن إبراهيم في قبيلته فوجد أمورًا عجيبة (كان ذلك متزامنًا مع مأساة بربشتر وبلنسية)، وجد الناس وقد أدمنوا الخمور، وألِفوا الزنى، حتى إن الرجل ليزني بحليلة جاره ولا يعترض جاره، تمامًا كما قال سبحانه وتعالى في كتابه الكريم: [وَتَأْتُونَ فِي نَادِيكُمُ المُنْكَرَ] {العنكبوت:29}.</a:t>
            </a:r>
            <a:endParaRPr lang="en-US" dirty="0" smtClean="0"/>
          </a:p>
          <a:p>
            <a:pPr>
              <a:buNone/>
            </a:pPr>
            <a:endParaRPr lang="en-US" dirty="0" smtClean="0"/>
          </a:p>
          <a:p>
            <a:pPr>
              <a:buNone/>
            </a:pPr>
            <a:endParaRPr lang="en-US" dirty="0" smtClean="0"/>
          </a:p>
          <a:p>
            <a:pPr>
              <a:buNone/>
            </a:pPr>
            <a:endParaRPr lang="ar-IQ"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285728"/>
            <a:ext cx="8229600" cy="1143000"/>
          </a:xfrm>
        </p:spPr>
        <p:txBody>
          <a:bodyPr/>
          <a:lstStyle/>
          <a:p>
            <a:endParaRPr lang="ar-IQ" dirty="0"/>
          </a:p>
        </p:txBody>
      </p:sp>
      <p:sp>
        <p:nvSpPr>
          <p:cNvPr id="3" name="عنصر نائب للمحتوى 2"/>
          <p:cNvSpPr>
            <a:spLocks noGrp="1"/>
          </p:cNvSpPr>
          <p:nvPr>
            <p:ph idx="1"/>
          </p:nvPr>
        </p:nvSpPr>
        <p:spPr/>
        <p:txBody>
          <a:bodyPr>
            <a:normAutofit fontScale="92500" lnSpcReduction="10000"/>
          </a:bodyPr>
          <a:lstStyle/>
          <a:p>
            <a:pPr>
              <a:buNone/>
            </a:pPr>
            <a:r>
              <a:rPr lang="ar-SA" dirty="0" smtClean="0"/>
              <a:t> </a:t>
            </a:r>
            <a:br>
              <a:rPr lang="ar-SA" dirty="0" smtClean="0"/>
            </a:br>
            <a:r>
              <a:rPr lang="ar-SA" dirty="0" smtClean="0"/>
              <a:t>كان يحيى بن إبراهيم الجُدالي صاحب الفطرة النقيّة يعلم أن كلّ ما يفعله قومه من المنكرات، لكنه لم يكن بمقدوره التغيير؛ فالشعب كله في ضلال وعمى، وبعيد كل البعد عن الدين، كما أن الرجل نفسه لا يملك من العلم ما يستطيع به أن يغيّر الناس.</a:t>
            </a:r>
            <a:endParaRPr lang="en-US" dirty="0" smtClean="0"/>
          </a:p>
          <a:p>
            <a:pPr>
              <a:buNone/>
            </a:pPr>
            <a:r>
              <a:rPr lang="ar-SA" dirty="0" smtClean="0"/>
              <a:t/>
            </a:r>
            <a:br>
              <a:rPr lang="ar-SA" dirty="0" smtClean="0"/>
            </a:br>
            <a:r>
              <a:rPr lang="ar-SA" dirty="0" smtClean="0"/>
              <a:t>وبعد حيْرة وتفكّر هداه ربُّه لأن يذهب إلى الحج، ثم وهو في طريق عودته يُعرّج على حاضرة الإسلام في المنطقة وهي مدينة القيروان (في تونس الآن)، فيكلّم علماءَها المشهورين بالعلم لعلّ واحدًا منهم أن يأتي معه فيُعلّم قبيلته الإسلام.</a:t>
            </a:r>
            <a:endParaRPr lang="en-US" dirty="0" smtClean="0"/>
          </a:p>
          <a:p>
            <a:pPr>
              <a:buNone/>
            </a:pPr>
            <a:endParaRPr lang="ar-IQ"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normAutofit fontScale="92500" lnSpcReduction="20000"/>
          </a:bodyPr>
          <a:lstStyle/>
          <a:p>
            <a:pPr>
              <a:buNone/>
            </a:pPr>
            <a:r>
              <a:rPr lang="ar-SA" dirty="0" smtClean="0"/>
              <a:t/>
            </a:r>
            <a:br>
              <a:rPr lang="ar-SA" dirty="0" smtClean="0"/>
            </a:br>
            <a:r>
              <a:rPr lang="ar-SA" dirty="0" smtClean="0"/>
              <a:t>وبالفعل ذهب إلى الحج وفي طريق عودته ذهب إلى القيروان، وقابل هناك أبا عمران موسى بن عيسى الفاسي (368 - 430 هـ= 979 - 1039 م )، وهو شيخ المالكية في مدينة القيروان (كان المذهب المالكي </a:t>
            </a:r>
            <a:r>
              <a:rPr lang="ar-IQ" dirty="0" smtClean="0"/>
              <a:t>)</a:t>
            </a:r>
            <a:r>
              <a:rPr lang="ar-SA" dirty="0" smtClean="0"/>
              <a:t>هو المنتشر في كل بلاد الشمال الإفريقي وإلى عصرنا الحاضر، كما كان هو المذهب السائد في بلاد الأندلس</a:t>
            </a:r>
            <a:br>
              <a:rPr lang="ar-SA" dirty="0" smtClean="0"/>
            </a:br>
            <a:r>
              <a:rPr lang="ar-SA" dirty="0" smtClean="0"/>
              <a:t/>
            </a:r>
            <a:br>
              <a:rPr lang="ar-SA" dirty="0" smtClean="0"/>
            </a:br>
            <a:r>
              <a:rPr lang="ar-SA" dirty="0" smtClean="0"/>
              <a:t>فلما التقى به يحيى بن إبراهيم الجدالي حكى له قصته وسأله عن الدواء، فما كان من أبي عمران الفاسي إلا أن أرسل معه شيخًا جليلًا يعلّم النّاس أمور دينهم</a:t>
            </a:r>
            <a:r>
              <a:rPr lang="ar-IQ" dirty="0" smtClean="0"/>
              <a:t> والذي هوزعيم المرابطين الأوائل إسمه(عبدالله بن يس).</a:t>
            </a:r>
            <a:endParaRPr lang="en-US" dirty="0" smtClean="0"/>
          </a:p>
          <a:p>
            <a:pPr>
              <a:buNone/>
            </a:pPr>
            <a:endParaRPr lang="en-US" dirty="0" smtClean="0"/>
          </a:p>
          <a:p>
            <a:pPr>
              <a:buNone/>
            </a:pPr>
            <a:endParaRPr lang="ar-IQ"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دولة الموحدين</a:t>
            </a:r>
            <a:endParaRPr lang="ar-IQ" dirty="0"/>
          </a:p>
        </p:txBody>
      </p:sp>
      <p:sp>
        <p:nvSpPr>
          <p:cNvPr id="3" name="عنصر نائب للمحتوى 2"/>
          <p:cNvSpPr>
            <a:spLocks noGrp="1"/>
          </p:cNvSpPr>
          <p:nvPr>
            <p:ph idx="1"/>
          </p:nvPr>
        </p:nvSpPr>
        <p:spPr/>
        <p:txBody>
          <a:bodyPr>
            <a:normAutofit fontScale="85000" lnSpcReduction="20000"/>
          </a:bodyPr>
          <a:lstStyle/>
          <a:p>
            <a:pPr>
              <a:buNone/>
            </a:pPr>
            <a:r>
              <a:rPr lang="ar-IQ" dirty="0" smtClean="0"/>
              <a:t>قامت دولة الموحدين  في أعقاب دولة  المرابطين  وكلتاهما دولة افريقية قبلية دينية في الأصل</a:t>
            </a:r>
            <a:endParaRPr lang="en-US" dirty="0" smtClean="0"/>
          </a:p>
          <a:p>
            <a:pPr>
              <a:buNone/>
            </a:pPr>
            <a:r>
              <a:rPr lang="ar-IQ" dirty="0" smtClean="0"/>
              <a:t>بدأت دولة الموحدين عام (514) للهجرة على يد( محمد بن تومرت ) الذي ينتمي الى قبيلة هرغة,أحد قبائل مصمود ة في المغرب الاقصى،وقيل انه بالنسب ينتمي الى النبي عليه أفضل الصلاة والسلام،إن قوام دولة الموحدين هو الأمر بالمعروف والنهي عن المنكر والقول بالتوحيد،من أجل ذلك سمي أتباع هذه الدولة بالموحدين،وقد عرف عن محمد بن تومرت أنه خرج من افريقيا طلبا للعلم سنة (501)للهجرة فد خل الأندلس  ثم رحل إلى المشرق وحج وهناك  لقي بأئمة كثيرين فآستفاد من علمهم ،كما لقي بإمام غزالي في أواخر ايامه ،وتأثربأفكاره، لذ ا فقد كرس نفسه  للدعوة والإصلاح الديني, بسبب شيوع الفساد والبغي في المجتمع الإسلامي  وسكوت علماء الدين على ذلك.</a:t>
            </a:r>
            <a:endParaRPr lang="en-US" dirty="0" smtClean="0"/>
          </a:p>
          <a:p>
            <a:pPr>
              <a:buNone/>
            </a:pPr>
            <a:endParaRPr lang="ar-IQ"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dirty="0" smtClean="0"/>
              <a:t>عناصرالشعب الأندلسي</a:t>
            </a:r>
            <a:endParaRPr lang="ar-IQ" dirty="0"/>
          </a:p>
        </p:txBody>
      </p:sp>
      <p:sp>
        <p:nvSpPr>
          <p:cNvPr id="3" name="Content Placeholder 2"/>
          <p:cNvSpPr>
            <a:spLocks noGrp="1"/>
          </p:cNvSpPr>
          <p:nvPr>
            <p:ph idx="1"/>
          </p:nvPr>
        </p:nvSpPr>
        <p:spPr/>
        <p:txBody>
          <a:bodyPr>
            <a:normAutofit lnSpcReduction="10000"/>
          </a:bodyPr>
          <a:lstStyle/>
          <a:p>
            <a:r>
              <a:rPr lang="ar-IQ" dirty="0" smtClean="0"/>
              <a:t>العناصرالتي سادت اندلس خمسة وهم:</a:t>
            </a:r>
          </a:p>
          <a:p>
            <a:pPr marL="514350" indent="-514350">
              <a:buNone/>
            </a:pPr>
            <a:r>
              <a:rPr lang="ar-IQ" dirty="0" smtClean="0"/>
              <a:t>1-العرب:وهم العرب المسلمين الذين كانوايحسون بالأرستقراطية بسبب غلبتهم على الاسبان والبربرفي دخولهم في الاسلام، وفي لغتهم التي تفوق على غيرهم</a:t>
            </a:r>
          </a:p>
          <a:p>
            <a:pPr marL="514350" indent="-514350">
              <a:buNone/>
            </a:pPr>
            <a:r>
              <a:rPr lang="ar-IQ" dirty="0" smtClean="0"/>
              <a:t>2-البربر:هم يشاركون العرب في البداوة والاسلام والشجاعةوالعصبية القبلية</a:t>
            </a:r>
          </a:p>
          <a:p>
            <a:pPr marL="514350" indent="-514350">
              <a:buNone/>
            </a:pPr>
            <a:r>
              <a:rPr lang="ar-IQ" dirty="0" smtClean="0"/>
              <a:t>3-الموالي:وهم موالي بني امية وهؤلاء يمثلون ثلاث طوائف من دخلوا الاندلس ابان الفتح،ومن دخلوها بعد الفتح،ثم  دخلوا في ولاء البيت الاموي من اهل البلاد</a:t>
            </a:r>
            <a:endParaRPr lang="ar-IQ"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IQ" dirty="0" smtClean="0"/>
              <a:t>4-المولدون:وهم العنصر الناشيء من تزاوج العرب بالبربر او العرب بالاسبانيات والصقالبة</a:t>
            </a:r>
          </a:p>
          <a:p>
            <a:r>
              <a:rPr lang="ar-IQ" dirty="0" smtClean="0"/>
              <a:t>5-أهل الذمة:وهم الإسبان الذين بقوا على مسيحيتهم ولم يدخلوا في الإسلام،هؤلاء كانو يرون ان العرب والبربردخلاء عليهم وأنهم أحق بملك بلادهم</a:t>
            </a:r>
            <a:endParaRPr lang="ar-IQ"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نظام الحكم في الأندلس</a:t>
            </a:r>
            <a:endParaRPr lang="ar-IQ" dirty="0"/>
          </a:p>
        </p:txBody>
      </p:sp>
      <p:sp>
        <p:nvSpPr>
          <p:cNvPr id="3" name="عنصر نائب للمحتوى 2"/>
          <p:cNvSpPr>
            <a:spLocks noGrp="1"/>
          </p:cNvSpPr>
          <p:nvPr>
            <p:ph idx="1"/>
          </p:nvPr>
        </p:nvSpPr>
        <p:spPr/>
        <p:txBody>
          <a:bodyPr/>
          <a:lstStyle/>
          <a:p>
            <a:r>
              <a:rPr lang="ar-IQ" dirty="0" smtClean="0"/>
              <a:t>نظام الحكم  في الأندلس</a:t>
            </a:r>
            <a:endParaRPr lang="en-US" dirty="0" smtClean="0"/>
          </a:p>
          <a:p>
            <a:r>
              <a:rPr lang="ar-IQ" dirty="0" smtClean="0"/>
              <a:t>كانت السلطة العليا في مختلف العهود التي تعاقب على حكم الأندلس بيد الأمير أو الخليفة ، وقد أعتاد وا أن  لا يحكموا أنفسهم بأنفسهم  ولا يعتمدوا على أنفسهم في النظام وتدبير الشؤون ، وإنما اعتادوا الاعتماد على رجل قوي حازم يحكمهم ويقدمهم ،هذا في الأندلس ومثله  في الشرق.</a:t>
            </a:r>
            <a:endParaRPr lang="en-US" dirty="0" smtClean="0"/>
          </a:p>
          <a:p>
            <a:endParaRPr lang="ar-IQ"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صفات أهل الأندلس</a:t>
            </a:r>
            <a:endParaRPr lang="ar-IQ" dirty="0"/>
          </a:p>
        </p:txBody>
      </p:sp>
      <p:sp>
        <p:nvSpPr>
          <p:cNvPr id="3" name="عنصر نائب للمحتوى 2"/>
          <p:cNvSpPr>
            <a:spLocks noGrp="1"/>
          </p:cNvSpPr>
          <p:nvPr>
            <p:ph idx="1"/>
          </p:nvPr>
        </p:nvSpPr>
        <p:spPr/>
        <p:txBody>
          <a:bodyPr>
            <a:normAutofit lnSpcReduction="10000"/>
          </a:bodyPr>
          <a:lstStyle/>
          <a:p>
            <a:pPr marL="514350" indent="-514350">
              <a:buNone/>
            </a:pPr>
            <a:r>
              <a:rPr lang="ar-IQ" dirty="0" smtClean="0"/>
              <a:t>والشعب الأندلسي كسائر الشعوب له صفاته الخاصة التي تميزه وتكشف عن طبائعه وأخلاقه ومألوف عاداته ومن هذه الصفات نبرز أهمها كالآتي:</a:t>
            </a:r>
          </a:p>
          <a:p>
            <a:pPr marL="514350" lvl="0" indent="-514350">
              <a:buNone/>
            </a:pPr>
            <a:r>
              <a:rPr lang="ar-IQ" dirty="0" smtClean="0"/>
              <a:t>حب النظافة: وعن هذه الصفة بنبئنا المقري بقوله:(وأهل الأندلس أشد خلق الله يعتنون بالنظافة ما يلبسون وما يفرشون وغير ذلك مما يتعلق بهم)</a:t>
            </a:r>
          </a:p>
          <a:p>
            <a:pPr marL="514350" indent="-514350">
              <a:buNone/>
            </a:pPr>
            <a:r>
              <a:rPr lang="ar-IQ" dirty="0" smtClean="0"/>
              <a:t>كراهيتهم للتسول:وعادة التسول مستقبحة عندهم ،فإذا رأوا شخصا صحيحا قادرا على العمل يستجدي الناس في الطرقات سبوه وأهانوه</a:t>
            </a:r>
            <a:endParaRPr lang="en-US" dirty="0" smtClean="0"/>
          </a:p>
          <a:p>
            <a:pPr marL="514350" lvl="0" indent="-514350">
              <a:buNone/>
            </a:pPr>
            <a:endParaRPr lang="ar-IQ" dirty="0" smtClean="0"/>
          </a:p>
          <a:p>
            <a:pPr marL="514350" lvl="0" indent="-514350">
              <a:buNone/>
            </a:pPr>
            <a:endParaRPr lang="en-US" dirty="0" smtClean="0"/>
          </a:p>
          <a:p>
            <a:pPr marL="514350" indent="-514350">
              <a:buNone/>
            </a:pPr>
            <a:endParaRPr lang="ar-IQ" dirty="0" smtClean="0"/>
          </a:p>
          <a:p>
            <a:pPr marL="514350" indent="-514350">
              <a:buNone/>
            </a:pPr>
            <a:endParaRPr lang="ar-IQ" dirty="0" smtClean="0"/>
          </a:p>
          <a:p>
            <a:pPr marL="514350" indent="-514350">
              <a:buNone/>
            </a:pPr>
            <a:endParaRPr lang="en-US" dirty="0" smtClean="0"/>
          </a:p>
          <a:p>
            <a:pPr marL="514350" indent="-514350">
              <a:buNone/>
            </a:pPr>
            <a:endParaRPr lang="ar-IQ"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lstStyle/>
          <a:p>
            <a:pPr lvl="0"/>
            <a:r>
              <a:rPr lang="ar-IQ" dirty="0" smtClean="0"/>
              <a:t>زيهم: ومن حيث الزي فالغالب على أهل الأندلس ترك العمائم ولاسيما في شرق الأندلس، أما أهل غربها فلا تكاد ترى فيهم فقيها ولا قاضيا مشارا اليه إلا وهو بعمامة .</a:t>
            </a:r>
          </a:p>
          <a:p>
            <a:r>
              <a:rPr lang="ar-IQ" dirty="0" smtClean="0"/>
              <a:t>شعار الحداد : فإذا كان لون الأسود هو شعار الحداد عند المشارقة فإن شعار الحداد عند الأندلسيين هو اللون الأبيض؛ولهذا إعتادوا أن يلبسوا البياض عند الحداد وعن ذلك ابن برد الأصغر:</a:t>
            </a:r>
            <a:endParaRPr lang="en-US" dirty="0" smtClean="0"/>
          </a:p>
          <a:p>
            <a:pPr lvl="0"/>
            <a:endParaRPr lang="ar-IQ" dirty="0" smtClean="0"/>
          </a:p>
          <a:p>
            <a:pPr lvl="0"/>
            <a:endParaRPr lang="en-US" dirty="0" smtClean="0"/>
          </a:p>
          <a:p>
            <a:endParaRPr lang="ar-IQ"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20000"/>
          </a:bodyPr>
          <a:lstStyle/>
          <a:p>
            <a:r>
              <a:rPr lang="ar-IQ" dirty="0" smtClean="0"/>
              <a:t>يقولون البياض لباس حزن</a:t>
            </a:r>
            <a:endParaRPr lang="en-US" dirty="0" smtClean="0"/>
          </a:p>
          <a:p>
            <a:r>
              <a:rPr lang="ar-IQ" dirty="0" smtClean="0"/>
              <a:t>بأندلس،فقلت من الصواب</a:t>
            </a:r>
            <a:endParaRPr lang="en-US" dirty="0" smtClean="0"/>
          </a:p>
          <a:p>
            <a:r>
              <a:rPr lang="ar-IQ" dirty="0" smtClean="0"/>
              <a:t>الم ترني لبست بياض شعري</a:t>
            </a:r>
            <a:endParaRPr lang="en-US" dirty="0" smtClean="0"/>
          </a:p>
          <a:p>
            <a:r>
              <a:rPr lang="ar-IQ" dirty="0" smtClean="0"/>
              <a:t>لأني قد حزنت على الشباب</a:t>
            </a:r>
            <a:endParaRPr lang="en-US" dirty="0" smtClean="0"/>
          </a:p>
          <a:p>
            <a:endParaRPr lang="ar-IQ" dirty="0" smtClean="0"/>
          </a:p>
          <a:p>
            <a:r>
              <a:rPr lang="ar-IQ" dirty="0" smtClean="0"/>
              <a:t>تدينهم:ولاهل الاندلس قواعد في ديانتهم تختلف باختلاف حكامها ولكن الاغلب عندهم اقامة الحدود ،وانكار التهاون في الدين ، فكان عامة الناس لايمانعون  اذا رأواعدم العدالة أو تهاونا في الدين من قبل الولاة والسلطان ان يرجموهم ويخرجوهم من بلادهم</a:t>
            </a:r>
            <a:endParaRPr lang="en-US" dirty="0" smtClean="0"/>
          </a:p>
          <a:p>
            <a:endParaRPr lang="en-US" dirty="0" smtClean="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أصل الأندلسيين</a:t>
            </a:r>
            <a:endParaRPr lang="ar-IQ" dirty="0"/>
          </a:p>
        </p:txBody>
      </p:sp>
      <p:sp>
        <p:nvSpPr>
          <p:cNvPr id="3" name="عنصر نائب للمحتوى 2"/>
          <p:cNvSpPr>
            <a:spLocks noGrp="1"/>
          </p:cNvSpPr>
          <p:nvPr>
            <p:ph idx="1"/>
          </p:nvPr>
        </p:nvSpPr>
        <p:spPr/>
        <p:txBody>
          <a:bodyPr/>
          <a:lstStyle/>
          <a:p>
            <a:r>
              <a:rPr lang="ar-SA" dirty="0" smtClean="0"/>
              <a:t>الأندلسيون ليسوا عربا ولا مغاربة في الأصل، إنهم أبناء شبه الجزيرة الإيبيرية الذين اعتنقوا الإسلام على مدى قرون طويلة، وعندما انهارت دولتهم بفعل التحالف الكنسي الأوربي، وصفهم الأوربيون بالعرب لكي يتخلصوا من عقدة الذنب. لم يكونوا يستطيعون القول إنهم ينكلون بأبناء جلدتهم حتى لا يحاسبهم التاريخ (تاريخهم) على ذلك</a:t>
            </a:r>
            <a:r>
              <a:rPr lang="en-US" dirty="0" smtClean="0"/>
              <a:t>.</a:t>
            </a:r>
          </a:p>
          <a:p>
            <a:endParaRPr lang="ar-IQ"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lstStyle/>
          <a:p>
            <a:r>
              <a:rPr lang="ar-IQ" dirty="0" smtClean="0"/>
              <a:t>نساؤهم:وكانت نساؤهم على العموم أشبه شيء بنساء أهل المشرق،أكثرهن أميات وفيهن الجواري اللائي يحسن الغناء والموسيقى ويبعن بعد أن يتلعمن بأثمان غالية،وكان يغلب على حرائرمن الاندلسيات الحجاب كأهل الشرق ولكن كان حجاب حرائرالأندلسيات أشد وأعنف</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فتح الإسلام للأندلس</a:t>
            </a:r>
            <a:endParaRPr lang="ar-IQ" dirty="0"/>
          </a:p>
        </p:txBody>
      </p:sp>
      <p:sp>
        <p:nvSpPr>
          <p:cNvPr id="3" name="عنصر نائب للمحتوى 2"/>
          <p:cNvSpPr>
            <a:spLocks noGrp="1"/>
          </p:cNvSpPr>
          <p:nvPr>
            <p:ph idx="1"/>
          </p:nvPr>
        </p:nvSpPr>
        <p:spPr/>
        <p:txBody>
          <a:bodyPr>
            <a:normAutofit lnSpcReduction="10000"/>
          </a:bodyPr>
          <a:lstStyle/>
          <a:p>
            <a:r>
              <a:rPr lang="ar-IQ" dirty="0" smtClean="0"/>
              <a:t>أولا:فتح المغرب</a:t>
            </a:r>
          </a:p>
          <a:p>
            <a:r>
              <a:rPr lang="ar-IQ" dirty="0" smtClean="0"/>
              <a:t>ثانيا:فتح الأندلس</a:t>
            </a:r>
          </a:p>
          <a:p>
            <a:r>
              <a:rPr lang="ar-IQ" dirty="0" smtClean="0"/>
              <a:t>***********************</a:t>
            </a:r>
          </a:p>
          <a:p>
            <a:r>
              <a:rPr lang="ar-IQ" dirty="0" smtClean="0"/>
              <a:t>فتح المغرب:</a:t>
            </a:r>
          </a:p>
          <a:p>
            <a:pPr>
              <a:buNone/>
            </a:pPr>
            <a:r>
              <a:rPr lang="ar-IQ" dirty="0" smtClean="0"/>
              <a:t>كان فتح الإسلام للمغرب مقدمة لفتح بلاد الأندلس لأنه المجاز الطبيعي اليها،وقد استغرق فتحه ونشرالإسلام فيه حوالي سبعين سنة،بدأت ببعث استطلاعي قام به عقبة بن نافع الفهري في ذي القعدة سنة(21للهجرة)وانتهت بحملة موسى بن نصير التي أخضع فيهاالمغرب الأقصى سنة(90للهجرة)</a:t>
            </a: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أهم الرجال البارزين الذين كانوا لهم الدورفي فتح المغرب:</a:t>
            </a:r>
            <a:endParaRPr lang="ar-IQ" dirty="0"/>
          </a:p>
        </p:txBody>
      </p:sp>
      <p:sp>
        <p:nvSpPr>
          <p:cNvPr id="3" name="عنصر نائب للمحتوى 2"/>
          <p:cNvSpPr>
            <a:spLocks noGrp="1"/>
          </p:cNvSpPr>
          <p:nvPr>
            <p:ph idx="1"/>
          </p:nvPr>
        </p:nvSpPr>
        <p:spPr/>
        <p:txBody>
          <a:bodyPr/>
          <a:lstStyle/>
          <a:p>
            <a:pPr>
              <a:buNone/>
            </a:pPr>
            <a:endParaRPr lang="ar-IQ" dirty="0" smtClean="0"/>
          </a:p>
          <a:p>
            <a:r>
              <a:rPr lang="ar-IQ" dirty="0" smtClean="0"/>
              <a:t>عمروبن العاص</a:t>
            </a:r>
          </a:p>
          <a:p>
            <a:r>
              <a:rPr lang="ar-IQ" dirty="0" smtClean="0"/>
              <a:t>عقبة بن نافع الفهري وبنوه عياض، وعثمان، وأبوعبدة ،وأبو المهاجردينار،وزهير بن قيس،وحسان بن النعمان،وموسى بن النصير،وبنوه عبدالله ،وعبد العزيز،ومروان</a:t>
            </a:r>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فتح الأندلس</a:t>
            </a:r>
            <a:endParaRPr lang="ar-IQ" dirty="0"/>
          </a:p>
        </p:txBody>
      </p:sp>
      <p:sp>
        <p:nvSpPr>
          <p:cNvPr id="3" name="عنصر نائب للمحتوى 2"/>
          <p:cNvSpPr>
            <a:spLocks noGrp="1"/>
          </p:cNvSpPr>
          <p:nvPr>
            <p:ph idx="1"/>
          </p:nvPr>
        </p:nvSpPr>
        <p:spPr/>
        <p:txBody>
          <a:bodyPr>
            <a:normAutofit fontScale="32500" lnSpcReduction="20000"/>
          </a:bodyPr>
          <a:lstStyle/>
          <a:p>
            <a:pPr>
              <a:buNone/>
            </a:pPr>
            <a:r>
              <a:rPr lang="ar-SA" sz="9800" dirty="0" smtClean="0"/>
              <a:t>في شهر رمضان المبارك إحدى وتسعين للهجرة بدأ فتح الإسلام بلاد الأندلس (الفردوس الإسلامي المفقود).</a:t>
            </a:r>
            <a:br>
              <a:rPr lang="ar-SA" sz="9800" dirty="0" smtClean="0"/>
            </a:br>
            <a:r>
              <a:rPr lang="ar-SA" sz="9800" dirty="0" smtClean="0"/>
              <a:t/>
            </a:r>
            <a:br>
              <a:rPr lang="ar-SA" sz="9800" dirty="0" smtClean="0"/>
            </a:br>
            <a:r>
              <a:rPr lang="ar-SA" sz="9800" dirty="0" smtClean="0"/>
              <a:t>ويروي التاريخ أن أول من دخل جزيرة الأندلس من المسلمين لفتحها والجهاد فيها هو "طريف البربري" التابع للبطل الفاتح موسى بن نصير، وكان طريف مع سرية مجاهدة قوامها مائة فارس، وأربعمائة ر</a:t>
            </a:r>
            <a:r>
              <a:rPr lang="ar-IQ" sz="9800" dirty="0" smtClean="0"/>
              <a:t>جالا</a:t>
            </a:r>
            <a:r>
              <a:rPr lang="ar-SA" sz="9800" dirty="0" smtClean="0"/>
              <a:t>، وكان دخوله في شهر رمضان المعظم في السنة الحادية والتسعين بعد الهجرة النبوية، وقد نقل هذه السرية في أربعة مراكب من شمال إفريقيا إلى أرض أسبانيا.</a:t>
            </a:r>
            <a:endParaRPr lang="ar-IQ" sz="9800"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normAutofit fontScale="40000" lnSpcReduction="20000"/>
          </a:bodyPr>
          <a:lstStyle/>
          <a:p>
            <a:pPr>
              <a:buNone/>
            </a:pPr>
            <a:r>
              <a:rPr lang="ar-SA" sz="9600" dirty="0" smtClean="0"/>
              <a:t/>
            </a:r>
            <a:br>
              <a:rPr lang="ar-SA" sz="9600" dirty="0" smtClean="0"/>
            </a:br>
            <a:r>
              <a:rPr lang="ar-SA" sz="9600" dirty="0" smtClean="0"/>
              <a:t/>
            </a:r>
            <a:br>
              <a:rPr lang="ar-SA" sz="9600" dirty="0" smtClean="0"/>
            </a:br>
            <a:r>
              <a:rPr lang="ar-SA" sz="9600" dirty="0" smtClean="0"/>
              <a:t>واستعان طريف في غزوته تلك بالكونت يوليان، الذي كان نائبًا للإمبراطور البيزانطي في مدينة سبتة؛ حيث سهل هذا النائب للمسلمين طريق النزل لأول مرة في أرض الأندلس؛ حيث كان هناك أحقاد بين يوليان وذريق صاحب الأندلس (يُروى أن سبب ذلك أن ذريق اعتدى على عِرض ابنة يوليان بعد أن استأمنه عليها" </a:t>
            </a:r>
            <a:r>
              <a:rPr lang="ar-IQ" sz="9600" dirty="0" smtClean="0"/>
              <a:t>)</a:t>
            </a:r>
            <a:endParaRPr lang="en-US" sz="9600" dirty="0" smtClean="0"/>
          </a:p>
          <a:p>
            <a:pPr>
              <a:buNone/>
            </a:pP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lstStyle/>
          <a:p>
            <a:pPr>
              <a:buNone/>
            </a:pPr>
            <a:r>
              <a:rPr lang="ar-SA" dirty="0" smtClean="0"/>
              <a:t/>
            </a:r>
            <a:br>
              <a:rPr lang="ar-SA" dirty="0" smtClean="0"/>
            </a:br>
            <a:r>
              <a:rPr lang="ar-SA" dirty="0" smtClean="0"/>
              <a:t/>
            </a:r>
            <a:br>
              <a:rPr lang="ar-SA" dirty="0" smtClean="0"/>
            </a:br>
            <a:r>
              <a:rPr lang="ar-SA" dirty="0" smtClean="0"/>
              <a:t>وكان موسى بن نصير بطل شمال إفريقية قد استأذن من أمير المؤمنين الوليد بن عبد الملك، في أن يوسِّع دائرة الغزو والفتح في بلاد الأندلس؛ لتمكين كلمة الإسلام فيها وتحرير أهلها من نِيْر الطاغين الطارئين عليها من القُوط الغربيين، فكتب إليه الوليد يقول له: خُضها بالسرايا حتى ترى وتختبر شأنها، ولا تغرر بالمسلمين في بحر شديد الأهوال.</a:t>
            </a:r>
            <a:endParaRPr lang="en-US" dirty="0" smtClean="0"/>
          </a:p>
          <a:p>
            <a:pPr>
              <a:buNone/>
            </a:pPr>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t>عهد الولاة </a:t>
            </a:r>
            <a:r>
              <a:rPr lang="en-US" dirty="0" smtClean="0"/>
              <a:t/>
            </a:r>
            <a:br>
              <a:rPr lang="en-US" dirty="0" smtClean="0"/>
            </a:br>
            <a:endParaRPr lang="ar-IQ" dirty="0"/>
          </a:p>
        </p:txBody>
      </p:sp>
      <p:sp>
        <p:nvSpPr>
          <p:cNvPr id="3" name="عنصر نائب للمحتوى 2"/>
          <p:cNvSpPr>
            <a:spLocks noGrp="1"/>
          </p:cNvSpPr>
          <p:nvPr>
            <p:ph idx="1"/>
          </p:nvPr>
        </p:nvSpPr>
        <p:spPr/>
        <p:txBody>
          <a:bodyPr>
            <a:normAutofit fontScale="92500" lnSpcReduction="10000"/>
          </a:bodyPr>
          <a:lstStyle/>
          <a:p>
            <a:pPr>
              <a:buNone/>
            </a:pPr>
            <a:r>
              <a:rPr lang="ar-SA" dirty="0" smtClean="0"/>
              <a:t>ماذا نقصد بعهد الولاة؟ يعني أن يحكم الأندلس ولاة يتبعون الخليفة الأموي في دمشق. وينقسم إلى فترتين: فترة ازدهار وتقدم وهي الفترة الأولى، وفترة ضعف واضمحلال وهي الفترة الثانية.</a:t>
            </a:r>
            <a:endParaRPr lang="en-US" dirty="0" smtClean="0"/>
          </a:p>
          <a:p>
            <a:pPr>
              <a:buNone/>
            </a:pPr>
            <a:r>
              <a:rPr lang="ar-SA" dirty="0" smtClean="0"/>
              <a:t>الفترة الأولى من عهد الولاة من سنة 95 هـ/ 714م حتى سنة 123 هـ/ 741م</a:t>
            </a:r>
            <a:endParaRPr lang="en-US" dirty="0" smtClean="0"/>
          </a:p>
          <a:p>
            <a:pPr>
              <a:buNone/>
            </a:pPr>
            <a:r>
              <a:rPr lang="ar-SA" dirty="0" smtClean="0"/>
              <a:t>لماذا كانت فترة تقدم وازدهار؟ وذلك يرجع إلى الاهتمام بنشر الدين الإسلامي، وإلغاء الطبقية، ونشر الحرية العقائدية، والاهتمام بالحضارة المادية، واتخاذ </a:t>
            </a:r>
            <a:r>
              <a:rPr lang="ar-SA" dirty="0" smtClean="0">
                <a:hlinkClick r:id="rId2"/>
              </a:rPr>
              <a:t>قرطبة</a:t>
            </a:r>
            <a:r>
              <a:rPr lang="ar-SA" dirty="0" smtClean="0"/>
              <a:t> عاصمة للمسلمين، ونشأة جيل المولدين الذي أدى لامتزاج العرب بالأندلسيين، وتقليد الأسبان للمسلمين في كل شيء. </a:t>
            </a:r>
            <a:endParaRPr lang="en-US" dirty="0" smtClean="0"/>
          </a:p>
          <a:p>
            <a:pPr>
              <a:buNone/>
            </a:pPr>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710</TotalTime>
  <Words>1360</Words>
  <PresentationFormat>On-screen Show (4:3)</PresentationFormat>
  <Paragraphs>91</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سمة Office</vt:lpstr>
      <vt:lpstr>سبب تسمية الأندلس</vt:lpstr>
      <vt:lpstr>   معنى كلمة أندلس أسئلة كثيرة حول معنى هذه الكلمة والمراد منها، فبلاد الأندلس هي اليوم دولتي إسبانيا والبرتغال، أو ما يُسمى شبه الجزيرة الأيبيرية، ومساحتها (مجموع الدولتين) ستمائة ألف كيلو متر، أي أقل من ثُلثي مساحة مصر.      </vt:lpstr>
      <vt:lpstr>أصل الأندلسيين</vt:lpstr>
      <vt:lpstr>فتح الإسلام للأندلس</vt:lpstr>
      <vt:lpstr>أهم الرجال البارزين الذين كانوا لهم الدورفي فتح المغرب:</vt:lpstr>
      <vt:lpstr>فتح الأندلس</vt:lpstr>
      <vt:lpstr>Slide 7</vt:lpstr>
      <vt:lpstr>Slide 8</vt:lpstr>
      <vt:lpstr>عهد الولاة  </vt:lpstr>
      <vt:lpstr>Slide 10</vt:lpstr>
      <vt:lpstr>Slide 11</vt:lpstr>
      <vt:lpstr>Slide 12</vt:lpstr>
      <vt:lpstr>Slide 13</vt:lpstr>
      <vt:lpstr>عصرالإمارة الأموية (قرطبة) 138-422للهجرة</vt:lpstr>
      <vt:lpstr>Slide 15</vt:lpstr>
      <vt:lpstr>Slide 16</vt:lpstr>
      <vt:lpstr>عهد ملوك الطوائف</vt:lpstr>
      <vt:lpstr>ثانيا:بنورزين</vt:lpstr>
      <vt:lpstr>  خامسًا: بنو ذي النون: </vt:lpstr>
      <vt:lpstr>دولة المرابطين في الأندلس</vt:lpstr>
      <vt:lpstr>Slide 21</vt:lpstr>
      <vt:lpstr>Slide 22</vt:lpstr>
      <vt:lpstr>دولة الموحدين</vt:lpstr>
      <vt:lpstr>عناصرالشعب الأندلسي</vt:lpstr>
      <vt:lpstr>Slide 25</vt:lpstr>
      <vt:lpstr>نظام الحكم في الأندلس</vt:lpstr>
      <vt:lpstr>صفات أهل الأندلس</vt:lpstr>
      <vt:lpstr>Slide 28</vt:lpstr>
      <vt:lpstr>Slide 29</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أسئلة كثيرة حول معنى هذه الكلمة والمراد منها، فبلاد الأندلس هي اليوم دولتي إسبانيا والبرتغال، أو ما يُسمى شبه الجزيرة الأيبيرية، ومساحتها (مجموع الدولتين) ستمائة ألف كيلو متر، أي أقل من ثُلثي مساحة مصر.    وعن سبب تسميتها بالأندلس فقد كانت هناك بعض القبائل الهمجية التي جاءت من شمال إسكندناف من بلاد السويد والدانمارك والنرويج وغيرها، وهجمت على منطقة الأندلس وعاشت فيها فترة منذ القرن الأول الميلادي، ويقال أن هذه القبائل جاءت من ألمانيا، وما يهمنا هو أن هذه القبائل كانت تسمى قبائل الفندال أو الوندال بالللغة العربية؛ فسميت هذه البلاد بفاندليسيا على اسم القبائل التي كانت تعيش فيها، ومع الأيام حُرف إلى أندوليسيا فأندلس.  </dc:title>
  <cp:lastModifiedBy>Hero</cp:lastModifiedBy>
  <cp:revision>71</cp:revision>
  <dcterms:modified xsi:type="dcterms:W3CDTF">2017-04-29T15:17:10Z</dcterms:modified>
</cp:coreProperties>
</file>