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ar-IQ" dirty="0" smtClean="0"/>
              <a:t>فنون الشعر الأندلسي   التقليدية</a:t>
            </a:r>
            <a:endParaRPr lang="ar-IQ" dirty="0"/>
          </a:p>
        </p:txBody>
      </p:sp>
      <p:sp>
        <p:nvSpPr>
          <p:cNvPr id="3" name="Subtitle 2"/>
          <p:cNvSpPr>
            <a:spLocks noGrp="1"/>
          </p:cNvSpPr>
          <p:nvPr>
            <p:ph type="subTitle" idx="1"/>
          </p:nvPr>
        </p:nvSpPr>
        <p:spPr/>
        <p:txBody>
          <a:bodyPr>
            <a:normAutofit/>
          </a:bodyPr>
          <a:lstStyle/>
          <a:p>
            <a:r>
              <a:rPr lang="ar-IQ" sz="2800" dirty="0" smtClean="0"/>
              <a:t>قبل أن نتطرق الى  هذه  الفنون يجب ان نعلم  ما هي السمات العامة  للشعر الأندلسي  والتي  سوف  نبرز  أهمها كالآتي:</a:t>
            </a:r>
            <a:endParaRPr lang="en-US" sz="2800" dirty="0" smtClean="0"/>
          </a:p>
          <a:p>
            <a:endParaRPr lang="ar-IQ"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r-IQ" dirty="0" smtClean="0"/>
              <a:t>طرائقهم في بناء القصيدة تختلف من شاعر الى آخر:</a:t>
            </a:r>
          </a:p>
          <a:p>
            <a:pPr>
              <a:buNone/>
            </a:pPr>
            <a:r>
              <a:rPr lang="ar-IQ" dirty="0" smtClean="0"/>
              <a:t>1-فمنهم من يبني قصيدته على موضوع المدح وحده فيدخل فيه من غير مقدمات ،كقول إبن حمديس في مدح الأمير (أبي الحسن علي بن يحيى):</a:t>
            </a:r>
          </a:p>
          <a:p>
            <a:pPr>
              <a:buNone/>
            </a:pPr>
            <a:r>
              <a:rPr lang="ar-IQ" dirty="0" smtClean="0"/>
              <a:t>ملك مفاخره تعد مفاخرا                لمآثر الأباء والأجداد</a:t>
            </a:r>
          </a:p>
          <a:p>
            <a:pPr>
              <a:buNone/>
            </a:pPr>
            <a:r>
              <a:rPr lang="ar-IQ" dirty="0" smtClean="0"/>
              <a:t>وطريده من حيث راح أو إغتدى      في قبضة منه بغير طراد</a:t>
            </a:r>
          </a:p>
          <a:p>
            <a:pPr>
              <a:buNone/>
            </a:pPr>
            <a:r>
              <a:rPr lang="ar-IQ" dirty="0" smtClean="0"/>
              <a:t>2- ومنهم من يبنيها على مو ضوعين،فيستهلها مثلا بالغزل أو وصف الطبيعة أو الخمر ،أو الشكوى أو العتاب،ثم يخرج إلى المدح،كقول إبن هانيء الأندلسي في مدح ابراهيم بن جعفر بن علي:</a:t>
            </a:r>
          </a:p>
          <a:p>
            <a:pPr>
              <a:buNone/>
            </a:pPr>
            <a:r>
              <a:rPr lang="ar-IQ" dirty="0" smtClean="0"/>
              <a:t>قد مررنا على مغانيك تلك     فرأينا فيها مشابه منك</a:t>
            </a:r>
          </a:p>
          <a:p>
            <a:pPr>
              <a:buNone/>
            </a:pPr>
            <a:r>
              <a:rPr lang="ar-IQ" dirty="0" smtClean="0"/>
              <a:t>مسعدي عج فقد رأيت معاجي   يوم أبكي على الديار وتبكي</a:t>
            </a:r>
          </a:p>
          <a:p>
            <a:pPr>
              <a:buNone/>
            </a:pPr>
            <a:endParaRPr lang="ar-IQ" dirty="0" smtClean="0"/>
          </a:p>
          <a:p>
            <a:pPr>
              <a:buNone/>
            </a:pPr>
            <a:endParaRPr lang="ar-IQ" dirty="0"/>
          </a:p>
        </p:txBody>
      </p:sp>
      <p:sp>
        <p:nvSpPr>
          <p:cNvPr id="3" name="Title 2"/>
          <p:cNvSpPr>
            <a:spLocks noGrp="1"/>
          </p:cNvSpPr>
          <p:nvPr>
            <p:ph type="title"/>
          </p:nvPr>
        </p:nvSpPr>
        <p:spPr/>
        <p:txBody>
          <a:bodyPr/>
          <a:lstStyle/>
          <a:p>
            <a:pPr algn="ctr"/>
            <a:r>
              <a:rPr lang="ar-IQ" dirty="0" smtClean="0"/>
              <a:t>طرائق الأندلسيين في   بناء  قصائد المدح</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ar-IQ" dirty="0" smtClean="0"/>
              <a:t>3-ومنهم من يبنيها على ثلاثة مو ضوعات،فيستهلها بوصف الخمر والغزل،كقول إبن حمديس في مدح الأمير(يحيى بن تميم بن معز):</a:t>
            </a:r>
          </a:p>
          <a:p>
            <a:pPr>
              <a:buNone/>
            </a:pPr>
            <a:r>
              <a:rPr lang="ar-IQ" dirty="0" smtClean="0"/>
              <a:t>أشهاب في دجى الليل ثقب            ام سراج ناره ماء العنب؟</a:t>
            </a:r>
          </a:p>
          <a:p>
            <a:pPr>
              <a:buNone/>
            </a:pPr>
            <a:r>
              <a:rPr lang="ar-IQ" dirty="0" smtClean="0"/>
              <a:t>قهوة لو سقيتها صخرة               أورقت باللهومنها والطرب</a:t>
            </a:r>
          </a:p>
          <a:p>
            <a:pPr>
              <a:buNone/>
            </a:pPr>
            <a:r>
              <a:rPr lang="ar-IQ" dirty="0" smtClean="0"/>
              <a:t>ما درى خمارهاعاصرها            فحديث الصدق فيها كالكذب</a:t>
            </a:r>
          </a:p>
          <a:p>
            <a:pPr>
              <a:buNone/>
            </a:pPr>
            <a:r>
              <a:rPr lang="ar-IQ" dirty="0" smtClean="0"/>
              <a:t>دفنوا اللذة فيها  حية                 وأتى الدهر عليها وذهب</a:t>
            </a:r>
          </a:p>
          <a:p>
            <a:pPr>
              <a:buNone/>
            </a:pPr>
            <a:r>
              <a:rPr lang="ar-IQ" dirty="0" smtClean="0"/>
              <a:t>4- ومنهم من يستهل موضوع المدح ،بوصف الخمر ،ووصف الطبيعة،كقول إبن عمار في مدح المعتضد بن العباد والد المعتمد:</a:t>
            </a:r>
          </a:p>
          <a:p>
            <a:pPr>
              <a:buNone/>
            </a:pPr>
            <a:r>
              <a:rPr lang="ar-IQ" dirty="0" smtClean="0"/>
              <a:t>أدر المدامة فالنسيم </a:t>
            </a:r>
            <a:r>
              <a:rPr lang="ar-IQ" smtClean="0"/>
              <a:t>قد إنبرى</a:t>
            </a:r>
            <a:endParaRPr lang="ar-IQ" dirty="0" smtClean="0"/>
          </a:p>
          <a:p>
            <a:pPr>
              <a:buNone/>
            </a:pPr>
            <a:r>
              <a:rPr lang="ar-IQ" dirty="0" smtClean="0"/>
              <a:t>والنجم قد صرف العنان عن السرى</a:t>
            </a:r>
          </a:p>
          <a:p>
            <a:pPr>
              <a:buNone/>
            </a:pPr>
            <a:r>
              <a:rPr lang="ar-IQ" dirty="0" smtClean="0"/>
              <a:t>والصبح قد اهدى لنا كافوره</a:t>
            </a:r>
          </a:p>
          <a:p>
            <a:pPr>
              <a:buNone/>
            </a:pPr>
            <a:r>
              <a:rPr lang="ar-IQ" dirty="0" smtClean="0"/>
              <a:t>لما  استرد الليل منه العنبرا</a:t>
            </a:r>
            <a:endParaRPr lang="ar-IQ" dirty="0"/>
          </a:p>
        </p:txBody>
      </p:sp>
      <p:sp>
        <p:nvSpPr>
          <p:cNvPr id="3" name="Title 2"/>
          <p:cNvSpPr>
            <a:spLocks noGrp="1"/>
          </p:cNvSpPr>
          <p:nvPr>
            <p:ph type="title"/>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lvl="0"/>
            <a:r>
              <a:rPr lang="ar-IQ" dirty="0" smtClean="0"/>
              <a:t>غلبة الوصف الشعري والخيال  عليه</a:t>
            </a:r>
            <a:endParaRPr lang="en-US" dirty="0" smtClean="0"/>
          </a:p>
          <a:p>
            <a:pPr lvl="0"/>
            <a:r>
              <a:rPr lang="ar-IQ" dirty="0" smtClean="0"/>
              <a:t>الميل في طرائق التعبير الى أساليب بيانية وبديعية وكانوا يخرجون بها احيانا الى الغلو والمبالغة</a:t>
            </a:r>
            <a:endParaRPr lang="en-US" dirty="0" smtClean="0"/>
          </a:p>
          <a:p>
            <a:pPr lvl="0"/>
            <a:r>
              <a:rPr lang="ar-IQ" dirty="0" smtClean="0"/>
              <a:t>أغلب معانيهم  تتسم  بالجدة  والطرافة </a:t>
            </a:r>
            <a:endParaRPr lang="en-US" dirty="0" smtClean="0"/>
          </a:p>
          <a:p>
            <a:pPr lvl="0"/>
            <a:r>
              <a:rPr lang="ar-IQ" dirty="0" smtClean="0"/>
              <a:t>ألفاظهم تتسم  بالسهولة والوضوح والعذوبة  ،قلما يعثر على الفاظ  حوشية غريبة  في  شعرهم</a:t>
            </a:r>
            <a:endParaRPr lang="en-US" dirty="0" smtClean="0"/>
          </a:p>
          <a:p>
            <a:pPr>
              <a:buNone/>
            </a:pPr>
            <a:endParaRPr lang="en-US" dirty="0" smtClean="0"/>
          </a:p>
          <a:p>
            <a:endParaRPr lang="ar-IQ" dirty="0"/>
          </a:p>
        </p:txBody>
      </p:sp>
      <p:sp>
        <p:nvSpPr>
          <p:cNvPr id="3" name="Title 2"/>
          <p:cNvSpPr>
            <a:spLocks noGrp="1"/>
          </p:cNvSpPr>
          <p:nvPr>
            <p:ph type="title"/>
          </p:nvPr>
        </p:nvSpPr>
        <p:spPr/>
        <p:txBody>
          <a:bodyPr/>
          <a:lstStyle/>
          <a:p>
            <a:pPr algn="ctr"/>
            <a:r>
              <a:rPr lang="ar-IQ" dirty="0" smtClean="0"/>
              <a:t>السمات العامة  للشعر الأندلسي</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smtClean="0"/>
              <a:t>أولا: الغزل</a:t>
            </a:r>
          </a:p>
          <a:p>
            <a:pPr>
              <a:buNone/>
            </a:pPr>
            <a:r>
              <a:rPr lang="ar-IQ" dirty="0" smtClean="0"/>
              <a:t>والغزل يسمى بالنسيب والتشبيب أيضا،ويراد به ذكر النساء ووصف محاسنهن وشرح أحوالهن ،فقد كان للغزل المقام الأول من بين أغراض الشعر لدى الجاهليين، وقد سار على نهجهم الأندلسيين ولكن مع بعض أشياء جديدة</a:t>
            </a:r>
          </a:p>
          <a:p>
            <a:pPr>
              <a:buNone/>
            </a:pPr>
            <a:r>
              <a:rPr lang="ar-IQ" dirty="0" smtClean="0"/>
              <a:t>سماته:</a:t>
            </a:r>
          </a:p>
          <a:p>
            <a:pPr>
              <a:buNone/>
            </a:pPr>
            <a:r>
              <a:rPr lang="ar-IQ" dirty="0" smtClean="0"/>
              <a:t>وابرز سمات هذا الغزل هورقته الناشئة من التفنن البياني في وصف محاسن من يقع الشعراء في حبهن من نساء الأندلس الجميلات وفي تصوير مشاعرهم المتضاربة تجاههن</a:t>
            </a:r>
            <a:endParaRPr lang="ar-IQ" dirty="0"/>
          </a:p>
        </p:txBody>
      </p:sp>
      <p:sp>
        <p:nvSpPr>
          <p:cNvPr id="3" name="Title 2"/>
          <p:cNvSpPr>
            <a:spLocks noGrp="1"/>
          </p:cNvSpPr>
          <p:nvPr>
            <p:ph type="title"/>
          </p:nvPr>
        </p:nvSpPr>
        <p:spPr/>
        <p:txBody>
          <a:bodyPr/>
          <a:lstStyle/>
          <a:p>
            <a:pPr algn="ctr"/>
            <a:r>
              <a:rPr lang="ar-IQ" dirty="0" smtClean="0"/>
              <a:t>أهم  فنون الشعر التقليدية  في  الأندلس</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ar-IQ" dirty="0" smtClean="0"/>
              <a:t>من مواقف الشعراء الأندلسيين فيما  يخص التجربة الغزلية نرى  إتجاهات عدة منها:</a:t>
            </a:r>
          </a:p>
          <a:p>
            <a:pPr marL="624078" indent="-514350">
              <a:buFont typeface="+mj-lt"/>
              <a:buAutoNum type="arabicParenR"/>
            </a:pPr>
            <a:r>
              <a:rPr lang="ar-IQ" dirty="0" smtClean="0"/>
              <a:t>اتجاه من اتخذ الغزل طريقا الى اللهو والمتعة كقول علي بن عطية البلنسي بن الزقاق:</a:t>
            </a:r>
          </a:p>
          <a:p>
            <a:pPr marL="624078" indent="-514350">
              <a:buNone/>
            </a:pPr>
            <a:r>
              <a:rPr lang="ar-IQ" dirty="0" smtClean="0"/>
              <a:t>ومرتجة الأعطاف أما قوامها</a:t>
            </a:r>
          </a:p>
          <a:p>
            <a:pPr marL="624078" indent="-514350">
              <a:buNone/>
            </a:pPr>
            <a:r>
              <a:rPr lang="ar-IQ" dirty="0" smtClean="0"/>
              <a:t>فلدن، وأما ردفها </a:t>
            </a:r>
            <a:r>
              <a:rPr lang="ar-IQ" b="1" dirty="0" smtClean="0"/>
              <a:t>فرداح</a:t>
            </a:r>
          </a:p>
          <a:p>
            <a:pPr marL="624078" indent="-514350">
              <a:buNone/>
            </a:pPr>
            <a:r>
              <a:rPr lang="ar-IQ" b="1" dirty="0" smtClean="0"/>
              <a:t>ألمت</a:t>
            </a:r>
            <a:r>
              <a:rPr lang="ar-IQ" dirty="0" smtClean="0"/>
              <a:t> فصار الليل من قصربه</a:t>
            </a:r>
          </a:p>
          <a:p>
            <a:pPr marL="624078" indent="-514350">
              <a:buNone/>
            </a:pPr>
            <a:r>
              <a:rPr lang="ar-IQ" dirty="0" smtClean="0"/>
              <a:t>يطير،وما غير السرور </a:t>
            </a:r>
            <a:r>
              <a:rPr lang="ar-IQ" dirty="0" smtClean="0"/>
              <a:t>جناح</a:t>
            </a:r>
            <a:endParaRPr lang="en-US" dirty="0" smtClean="0"/>
          </a:p>
          <a:p>
            <a:pPr marL="624078" indent="-514350">
              <a:buNone/>
            </a:pPr>
            <a:r>
              <a:rPr lang="ar-IQ" sz="2400" b="1" dirty="0" smtClean="0"/>
              <a:t>وامرأَة رَدَاحٌ : ضخمةُ الرِّدْفِ سمينةُ الأَوْراك </a:t>
            </a:r>
            <a:r>
              <a:rPr lang="ar-IQ" sz="2400" b="1" dirty="0" smtClean="0"/>
              <a:t>.</a:t>
            </a:r>
            <a:endParaRPr lang="en-US" sz="2400" b="1" dirty="0" smtClean="0"/>
          </a:p>
          <a:p>
            <a:pPr marL="624078" indent="-514350">
              <a:buNone/>
            </a:pPr>
            <a:r>
              <a:rPr lang="ar-IQ" sz="2400" b="1" dirty="0" smtClean="0"/>
              <a:t>المت :اقتربت</a:t>
            </a:r>
            <a:r>
              <a:rPr lang="ar-IQ" sz="2400" b="1" dirty="0" smtClean="0"/>
              <a:t> </a:t>
            </a:r>
            <a:br>
              <a:rPr lang="ar-IQ" sz="2400" b="1" dirty="0" smtClean="0"/>
            </a:br>
            <a:endParaRPr lang="ar-IQ" sz="2400" b="1" dirty="0" smtClean="0"/>
          </a:p>
        </p:txBody>
      </p:sp>
      <p:sp>
        <p:nvSpPr>
          <p:cNvPr id="3" name="Title 2"/>
          <p:cNvSpPr>
            <a:spLocks noGrp="1"/>
          </p:cNvSpPr>
          <p:nvPr>
            <p:ph type="title"/>
          </p:nvPr>
        </p:nvSpPr>
        <p:spPr/>
        <p:txBody>
          <a:bodyPr/>
          <a:lstStyle/>
          <a:p>
            <a:pPr algn="ctr"/>
            <a:r>
              <a:rPr lang="ar-IQ" dirty="0" smtClean="0"/>
              <a:t>اتجاهات الغزل  في  الأندلس</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24078" indent="-514350">
              <a:buFont typeface="+mj-lt"/>
              <a:buAutoNum type="arabicPeriod"/>
            </a:pPr>
            <a:endParaRPr lang="ar-IQ" dirty="0" smtClean="0"/>
          </a:p>
          <a:p>
            <a:pPr marL="624078" indent="-514350">
              <a:buNone/>
            </a:pPr>
            <a:r>
              <a:rPr lang="ar-IQ" dirty="0" smtClean="0">
                <a:solidFill>
                  <a:schemeClr val="bg2">
                    <a:lumMod val="50000"/>
                  </a:schemeClr>
                </a:solidFill>
              </a:rPr>
              <a:t>2)</a:t>
            </a:r>
            <a:r>
              <a:rPr lang="ar-IQ" dirty="0" smtClean="0">
                <a:solidFill>
                  <a:schemeClr val="tx1">
                    <a:lumMod val="85000"/>
                    <a:lumOff val="15000"/>
                  </a:schemeClr>
                </a:solidFill>
              </a:rPr>
              <a:t>اتجاه الغزل الذي يمثل الغزل العفيف ،كقول إبن فرج الجياني:</a:t>
            </a:r>
          </a:p>
          <a:p>
            <a:pPr marL="624078" indent="-514350">
              <a:buNone/>
            </a:pPr>
            <a:r>
              <a:rPr lang="ar-IQ" dirty="0" smtClean="0">
                <a:solidFill>
                  <a:schemeClr val="bg2">
                    <a:lumMod val="50000"/>
                  </a:schemeClr>
                </a:solidFill>
              </a:rPr>
              <a:t>وطائعة الوصال صددت عنها   وما الشيطان فيها بالمطاع</a:t>
            </a:r>
          </a:p>
          <a:p>
            <a:pPr marL="624078" indent="-514350">
              <a:buNone/>
            </a:pPr>
            <a:r>
              <a:rPr lang="ar-IQ" dirty="0" smtClean="0">
                <a:solidFill>
                  <a:schemeClr val="bg2">
                    <a:lumMod val="50000"/>
                  </a:schemeClr>
                </a:solidFill>
              </a:rPr>
              <a:t>بدت في الليل سافرة فباتت       دياجي الليل سافرة القناع</a:t>
            </a:r>
          </a:p>
          <a:p>
            <a:pPr marL="624078" indent="-514350">
              <a:buNone/>
            </a:pPr>
            <a:r>
              <a:rPr lang="ar-IQ" dirty="0" smtClean="0">
                <a:solidFill>
                  <a:schemeClr val="bg2">
                    <a:lumMod val="50000"/>
                  </a:schemeClr>
                </a:solidFill>
              </a:rPr>
              <a:t>3) </a:t>
            </a:r>
            <a:r>
              <a:rPr lang="ar-IQ" dirty="0" smtClean="0">
                <a:solidFill>
                  <a:schemeClr val="bg2">
                    <a:lumMod val="10000"/>
                  </a:schemeClr>
                </a:solidFill>
              </a:rPr>
              <a:t>الإتجاه الذي يمثل التغزل بالنصرانيات ،وذكر الصلبان ،والرهبان والنساك، والكنائس، كغزل إبن حداد في صبية نصرانية تدعى (نويرة):</a:t>
            </a:r>
          </a:p>
          <a:p>
            <a:pPr marL="624078" indent="-514350">
              <a:buNone/>
            </a:pPr>
            <a:r>
              <a:rPr lang="ar-IQ" dirty="0" smtClean="0">
                <a:solidFill>
                  <a:schemeClr val="bg2">
                    <a:lumMod val="50000"/>
                  </a:schemeClr>
                </a:solidFill>
              </a:rPr>
              <a:t>وبين المسيحيات لي سامرية</a:t>
            </a:r>
          </a:p>
          <a:p>
            <a:pPr marL="624078" indent="-514350">
              <a:buNone/>
            </a:pPr>
            <a:r>
              <a:rPr lang="ar-IQ" dirty="0" smtClean="0">
                <a:solidFill>
                  <a:schemeClr val="bg2">
                    <a:lumMod val="50000"/>
                  </a:schemeClr>
                </a:solidFill>
              </a:rPr>
              <a:t>بعيدعلى الصب الحنيفي أن تدنو</a:t>
            </a:r>
          </a:p>
          <a:p>
            <a:pPr marL="624078" indent="-514350">
              <a:buNone/>
            </a:pPr>
            <a:r>
              <a:rPr lang="ar-IQ" dirty="0" smtClean="0">
                <a:solidFill>
                  <a:schemeClr val="bg2">
                    <a:lumMod val="50000"/>
                  </a:schemeClr>
                </a:solidFill>
              </a:rPr>
              <a:t>مثلثة وقد وحد الله حسنها</a:t>
            </a:r>
          </a:p>
          <a:p>
            <a:pPr marL="624078" indent="-514350">
              <a:buNone/>
            </a:pPr>
            <a:r>
              <a:rPr lang="ar-IQ" dirty="0" smtClean="0">
                <a:solidFill>
                  <a:schemeClr val="bg2">
                    <a:lumMod val="50000"/>
                  </a:schemeClr>
                </a:solidFill>
              </a:rPr>
              <a:t>فثني في قلبي بها الوجد والحزن</a:t>
            </a:r>
          </a:p>
          <a:p>
            <a:pPr marL="624078" indent="-514350">
              <a:buNone/>
            </a:pPr>
            <a:endParaRPr lang="ar-IQ" dirty="0">
              <a:solidFill>
                <a:schemeClr val="bg2">
                  <a:lumMod val="50000"/>
                </a:schemeClr>
              </a:solidFill>
            </a:endParaRPr>
          </a:p>
        </p:txBody>
      </p:sp>
      <p:sp>
        <p:nvSpPr>
          <p:cNvPr id="3" name="Title 2"/>
          <p:cNvSpPr>
            <a:spLocks noGrp="1"/>
          </p:cNvSpPr>
          <p:nvPr>
            <p:ph type="title"/>
          </p:nvPr>
        </p:nvSpPr>
        <p:spPr/>
        <p:txBody>
          <a:bodyPr/>
          <a:lstStyle/>
          <a:p>
            <a:r>
              <a:rPr lang="ar-IQ" dirty="0" smtClean="0"/>
              <a:t> </a:t>
            </a:r>
            <a:endParaRPr lang="ar-IQ" dirty="0"/>
          </a:p>
        </p:txBody>
      </p:sp>
    </p:spTree>
  </p:cSld>
  <p:clrMapOvr>
    <a:masterClrMapping/>
  </p:clrMapOvr>
  <p:transition>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ar-IQ" dirty="0" smtClean="0">
                <a:solidFill>
                  <a:schemeClr val="bg2">
                    <a:lumMod val="50000"/>
                  </a:schemeClr>
                </a:solidFill>
              </a:rPr>
              <a:t>4)</a:t>
            </a:r>
            <a:r>
              <a:rPr lang="ar-IQ" dirty="0" smtClean="0">
                <a:solidFill>
                  <a:schemeClr val="tx1">
                    <a:lumMod val="85000"/>
                    <a:lumOff val="15000"/>
                  </a:schemeClr>
                </a:solidFill>
              </a:rPr>
              <a:t>اتجاه الغزل الذي يمثل الغزل بالمذكر ،وكانوا فيه مقلدين لبعض الشعراء العباسيين ،كحماد العجرد،وحسين بن الضحاك ،و أبي نواس،ولكنهم لم يفحشوا فيه كما فعل هؤلاء الشعراء،ولم يكثروا منه كثرة ابي نواس مثلا،ومن أكثر الشعراء الاندلسيين تغزلا بالمذكر،إبن سهل الإسرائيلي،كقوله في غلام وسيم:</a:t>
            </a:r>
          </a:p>
          <a:p>
            <a:pPr>
              <a:buNone/>
            </a:pPr>
            <a:r>
              <a:rPr lang="ar-IQ" dirty="0" smtClean="0">
                <a:solidFill>
                  <a:schemeClr val="bg2">
                    <a:lumMod val="50000"/>
                  </a:schemeClr>
                </a:solidFill>
              </a:rPr>
              <a:t>مرآك مرآك لا شمس ولا قمر</a:t>
            </a:r>
          </a:p>
          <a:p>
            <a:pPr>
              <a:buNone/>
            </a:pPr>
            <a:r>
              <a:rPr lang="ar-IQ" dirty="0" smtClean="0">
                <a:solidFill>
                  <a:schemeClr val="bg2">
                    <a:lumMod val="50000"/>
                  </a:schemeClr>
                </a:solidFill>
              </a:rPr>
              <a:t>وورد خديك لا ورد ولا زهر</a:t>
            </a:r>
          </a:p>
          <a:p>
            <a:pPr>
              <a:buNone/>
            </a:pPr>
            <a:r>
              <a:rPr lang="ar-IQ" dirty="0" smtClean="0">
                <a:solidFill>
                  <a:schemeClr val="bg2">
                    <a:lumMod val="50000"/>
                  </a:schemeClr>
                </a:solidFill>
              </a:rPr>
              <a:t>في ذمة الله قلب أنت ساكنه</a:t>
            </a:r>
          </a:p>
          <a:p>
            <a:pPr>
              <a:buNone/>
            </a:pPr>
            <a:r>
              <a:rPr lang="ar-IQ" dirty="0" smtClean="0">
                <a:solidFill>
                  <a:schemeClr val="bg2">
                    <a:lumMod val="50000"/>
                  </a:schemeClr>
                </a:solidFill>
              </a:rPr>
              <a:t>إن بنت بان فلا عين ولا أثر</a:t>
            </a:r>
          </a:p>
          <a:p>
            <a:pPr>
              <a:buNone/>
            </a:pPr>
            <a:r>
              <a:rPr lang="ar-IQ" dirty="0" smtClean="0">
                <a:solidFill>
                  <a:schemeClr val="tx1">
                    <a:lumMod val="95000"/>
                    <a:lumOff val="5000"/>
                  </a:schemeClr>
                </a:solidFill>
              </a:rPr>
              <a:t>ويبدو أن  نبض العاطفة الصادقة في الغزل الأندلسي أغلبه ضعيفة،إلا عند  أبي الوليد ابن زيدون شاعر الغزل الأندلسي الأوحد، فإن عاطفة الحب في غزله قوية وصادقة،إذ نجده يقول في غزل صاحبته ولادة بنت المستكفي الأموي شاعرة الأندلس:</a:t>
            </a:r>
          </a:p>
          <a:p>
            <a:pPr>
              <a:buNone/>
            </a:pPr>
            <a:endParaRPr lang="ar-IQ" dirty="0">
              <a:solidFill>
                <a:schemeClr val="tx1">
                  <a:lumMod val="95000"/>
                  <a:lumOff val="5000"/>
                </a:schemeClr>
              </a:solidFill>
            </a:endParaRPr>
          </a:p>
        </p:txBody>
      </p:sp>
      <p:sp>
        <p:nvSpPr>
          <p:cNvPr id="3" name="Title 2"/>
          <p:cNvSpPr>
            <a:spLocks noGrp="1"/>
          </p:cNvSpPr>
          <p:nvPr>
            <p:ph type="title"/>
          </p:nvPr>
        </p:nvSpPr>
        <p:spPr/>
        <p:txBody>
          <a:bodyPr/>
          <a:lstStyle/>
          <a:p>
            <a:endParaRPr lang="ar-IQ"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r-IQ" dirty="0" smtClean="0"/>
              <a:t>أأسلب من وصالك ما كسيت           وأعزل عن رضاك وقد وليت</a:t>
            </a:r>
          </a:p>
          <a:p>
            <a:pPr>
              <a:buNone/>
            </a:pPr>
            <a:r>
              <a:rPr lang="ar-IQ" dirty="0" smtClean="0"/>
              <a:t>وكيف ؟ وفي سبيل هواك طوعا      لقيت من المكاره ما لقيت؟</a:t>
            </a:r>
          </a:p>
          <a:p>
            <a:pPr>
              <a:buNone/>
            </a:pPr>
            <a:r>
              <a:rPr lang="ar-IQ" dirty="0" smtClean="0"/>
              <a:t>فديتك ليس لي قلب فأسلو                  ولانفس فآنف  إن جفيت</a:t>
            </a:r>
          </a:p>
          <a:p>
            <a:pPr>
              <a:buNone/>
            </a:pPr>
            <a:r>
              <a:rPr lang="ar-IQ" dirty="0" smtClean="0"/>
              <a:t>فإن يكن الهوى داء مميتا               لمن  يهوى،فإني مستميت</a:t>
            </a:r>
            <a:endParaRPr lang="ar-IQ" dirty="0"/>
          </a:p>
        </p:txBody>
      </p:sp>
      <p:sp>
        <p:nvSpPr>
          <p:cNvPr id="3" name="Title 2"/>
          <p:cNvSpPr>
            <a:spLocks noGrp="1"/>
          </p:cNvSpPr>
          <p:nvPr>
            <p:ph type="title"/>
          </p:nvPr>
        </p:nvSpPr>
        <p:spPr/>
        <p:txBody>
          <a:bodyPr/>
          <a:lstStyle/>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r-IQ" dirty="0" smtClean="0"/>
              <a:t>المدح : لغة: نقيض الهجاء، وهو حسن الثناء،فيقال مدحه يمدحه مدحا،والجمع :المدائح </a:t>
            </a:r>
          </a:p>
          <a:p>
            <a:pPr>
              <a:buNone/>
            </a:pPr>
            <a:r>
              <a:rPr lang="ar-IQ" dirty="0" smtClean="0"/>
              <a:t>المدح إصطلاحا:ذكر مناقب الشخص ،أو هيئة  اجتماعية، أو مزايا عمل من الاعمال ،في خطاب علني نثرا أو شعرا</a:t>
            </a:r>
          </a:p>
          <a:p>
            <a:pPr>
              <a:buNone/>
            </a:pPr>
            <a:r>
              <a:rPr lang="ar-IQ" dirty="0" smtClean="0"/>
              <a:t>المدائح الأندلسية:</a:t>
            </a:r>
          </a:p>
          <a:p>
            <a:pPr>
              <a:buNone/>
            </a:pPr>
            <a:r>
              <a:rPr lang="ar-IQ" dirty="0" smtClean="0"/>
              <a:t>والدارس للمدائح الأندلسية يرى أن معظمها موجه الى أمراء الأندلس وخلفائه وملوكه، وأنها من حيث المضمون أو المحتوى لها جانبان:</a:t>
            </a:r>
          </a:p>
          <a:p>
            <a:pPr>
              <a:buNone/>
            </a:pPr>
            <a:r>
              <a:rPr lang="ar-IQ" dirty="0" smtClean="0"/>
              <a:t>1- جانب يريك الصفات التي يخلعها الشعراء على ممدوحيهم ،وهذه لا تخرج عادة عن الصفات التقليدية ،كالمروءة ، والوفاء ،والشجاعة والكرم</a:t>
            </a:r>
          </a:p>
          <a:p>
            <a:pPr>
              <a:buNone/>
            </a:pPr>
            <a:endParaRPr lang="ar-IQ" dirty="0"/>
          </a:p>
        </p:txBody>
      </p:sp>
      <p:sp>
        <p:nvSpPr>
          <p:cNvPr id="3" name="Title 2"/>
          <p:cNvSpPr>
            <a:spLocks noGrp="1"/>
          </p:cNvSpPr>
          <p:nvPr>
            <p:ph type="title"/>
          </p:nvPr>
        </p:nvSpPr>
        <p:spPr/>
        <p:txBody>
          <a:bodyPr/>
          <a:lstStyle/>
          <a:p>
            <a:pPr algn="ctr"/>
            <a:r>
              <a:rPr lang="ar-IQ" dirty="0" smtClean="0"/>
              <a:t>ثانيا: المدح</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r-IQ" dirty="0" smtClean="0"/>
              <a:t>2- الجانب الأخر: يدور حول إنتصارات الممدوحين ،التي تعد نصرا للأسلام والمسلمين ،ووصف جيوشهم ومعاركهم الحربية</a:t>
            </a:r>
          </a:p>
          <a:p>
            <a:pPr>
              <a:buNone/>
            </a:pPr>
            <a:r>
              <a:rPr lang="ar-IQ" dirty="0" smtClean="0"/>
              <a:t>أبرز سمات وخصائص المدح لدى الأندلسين:</a:t>
            </a:r>
          </a:p>
          <a:p>
            <a:pPr>
              <a:buNone/>
            </a:pPr>
            <a:r>
              <a:rPr lang="ar-IQ" dirty="0" smtClean="0"/>
              <a:t>1-التانق في صياغتها الفنية غاية التانق</a:t>
            </a:r>
          </a:p>
          <a:p>
            <a:pPr>
              <a:buNone/>
            </a:pPr>
            <a:r>
              <a:rPr lang="ar-IQ" dirty="0" smtClean="0"/>
              <a:t>2-التنويع في اساليب المديح بين الجزالة والفخامة</a:t>
            </a:r>
          </a:p>
          <a:p>
            <a:pPr>
              <a:buNone/>
            </a:pPr>
            <a:r>
              <a:rPr lang="ar-IQ" dirty="0" smtClean="0"/>
              <a:t>3-الرقة والسهولة طبقا لما تقترحه عليهم طبيعة المعاني</a:t>
            </a:r>
          </a:p>
          <a:p>
            <a:pPr>
              <a:buNone/>
            </a:pPr>
            <a:endParaRPr lang="ar-IQ" dirty="0"/>
          </a:p>
        </p:txBody>
      </p:sp>
      <p:sp>
        <p:nvSpPr>
          <p:cNvPr id="3" name="Title 2"/>
          <p:cNvSpPr>
            <a:spLocks noGrp="1"/>
          </p:cNvSpPr>
          <p:nvPr>
            <p:ph type="title"/>
          </p:nvPr>
        </p:nvSpPr>
        <p:spPr/>
        <p:txBody>
          <a:bodyPr/>
          <a:lstStyle/>
          <a:p>
            <a:endParaRPr lang="ar-IQ"/>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408</TotalTime>
  <Words>761</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فنون الشعر الأندلسي   التقليدية</vt:lpstr>
      <vt:lpstr>السمات العامة  للشعر الأندلسي</vt:lpstr>
      <vt:lpstr>أهم  فنون الشعر التقليدية  في  الأندلس</vt:lpstr>
      <vt:lpstr>اتجاهات الغزل  في  الأندلس</vt:lpstr>
      <vt:lpstr> </vt:lpstr>
      <vt:lpstr>Slide 6</vt:lpstr>
      <vt:lpstr>Slide 7</vt:lpstr>
      <vt:lpstr>ثانيا: المدح</vt:lpstr>
      <vt:lpstr>Slide 9</vt:lpstr>
      <vt:lpstr>طرائق الأندلسيين في   بناء  قصائد المدح</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فنون الشعر الأندلسي   التقليدية</dc:title>
  <dc:creator/>
  <cp:lastModifiedBy>Hero</cp:lastModifiedBy>
  <cp:revision>44</cp:revision>
  <dcterms:created xsi:type="dcterms:W3CDTF">2006-08-16T00:00:00Z</dcterms:created>
  <dcterms:modified xsi:type="dcterms:W3CDTF">2015-12-01T14:56:53Z</dcterms:modified>
</cp:coreProperties>
</file>