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42" d="100"/>
          <a:sy n="42" d="100"/>
        </p:scale>
        <p:origin x="-132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71931D89-3691-4BF5-9402-A5DADCBEF66A}" type="datetimeFigureOut">
              <a:rPr lang="ar-IQ" smtClean="0"/>
              <a:pPr/>
              <a:t>27/01/1432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AF41E84-376C-47AD-8A2F-8103B97F92A1}"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1931D89-3691-4BF5-9402-A5DADCBEF66A}" type="datetimeFigureOut">
              <a:rPr lang="ar-IQ" smtClean="0"/>
              <a:pPr/>
              <a:t>27/01/1432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AF41E84-376C-47AD-8A2F-8103B97F92A1}"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1931D89-3691-4BF5-9402-A5DADCBEF66A}" type="datetimeFigureOut">
              <a:rPr lang="ar-IQ" smtClean="0"/>
              <a:pPr/>
              <a:t>27/01/1432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AF41E84-376C-47AD-8A2F-8103B97F92A1}"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71931D89-3691-4BF5-9402-A5DADCBEF66A}" type="datetimeFigureOut">
              <a:rPr lang="ar-IQ" smtClean="0"/>
              <a:pPr/>
              <a:t>27/01/1432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AF41E84-376C-47AD-8A2F-8103B97F92A1}"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931D89-3691-4BF5-9402-A5DADCBEF66A}" type="datetimeFigureOut">
              <a:rPr lang="ar-IQ" smtClean="0"/>
              <a:pPr/>
              <a:t>27/01/1432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AF41E84-376C-47AD-8A2F-8103B97F92A1}"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71931D89-3691-4BF5-9402-A5DADCBEF66A}" type="datetimeFigureOut">
              <a:rPr lang="ar-IQ" smtClean="0"/>
              <a:pPr/>
              <a:t>27/01/1432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AF41E84-376C-47AD-8A2F-8103B97F92A1}"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71931D89-3691-4BF5-9402-A5DADCBEF66A}" type="datetimeFigureOut">
              <a:rPr lang="ar-IQ" smtClean="0"/>
              <a:pPr/>
              <a:t>27/01/1432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AF41E84-376C-47AD-8A2F-8103B97F92A1}"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71931D89-3691-4BF5-9402-A5DADCBEF66A}" type="datetimeFigureOut">
              <a:rPr lang="ar-IQ" smtClean="0"/>
              <a:pPr/>
              <a:t>27/01/1432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AF41E84-376C-47AD-8A2F-8103B97F92A1}"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31D89-3691-4BF5-9402-A5DADCBEF66A}" type="datetimeFigureOut">
              <a:rPr lang="ar-IQ" smtClean="0"/>
              <a:pPr/>
              <a:t>27/01/1432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AF41E84-376C-47AD-8A2F-8103B97F92A1}"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931D89-3691-4BF5-9402-A5DADCBEF66A}" type="datetimeFigureOut">
              <a:rPr lang="ar-IQ" smtClean="0"/>
              <a:pPr/>
              <a:t>27/01/1432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AF41E84-376C-47AD-8A2F-8103B97F92A1}"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931D89-3691-4BF5-9402-A5DADCBEF66A}" type="datetimeFigureOut">
              <a:rPr lang="ar-IQ" smtClean="0"/>
              <a:pPr/>
              <a:t>27/01/1432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AF41E84-376C-47AD-8A2F-8103B97F92A1}"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1931D89-3691-4BF5-9402-A5DADCBEF66A}" type="datetimeFigureOut">
              <a:rPr lang="ar-IQ" smtClean="0"/>
              <a:pPr/>
              <a:t>27/01/1432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AF41E84-376C-47AD-8A2F-8103B97F92A1}"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4800" dirty="0" smtClean="0">
                <a:solidFill>
                  <a:schemeClr val="accent2">
                    <a:lumMod val="50000"/>
                  </a:schemeClr>
                </a:solidFill>
              </a:rPr>
              <a:t>الرثاء</a:t>
            </a:r>
            <a:endParaRPr lang="ar-IQ" sz="4800" dirty="0">
              <a:solidFill>
                <a:schemeClr val="accent2">
                  <a:lumMod val="50000"/>
                </a:schemeClr>
              </a:solidFill>
            </a:endParaRPr>
          </a:p>
        </p:txBody>
      </p:sp>
      <p:sp>
        <p:nvSpPr>
          <p:cNvPr id="3" name="Content Placeholder 2"/>
          <p:cNvSpPr>
            <a:spLocks noGrp="1"/>
          </p:cNvSpPr>
          <p:nvPr>
            <p:ph idx="1"/>
          </p:nvPr>
        </p:nvSpPr>
        <p:spPr/>
        <p:txBody>
          <a:bodyPr/>
          <a:lstStyle/>
          <a:p>
            <a:pPr>
              <a:buNone/>
            </a:pPr>
            <a:r>
              <a:rPr lang="ar-IQ" dirty="0" smtClean="0"/>
              <a:t>الرثاء لغة:هو مصدر للفعل رثى فيقال:رثيتُ الميتَ رثياً ورثاءً ومرثاةً ومرثية ً،ويدل الرثاء في اللغة على التوجع والإشفاق</a:t>
            </a:r>
          </a:p>
          <a:p>
            <a:pPr>
              <a:buNone/>
            </a:pPr>
            <a:r>
              <a:rPr lang="ar-IQ" dirty="0" smtClean="0"/>
              <a:t>الرثاء إصطلاحا:البكاء على الميت وعدٌ مناقبه شعرا</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4800" dirty="0" smtClean="0">
                <a:solidFill>
                  <a:schemeClr val="accent2">
                    <a:lumMod val="50000"/>
                  </a:schemeClr>
                </a:solidFill>
              </a:rPr>
              <a:t>إتجاهات الرثاء في الأندلس</a:t>
            </a:r>
            <a:endParaRPr lang="ar-IQ" sz="4800" dirty="0">
              <a:solidFill>
                <a:schemeClr val="accent2">
                  <a:lumMod val="50000"/>
                </a:schemeClr>
              </a:solidFill>
            </a:endParaRPr>
          </a:p>
        </p:txBody>
      </p:sp>
      <p:sp>
        <p:nvSpPr>
          <p:cNvPr id="3" name="Content Placeholder 2"/>
          <p:cNvSpPr>
            <a:spLocks noGrp="1"/>
          </p:cNvSpPr>
          <p:nvPr>
            <p:ph idx="1"/>
          </p:nvPr>
        </p:nvSpPr>
        <p:spPr/>
        <p:txBody>
          <a:bodyPr>
            <a:normAutofit fontScale="70000" lnSpcReduction="20000"/>
          </a:bodyPr>
          <a:lstStyle/>
          <a:p>
            <a:pPr>
              <a:buNone/>
            </a:pPr>
            <a:r>
              <a:rPr lang="ar-IQ" dirty="0" smtClean="0"/>
              <a:t>لقد إتجه الرثاء في الأندلس إتجاهات متعددة ،إذ إن إتجاهات الشعراء ومذاهبهم فيها تختلف تبعا لنزعة كل شاعر منهم في هذا الفن  وعلاقته بالشخصيات التي يعرض لها بالرثاء؛لذا نبرزأهم هذه الإتجاهات  كالآتي:</a:t>
            </a:r>
          </a:p>
          <a:p>
            <a:pPr>
              <a:buNone/>
            </a:pPr>
            <a:r>
              <a:rPr lang="ar-IQ" dirty="0" smtClean="0"/>
              <a:t>1-الإتجاه الذي ينبع من العقل أكثر مما ينبع من القلب ،وهو الإتجاه الذي يمثله الوزيرالكاتب الشاعرعبد المجيد بن عبدون،وأبو العباس التٌطَيْلي الإشبيلي الضرير ،ومن جاراهما من شعراء الأندلس،فالمرثية عند هذا الإتجاه تبدو  من منظورعقلي،وكأنها صيغت وسيقت لتخفيف المصاب على قلوب المصابين بالعظة والعبرة وذلك بضرب الأمثال ممن أبادهم الدهروأفناهم في الغابر من الأمم والممالك والملوك والحيوانات المعمرة،وفيما يلي نموذج من مراثي أصحاب هذا الإتجاه،قال إبن عبدون في رثاء الوزير الفقيه أبي مروان بن سراج:</a:t>
            </a:r>
          </a:p>
          <a:p>
            <a:pPr>
              <a:buNone/>
            </a:pPr>
            <a:r>
              <a:rPr lang="ar-IQ" dirty="0" smtClean="0"/>
              <a:t>ما منك ياموت لا واق ولا فادي</a:t>
            </a:r>
          </a:p>
          <a:p>
            <a:pPr>
              <a:buNone/>
            </a:pPr>
            <a:r>
              <a:rPr lang="ar-IQ" dirty="0" smtClean="0"/>
              <a:t>الحكم حكمك في القاري وفي البادي</a:t>
            </a:r>
          </a:p>
          <a:p>
            <a:pPr>
              <a:buNone/>
            </a:pPr>
            <a:r>
              <a:rPr lang="ar-IQ" dirty="0" smtClean="0"/>
              <a:t>يا نائم الفكر في ليل الشباب أفقْ</a:t>
            </a:r>
          </a:p>
          <a:p>
            <a:pPr>
              <a:buNone/>
            </a:pPr>
            <a:r>
              <a:rPr lang="ar-IQ" dirty="0" smtClean="0"/>
              <a:t>فصبحُ شيبك في أفق النٌهى بادي</a:t>
            </a:r>
          </a:p>
          <a:p>
            <a:pPr>
              <a:buNone/>
            </a:pPr>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t>الإتجاه الثاني</a:t>
            </a:r>
            <a:endParaRPr lang="ar-IQ" dirty="0"/>
          </a:p>
        </p:txBody>
      </p:sp>
      <p:sp>
        <p:nvSpPr>
          <p:cNvPr id="3" name="Content Placeholder 2"/>
          <p:cNvSpPr>
            <a:spLocks noGrp="1"/>
          </p:cNvSpPr>
          <p:nvPr>
            <p:ph idx="1"/>
          </p:nvPr>
        </p:nvSpPr>
        <p:spPr/>
        <p:txBody>
          <a:bodyPr>
            <a:normAutofit fontScale="85000" lnSpcReduction="20000"/>
          </a:bodyPr>
          <a:lstStyle/>
          <a:p>
            <a:pPr>
              <a:buNone/>
            </a:pPr>
            <a:r>
              <a:rPr lang="ar-IQ" dirty="0" smtClean="0"/>
              <a:t>2-إتجاه العلماء الشعراء:ويبدو من مراثي هؤلاء أنها تاريخ تاريخ لمن يرثونهم أو ترجمة حياة لهم،فهم يعددون أعمالهم ومآثرهم في كلام لايجمعه بالشعر إلا النظم،ونراهم في ذلك ينزعون عن الأساليب التقريرية إلى بعض الأساليب البيانية أو البديعية من إستعارة أو كناية أو مبالغة ليصفوا على مراثيهم مسحةً من الجمال</a:t>
            </a:r>
          </a:p>
          <a:p>
            <a:pPr>
              <a:buNone/>
            </a:pPr>
            <a:r>
              <a:rPr lang="ar-IQ" dirty="0" smtClean="0"/>
              <a:t>ومن نموذج هذا الرثاء ،رثاء عالم شاعريرثي الفقيه أبا مروان بن سراج،فيقرر في مرثيته انه إمام في علوم الدين والحديث والقرآن والنحو ،نراه يقول:</a:t>
            </a:r>
          </a:p>
          <a:p>
            <a:pPr>
              <a:buNone/>
            </a:pPr>
            <a:r>
              <a:rPr lang="ar-IQ" dirty="0" smtClean="0"/>
              <a:t>أودَى سراج المجد وآبن سراجه</a:t>
            </a:r>
          </a:p>
          <a:p>
            <a:pPr>
              <a:buNone/>
            </a:pPr>
            <a:r>
              <a:rPr lang="ar-IQ" dirty="0" smtClean="0"/>
              <a:t>فلنور شمس المكرمات أفول</a:t>
            </a:r>
          </a:p>
          <a:p>
            <a:pPr>
              <a:buNone/>
            </a:pPr>
            <a:r>
              <a:rPr lang="ar-IQ" dirty="0" smtClean="0"/>
              <a:t>لو كان علم الدين يبكي ميتا</a:t>
            </a:r>
          </a:p>
          <a:p>
            <a:pPr>
              <a:buNone/>
            </a:pPr>
            <a:r>
              <a:rPr lang="ar-IQ" dirty="0" smtClean="0"/>
              <a:t>لبكى الحديث عليه والتنزيل</a:t>
            </a:r>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الإتجاه الثالث</a:t>
            </a:r>
            <a:endParaRPr lang="ar-IQ" dirty="0"/>
          </a:p>
        </p:txBody>
      </p:sp>
      <p:sp>
        <p:nvSpPr>
          <p:cNvPr id="3" name="Content Placeholder 2"/>
          <p:cNvSpPr>
            <a:spLocks noGrp="1"/>
          </p:cNvSpPr>
          <p:nvPr>
            <p:ph idx="1"/>
          </p:nvPr>
        </p:nvSpPr>
        <p:spPr/>
        <p:txBody>
          <a:bodyPr>
            <a:normAutofit fontScale="77500" lnSpcReduction="20000"/>
          </a:bodyPr>
          <a:lstStyle/>
          <a:p>
            <a:pPr>
              <a:buNone/>
            </a:pPr>
            <a:r>
              <a:rPr lang="ar-IQ" dirty="0" smtClean="0"/>
              <a:t>إتجاه الشعراء الرسمين ممن ينهضون لرثاء الملوك وبعض أفراد أسرهم،من أمثال الشاعرإبن زيدون،فله مراث جيدة في أبي الحزم بن جهور وزوجته ،وفي المعتضد بن عباد وأمه وأبنته</a:t>
            </a:r>
          </a:p>
          <a:p>
            <a:pPr>
              <a:buNone/>
            </a:pPr>
            <a:r>
              <a:rPr lang="ar-IQ" dirty="0" smtClean="0"/>
              <a:t>ومثل هذه المراثي قوية في صياغتها ،ضعيفة في عاطفتها،ومهما أفتن الشاعر في أسلوبها فإن طابع التكلف باد عليها؛لأنه يندفع للرثاء أداء لحق أو واجب،لا بباعث من حزن وفجيعة</a:t>
            </a:r>
          </a:p>
          <a:p>
            <a:pPr>
              <a:buNone/>
            </a:pPr>
            <a:r>
              <a:rPr lang="ar-IQ" dirty="0" smtClean="0"/>
              <a:t>من نماذج هذا الإتجاه ما قاله إبن زيدون في رثاء الأميرأبي الحزم بن جهور وتهنئة أبنه أبي الوليد الحاكم الجديد:</a:t>
            </a:r>
          </a:p>
          <a:p>
            <a:pPr>
              <a:buNone/>
            </a:pPr>
            <a:r>
              <a:rPr lang="ar-IQ" dirty="0" smtClean="0"/>
              <a:t>أبا الحزم قد ذابت عليك من الأسى</a:t>
            </a:r>
          </a:p>
          <a:p>
            <a:pPr>
              <a:buNone/>
            </a:pPr>
            <a:r>
              <a:rPr lang="ar-IQ" dirty="0" smtClean="0"/>
              <a:t>قلوب مناها الصبر لو ساعد الصبر</a:t>
            </a:r>
          </a:p>
          <a:p>
            <a:pPr>
              <a:buNone/>
            </a:pPr>
            <a:r>
              <a:rPr lang="ar-IQ" dirty="0" smtClean="0"/>
              <a:t>دع الدهر يفجع بالذخائر أهله</a:t>
            </a:r>
          </a:p>
          <a:p>
            <a:pPr>
              <a:buNone/>
            </a:pPr>
            <a:r>
              <a:rPr lang="ar-IQ" dirty="0" smtClean="0"/>
              <a:t>فما لنفيس مذ طواك الردى قَدْرُ</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dirty="0" smtClean="0"/>
              <a:t>الإتجاه الرابع</a:t>
            </a:r>
            <a:endParaRPr lang="ar-IQ" dirty="0"/>
          </a:p>
        </p:txBody>
      </p:sp>
      <p:sp>
        <p:nvSpPr>
          <p:cNvPr id="3" name="Content Placeholder 2"/>
          <p:cNvSpPr>
            <a:spLocks noGrp="1"/>
          </p:cNvSpPr>
          <p:nvPr>
            <p:ph idx="1"/>
          </p:nvPr>
        </p:nvSpPr>
        <p:spPr/>
        <p:txBody>
          <a:bodyPr/>
          <a:lstStyle/>
          <a:p>
            <a:pPr>
              <a:buNone/>
            </a:pPr>
            <a:r>
              <a:rPr lang="ar-IQ" dirty="0" smtClean="0"/>
              <a:t>4-رثاء الآباء والأمهات والأبناء والأصفياء ،وهذا الإتجاه تتجلى فيه العاطفة الصادقة ،ويضيق المقام هنا عن إيراد نماذج من رثاء كل هؤلاء ،لكن نكتفي بنموذج واحد ،وهو مرثية أبن عباد لولدين له قُتلا </a:t>
            </a:r>
            <a:r>
              <a:rPr lang="ar-IQ" dirty="0" smtClean="0"/>
              <a:t>:</a:t>
            </a:r>
          </a:p>
          <a:p>
            <a:pPr>
              <a:buNone/>
            </a:pPr>
            <a:r>
              <a:rPr lang="ar-IQ" dirty="0" smtClean="0"/>
              <a:t>يقولون صبرا لاسبيل الى الصبر</a:t>
            </a:r>
          </a:p>
          <a:p>
            <a:pPr>
              <a:buNone/>
            </a:pPr>
            <a:r>
              <a:rPr lang="ar-IQ" dirty="0" smtClean="0"/>
              <a:t>سأبكي وأبكي ما تطاول من عمري</a:t>
            </a:r>
          </a:p>
          <a:p>
            <a:pPr>
              <a:buNone/>
            </a:pPr>
            <a:r>
              <a:rPr lang="ar-IQ" dirty="0" smtClean="0"/>
              <a:t>هوى الكوكبان:الفتح ثم شقيقه</a:t>
            </a:r>
          </a:p>
          <a:p>
            <a:pPr>
              <a:buNone/>
            </a:pPr>
            <a:r>
              <a:rPr lang="ar-IQ" dirty="0" smtClean="0"/>
              <a:t>يزيد ،فهل بعد الكواكب من صبر؟</a:t>
            </a:r>
          </a:p>
          <a:p>
            <a:pPr>
              <a:buNone/>
            </a:pPr>
            <a:endParaRPr lang="ar-IQ" dirty="0" smtClean="0"/>
          </a:p>
          <a:p>
            <a:pPr>
              <a:buNone/>
            </a:pP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429</Words>
  <Application>Microsoft Office PowerPoint</Application>
  <PresentationFormat>On-screen Show (4:3)</PresentationFormat>
  <Paragraphs>31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الرثاء</vt:lpstr>
      <vt:lpstr>إتجاهات الرثاء في الأندلس</vt:lpstr>
      <vt:lpstr>الإتجاه الثاني</vt:lpstr>
      <vt:lpstr>الإتجاه الثالث</vt:lpstr>
      <vt:lpstr>الإتجاه الرابع</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الرثاء</dc:title>
  <dc:creator>hero</dc:creator>
  <cp:lastModifiedBy>hero</cp:lastModifiedBy>
  <cp:revision>15</cp:revision>
  <dcterms:created xsi:type="dcterms:W3CDTF">2011-01-02T14:57:36Z</dcterms:created>
  <dcterms:modified xsi:type="dcterms:W3CDTF">2011-01-02T17:13:22Z</dcterms:modified>
</cp:coreProperties>
</file>