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0" r:id="rId14"/>
    <p:sldId id="269"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2B239C7-40B3-4B14-8A68-D75290B17667}" type="datetimeFigureOut">
              <a:rPr lang="ar-IQ" smtClean="0"/>
              <a:pPr/>
              <a:t>03/08/1436</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7737C47-9F6D-49DE-ACE9-1A31648FA507}"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B239C7-40B3-4B14-8A68-D75290B17667}" type="datetimeFigureOut">
              <a:rPr lang="ar-IQ" smtClean="0"/>
              <a:pPr/>
              <a:t>03/08/1436</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47737C47-9F6D-49DE-ACE9-1A31648FA50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B239C7-40B3-4B14-8A68-D75290B17667}" type="datetimeFigureOut">
              <a:rPr lang="ar-IQ" smtClean="0"/>
              <a:pPr/>
              <a:t>03/08/1436</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47737C47-9F6D-49DE-ACE9-1A31648FA50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B239C7-40B3-4B14-8A68-D75290B17667}" type="datetimeFigureOut">
              <a:rPr lang="ar-IQ" smtClean="0"/>
              <a:pPr/>
              <a:t>03/08/1436</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47737C47-9F6D-49DE-ACE9-1A31648FA507}" type="slidenum">
              <a:rPr lang="ar-IQ" smtClean="0"/>
              <a:pPr/>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2B239C7-40B3-4B14-8A68-D75290B17667}" type="datetimeFigureOut">
              <a:rPr lang="ar-IQ" smtClean="0"/>
              <a:pPr/>
              <a:t>03/08/1436</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47737C47-9F6D-49DE-ACE9-1A31648FA507}" type="slidenum">
              <a:rPr lang="ar-IQ" smtClean="0"/>
              <a:pPr/>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2B239C7-40B3-4B14-8A68-D75290B17667}" type="datetimeFigureOut">
              <a:rPr lang="ar-IQ" smtClean="0"/>
              <a:pPr/>
              <a:t>03/08/1436</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47737C47-9F6D-49DE-ACE9-1A31648FA507}" type="slidenum">
              <a:rPr lang="ar-IQ" smtClean="0"/>
              <a:pPr/>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2B239C7-40B3-4B14-8A68-D75290B17667}" type="datetimeFigureOut">
              <a:rPr lang="ar-IQ" smtClean="0"/>
              <a:pPr/>
              <a:t>03/08/1436</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47737C47-9F6D-49DE-ACE9-1A31648FA507}"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2B239C7-40B3-4B14-8A68-D75290B17667}" type="datetimeFigureOut">
              <a:rPr lang="ar-IQ" smtClean="0"/>
              <a:pPr/>
              <a:t>03/08/1436</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47737C47-9F6D-49DE-ACE9-1A31648FA507}" type="slidenum">
              <a:rPr lang="ar-IQ" smtClean="0"/>
              <a:pPr/>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2B239C7-40B3-4B14-8A68-D75290B17667}" type="datetimeFigureOut">
              <a:rPr lang="ar-IQ" smtClean="0"/>
              <a:pPr/>
              <a:t>03/08/1436</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47737C47-9F6D-49DE-ACE9-1A31648FA50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2B239C7-40B3-4B14-8A68-D75290B17667}" type="datetimeFigureOut">
              <a:rPr lang="ar-IQ" smtClean="0"/>
              <a:pPr/>
              <a:t>03/08/1436</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47737C47-9F6D-49DE-ACE9-1A31648FA507}"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2B239C7-40B3-4B14-8A68-D75290B17667}" type="datetimeFigureOut">
              <a:rPr lang="ar-IQ" smtClean="0"/>
              <a:pPr/>
              <a:t>03/08/1436</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7737C47-9F6D-49DE-ACE9-1A31648FA507}" type="slidenum">
              <a:rPr lang="ar-IQ" smtClean="0"/>
              <a:pPr/>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2B239C7-40B3-4B14-8A68-D75290B17667}" type="datetimeFigureOut">
              <a:rPr lang="ar-IQ" smtClean="0"/>
              <a:pPr/>
              <a:t>03/08/1436</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7737C47-9F6D-49DE-ACE9-1A31648FA507}"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ar-IQ" dirty="0" smtClean="0"/>
              <a:t>الحكمة :أقوال مأثورة يتضمن حكما صحيحا </a:t>
            </a:r>
          </a:p>
          <a:p>
            <a:pPr>
              <a:buNone/>
            </a:pPr>
            <a:r>
              <a:rPr lang="ar-IQ" dirty="0" smtClean="0"/>
              <a:t>من أين يستمد شاعر الحكمة موضوعاته؟</a:t>
            </a:r>
          </a:p>
          <a:p>
            <a:pPr>
              <a:buNone/>
            </a:pPr>
            <a:r>
              <a:rPr lang="ar-IQ" dirty="0" smtClean="0"/>
              <a:t>شاعر الحكمة يستمد مو ضوعاته من الظروف  وأحداث مجتمعاتها في شتى ميادين الحياة </a:t>
            </a:r>
          </a:p>
          <a:p>
            <a:pPr>
              <a:buNone/>
            </a:pPr>
            <a:r>
              <a:rPr lang="ar-IQ" dirty="0" smtClean="0"/>
              <a:t>هل تعد غرض الحكمة شعرا خالصا؟ اذا لا تعد شعرا خالصا بين السبب؟</a:t>
            </a:r>
          </a:p>
          <a:p>
            <a:pPr>
              <a:buNone/>
            </a:pPr>
            <a:r>
              <a:rPr lang="ar-IQ" dirty="0" smtClean="0"/>
              <a:t>لا تعد غرض الحكمة شعرا خالصا لأنه يخلو من عنصري العاطفة والخيال</a:t>
            </a:r>
          </a:p>
          <a:p>
            <a:pPr>
              <a:buNone/>
            </a:pPr>
            <a:r>
              <a:rPr lang="ar-IQ" dirty="0" smtClean="0"/>
              <a:t>لم النفوس ترتاح الى غرض الحكمة ونجد إقبال الناس عليه مع العلم أنه يخلو من عنصري العاطفة والخيال؟</a:t>
            </a:r>
          </a:p>
          <a:p>
            <a:pPr>
              <a:buNone/>
            </a:pPr>
            <a:r>
              <a:rPr lang="ar-IQ" dirty="0" smtClean="0"/>
              <a:t>السر في ذلك  هو أن هذا الغرض يضيف إلى تجاربنا الخاصة في الحياة تجارب من سبقونا  فنفيد منها وفضلا عن هذا فإنه  يظهرنا على ما يقره أوينكره الحكماء من أخلاق وسياسة مجتماعتهم</a:t>
            </a:r>
          </a:p>
          <a:p>
            <a:pPr>
              <a:buNone/>
            </a:pPr>
            <a:r>
              <a:rPr lang="ar-IQ" dirty="0" smtClean="0"/>
              <a:t>هل غرض الحكمة  وجد فقط في الأدب الأندلسي ؟</a:t>
            </a:r>
          </a:p>
          <a:p>
            <a:pPr>
              <a:buNone/>
            </a:pPr>
            <a:r>
              <a:rPr lang="ar-IQ" dirty="0" smtClean="0"/>
              <a:t>كلا فهذا الغرض لم يتواجد فقط في الأدب الأندلسي  فالأدب العربي في كل عصر من عصوره وكل بيئة من بيئاته لم يخل من حكماء عبروا عن آرائهم وتجاربهم الخاصة في أقوال من النثر والشعر</a:t>
            </a:r>
          </a:p>
          <a:p>
            <a:pPr>
              <a:buNone/>
            </a:pPr>
            <a:endParaRPr lang="ar-IQ" dirty="0"/>
          </a:p>
        </p:txBody>
      </p:sp>
      <p:sp>
        <p:nvSpPr>
          <p:cNvPr id="2" name="Title 1"/>
          <p:cNvSpPr>
            <a:spLocks noGrp="1"/>
          </p:cNvSpPr>
          <p:nvPr>
            <p:ph type="title"/>
          </p:nvPr>
        </p:nvSpPr>
        <p:spPr/>
        <p:txBody>
          <a:bodyPr/>
          <a:lstStyle/>
          <a:p>
            <a:pPr algn="r"/>
            <a:r>
              <a:rPr lang="ar-IQ" sz="6000" dirty="0" smtClean="0">
                <a:solidFill>
                  <a:schemeClr val="accent2">
                    <a:lumMod val="50000"/>
                  </a:schemeClr>
                </a:solidFill>
              </a:rPr>
              <a:t>الحكمة</a:t>
            </a:r>
            <a:endParaRPr lang="ar-IQ" sz="60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ar-IQ" sz="4600" dirty="0" smtClean="0">
                <a:solidFill>
                  <a:schemeClr val="accent2">
                    <a:lumMod val="50000"/>
                  </a:schemeClr>
                </a:solidFill>
              </a:rPr>
              <a:t>الهجاء</a:t>
            </a:r>
            <a:r>
              <a:rPr lang="ar-IQ" sz="3600" dirty="0" smtClean="0"/>
              <a:t>: هو تعداد مثالب المرء وقبيله ونفي المكارم والمحاسن عنه</a:t>
            </a:r>
          </a:p>
          <a:p>
            <a:pPr>
              <a:buNone/>
            </a:pPr>
            <a:r>
              <a:rPr lang="ar-IQ" sz="4100" dirty="0" smtClean="0">
                <a:solidFill>
                  <a:schemeClr val="accent2">
                    <a:lumMod val="50000"/>
                  </a:schemeClr>
                </a:solidFill>
              </a:rPr>
              <a:t>إتجاهات الهجاء في الأندلس:</a:t>
            </a:r>
          </a:p>
          <a:p>
            <a:pPr>
              <a:buNone/>
            </a:pPr>
            <a:r>
              <a:rPr lang="ar-IQ" dirty="0" smtClean="0"/>
              <a:t>لقد إتجه الهجاء في الأندلس إتجاهات عدة ؛لذا نبرز أهمها كالآتي:</a:t>
            </a:r>
          </a:p>
          <a:p>
            <a:pPr>
              <a:buNone/>
            </a:pPr>
            <a:r>
              <a:rPr lang="ar-IQ" sz="3600" dirty="0" smtClean="0">
                <a:solidFill>
                  <a:schemeClr val="accent2">
                    <a:lumMod val="50000"/>
                  </a:schemeClr>
                </a:solidFill>
              </a:rPr>
              <a:t>اولا :اتجاه هجاء الفقهاء المرائين والمتكسبين بالعلم والزهد:</a:t>
            </a:r>
          </a:p>
          <a:p>
            <a:pPr>
              <a:buNone/>
            </a:pPr>
            <a:r>
              <a:rPr lang="ar-IQ" dirty="0" smtClean="0"/>
              <a:t>كقول إبن الأبيض في هجاء الفقهاء المرائين :</a:t>
            </a:r>
          </a:p>
          <a:p>
            <a:pPr>
              <a:buNone/>
            </a:pPr>
            <a:r>
              <a:rPr lang="ar-IQ" dirty="0" smtClean="0"/>
              <a:t>أهل الرياء لبستم ناموسكم</a:t>
            </a:r>
          </a:p>
          <a:p>
            <a:pPr>
              <a:buNone/>
            </a:pPr>
            <a:r>
              <a:rPr lang="ar-IQ" dirty="0" smtClean="0"/>
              <a:t>كالذئب يدلج في الظلام العاتم</a:t>
            </a:r>
          </a:p>
          <a:p>
            <a:pPr>
              <a:buNone/>
            </a:pPr>
            <a:r>
              <a:rPr lang="ar-IQ" dirty="0" smtClean="0"/>
              <a:t>فملكتم الدنيا بمذهب مالك</a:t>
            </a:r>
          </a:p>
          <a:p>
            <a:pPr>
              <a:buNone/>
            </a:pPr>
            <a:r>
              <a:rPr lang="ar-IQ" dirty="0" smtClean="0"/>
              <a:t>وقسمتم الأموال بإسم قاسم</a:t>
            </a:r>
          </a:p>
          <a:p>
            <a:pPr>
              <a:buNone/>
            </a:pPr>
            <a:r>
              <a:rPr lang="ar-IQ" sz="3400" dirty="0" smtClean="0">
                <a:solidFill>
                  <a:schemeClr val="accent3">
                    <a:lumMod val="50000"/>
                  </a:schemeClr>
                </a:solidFill>
              </a:rPr>
              <a:t>وقال إبن الخفاجة الأندلسي في هجاء المتكسبين بالعلم والزهد:</a:t>
            </a:r>
          </a:p>
          <a:p>
            <a:pPr>
              <a:buNone/>
            </a:pPr>
            <a:r>
              <a:rPr lang="ar-IQ" dirty="0" smtClean="0"/>
              <a:t>درسوا العلوم ليملكوا بجدالهم</a:t>
            </a:r>
          </a:p>
          <a:p>
            <a:pPr>
              <a:buNone/>
            </a:pPr>
            <a:r>
              <a:rPr lang="ar-IQ" dirty="0" smtClean="0"/>
              <a:t>فيها صدور مراتب ومجالس</a:t>
            </a:r>
          </a:p>
          <a:p>
            <a:pPr>
              <a:buNone/>
            </a:pPr>
            <a:r>
              <a:rPr lang="ar-IQ" dirty="0" smtClean="0"/>
              <a:t>وتزهدوا حتى أصابوا فرصة</a:t>
            </a:r>
          </a:p>
          <a:p>
            <a:pPr>
              <a:buNone/>
            </a:pPr>
            <a:r>
              <a:rPr lang="ar-IQ" dirty="0" smtClean="0"/>
              <a:t>في أخذ مال مساجد وكنائس</a:t>
            </a:r>
          </a:p>
          <a:p>
            <a:pPr>
              <a:buNone/>
            </a:pPr>
            <a:endParaRPr lang="ar-IQ" dirty="0" smtClean="0"/>
          </a:p>
        </p:txBody>
      </p:sp>
      <p:sp>
        <p:nvSpPr>
          <p:cNvPr id="2" name="Title 1"/>
          <p:cNvSpPr>
            <a:spLocks noGrp="1"/>
          </p:cNvSpPr>
          <p:nvPr>
            <p:ph type="title"/>
          </p:nvPr>
        </p:nvSpPr>
        <p:spPr/>
        <p:txBody>
          <a:bodyPr/>
          <a:lstStyle/>
          <a:p>
            <a:pPr algn="r"/>
            <a:r>
              <a:rPr lang="ar-IQ" dirty="0" smtClean="0">
                <a:solidFill>
                  <a:schemeClr val="accent2">
                    <a:lumMod val="50000"/>
                  </a:schemeClr>
                </a:solidFill>
              </a:rPr>
              <a:t>الهجاء</a:t>
            </a:r>
            <a:endParaRPr lang="ar-IQ"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ar-IQ" dirty="0" smtClean="0"/>
              <a:t>ومن الشعراء البارزين في هذا الإتجاه :اليكي وإبن الإبيض الأشبيلي، يقول اليكي في هجاء المرابطين:</a:t>
            </a:r>
          </a:p>
          <a:p>
            <a:pPr>
              <a:buNone/>
            </a:pPr>
            <a:r>
              <a:rPr lang="ar-IQ" dirty="0" smtClean="0"/>
              <a:t>إن المرابط باخل بنواله</a:t>
            </a:r>
          </a:p>
          <a:p>
            <a:pPr>
              <a:buNone/>
            </a:pPr>
            <a:r>
              <a:rPr lang="ar-IQ" dirty="0" smtClean="0"/>
              <a:t>لكنه بعياله يتكرم</a:t>
            </a:r>
          </a:p>
          <a:p>
            <a:pPr>
              <a:buNone/>
            </a:pPr>
            <a:r>
              <a:rPr lang="ar-IQ" dirty="0" smtClean="0"/>
              <a:t>الوجه منه مخلق لقبيح ما </a:t>
            </a:r>
          </a:p>
          <a:p>
            <a:pPr>
              <a:buNone/>
            </a:pPr>
            <a:r>
              <a:rPr lang="ar-IQ" dirty="0" smtClean="0"/>
              <a:t>يأتيه فهو من أجله يتلثم</a:t>
            </a:r>
          </a:p>
          <a:p>
            <a:pPr>
              <a:buNone/>
            </a:pPr>
            <a:r>
              <a:rPr lang="ar-IQ" dirty="0" smtClean="0">
                <a:solidFill>
                  <a:schemeClr val="accent2">
                    <a:lumMod val="50000"/>
                  </a:schemeClr>
                </a:solidFill>
              </a:rPr>
              <a:t>ثالثا:هجاء الملوك والحكام فهو أقرب الى النقد الإجتماعي منه إلى الهجاء ،زعيم هذا الإتجاه أبو القاسم خلف بن فرج السميسر فيقول:</a:t>
            </a:r>
          </a:p>
          <a:p>
            <a:pPr>
              <a:buNone/>
            </a:pPr>
            <a:r>
              <a:rPr lang="ar-IQ" dirty="0" smtClean="0"/>
              <a:t>ناد الملوك وقل لهم </a:t>
            </a:r>
          </a:p>
          <a:p>
            <a:pPr>
              <a:buNone/>
            </a:pPr>
            <a:r>
              <a:rPr lang="ar-IQ" dirty="0" smtClean="0"/>
              <a:t>ماذا الذي أحدثتم ؟</a:t>
            </a:r>
          </a:p>
          <a:p>
            <a:pPr>
              <a:buNone/>
            </a:pPr>
            <a:r>
              <a:rPr lang="ar-IQ" dirty="0" smtClean="0"/>
              <a:t>أسلمتم الإسلام في إيدي العدا وقعدتم</a:t>
            </a:r>
          </a:p>
          <a:p>
            <a:pPr>
              <a:buNone/>
            </a:pPr>
            <a:endParaRPr lang="ar-IQ" dirty="0"/>
          </a:p>
        </p:txBody>
      </p:sp>
      <p:sp>
        <p:nvSpPr>
          <p:cNvPr id="2" name="Title 1"/>
          <p:cNvSpPr>
            <a:spLocks noGrp="1"/>
          </p:cNvSpPr>
          <p:nvPr>
            <p:ph type="title"/>
          </p:nvPr>
        </p:nvSpPr>
        <p:spPr/>
        <p:txBody>
          <a:bodyPr/>
          <a:lstStyle/>
          <a:p>
            <a:pPr algn="r"/>
            <a:r>
              <a:rPr lang="ar-IQ" dirty="0" smtClean="0">
                <a:solidFill>
                  <a:schemeClr val="accent2">
                    <a:lumMod val="50000"/>
                  </a:schemeClr>
                </a:solidFill>
              </a:rPr>
              <a:t>ثانيا :هجاء المرابطين</a:t>
            </a:r>
            <a:endParaRPr lang="ar-IQ"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None/>
            </a:pPr>
            <a:r>
              <a:rPr lang="ar-IQ" sz="2800" dirty="0" smtClean="0"/>
              <a:t>رابعا:الإتجاه الذي يذكرنا بالشعراء العباسيين من حيث</a:t>
            </a:r>
          </a:p>
          <a:p>
            <a:pPr>
              <a:buNone/>
            </a:pPr>
            <a:r>
              <a:rPr lang="ar-IQ" sz="2800" dirty="0" smtClean="0"/>
              <a:t>طول القصيدة وطبيعة الهجاء،وتفرد بهذا الإتجاه (إبن هانيء الأندلسي) إذ يقول في هجاء( الوهراني ) كاتب الأمير (جعفر بن علي الأندلسي):</a:t>
            </a:r>
          </a:p>
          <a:p>
            <a:pPr>
              <a:buNone/>
            </a:pPr>
            <a:r>
              <a:rPr lang="ar-IQ" sz="2800" dirty="0" smtClean="0"/>
              <a:t>إن أيام دهرنا سخفات       فهي أعوان كل وغد سخيف</a:t>
            </a:r>
          </a:p>
          <a:p>
            <a:pPr>
              <a:buNone/>
            </a:pPr>
            <a:r>
              <a:rPr lang="ar-IQ" sz="2800" dirty="0" smtClean="0"/>
              <a:t>إن دهرا سموت فيه علوا   لوضيع الخطوب وغد الصروف</a:t>
            </a:r>
          </a:p>
          <a:p>
            <a:pPr>
              <a:buNone/>
            </a:pPr>
            <a:endParaRPr lang="ar-IQ" sz="2800" dirty="0" smtClean="0"/>
          </a:p>
          <a:p>
            <a:pPr>
              <a:buNone/>
            </a:pPr>
            <a:endParaRPr lang="ar-IQ" sz="2800" dirty="0" smtClean="0"/>
          </a:p>
          <a:p>
            <a:pPr>
              <a:buNone/>
            </a:pPr>
            <a:endParaRPr lang="ar-IQ" sz="2800" dirty="0" smtClean="0"/>
          </a:p>
          <a:p>
            <a:pPr>
              <a:buNone/>
            </a:pPr>
            <a:endParaRPr lang="ar-IQ" sz="2800" dirty="0" smtClean="0"/>
          </a:p>
          <a:p>
            <a:pPr>
              <a:buNone/>
            </a:pPr>
            <a:r>
              <a:rPr lang="ar-IQ" sz="2800" dirty="0" smtClean="0"/>
              <a:t/>
            </a:r>
            <a:br>
              <a:rPr lang="ar-IQ" sz="2800" dirty="0" smtClean="0"/>
            </a:br>
            <a:r>
              <a:rPr lang="ar-IQ" sz="2800" dirty="0" smtClean="0"/>
              <a:t/>
            </a:r>
            <a:br>
              <a:rPr lang="ar-IQ" sz="2800" dirty="0" smtClean="0"/>
            </a:br>
            <a:endParaRPr lang="ar-IQ" sz="2800" dirty="0" smtClean="0"/>
          </a:p>
        </p:txBody>
      </p:sp>
      <p:sp>
        <p:nvSpPr>
          <p:cNvPr id="2" name="Title 1"/>
          <p:cNvSpPr>
            <a:spLocks noGrp="1"/>
          </p:cNvSpPr>
          <p:nvPr>
            <p:ph type="title"/>
          </p:nvPr>
        </p:nvSpPr>
        <p:spPr/>
        <p:txBody>
          <a:bodyPr>
            <a:normAutofit/>
          </a:bodyPr>
          <a:lstStyle/>
          <a:p>
            <a:pPr algn="r"/>
            <a:r>
              <a:rPr lang="ar-IQ" dirty="0" smtClean="0">
                <a:solidFill>
                  <a:schemeClr val="accent2">
                    <a:lumMod val="50000"/>
                  </a:schemeClr>
                </a:solidFill>
              </a:rPr>
              <a:t>الإتجاه الرابع:</a:t>
            </a:r>
            <a:endParaRPr lang="ar-IQ"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ar-IQ" dirty="0" smtClean="0"/>
              <a:t>من ذلك هجاء الشاعر محمد بن مسعود المعرو ف بالبجاني  لجليس معه في المطبق الذي سجنه فيه المنصور بن ابي عامر لوهن في دينه</a:t>
            </a:r>
          </a:p>
          <a:p>
            <a:pPr>
              <a:buNone/>
            </a:pPr>
            <a:r>
              <a:rPr lang="ar-IQ" dirty="0" smtClean="0"/>
              <a:t>ولي جليس قربه مني</a:t>
            </a:r>
          </a:p>
          <a:p>
            <a:pPr>
              <a:buNone/>
            </a:pPr>
            <a:r>
              <a:rPr lang="ar-IQ" dirty="0" smtClean="0"/>
              <a:t>بعد الأماني كلها عني</a:t>
            </a:r>
          </a:p>
          <a:p>
            <a:pPr>
              <a:buNone/>
            </a:pPr>
            <a:endParaRPr lang="ar-IQ" dirty="0" smtClean="0"/>
          </a:p>
          <a:p>
            <a:pPr>
              <a:buNone/>
            </a:pPr>
            <a:endParaRPr lang="ar-IQ" dirty="0" smtClean="0"/>
          </a:p>
          <a:p>
            <a:pPr>
              <a:buNone/>
            </a:pPr>
            <a:endParaRPr lang="ar-IQ" dirty="0" smtClean="0"/>
          </a:p>
          <a:p>
            <a:pPr>
              <a:buNone/>
            </a:pPr>
            <a:endParaRPr lang="ar-IQ" dirty="0" smtClean="0"/>
          </a:p>
          <a:p>
            <a:pPr>
              <a:buNone/>
            </a:pPr>
            <a:endParaRPr lang="ar-IQ" dirty="0"/>
          </a:p>
        </p:txBody>
      </p:sp>
      <p:sp>
        <p:nvSpPr>
          <p:cNvPr id="2" name="Title 1"/>
          <p:cNvSpPr>
            <a:spLocks noGrp="1"/>
          </p:cNvSpPr>
          <p:nvPr>
            <p:ph type="title"/>
          </p:nvPr>
        </p:nvSpPr>
        <p:spPr/>
        <p:txBody>
          <a:bodyPr/>
          <a:lstStyle/>
          <a:p>
            <a:pPr algn="r"/>
            <a:r>
              <a:rPr lang="ar-IQ" dirty="0" smtClean="0">
                <a:solidFill>
                  <a:schemeClr val="accent2">
                    <a:lumMod val="50000"/>
                  </a:schemeClr>
                </a:solidFill>
              </a:rPr>
              <a:t>خامسا :هجاء الشخصيات العامة</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ar-IQ" dirty="0" smtClean="0"/>
              <a:t>سادسا:الهجاء الفاحش المليء بالقذف والسباب مما يؤذي المشاعر ويبعث الإشمئزاز في النفوس ومن شعراءه ابو بكر المخزومي الذي قام بهجاء (نزهون بنت القلاعي ):</a:t>
            </a:r>
          </a:p>
          <a:p>
            <a:pPr>
              <a:buNone/>
            </a:pPr>
            <a:r>
              <a:rPr lang="ar-IQ" dirty="0" smtClean="0"/>
              <a:t>على وجه نزهون من الحسن مسحة</a:t>
            </a:r>
          </a:p>
          <a:p>
            <a:pPr>
              <a:buNone/>
            </a:pPr>
            <a:r>
              <a:rPr lang="ar-IQ" dirty="0" smtClean="0"/>
              <a:t>وإن كان قدأمسى من الضوء عاريا</a:t>
            </a:r>
          </a:p>
          <a:p>
            <a:pPr>
              <a:buNone/>
            </a:pPr>
            <a:r>
              <a:rPr lang="ar-IQ" dirty="0" smtClean="0"/>
              <a:t>قواصد نزهون توارك غيرها </a:t>
            </a:r>
          </a:p>
          <a:p>
            <a:pPr>
              <a:buNone/>
            </a:pPr>
            <a:r>
              <a:rPr lang="ar-IQ" dirty="0" smtClean="0"/>
              <a:t>ومن قصد البحر استقل السواقيا</a:t>
            </a:r>
            <a:endParaRPr lang="ar-IQ" dirty="0"/>
          </a:p>
        </p:txBody>
      </p:sp>
      <p:sp>
        <p:nvSpPr>
          <p:cNvPr id="2" name="Title 1"/>
          <p:cNvSpPr>
            <a:spLocks noGrp="1"/>
          </p:cNvSpPr>
          <p:nvPr>
            <p:ph type="title"/>
          </p:nvPr>
        </p:nvSpPr>
        <p:spPr/>
        <p:txBody>
          <a:bodyPr>
            <a:normAutofit/>
          </a:bodyPr>
          <a:lstStyle/>
          <a:p>
            <a:pPr algn="r"/>
            <a:r>
              <a:rPr lang="ar-IQ" dirty="0" smtClean="0">
                <a:solidFill>
                  <a:schemeClr val="accent2">
                    <a:lumMod val="50000"/>
                  </a:schemeClr>
                </a:solidFill>
              </a:rPr>
              <a:t>سادسا:الهجاء الفاحش</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ar-IQ" sz="3600" dirty="0" smtClean="0"/>
              <a:t>المجون:هو صلابة الوجه وقلة الإستحياء وعدم مبالاة الإنسان بما يصنع أو يقول</a:t>
            </a:r>
          </a:p>
          <a:p>
            <a:pPr>
              <a:buNone/>
            </a:pPr>
            <a:r>
              <a:rPr lang="ar-IQ" sz="3600" dirty="0" smtClean="0"/>
              <a:t>صور المجون بصورة عامة:</a:t>
            </a:r>
          </a:p>
          <a:p>
            <a:pPr>
              <a:buNone/>
            </a:pPr>
            <a:r>
              <a:rPr lang="ar-IQ" sz="3600" dirty="0" smtClean="0"/>
              <a:t>1-قد يكون جدا مشوبا بالهزل</a:t>
            </a:r>
          </a:p>
          <a:p>
            <a:pPr>
              <a:buNone/>
            </a:pPr>
            <a:r>
              <a:rPr lang="ar-IQ" sz="3600" dirty="0" smtClean="0"/>
              <a:t>2-ما يكون هزلاصرفا لا جد فيه</a:t>
            </a:r>
          </a:p>
          <a:p>
            <a:pPr>
              <a:buNone/>
            </a:pPr>
            <a:r>
              <a:rPr lang="ar-IQ" sz="3600" dirty="0" smtClean="0"/>
              <a:t>3-ما يكون سخرية تثير الضحك</a:t>
            </a:r>
          </a:p>
          <a:p>
            <a:pPr>
              <a:buNone/>
            </a:pPr>
            <a:r>
              <a:rPr lang="ar-IQ" sz="3600" dirty="0" smtClean="0"/>
              <a:t>4- ما يكون تهكما يفجأ بغير المتوقع من الأخلاق</a:t>
            </a:r>
            <a:endParaRPr lang="ar-IQ" sz="3600" dirty="0"/>
          </a:p>
        </p:txBody>
      </p:sp>
      <p:sp>
        <p:nvSpPr>
          <p:cNvPr id="3" name="Title 2"/>
          <p:cNvSpPr>
            <a:spLocks noGrp="1"/>
          </p:cNvSpPr>
          <p:nvPr>
            <p:ph type="title"/>
          </p:nvPr>
        </p:nvSpPr>
        <p:spPr/>
        <p:txBody>
          <a:bodyPr/>
          <a:lstStyle/>
          <a:p>
            <a:pPr algn="ctr"/>
            <a:r>
              <a:rPr lang="ar-IQ" sz="4800" dirty="0" smtClean="0"/>
              <a:t>المجون</a:t>
            </a:r>
            <a:endParaRPr lang="ar-IQ" sz="4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ar-IQ" sz="3600" dirty="0" smtClean="0"/>
              <a:t>يستمد الشاعرموضوعاته  في هذا الغرض الشعري من حياة المجتمع والأفراد بما فيه من تناقضات وضعف ،لذا نجده في أغلب الأحيان يسخر من مألوف العادات والتقاليد</a:t>
            </a:r>
          </a:p>
          <a:p>
            <a:pPr>
              <a:buNone/>
            </a:pPr>
            <a:r>
              <a:rPr lang="ar-IQ" sz="3600" dirty="0" smtClean="0"/>
              <a:t>ماهي الأسباب العامة التي تدفع بالمجتمع إلى المجون:</a:t>
            </a:r>
          </a:p>
          <a:p>
            <a:pPr>
              <a:buNone/>
            </a:pPr>
            <a:r>
              <a:rPr lang="ar-IQ" sz="3600" dirty="0" smtClean="0"/>
              <a:t>1-مظاهر العمران والحضارة</a:t>
            </a:r>
          </a:p>
          <a:p>
            <a:pPr>
              <a:buNone/>
            </a:pPr>
            <a:r>
              <a:rPr lang="ar-IQ" sz="3600" dirty="0" smtClean="0"/>
              <a:t>2-قلة ظوابط الجد في المجتمع</a:t>
            </a:r>
          </a:p>
          <a:p>
            <a:pPr>
              <a:buNone/>
            </a:pPr>
            <a:r>
              <a:rPr lang="ar-IQ" sz="3600" dirty="0" smtClean="0"/>
              <a:t>3-عندما يحكم المجتمع سلطات يدعون الى الترف والإستمتاع بمباهج الحياة عند ئذ يكثر مجالس الترف واللهو والشراب مع الميل الى سماع الادب</a:t>
            </a:r>
          </a:p>
        </p:txBody>
      </p:sp>
      <p:sp>
        <p:nvSpPr>
          <p:cNvPr id="3" name="Title 2"/>
          <p:cNvSpPr>
            <a:spLocks noGrp="1"/>
          </p:cNvSpPr>
          <p:nvPr>
            <p:ph type="title"/>
          </p:nvPr>
        </p:nvSpPr>
        <p:spPr/>
        <p:txBody>
          <a:bodyPr>
            <a:normAutofit fontScale="90000"/>
          </a:bodyPr>
          <a:lstStyle/>
          <a:p>
            <a:pPr algn="ctr"/>
            <a:r>
              <a:rPr lang="ar-IQ" dirty="0" smtClean="0"/>
              <a:t>من أين يستمد الشاعر موضوعاته في غرض المجون؟</a:t>
            </a: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ar-IQ" sz="3600" dirty="0" smtClean="0"/>
              <a:t>قد يلجأالشاعر إلى المجون لأسباب عدة منها:</a:t>
            </a:r>
          </a:p>
          <a:p>
            <a:pPr>
              <a:buNone/>
            </a:pPr>
            <a:r>
              <a:rPr lang="ar-IQ" sz="3600" dirty="0" smtClean="0"/>
              <a:t>1-نيل مكانة متميزة بين الشعراء كما فعل ابن حجاج البغدادي في العراق   وابو حامد الأنطاكي المشهور بأبي الرقعمق وإبن السكرة الهاشمي</a:t>
            </a:r>
          </a:p>
          <a:p>
            <a:pPr>
              <a:buNone/>
            </a:pPr>
            <a:r>
              <a:rPr lang="ar-IQ" sz="3600" dirty="0" smtClean="0"/>
              <a:t>2-التشفي من المجتمع الذي ظلمه وسلب حقه </a:t>
            </a:r>
          </a:p>
          <a:p>
            <a:pPr>
              <a:buNone/>
            </a:pPr>
            <a:r>
              <a:rPr lang="ar-IQ" sz="3600" dirty="0" smtClean="0"/>
              <a:t>3- لفت النظر إليه</a:t>
            </a:r>
          </a:p>
          <a:p>
            <a:pPr>
              <a:buNone/>
            </a:pPr>
            <a:r>
              <a:rPr lang="ar-IQ" sz="3600" dirty="0" smtClean="0"/>
              <a:t>4-إستمالة قلوب ذوي العطاء إليه</a:t>
            </a:r>
          </a:p>
          <a:p>
            <a:pPr>
              <a:buNone/>
            </a:pPr>
            <a:r>
              <a:rPr lang="ar-IQ" sz="3600" dirty="0" smtClean="0"/>
              <a:t>5-قد يتخذ الشاعر من المجون فرصة لدخول مجالس الملوك والعظماء ليحتل فيها مكانة النديم أو السمير</a:t>
            </a:r>
            <a:endParaRPr lang="ar-IQ" sz="3600" dirty="0"/>
          </a:p>
        </p:txBody>
      </p:sp>
      <p:sp>
        <p:nvSpPr>
          <p:cNvPr id="3" name="Title 2"/>
          <p:cNvSpPr>
            <a:spLocks noGrp="1"/>
          </p:cNvSpPr>
          <p:nvPr>
            <p:ph type="title"/>
          </p:nvPr>
        </p:nvSpPr>
        <p:spPr/>
        <p:txBody>
          <a:bodyPr/>
          <a:lstStyle/>
          <a:p>
            <a:r>
              <a:rPr lang="ar-IQ" dirty="0" smtClean="0"/>
              <a:t>الأسباب الخاصة التي يدفع بالشاعر إلى المجون</a:t>
            </a: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ar-IQ" sz="4000" dirty="0" smtClean="0"/>
              <a:t>ج/المجون لم يكن موجودا في الأندلس في عصر دولة الأمويين لأسباب منها:</a:t>
            </a:r>
          </a:p>
          <a:p>
            <a:pPr>
              <a:buNone/>
            </a:pPr>
            <a:r>
              <a:rPr lang="ar-IQ" sz="4000" dirty="0" smtClean="0"/>
              <a:t>1- الأندلس آنذاك كان عصر الفتوح والغزوات وبناء وتشيد </a:t>
            </a:r>
          </a:p>
          <a:p>
            <a:pPr>
              <a:buNone/>
            </a:pPr>
            <a:r>
              <a:rPr lang="ar-IQ" sz="4000" dirty="0" smtClean="0"/>
              <a:t>2-كان الحماس الديني قويا في النفوس له قداسته وإحترامه</a:t>
            </a:r>
          </a:p>
          <a:p>
            <a:pPr>
              <a:buNone/>
            </a:pPr>
            <a:r>
              <a:rPr lang="ar-IQ" sz="4000" dirty="0" smtClean="0"/>
              <a:t>3-كان الناس يرهبون من السلطات ويخشون القائمين عليها من الفقهاء والقضاة </a:t>
            </a:r>
            <a:endParaRPr lang="ar-IQ" sz="4000" dirty="0"/>
          </a:p>
        </p:txBody>
      </p:sp>
      <p:sp>
        <p:nvSpPr>
          <p:cNvPr id="3" name="Title 2"/>
          <p:cNvSpPr>
            <a:spLocks noGrp="1"/>
          </p:cNvSpPr>
          <p:nvPr>
            <p:ph type="title"/>
          </p:nvPr>
        </p:nvSpPr>
        <p:spPr/>
        <p:txBody>
          <a:bodyPr>
            <a:normAutofit fontScale="90000"/>
          </a:bodyPr>
          <a:lstStyle/>
          <a:p>
            <a:pPr algn="ctr"/>
            <a:r>
              <a:rPr lang="ar-IQ" dirty="0" smtClean="0"/>
              <a:t>هل المجون كان موجودا في الأندلس في عصر دولة الأمويين ؟إذا لم يكن موجودا بين السبب </a:t>
            </a: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ar-IQ" sz="4400" dirty="0" smtClean="0"/>
              <a:t>ج/بدأت المجون تظهر في المجتمع الأندلسي منذ عصر الملوك والطوائف عندما بدأت الحياة الإجتماعية في الأندلس تنزع إلى الترف والرفاهية وتنعتق شيئا فشيئا من صرامة الحكام والفقهاء فأخذ الملوك يشجع الأدباء والشعراء وارباب الغناء والطرب وبذلك اخذ اللهو يسري الى الحياة الخاصة</a:t>
            </a:r>
            <a:endParaRPr lang="ar-IQ" sz="4400" dirty="0"/>
          </a:p>
        </p:txBody>
      </p:sp>
      <p:sp>
        <p:nvSpPr>
          <p:cNvPr id="3" name="Title 2"/>
          <p:cNvSpPr>
            <a:spLocks noGrp="1"/>
          </p:cNvSpPr>
          <p:nvPr>
            <p:ph type="title"/>
          </p:nvPr>
        </p:nvSpPr>
        <p:spPr/>
        <p:txBody>
          <a:bodyPr/>
          <a:lstStyle/>
          <a:p>
            <a:pPr algn="ctr"/>
            <a:r>
              <a:rPr lang="ar-IQ" dirty="0" smtClean="0"/>
              <a:t>متى ظهر المجون في المجتمع الأندلسي؟</a:t>
            </a: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ar-IQ" dirty="0" smtClean="0"/>
              <a:t>لقد إقتفى الإندلسيين أثر المشارقة في هذا الغرض الشعري ،فقد فاقوهم في هذا الفن  من نواحي عدة منها:</a:t>
            </a:r>
          </a:p>
          <a:p>
            <a:pPr>
              <a:buNone/>
            </a:pPr>
            <a:r>
              <a:rPr lang="ar-IQ" dirty="0" smtClean="0"/>
              <a:t>1-لم يكن للفلسفة تأثير على شعرهم إلا من جهة معانيه الشعرية</a:t>
            </a:r>
          </a:p>
          <a:p>
            <a:pPr>
              <a:buNone/>
            </a:pPr>
            <a:r>
              <a:rPr lang="ar-IQ" dirty="0" smtClean="0"/>
              <a:t>2-يمتاز أشعارهم في الحكمة بسمو الخيال وقوة التصويروبراعة الإبتكار،بحيث تدل على عقل صاحبها دلالة المطابقة</a:t>
            </a:r>
          </a:p>
          <a:p>
            <a:pPr>
              <a:buNone/>
            </a:pPr>
            <a:r>
              <a:rPr lang="ar-IQ" dirty="0" smtClean="0"/>
              <a:t>3-زادوا في محاسن الشعر</a:t>
            </a:r>
          </a:p>
          <a:p>
            <a:pPr>
              <a:buNone/>
            </a:pPr>
            <a:r>
              <a:rPr lang="ar-IQ" dirty="0" smtClean="0"/>
              <a:t>وفيما يلي نموذج مما قاله شعراء الأندلس في هذا الفن ،نرى على ضو ئها طبيعة حكمهم وصورا من الخواطروالتأملات الفلسفية التي إنفعلوا بها وعبروا عنها بأساليب شتى ،قال أبو الصلت أمية بن عبد العزيز:</a:t>
            </a:r>
          </a:p>
          <a:p>
            <a:pPr>
              <a:buNone/>
            </a:pPr>
            <a:r>
              <a:rPr lang="ar-IQ" dirty="0" smtClean="0"/>
              <a:t>رمتني صروف الدهر بين معاشر</a:t>
            </a:r>
          </a:p>
          <a:p>
            <a:pPr>
              <a:buNone/>
            </a:pPr>
            <a:r>
              <a:rPr lang="ar-IQ" dirty="0" smtClean="0"/>
              <a:t>أصحهم وُدٌا عدوٍ مقاتل</a:t>
            </a:r>
          </a:p>
          <a:p>
            <a:pPr>
              <a:buNone/>
            </a:pPr>
            <a:r>
              <a:rPr lang="ar-IQ" dirty="0" smtClean="0"/>
              <a:t>وما غربة الإنسان في  غير داره</a:t>
            </a:r>
          </a:p>
          <a:p>
            <a:pPr>
              <a:buNone/>
            </a:pPr>
            <a:r>
              <a:rPr lang="ar-IQ" dirty="0" smtClean="0"/>
              <a:t>ولكنها في قرب من لا يشاكل</a:t>
            </a:r>
            <a:endParaRPr lang="ar-IQ" dirty="0"/>
          </a:p>
        </p:txBody>
      </p:sp>
      <p:sp>
        <p:nvSpPr>
          <p:cNvPr id="2" name="Title 1"/>
          <p:cNvSpPr>
            <a:spLocks noGrp="1"/>
          </p:cNvSpPr>
          <p:nvPr>
            <p:ph type="title"/>
          </p:nvPr>
        </p:nvSpPr>
        <p:spPr/>
        <p:txBody>
          <a:bodyPr/>
          <a:lstStyle/>
          <a:p>
            <a:pPr algn="r"/>
            <a:r>
              <a:rPr lang="ar-IQ" dirty="0" smtClean="0">
                <a:solidFill>
                  <a:schemeClr val="accent2">
                    <a:lumMod val="50000"/>
                  </a:schemeClr>
                </a:solidFill>
              </a:rPr>
              <a:t>غرض الحكمة لدى الأندلسيين</a:t>
            </a:r>
            <a:endParaRPr lang="ar-IQ"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ar-IQ" sz="4000" dirty="0" smtClean="0"/>
              <a:t>للمجون في الأندلس إتجاهات وصور عدة منها:</a:t>
            </a:r>
          </a:p>
          <a:p>
            <a:pPr>
              <a:buNone/>
            </a:pPr>
            <a:r>
              <a:rPr lang="ar-IQ" sz="4000" dirty="0" smtClean="0"/>
              <a:t>1-قد يجعل الشاعر نفسه  موضع السخرية ،فيعرض نفسه على من يخاطبه من أهل الكرم والعطاء في صورة ساخرة لكي يستدر بها عطفه وعطاؤه ،من هؤلاء الشعراء ،عبد الله محمد بن مسعود إذ يقول على لسان جارية كان اهداها الى الوزير :</a:t>
            </a:r>
          </a:p>
          <a:p>
            <a:pPr>
              <a:buNone/>
            </a:pPr>
            <a:r>
              <a:rPr lang="ar-IQ" sz="4000" dirty="0" smtClean="0"/>
              <a:t>جعلتني أسيرة مملوكة           لطلعة حائلة صعلوكة</a:t>
            </a:r>
          </a:p>
          <a:p>
            <a:pPr>
              <a:buNone/>
            </a:pPr>
            <a:r>
              <a:rPr lang="ar-IQ" sz="4000" dirty="0" smtClean="0"/>
              <a:t>يعزى على الفال الى مسعود   وهوشقي ليس بالحمود</a:t>
            </a:r>
          </a:p>
          <a:p>
            <a:pPr>
              <a:buNone/>
            </a:pPr>
            <a:r>
              <a:rPr lang="ar-IQ" sz="4000" dirty="0" smtClean="0"/>
              <a:t>ألا وهبتني لشخص تاجر       ولم أكن عند فقير فاجر</a:t>
            </a:r>
          </a:p>
          <a:p>
            <a:pPr>
              <a:buNone/>
            </a:pPr>
            <a:r>
              <a:rPr lang="ar-IQ" sz="4000" dirty="0" smtClean="0"/>
              <a:t>أوليتني كنت لبعض الجند      فربما حاز نفيس المجد</a:t>
            </a:r>
          </a:p>
          <a:p>
            <a:pPr>
              <a:buNone/>
            </a:pPr>
            <a:endParaRPr lang="ar-IQ" sz="4000" dirty="0"/>
          </a:p>
        </p:txBody>
      </p:sp>
      <p:sp>
        <p:nvSpPr>
          <p:cNvPr id="3" name="Title 2"/>
          <p:cNvSpPr>
            <a:spLocks noGrp="1"/>
          </p:cNvSpPr>
          <p:nvPr>
            <p:ph type="title"/>
          </p:nvPr>
        </p:nvSpPr>
        <p:spPr/>
        <p:txBody>
          <a:bodyPr>
            <a:normAutofit/>
          </a:bodyPr>
          <a:lstStyle/>
          <a:p>
            <a:pPr algn="ctr"/>
            <a:r>
              <a:rPr lang="ar-IQ" sz="3600" dirty="0" smtClean="0"/>
              <a:t>صور المجون أو إتجاهاته عند الشعراء الأندلسيين</a:t>
            </a:r>
            <a:endParaRPr lang="ar-IQ"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ar-IQ" sz="3600" dirty="0" smtClean="0"/>
              <a:t>2-فقد يصور الشاعر بؤسه وجوعه وفاقته وبعض أصدقاءه:</a:t>
            </a:r>
          </a:p>
          <a:p>
            <a:pPr>
              <a:buNone/>
            </a:pPr>
            <a:r>
              <a:rPr lang="ar-IQ" sz="3600" dirty="0" smtClean="0"/>
              <a:t>أفدي صديقا كان لي بنفسه يسعدني</a:t>
            </a:r>
          </a:p>
          <a:p>
            <a:pPr>
              <a:buNone/>
            </a:pPr>
            <a:r>
              <a:rPr lang="ar-IQ" sz="3600" dirty="0" smtClean="0"/>
              <a:t>فتارة أنصحه وتارة ينصحني</a:t>
            </a:r>
          </a:p>
          <a:p>
            <a:pPr>
              <a:buNone/>
            </a:pPr>
            <a:r>
              <a:rPr lang="ar-IQ" sz="3600" dirty="0" smtClean="0"/>
              <a:t>وتارة العنه وتارة يلعنني</a:t>
            </a:r>
          </a:p>
          <a:p>
            <a:pPr>
              <a:buNone/>
            </a:pPr>
            <a:r>
              <a:rPr lang="ar-IQ" sz="3600" dirty="0" smtClean="0"/>
              <a:t>وربما أصفعه وربما يصفعني</a:t>
            </a:r>
            <a:endParaRPr lang="ar-IQ" sz="3600" dirty="0"/>
          </a:p>
        </p:txBody>
      </p:sp>
      <p:sp>
        <p:nvSpPr>
          <p:cNvPr id="3" name="Title 2"/>
          <p:cNvSpPr>
            <a:spLocks noGrp="1"/>
          </p:cNvSpPr>
          <p:nvPr>
            <p:ph type="title"/>
          </p:nvPr>
        </p:nvSpPr>
        <p:spPr/>
        <p:txBody>
          <a:bodyPr>
            <a:normAutofit fontScale="90000"/>
          </a:bodyPr>
          <a:lstStyle/>
          <a:p>
            <a:pPr algn="r"/>
            <a:r>
              <a:rPr lang="ar-IQ" dirty="0" smtClean="0"/>
              <a:t>الإتجاه الثاني :تصوير البؤس والجوع وتصوير بعض الأصدقاء</a:t>
            </a:r>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None/>
            </a:pPr>
            <a:r>
              <a:rPr lang="ar-IQ" sz="2400" dirty="0" smtClean="0"/>
              <a:t>فقد يتجه المجون الى التهكم الذي يدنو من الهجو كقول ابن الأبيض في ابي بكر محمد بن زهر:</a:t>
            </a:r>
          </a:p>
          <a:p>
            <a:pPr>
              <a:buNone/>
            </a:pPr>
            <a:endParaRPr lang="ar-IQ" sz="2400" dirty="0" smtClean="0"/>
          </a:p>
          <a:p>
            <a:pPr>
              <a:buNone/>
            </a:pPr>
            <a:r>
              <a:rPr lang="ar-IQ" sz="2400" dirty="0" smtClean="0"/>
              <a:t>قل للوبا:أنت إبن زهر    تجاوزتما الحد في النكاية</a:t>
            </a:r>
          </a:p>
          <a:p>
            <a:pPr>
              <a:buNone/>
            </a:pPr>
            <a:r>
              <a:rPr lang="ar-IQ" sz="2400" dirty="0" smtClean="0"/>
              <a:t>ترفقا بالورى قليلا       فواحد منكما كفاية</a:t>
            </a:r>
          </a:p>
          <a:p>
            <a:pPr>
              <a:buNone/>
            </a:pPr>
            <a:endParaRPr lang="ar-IQ" sz="2400" dirty="0" smtClean="0"/>
          </a:p>
          <a:p>
            <a:pPr>
              <a:buNone/>
            </a:pPr>
            <a:r>
              <a:rPr lang="ar-IQ" sz="2400" dirty="0" smtClean="0"/>
              <a:t>4-الأتجاه الرابع : المجون الذي وصل الى حد المجاهرة بالزندقة  والإستهتار بالدين ،وهذا الإتجاه ظهر في عصر الموحدين وما تلاه ،عندما ضعف  السلطاة وقل نفوذهم،ويمثل هذا الإتجاه الكاتب أحمد بن طلحة الذي قتل في قوله الذي يقول فيه:</a:t>
            </a:r>
          </a:p>
          <a:p>
            <a:pPr>
              <a:buNone/>
            </a:pPr>
            <a:endParaRPr lang="ar-IQ" sz="2400" dirty="0" smtClean="0"/>
          </a:p>
          <a:p>
            <a:pPr>
              <a:buNone/>
            </a:pPr>
            <a:endParaRPr lang="ar-IQ" sz="2400" dirty="0" smtClean="0"/>
          </a:p>
        </p:txBody>
      </p:sp>
      <p:sp>
        <p:nvSpPr>
          <p:cNvPr id="3" name="Title 2"/>
          <p:cNvSpPr>
            <a:spLocks noGrp="1"/>
          </p:cNvSpPr>
          <p:nvPr>
            <p:ph type="title"/>
          </p:nvPr>
        </p:nvSpPr>
        <p:spPr/>
        <p:txBody>
          <a:bodyPr/>
          <a:lstStyle/>
          <a:p>
            <a:pPr algn="r"/>
            <a:r>
              <a:rPr lang="ar-IQ" dirty="0" smtClean="0"/>
              <a:t>الأتجاه الثالث:المجون الذي يتجه الى التهكم</a:t>
            </a:r>
            <a:endParaRPr lang="ar-IQ"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ar-IQ" sz="2800" dirty="0" smtClean="0"/>
          </a:p>
          <a:p>
            <a:pPr>
              <a:buNone/>
            </a:pPr>
            <a:r>
              <a:rPr lang="ar-IQ" sz="2800" dirty="0" smtClean="0"/>
              <a:t>يقول أخو الفضول وقد رآنا </a:t>
            </a:r>
          </a:p>
          <a:p>
            <a:pPr>
              <a:buNone/>
            </a:pPr>
            <a:r>
              <a:rPr lang="ar-IQ" sz="2800" dirty="0" smtClean="0"/>
              <a:t>على الإيمان يغلبه الجون</a:t>
            </a:r>
          </a:p>
          <a:p>
            <a:pPr>
              <a:buNone/>
            </a:pPr>
            <a:r>
              <a:rPr lang="ar-IQ" sz="2800" dirty="0" smtClean="0"/>
              <a:t>أتنتهكون شهر الصوم ؟ هلا</a:t>
            </a:r>
          </a:p>
          <a:p>
            <a:pPr>
              <a:buNone/>
            </a:pPr>
            <a:r>
              <a:rPr lang="ar-IQ" sz="2800" dirty="0" smtClean="0"/>
              <a:t>حماه منكم عقل ودين</a:t>
            </a:r>
          </a:p>
          <a:p>
            <a:pPr>
              <a:buNone/>
            </a:pPr>
            <a:r>
              <a:rPr lang="ar-IQ" sz="2800" dirty="0" smtClean="0"/>
              <a:t>فقلت :إصحب سوانا نحن قوم </a:t>
            </a:r>
          </a:p>
          <a:p>
            <a:pPr>
              <a:buNone/>
            </a:pPr>
            <a:r>
              <a:rPr lang="ar-IQ" sz="2800" dirty="0" smtClean="0"/>
              <a:t>زنادقة  مذاهبنا فنون</a:t>
            </a:r>
          </a:p>
          <a:p>
            <a:pPr>
              <a:buNone/>
            </a:pPr>
            <a:endParaRPr lang="ar-IQ" dirty="0"/>
          </a:p>
        </p:txBody>
      </p:sp>
      <p:sp>
        <p:nvSpPr>
          <p:cNvPr id="3" name="Title 2"/>
          <p:cNvSpPr>
            <a:spLocks noGrp="1"/>
          </p:cNvSpPr>
          <p:nvPr>
            <p:ph type="title"/>
          </p:nvPr>
        </p:nvSpPr>
        <p:spPr/>
        <p:txBody>
          <a:bodyPr>
            <a:normAutofit/>
          </a:bodyPr>
          <a:lstStyle/>
          <a:p>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ar-IQ" dirty="0" smtClean="0"/>
              <a:t>فقد إتجه المجون الى الى تصوير العهر والفسق بغير وازع من خلق أو دين ،حيث كانوا يصورون  الشر في صورة تغري به وتشجع عليه  وخير ما يمثلهم  أبي جعفر بن آبار الأشبيلي  ،وأبي الحسن علي بن سعيد العنسي ، وإبن زرقون</a:t>
            </a:r>
          </a:p>
          <a:p>
            <a:pPr>
              <a:buNone/>
            </a:pPr>
            <a:r>
              <a:rPr lang="ar-IQ" dirty="0" smtClean="0"/>
              <a:t>لعل اخف صور المجون قول ابي الحجاج البياسي:</a:t>
            </a:r>
          </a:p>
          <a:p>
            <a:pPr>
              <a:buNone/>
            </a:pPr>
            <a:r>
              <a:rPr lang="ar-IQ" dirty="0" smtClean="0"/>
              <a:t>قد سلونا على الذي تدريه          وجفوناه إذا جفا بالتيه</a:t>
            </a:r>
          </a:p>
          <a:p>
            <a:pPr>
              <a:buNone/>
            </a:pPr>
            <a:r>
              <a:rPr lang="ar-IQ" dirty="0" smtClean="0"/>
              <a:t>وتركناه صاغرا لأناس           خدعوه بالزور والتمويه</a:t>
            </a:r>
            <a:endParaRPr lang="ar-IQ" dirty="0"/>
          </a:p>
        </p:txBody>
      </p:sp>
      <p:sp>
        <p:nvSpPr>
          <p:cNvPr id="3" name="Title 2"/>
          <p:cNvSpPr>
            <a:spLocks noGrp="1"/>
          </p:cNvSpPr>
          <p:nvPr>
            <p:ph type="title"/>
          </p:nvPr>
        </p:nvSpPr>
        <p:spPr/>
        <p:txBody>
          <a:bodyPr>
            <a:normAutofit fontScale="90000"/>
          </a:bodyPr>
          <a:lstStyle/>
          <a:p>
            <a:pPr algn="r"/>
            <a:r>
              <a:rPr lang="ar-IQ" dirty="0" smtClean="0"/>
              <a:t>الإتجاه الخامس:وهو الإتجاه الذي يصور العهروالفسق</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ar-IQ" dirty="0" smtClean="0"/>
              <a:t>الزهد :هو الإنصراف عن ترف الدنيا ومباهجها</a:t>
            </a:r>
          </a:p>
          <a:p>
            <a:pPr>
              <a:buNone/>
            </a:pPr>
            <a:r>
              <a:rPr lang="ar-IQ" dirty="0" smtClean="0"/>
              <a:t>هل كان الزهد موجودا في العصر الجاهلي ؟إذا لم يكن موجودا بيٍن السبب</a:t>
            </a:r>
          </a:p>
          <a:p>
            <a:pPr>
              <a:buNone/>
            </a:pPr>
            <a:r>
              <a:rPr lang="ar-IQ" dirty="0" smtClean="0"/>
              <a:t>ج: الزهد لم يكن موجودا في العصر الجاهلي ؛لأن العرب في هذا العصر كانوا يحيون حياة وثنية مادية يطلقون العنان لشهواتهم وغرائزهم ومتعهم الحسية</a:t>
            </a:r>
          </a:p>
          <a:p>
            <a:pPr>
              <a:buNone/>
            </a:pPr>
            <a:r>
              <a:rPr lang="ar-IQ" dirty="0" smtClean="0"/>
              <a:t>بين متى ظهر الزهد تحديدا؟ظهر الزهد بظهور الإسلام ،فجاء الأسلام مبشرا بقيم إنسانية جديدة:من توحيد وعبادة،والرجوع إلى الله تعالى ومجاهدة النفس للإنصراف عن ترف الدنيا وزخرفها ،والنزوع إلى الفضائل التي ترتفع بكرامة الانسان،لذا لجأكثيرا من المسلمين الى الزهد عملا بقول الرسول عليه أفضل الصلاة والسلام :إزهد في الدنيا يحبك الله وإزهد ما في ايدي الناس يحبك الناس</a:t>
            </a:r>
            <a:endParaRPr lang="ar-IQ" dirty="0"/>
          </a:p>
        </p:txBody>
      </p:sp>
      <p:sp>
        <p:nvSpPr>
          <p:cNvPr id="2" name="Title 1"/>
          <p:cNvSpPr>
            <a:spLocks noGrp="1"/>
          </p:cNvSpPr>
          <p:nvPr>
            <p:ph type="title"/>
          </p:nvPr>
        </p:nvSpPr>
        <p:spPr/>
        <p:txBody>
          <a:bodyPr/>
          <a:lstStyle/>
          <a:p>
            <a:pPr algn="r"/>
            <a:r>
              <a:rPr lang="ar-IQ" sz="4800" dirty="0" smtClean="0">
                <a:solidFill>
                  <a:schemeClr val="accent2">
                    <a:lumMod val="50000"/>
                  </a:schemeClr>
                </a:solidFill>
              </a:rPr>
              <a:t>الزهد</a:t>
            </a:r>
            <a:endParaRPr lang="ar-IQ" sz="48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ar-IQ" dirty="0" smtClean="0"/>
              <a:t>إمتدت نزعة الزهد إلى  شعراء  الأندلس ،فكانت نفوسهم مهيئة لهذا اللون من الشعر،بحكم ثقافتهم الدينية،إذ إنهم فاقوا المشارقة في هذا الغرض  من ناحتين :</a:t>
            </a:r>
          </a:p>
          <a:p>
            <a:pPr>
              <a:buNone/>
            </a:pPr>
            <a:r>
              <a:rPr lang="ar-IQ" dirty="0" smtClean="0"/>
              <a:t>1- غزاراته وتوليد معانيه</a:t>
            </a:r>
          </a:p>
          <a:p>
            <a:pPr>
              <a:buNone/>
            </a:pPr>
            <a:r>
              <a:rPr lang="ar-IQ" dirty="0" smtClean="0"/>
              <a:t>2-رسم صوره القوية المؤثرة</a:t>
            </a:r>
          </a:p>
          <a:p>
            <a:pPr>
              <a:buNone/>
            </a:pPr>
            <a:r>
              <a:rPr lang="ar-IQ" dirty="0" smtClean="0"/>
              <a:t>ولعل من أحسن شعر الأندلسيين في الزهد من حيث الشكل والمضمون ،قصيدة إبن حمديس الصقلي إذ يقول:</a:t>
            </a:r>
          </a:p>
          <a:p>
            <a:pPr>
              <a:buNone/>
            </a:pPr>
            <a:r>
              <a:rPr lang="ar-IQ" dirty="0" smtClean="0"/>
              <a:t>يا ذنوبي ثقلت والله ظهري </a:t>
            </a:r>
          </a:p>
          <a:p>
            <a:pPr>
              <a:buNone/>
            </a:pPr>
            <a:r>
              <a:rPr lang="ar-IQ" dirty="0" smtClean="0"/>
              <a:t>بان عذري ،فكيف يقبل عذري؟</a:t>
            </a:r>
          </a:p>
          <a:p>
            <a:pPr>
              <a:buNone/>
            </a:pPr>
            <a:r>
              <a:rPr lang="ar-IQ" dirty="0" smtClean="0"/>
              <a:t>كلما تبت ساعة عدت أخرى</a:t>
            </a:r>
          </a:p>
          <a:p>
            <a:pPr>
              <a:buNone/>
            </a:pPr>
            <a:r>
              <a:rPr lang="ar-IQ" dirty="0" smtClean="0"/>
              <a:t>لضروب من سوء فعلي وهجري</a:t>
            </a:r>
          </a:p>
          <a:p>
            <a:pPr>
              <a:buNone/>
            </a:pPr>
            <a:endParaRPr lang="ar-IQ" dirty="0"/>
          </a:p>
        </p:txBody>
      </p:sp>
      <p:sp>
        <p:nvSpPr>
          <p:cNvPr id="2" name="Title 1"/>
          <p:cNvSpPr>
            <a:spLocks noGrp="1"/>
          </p:cNvSpPr>
          <p:nvPr>
            <p:ph type="title"/>
          </p:nvPr>
        </p:nvSpPr>
        <p:spPr/>
        <p:txBody>
          <a:bodyPr/>
          <a:lstStyle/>
          <a:p>
            <a:pPr algn="r"/>
            <a:r>
              <a:rPr lang="ar-IQ" dirty="0" smtClean="0">
                <a:solidFill>
                  <a:schemeClr val="accent2">
                    <a:lumMod val="50000"/>
                  </a:schemeClr>
                </a:solidFill>
              </a:rPr>
              <a:t>الزهد لدى الأندلسيين</a:t>
            </a:r>
            <a:endParaRPr lang="ar-IQ"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None/>
            </a:pPr>
            <a:r>
              <a:rPr lang="ar-IQ" sz="2000" dirty="0" smtClean="0"/>
              <a:t>التصوف :هو الشظف والحرمان والجوع،بمعنى هو خشونة الحياة بأنواعه</a:t>
            </a:r>
          </a:p>
          <a:p>
            <a:pPr>
              <a:buNone/>
            </a:pPr>
            <a:r>
              <a:rPr lang="ar-IQ" sz="2000" dirty="0" smtClean="0"/>
              <a:t>التصوف أعم من الزهد ؛لأن الزهد ركن من أركان التصوف ،فالتصوف ركنان أساسيان :الزهد والحب الإلهي</a:t>
            </a:r>
          </a:p>
          <a:p>
            <a:pPr>
              <a:buNone/>
            </a:pPr>
            <a:r>
              <a:rPr lang="ar-IQ" sz="2000" dirty="0" smtClean="0"/>
              <a:t>من أبرز وأهم خصائص </a:t>
            </a:r>
            <a:r>
              <a:rPr lang="ar-IQ" sz="2000" dirty="0" smtClean="0"/>
              <a:t>التصوف</a:t>
            </a:r>
            <a:r>
              <a:rPr lang="ar-IQ" sz="2000" dirty="0" smtClean="0"/>
              <a:t>:</a:t>
            </a:r>
            <a:endParaRPr lang="ar-IQ" sz="2000" dirty="0" smtClean="0"/>
          </a:p>
          <a:p>
            <a:pPr>
              <a:buNone/>
            </a:pPr>
            <a:r>
              <a:rPr lang="ar-IQ" sz="2000" dirty="0" smtClean="0"/>
              <a:t>1-السمو الروحي</a:t>
            </a:r>
          </a:p>
          <a:p>
            <a:pPr>
              <a:buNone/>
            </a:pPr>
            <a:r>
              <a:rPr lang="ar-IQ" sz="2000" dirty="0" smtClean="0"/>
              <a:t>2-المعاني النفسية العميقة</a:t>
            </a:r>
          </a:p>
          <a:p>
            <a:pPr>
              <a:buNone/>
            </a:pPr>
            <a:r>
              <a:rPr lang="ar-IQ" sz="2000" dirty="0" smtClean="0"/>
              <a:t>3-الخضوع التام لإرادة الله تعالى</a:t>
            </a:r>
          </a:p>
          <a:p>
            <a:pPr>
              <a:buNone/>
            </a:pPr>
            <a:r>
              <a:rPr lang="ar-IQ" sz="2000" dirty="0" smtClean="0"/>
              <a:t>4-بعد الخيال</a:t>
            </a:r>
          </a:p>
          <a:p>
            <a:pPr>
              <a:buNone/>
            </a:pPr>
            <a:r>
              <a:rPr lang="ar-IQ" sz="2000" dirty="0" smtClean="0"/>
              <a:t>5- غموض المعاني الرمزية</a:t>
            </a:r>
          </a:p>
          <a:p>
            <a:pPr>
              <a:buNone/>
            </a:pPr>
            <a:r>
              <a:rPr lang="ar-IQ" sz="2000" dirty="0" smtClean="0"/>
              <a:t>الشعر الصوفي يكون الهيا محضا ،تستخدم فيه المادة الشعرية للرمز عن الحقائق ، وهو شعر مؤول لا يقصد ظاهره، وقد برع الشعراء الاندلسين في هذا المجال،وإمام العارف محي الدين بن عربي هو خير من يمثلهم ،ويروى أنه قال:</a:t>
            </a:r>
          </a:p>
          <a:p>
            <a:pPr>
              <a:buNone/>
            </a:pPr>
            <a:r>
              <a:rPr lang="ar-IQ" sz="2000" dirty="0" smtClean="0"/>
              <a:t>يامن يراني ولا أراه           كم  ذا  أراه   ولا يراني</a:t>
            </a:r>
          </a:p>
          <a:p>
            <a:pPr>
              <a:buNone/>
            </a:pPr>
            <a:endParaRPr lang="ar-IQ" sz="2000" dirty="0" smtClean="0"/>
          </a:p>
          <a:p>
            <a:pPr>
              <a:buNone/>
            </a:pPr>
            <a:endParaRPr lang="ar-IQ" sz="2000" dirty="0" smtClean="0"/>
          </a:p>
          <a:p>
            <a:pPr>
              <a:buNone/>
            </a:pPr>
            <a:endParaRPr lang="ar-IQ" sz="2000" dirty="0"/>
          </a:p>
        </p:txBody>
      </p:sp>
      <p:sp>
        <p:nvSpPr>
          <p:cNvPr id="2" name="Title 1"/>
          <p:cNvSpPr>
            <a:spLocks noGrp="1"/>
          </p:cNvSpPr>
          <p:nvPr>
            <p:ph type="title"/>
          </p:nvPr>
        </p:nvSpPr>
        <p:spPr/>
        <p:txBody>
          <a:bodyPr/>
          <a:lstStyle/>
          <a:p>
            <a:pPr algn="r"/>
            <a:r>
              <a:rPr lang="ar-IQ" dirty="0" smtClean="0">
                <a:solidFill>
                  <a:schemeClr val="accent2">
                    <a:lumMod val="50000"/>
                  </a:schemeClr>
                </a:solidFill>
              </a:rPr>
              <a:t>التصوف</a:t>
            </a:r>
            <a:endParaRPr lang="ar-IQ"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ar-IQ" dirty="0" smtClean="0"/>
          </a:p>
          <a:p>
            <a:pPr>
              <a:buNone/>
            </a:pPr>
            <a:endParaRPr lang="ar-IQ" dirty="0" smtClean="0"/>
          </a:p>
          <a:p>
            <a:pPr>
              <a:buNone/>
            </a:pPr>
            <a:r>
              <a:rPr lang="ar-IQ" dirty="0" smtClean="0"/>
              <a:t>فلما سمع بعض إخوانه هذا البيت سأله ، كيف تقول :إنه لا يراك وأنت تعلم أنه يراك؟فقال إبن عربي </a:t>
            </a:r>
            <a:br>
              <a:rPr lang="ar-IQ" dirty="0" smtClean="0"/>
            </a:br>
            <a:r>
              <a:rPr lang="ar-IQ" dirty="0" smtClean="0"/>
              <a:t>مرتجلا:</a:t>
            </a:r>
          </a:p>
          <a:p>
            <a:pPr>
              <a:buNone/>
            </a:pPr>
            <a:r>
              <a:rPr lang="ar-IQ" dirty="0" smtClean="0"/>
              <a:t>يامن يراني مجرما   ولا أراه آخذا</a:t>
            </a:r>
          </a:p>
          <a:p>
            <a:pPr>
              <a:buNone/>
            </a:pPr>
            <a:r>
              <a:rPr lang="ar-IQ" dirty="0" smtClean="0"/>
              <a:t>كم ذا أراه منعما    ولا يراني لائذا</a:t>
            </a:r>
          </a:p>
          <a:p>
            <a:pPr>
              <a:buNone/>
            </a:pPr>
            <a:r>
              <a:rPr lang="ar-IQ" dirty="0" smtClean="0"/>
              <a:t>من هذا الخبر يتضح أن الشعر الصوفي أو الاهي لايفهم إلا على سبيل التأويل</a:t>
            </a:r>
          </a:p>
          <a:p>
            <a:pPr>
              <a:buNone/>
            </a:pPr>
            <a:endParaRPr lang="ar-IQ" dirty="0" smtClean="0"/>
          </a:p>
          <a:p>
            <a:pPr>
              <a:buNone/>
            </a:pPr>
            <a:endParaRPr lang="ar-IQ" dirty="0" smtClean="0"/>
          </a:p>
          <a:p>
            <a:pPr>
              <a:buNone/>
            </a:pPr>
            <a:endParaRPr lang="ar-IQ" dirty="0" smtClean="0"/>
          </a:p>
          <a:p>
            <a:pPr>
              <a:buNone/>
            </a:pPr>
            <a:endParaRPr lang="ar-IQ" dirty="0" smtClean="0"/>
          </a:p>
          <a:p>
            <a:pPr>
              <a:buNone/>
            </a:pPr>
            <a:endParaRPr lang="ar-IQ" dirty="0" smtClean="0"/>
          </a:p>
        </p:txBody>
      </p:sp>
      <p:sp>
        <p:nvSpPr>
          <p:cNvPr id="2" name="Title 1"/>
          <p:cNvSpPr>
            <a:spLocks noGrp="1"/>
          </p:cNvSpPr>
          <p:nvPr>
            <p:ph type="title"/>
          </p:nvPr>
        </p:nvSpPr>
        <p:spPr>
          <a:xfrm>
            <a:off x="500034" y="428604"/>
            <a:ext cx="8229600" cy="1143000"/>
          </a:xfrm>
        </p:spPr>
        <p:txBody>
          <a:bodyPr>
            <a:normAutofit/>
          </a:bodyPr>
          <a:lstStyle/>
          <a:p>
            <a:endParaRPr lang="ar-IQ"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ar-IQ" dirty="0" smtClean="0"/>
              <a:t>الإستعطاف هو:نوع من الإسلوب يستخدمه الشاعر لإستمالة قلب المستعطف إليه ويتضمن معنى الترحم والترجي</a:t>
            </a:r>
          </a:p>
          <a:p>
            <a:pPr>
              <a:buNone/>
            </a:pPr>
            <a:r>
              <a:rPr lang="ar-IQ" dirty="0" smtClean="0"/>
              <a:t>أهم المعاني التي تقوم  عليها قصيدة الإستعطاف:</a:t>
            </a:r>
          </a:p>
          <a:p>
            <a:pPr>
              <a:buNone/>
            </a:pPr>
            <a:r>
              <a:rPr lang="ar-IQ" dirty="0" smtClean="0"/>
              <a:t>1-إحتجاج الشاعر على براءته مما نسب إليه </a:t>
            </a:r>
          </a:p>
          <a:p>
            <a:pPr>
              <a:buNone/>
            </a:pPr>
            <a:r>
              <a:rPr lang="ar-IQ" dirty="0" smtClean="0"/>
              <a:t>2-إستمالة قلب المستعطف أو المعتذر إليه</a:t>
            </a:r>
          </a:p>
          <a:p>
            <a:pPr>
              <a:buNone/>
            </a:pPr>
            <a:r>
              <a:rPr lang="ar-IQ" dirty="0" smtClean="0"/>
              <a:t>3-تذكير المستعطف اليه بسالف ولائه أو خدماته</a:t>
            </a:r>
          </a:p>
          <a:p>
            <a:pPr>
              <a:buNone/>
            </a:pPr>
            <a:r>
              <a:rPr lang="ar-IQ" dirty="0" smtClean="0"/>
              <a:t>4-وصف ما يعانيه في سجنه من ضروب الأعنات والحرمان إن كان سجينا</a:t>
            </a:r>
            <a:endParaRPr lang="ar-IQ" dirty="0"/>
          </a:p>
        </p:txBody>
      </p:sp>
      <p:sp>
        <p:nvSpPr>
          <p:cNvPr id="2" name="Title 1"/>
          <p:cNvSpPr>
            <a:spLocks noGrp="1"/>
          </p:cNvSpPr>
          <p:nvPr>
            <p:ph type="title"/>
          </p:nvPr>
        </p:nvSpPr>
        <p:spPr/>
        <p:txBody>
          <a:bodyPr/>
          <a:lstStyle/>
          <a:p>
            <a:pPr algn="r"/>
            <a:r>
              <a:rPr lang="ar-IQ" dirty="0" smtClean="0">
                <a:solidFill>
                  <a:schemeClr val="accent2">
                    <a:lumMod val="50000"/>
                  </a:schemeClr>
                </a:solidFill>
              </a:rPr>
              <a:t>الإستعطاف</a:t>
            </a:r>
            <a:endParaRPr lang="ar-IQ"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ar-IQ" dirty="0" smtClean="0"/>
              <a:t>النابغة الذبياني هو أول من فتح باب الإستعطاف والإعتذار في الشعر العربي وذلك بإعتذارياته الذي وجهه إلى نعمان بن ابي قابوس بعد ان فر منه خوفا على حياته،بسبب ما القاه المنخل اليشكري في روع النعمان من أن النابغة وصف زوجته في الشعر ؛لأن بينهما سابق معرفة أو علاقة حب</a:t>
            </a:r>
          </a:p>
          <a:p>
            <a:pPr>
              <a:buNone/>
            </a:pPr>
            <a:r>
              <a:rPr lang="ar-IQ" dirty="0" smtClean="0"/>
              <a:t>من هم أبرز الشعراء الذين إشتهروا في شعر الإستعطاف في الأندلس؟</a:t>
            </a:r>
          </a:p>
          <a:p>
            <a:pPr>
              <a:buNone/>
            </a:pPr>
            <a:r>
              <a:rPr lang="ar-IQ" dirty="0" smtClean="0"/>
              <a:t>من بين جميع شعراء الأندلس نرى اربعة شعراء كبارنظموا شعر الإستعطاف وأجادوا فيه وهؤلاء هم:</a:t>
            </a:r>
          </a:p>
          <a:p>
            <a:pPr>
              <a:buNone/>
            </a:pPr>
            <a:r>
              <a:rPr lang="ar-IQ" dirty="0" smtClean="0"/>
              <a:t>أبو الحسن جعفر بن عثمان المصحفي</a:t>
            </a:r>
          </a:p>
          <a:p>
            <a:pPr>
              <a:buNone/>
            </a:pPr>
            <a:r>
              <a:rPr lang="ar-IQ" dirty="0" smtClean="0"/>
              <a:t>ابن عمار</a:t>
            </a:r>
          </a:p>
          <a:p>
            <a:pPr>
              <a:buNone/>
            </a:pPr>
            <a:r>
              <a:rPr lang="ar-IQ" dirty="0" smtClean="0"/>
              <a:t>ابن زيدون </a:t>
            </a:r>
          </a:p>
          <a:p>
            <a:pPr>
              <a:buNone/>
            </a:pPr>
            <a:r>
              <a:rPr lang="ar-IQ" dirty="0" smtClean="0"/>
              <a:t>ابو عبد الله الغساني البجالي</a:t>
            </a:r>
            <a:endParaRPr lang="ar-IQ" dirty="0"/>
          </a:p>
        </p:txBody>
      </p:sp>
      <p:sp>
        <p:nvSpPr>
          <p:cNvPr id="2" name="Title 1"/>
          <p:cNvSpPr>
            <a:spLocks noGrp="1"/>
          </p:cNvSpPr>
          <p:nvPr>
            <p:ph type="title"/>
          </p:nvPr>
        </p:nvSpPr>
        <p:spPr/>
        <p:txBody>
          <a:bodyPr/>
          <a:lstStyle/>
          <a:p>
            <a:pPr algn="r"/>
            <a:r>
              <a:rPr lang="ar-IQ" dirty="0" smtClean="0">
                <a:solidFill>
                  <a:schemeClr val="accent2">
                    <a:lumMod val="50000"/>
                  </a:schemeClr>
                </a:solidFill>
              </a:rPr>
              <a:t>من هو أول من فتح باب الإستعطاف؟</a:t>
            </a:r>
            <a:endParaRPr lang="ar-IQ"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ar-IQ" dirty="0" smtClean="0"/>
              <a:t>إذ نظم ابو الحسن أبياتا من الشعربعد ان سجنه المنصور فأراد أن يستعطفه ،ولكن بعد ان عجز في استمالة قلبه أنشد قائلا:</a:t>
            </a:r>
          </a:p>
          <a:p>
            <a:pPr>
              <a:buNone/>
            </a:pPr>
            <a:r>
              <a:rPr lang="ar-IQ" dirty="0" smtClean="0"/>
              <a:t>لا تأمنن إلى الزمان تقلبا </a:t>
            </a:r>
          </a:p>
          <a:p>
            <a:pPr>
              <a:buNone/>
            </a:pPr>
            <a:r>
              <a:rPr lang="ar-IQ" dirty="0" smtClean="0"/>
              <a:t>إن الزمان بأهله يتقلب</a:t>
            </a:r>
          </a:p>
          <a:p>
            <a:pPr>
              <a:buNone/>
            </a:pPr>
            <a:r>
              <a:rPr lang="ar-IQ" dirty="0" smtClean="0"/>
              <a:t>ولقد أراني والليوث شابني </a:t>
            </a:r>
          </a:p>
          <a:p>
            <a:pPr>
              <a:buNone/>
            </a:pPr>
            <a:r>
              <a:rPr lang="ar-IQ" dirty="0" smtClean="0"/>
              <a:t>وأخافني  من بعد ذاك الثعلب</a:t>
            </a:r>
          </a:p>
          <a:p>
            <a:pPr>
              <a:buNone/>
            </a:pPr>
            <a:r>
              <a:rPr lang="ar-IQ" dirty="0" smtClean="0"/>
              <a:t>حسب الكريم مهانة ومذلة </a:t>
            </a:r>
          </a:p>
          <a:p>
            <a:pPr>
              <a:buNone/>
            </a:pPr>
            <a:r>
              <a:rPr lang="ar-IQ" dirty="0" smtClean="0"/>
              <a:t>ألا يزال إلى لئيم يطلب</a:t>
            </a:r>
            <a:endParaRPr lang="ar-IQ" dirty="0"/>
          </a:p>
        </p:txBody>
      </p:sp>
      <p:sp>
        <p:nvSpPr>
          <p:cNvPr id="2" name="Title 1"/>
          <p:cNvSpPr>
            <a:spLocks noGrp="1"/>
          </p:cNvSpPr>
          <p:nvPr>
            <p:ph type="title"/>
          </p:nvPr>
        </p:nvSpPr>
        <p:spPr/>
        <p:txBody>
          <a:bodyPr>
            <a:normAutofit fontScale="90000"/>
          </a:bodyPr>
          <a:lstStyle/>
          <a:p>
            <a:pPr algn="r"/>
            <a:r>
              <a:rPr lang="ar-IQ" dirty="0" smtClean="0">
                <a:solidFill>
                  <a:schemeClr val="accent2">
                    <a:lumMod val="50000"/>
                  </a:schemeClr>
                </a:solidFill>
              </a:rPr>
              <a:t>نموذج من شعر ابو الحسن جعفر المصحفي في الإستعطاف</a:t>
            </a:r>
            <a:endParaRPr lang="ar-IQ" dirty="0">
              <a:solidFill>
                <a:schemeClr val="accent2">
                  <a:lumMod val="5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709</TotalTime>
  <Words>1692</Words>
  <Application>Microsoft Office PowerPoint</Application>
  <PresentationFormat>On-screen Show (4:3)</PresentationFormat>
  <Paragraphs>185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الحكمة</vt:lpstr>
      <vt:lpstr>غرض الحكمة لدى الأندلسيين</vt:lpstr>
      <vt:lpstr>الزهد</vt:lpstr>
      <vt:lpstr>الزهد لدى الأندلسيين</vt:lpstr>
      <vt:lpstr>التصوف</vt:lpstr>
      <vt:lpstr>Slide 6</vt:lpstr>
      <vt:lpstr>الإستعطاف</vt:lpstr>
      <vt:lpstr>من هو أول من فتح باب الإستعطاف؟</vt:lpstr>
      <vt:lpstr>نموذج من شعر ابو الحسن جعفر المصحفي في الإستعطاف</vt:lpstr>
      <vt:lpstr>الهجاء</vt:lpstr>
      <vt:lpstr>ثانيا :هجاء المرابطين</vt:lpstr>
      <vt:lpstr>الإتجاه الرابع:</vt:lpstr>
      <vt:lpstr>خامسا :هجاء الشخصيات العامة</vt:lpstr>
      <vt:lpstr>سادسا:الهجاء الفاحش</vt:lpstr>
      <vt:lpstr>المجون</vt:lpstr>
      <vt:lpstr>من أين يستمد الشاعر موضوعاته في غرض المجون؟</vt:lpstr>
      <vt:lpstr>الأسباب الخاصة التي يدفع بالشاعر إلى المجون</vt:lpstr>
      <vt:lpstr>هل المجون كان موجودا في الأندلس في عصر دولة الأمويين ؟إذا لم يكن موجودا بين السبب </vt:lpstr>
      <vt:lpstr>متى ظهر المجون في المجتمع الأندلسي؟</vt:lpstr>
      <vt:lpstr>صور المجون أو إتجاهاته عند الشعراء الأندلسيين</vt:lpstr>
      <vt:lpstr>الإتجاه الثاني :تصوير البؤس والجوع وتصوير بعض الأصدقاء</vt:lpstr>
      <vt:lpstr>الأتجاه الثالث:المجون الذي يتجه الى التهكم</vt:lpstr>
      <vt:lpstr>Slide 23</vt:lpstr>
      <vt:lpstr>الإتجاه الخامس:وهو الإتجاه الذي يصور العهروالفسق</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الحكمة</dc:title>
  <dc:creator>hero</dc:creator>
  <cp:lastModifiedBy>Hero</cp:lastModifiedBy>
  <cp:revision>80</cp:revision>
  <dcterms:created xsi:type="dcterms:W3CDTF">2011-01-03T20:00:27Z</dcterms:created>
  <dcterms:modified xsi:type="dcterms:W3CDTF">2015-05-21T10:20:57Z</dcterms:modified>
</cp:coreProperties>
</file>