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75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0E1B0-A652-4E9D-B05E-8DBD31E5B75F}" type="datetimeFigureOut">
              <a:rPr lang="ar-IQ" smtClean="0"/>
              <a:pPr/>
              <a:t>09/07/1436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453E28B-80A6-48EF-9739-818D5CCEF8B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80E1B0-A652-4E9D-B05E-8DBD31E5B75F}" type="datetimeFigureOut">
              <a:rPr lang="ar-IQ" smtClean="0"/>
              <a:pPr/>
              <a:t>09/07/1436</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53E28B-80A6-48EF-9739-818D5CCEF8B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ar.wikipedia.org/wiki/1071" TargetMode="External"/><Relationship Id="rId3" Type="http://schemas.openxmlformats.org/officeDocument/2006/relationships/hyperlink" Target="http://ar.wikipedia.org/wiki/1003" TargetMode="External"/><Relationship Id="rId7" Type="http://schemas.openxmlformats.org/officeDocument/2006/relationships/hyperlink" Target="http://ar.wikipedia.org/wiki/5_%D8%A3%D8%A8%D8%B1%D9%8A%D9%84" TargetMode="External"/><Relationship Id="rId2" Type="http://schemas.openxmlformats.org/officeDocument/2006/relationships/hyperlink" Target="http://ar.wikipedia.org/wiki/394_%D9%87%D9%80" TargetMode="External"/><Relationship Id="rId1" Type="http://schemas.openxmlformats.org/officeDocument/2006/relationships/slideLayout" Target="../slideLayouts/slideLayout2.xml"/><Relationship Id="rId6" Type="http://schemas.openxmlformats.org/officeDocument/2006/relationships/hyperlink" Target="http://ar.wikipedia.org/wiki/463_%D9%87%D9%80" TargetMode="External"/><Relationship Id="rId5" Type="http://schemas.openxmlformats.org/officeDocument/2006/relationships/hyperlink" Target="http://ar.wikipedia.org/wiki/%D8%B1%D8%AC%D8%A8" TargetMode="External"/><Relationship Id="rId4" Type="http://schemas.openxmlformats.org/officeDocument/2006/relationships/hyperlink" Target="http://ar.wikipedia.org/wiki/%D9%82%D8%B1%D8%B7%D8%A8%D8%A9_(%D8%A5%D8%B3%D8%A8%D8%A7%D9%86%D9%8A%D8%A7)" TargetMode="External"/><Relationship Id="rId9" Type="http://schemas.openxmlformats.org/officeDocument/2006/relationships/hyperlink" Target="http://ar.wikipedia.org/wiki/%D9%88%D9%84%D8%A7%D8%AF%D8%A9_%D8%A8%D9%86%D8%AA_%D8%A7%D9%84%D9%85%D8%B3%D8%AA%D9%83%D9%81%D9%8A"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ar.wikipedia.org/wiki/%D8%A7%D9%84%D9%85%D8%B9%D8%AA%D8%B6%D8%AF_%D8%A8%D9%86_%D8%B9%D8%A8%D8%A7%D8%AF" TargetMode="External"/><Relationship Id="rId3" Type="http://schemas.openxmlformats.org/officeDocument/2006/relationships/hyperlink" Target="http://ar.wikipedia.org/wiki/%D8%A8%D9%86%D9%88_%D9%85%D8%AE%D8%B2%D9%88%D9%85" TargetMode="External"/><Relationship Id="rId7" Type="http://schemas.openxmlformats.org/officeDocument/2006/relationships/hyperlink" Target="http://ar.wikipedia.org/wiki/%D8%A7%D9%84%D8%A3%D9%86%D8%AF%D9%84%D8%B3" TargetMode="External"/><Relationship Id="rId2" Type="http://schemas.openxmlformats.org/officeDocument/2006/relationships/hyperlink" Target="http://ar.wikipedia.org/wiki/%D9%82%D8%B1%D8%B7%D8%A8%D8%A9" TargetMode="External"/><Relationship Id="rId1" Type="http://schemas.openxmlformats.org/officeDocument/2006/relationships/slideLayout" Target="../slideLayouts/slideLayout2.xml"/><Relationship Id="rId6" Type="http://schemas.openxmlformats.org/officeDocument/2006/relationships/hyperlink" Target="http://ar.wikipedia.org/wiki/%D9%85%D9%84%D9%88%D9%83_%D8%A7%D9%84%D8%B7%D9%88%D8%A7%D8%A6%D9%81" TargetMode="External"/><Relationship Id="rId5" Type="http://schemas.openxmlformats.org/officeDocument/2006/relationships/hyperlink" Target="http://ar.wikipedia.org/wiki/%D8%B7%D8%A7%D8%A6%D9%81%D8%A9_%D9%82%D8%B1%D8%B7%D8%A8%D8%A9" TargetMode="External"/><Relationship Id="rId10" Type="http://schemas.openxmlformats.org/officeDocument/2006/relationships/hyperlink" Target="http://ar.wikipedia.org/wiki/%D8%A7%D9%84%D9%85%D8%B9%D8%AA%D9%85%D8%AF_%D8%A8%D9%86_%D8%B9%D8%A8%D8%A7%D8%AF" TargetMode="External"/><Relationship Id="rId4" Type="http://schemas.openxmlformats.org/officeDocument/2006/relationships/hyperlink" Target="http://ar.wikipedia.org/wiki/%D8%A3%D8%A8%D9%88_%D8%A7%D9%84%D9%88%D9%84%D9%8A%D8%AF_%D8%A8%D9%86_%D8%AC%D9%87%D9%88%D8%B1" TargetMode="External"/><Relationship Id="rId9" Type="http://schemas.openxmlformats.org/officeDocument/2006/relationships/hyperlink" Target="http://ar.wikipedia.org/wiki/%D8%B7%D8%A7%D8%A6%D9%81%D8%A9_%D8%A5%D8%B4%D8%A8%D9%8A%D9%84%D9%8A%D8%A9"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ar.wikipedia.org/wiki/%D8%A7%D8%A8%D9%86_%D8%B9%D8%A8%D8%AF%D9%88%D8%B3" TargetMode="External"/><Relationship Id="rId2" Type="http://schemas.openxmlformats.org/officeDocument/2006/relationships/hyperlink" Target="http://ar.wikipedia.org/wiki/%D9%88%D9%84%D8%A7%D8%AF%D8%A9_%D8%A8%D9%86%D8%AA_%D8%A7%D9%84%D9%85%D8%B3%D8%AA%D9%83%D9%81%D9%8A" TargetMode="External"/><Relationship Id="rId1" Type="http://schemas.openxmlformats.org/officeDocument/2006/relationships/slideLayout" Target="../slideLayouts/slideLayout2.xml"/><Relationship Id="rId4" Type="http://schemas.openxmlformats.org/officeDocument/2006/relationships/hyperlink" Target="http://ar.wikipedia.org/wiki/%D9%86%D9%88%D9%86%D9%8A%D8%A9_%D8%A7%D8%A8%D9%86_%D8%B2%D9%8A%D8%AF%D9%88%D9%8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ابن زيدون</a:t>
            </a:r>
            <a:endParaRPr lang="ar-IQ" dirty="0"/>
          </a:p>
        </p:txBody>
      </p:sp>
      <p:sp>
        <p:nvSpPr>
          <p:cNvPr id="3" name="Subtitle 2"/>
          <p:cNvSpPr>
            <a:spLocks noGrp="1"/>
          </p:cNvSpPr>
          <p:nvPr>
            <p:ph type="subTitle" idx="1"/>
          </p:nvPr>
        </p:nvSpPr>
        <p:spPr/>
        <p:txBody>
          <a:bodyPr/>
          <a:lstStyle/>
          <a:p>
            <a:endParaRPr lang="ar-IQ"/>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اسمه بالكامل</a:t>
            </a:r>
            <a:endParaRPr lang="ar-IQ" dirty="0"/>
          </a:p>
        </p:txBody>
      </p:sp>
      <p:sp>
        <p:nvSpPr>
          <p:cNvPr id="3" name="Content Placeholder 2"/>
          <p:cNvSpPr>
            <a:spLocks noGrp="1"/>
          </p:cNvSpPr>
          <p:nvPr>
            <p:ph idx="1"/>
          </p:nvPr>
        </p:nvSpPr>
        <p:spPr/>
        <p:txBody>
          <a:bodyPr/>
          <a:lstStyle/>
          <a:p>
            <a:r>
              <a:rPr lang="ar-IQ" b="1" dirty="0"/>
              <a:t>أبو الوليد أحمد بن عبد الله بن زيدون المخزومي</a:t>
            </a:r>
            <a:r>
              <a:rPr lang="ar-IQ" dirty="0"/>
              <a:t> المعروف بـ</a:t>
            </a:r>
            <a:r>
              <a:rPr lang="ar-IQ" b="1" dirty="0"/>
              <a:t>ابن زيدون</a:t>
            </a:r>
            <a:r>
              <a:rPr lang="ar-IQ" dirty="0"/>
              <a:t> (</a:t>
            </a:r>
            <a:r>
              <a:rPr lang="ar-IQ" dirty="0">
                <a:hlinkClick r:id="rId2" tooltip="394 هـ"/>
              </a:rPr>
              <a:t>394هـ</a:t>
            </a:r>
            <a:r>
              <a:rPr lang="ar-IQ" dirty="0"/>
              <a:t>/</a:t>
            </a:r>
            <a:r>
              <a:rPr lang="ar-IQ" u="sng" dirty="0">
                <a:hlinkClick r:id="rId3" tooltip="1003"/>
              </a:rPr>
              <a:t>1003م</a:t>
            </a:r>
            <a:r>
              <a:rPr lang="ar-IQ" dirty="0"/>
              <a:t> في </a:t>
            </a:r>
            <a:r>
              <a:rPr lang="ar-IQ" dirty="0">
                <a:hlinkClick r:id="rId4" tooltip="قرطبة (إسبانيا)"/>
              </a:rPr>
              <a:t>قرطبة</a:t>
            </a:r>
            <a:r>
              <a:rPr lang="ar-IQ" dirty="0"/>
              <a:t> - أول </a:t>
            </a:r>
            <a:r>
              <a:rPr lang="ar-IQ" dirty="0">
                <a:hlinkClick r:id="rId5" tooltip="رجب"/>
              </a:rPr>
              <a:t>رجب</a:t>
            </a:r>
            <a:r>
              <a:rPr lang="ar-IQ" dirty="0"/>
              <a:t> </a:t>
            </a:r>
            <a:r>
              <a:rPr lang="ar-IQ" dirty="0">
                <a:hlinkClick r:id="rId6" tooltip="463 هـ"/>
              </a:rPr>
              <a:t>463 هـ</a:t>
            </a:r>
            <a:r>
              <a:rPr lang="ar-IQ" dirty="0"/>
              <a:t>/</a:t>
            </a:r>
            <a:r>
              <a:rPr lang="ar-IQ" dirty="0">
                <a:hlinkClick r:id="rId7" tooltip="5 أبريل"/>
              </a:rPr>
              <a:t>5 أبريل</a:t>
            </a:r>
            <a:r>
              <a:rPr lang="ar-IQ" dirty="0"/>
              <a:t> </a:t>
            </a:r>
            <a:r>
              <a:rPr lang="ar-IQ" dirty="0">
                <a:hlinkClick r:id="rId8" tooltip="1071"/>
              </a:rPr>
              <a:t>1071</a:t>
            </a:r>
            <a:r>
              <a:rPr lang="ar-IQ" dirty="0"/>
              <a:t> م) وزير وكاتب وشاعر أندلسي، عُرف بحبه </a:t>
            </a:r>
            <a:r>
              <a:rPr lang="ar-IQ" dirty="0">
                <a:hlinkClick r:id="rId9" tooltip="ولادة بنت المستكفي"/>
              </a:rPr>
              <a:t>لولادة بنت المستكفي</a:t>
            </a:r>
            <a:r>
              <a:rPr lang="ar-IQ"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سيرته</a:t>
            </a:r>
            <a:endParaRPr lang="ar-IQ" b="1" dirty="0"/>
          </a:p>
        </p:txBody>
      </p:sp>
      <p:sp>
        <p:nvSpPr>
          <p:cNvPr id="3" name="Content Placeholder 2"/>
          <p:cNvSpPr>
            <a:spLocks noGrp="1"/>
          </p:cNvSpPr>
          <p:nvPr>
            <p:ph idx="1"/>
          </p:nvPr>
        </p:nvSpPr>
        <p:spPr/>
        <p:txBody>
          <a:bodyPr>
            <a:normAutofit lnSpcReduction="10000"/>
          </a:bodyPr>
          <a:lstStyle/>
          <a:p>
            <a:r>
              <a:rPr lang="ar-IQ" dirty="0"/>
              <a:t>ولد أبو الوليد أحمد بن عبد الله بن أحمد بن غالب بن زيدون في </a:t>
            </a:r>
            <a:r>
              <a:rPr lang="ar-IQ" dirty="0">
                <a:hlinkClick r:id="rId2" tooltip="قرطبة"/>
              </a:rPr>
              <a:t>قرطبة</a:t>
            </a:r>
            <a:r>
              <a:rPr lang="ar-IQ" dirty="0"/>
              <a:t> لأسرة من فقهاء قرطبة من </a:t>
            </a:r>
            <a:r>
              <a:rPr lang="ar-IQ" dirty="0">
                <a:solidFill>
                  <a:srgbClr val="C00000"/>
                </a:solidFill>
                <a:hlinkClick r:id="rId3" tooltip="بنو مخزوم"/>
              </a:rPr>
              <a:t>بني مخزوم</a:t>
            </a:r>
            <a:r>
              <a:rPr lang="ar-IQ" dirty="0" smtClean="0"/>
              <a:t>. </a:t>
            </a:r>
            <a:r>
              <a:rPr lang="ar-IQ" dirty="0"/>
              <a:t>تولى ابن زيدون الوزارة </a:t>
            </a:r>
            <a:r>
              <a:rPr lang="ar-IQ" dirty="0">
                <a:hlinkClick r:id="rId4" tooltip="أبو الوليد بن جهور"/>
              </a:rPr>
              <a:t>لأبي الوليد بن جهور</a:t>
            </a:r>
            <a:r>
              <a:rPr lang="ar-IQ" dirty="0"/>
              <a:t> صاحب </a:t>
            </a:r>
            <a:r>
              <a:rPr lang="ar-IQ" dirty="0">
                <a:hlinkClick r:id="rId5" tooltip="طائفة قرطبة"/>
              </a:rPr>
              <a:t>قرطبة</a:t>
            </a:r>
            <a:r>
              <a:rPr lang="ar-IQ" dirty="0"/>
              <a:t>، وكان سفيره إلى </a:t>
            </a:r>
            <a:r>
              <a:rPr lang="ar-IQ" dirty="0">
                <a:hlinkClick r:id="rId6" tooltip="ملوك الطوائف"/>
              </a:rPr>
              <a:t>أمراء الطوائف</a:t>
            </a:r>
            <a:r>
              <a:rPr lang="ar-IQ" dirty="0"/>
              <a:t> في </a:t>
            </a:r>
            <a:r>
              <a:rPr lang="ar-IQ" dirty="0">
                <a:hlinkClick r:id="rId7" tooltip="الأندلس"/>
              </a:rPr>
              <a:t>الأندلس</a:t>
            </a:r>
            <a:r>
              <a:rPr lang="ar-IQ" dirty="0"/>
              <a:t>، ثم اتهمه ابن جهور بالميل إلى </a:t>
            </a:r>
            <a:r>
              <a:rPr lang="ar-IQ" dirty="0">
                <a:hlinkClick r:id="rId8" tooltip="المعتضد بن عباد"/>
              </a:rPr>
              <a:t>المعتضد بن عباد</a:t>
            </a:r>
            <a:r>
              <a:rPr lang="ar-IQ" dirty="0"/>
              <a:t> صاحب </a:t>
            </a:r>
            <a:r>
              <a:rPr lang="ar-IQ" dirty="0">
                <a:hlinkClick r:id="rId9" tooltip="طائفة إشبيلية"/>
              </a:rPr>
              <a:t>إشبيلية</a:t>
            </a:r>
            <a:r>
              <a:rPr lang="ar-IQ" dirty="0"/>
              <a:t>، </a:t>
            </a:r>
            <a:r>
              <a:rPr lang="ar-IQ" dirty="0" smtClean="0"/>
              <a:t>فحبسه.حاول </a:t>
            </a:r>
            <a:r>
              <a:rPr lang="ar-IQ" dirty="0"/>
              <a:t>ابن زيدون استعطاف ابن جهور برسائله فلم يعطف عليه. وفي عام 441 هـ، تمكن ابن زيدون من الهرب، ولحق ببلاط المعتضد الذي قربه إليه، فكان بمثابة الوزير. وقد أقام ابن زيدون في إشبيلية حتى توفي ودفن بها في أول رجب 463 هـ في عهد </a:t>
            </a:r>
            <a:r>
              <a:rPr lang="ar-IQ" dirty="0">
                <a:hlinkClick r:id="rId10" tooltip="المعتمد بن عباد"/>
              </a:rPr>
              <a:t>المعتمد بن عباد</a:t>
            </a:r>
            <a:r>
              <a:rPr lang="ar-IQ" dirty="0" smtClean="0"/>
              <a:t>.</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dirty="0"/>
              <a:t>برع ابن زيدون في الشعر والنثر، وله رسالة تهكمية شهيرة، بعث بها عن لسان </a:t>
            </a:r>
            <a:r>
              <a:rPr lang="ar-IQ" dirty="0">
                <a:hlinkClick r:id="rId2" tooltip="ولادة بنت المستكفي"/>
              </a:rPr>
              <a:t>ولادة بنت المستكفي</a:t>
            </a:r>
            <a:r>
              <a:rPr lang="ar-IQ" dirty="0"/>
              <a:t> إلى </a:t>
            </a:r>
            <a:r>
              <a:rPr lang="ar-IQ" dirty="0">
                <a:hlinkClick r:id="rId3" tooltip="ابن عبدوس"/>
              </a:rPr>
              <a:t>ابن عبدوس</a:t>
            </a:r>
            <a:r>
              <a:rPr lang="ar-IQ" dirty="0"/>
              <a:t> الذي كان ينافسه على حب ولادة، ولابن زيدون ديوان شعر طُبع عدة مرات</a:t>
            </a:r>
            <a:r>
              <a:rPr lang="ar-IQ" dirty="0" smtClean="0"/>
              <a:t>.</a:t>
            </a:r>
            <a:r>
              <a:rPr lang="ar-IQ" baseline="30000" dirty="0" smtClean="0"/>
              <a:t>[</a:t>
            </a:r>
            <a:r>
              <a:rPr lang="ar-IQ" dirty="0" smtClean="0"/>
              <a:t>ومن </a:t>
            </a:r>
            <a:r>
              <a:rPr lang="ar-IQ" dirty="0"/>
              <a:t>أشهر قصائد ابن زيدون قصيدته المعروفة </a:t>
            </a:r>
            <a:r>
              <a:rPr lang="ar-IQ" dirty="0">
                <a:hlinkClick r:id="rId4" tooltip="نونية ابن زيدون"/>
              </a:rPr>
              <a:t>بالنونية</a:t>
            </a:r>
            <a:r>
              <a:rPr lang="ar-IQ" dirty="0"/>
              <a:t>، والتي </a:t>
            </a:r>
            <a:r>
              <a:rPr lang="ar-IQ"/>
              <a:t>مطلعها</a:t>
            </a:r>
            <a:r>
              <a:rPr lang="ar-IQ" smtClean="0"/>
              <a:t>:</a:t>
            </a:r>
            <a:endParaRPr lang="ar-IQ" dirty="0"/>
          </a:p>
          <a:p>
            <a:pPr>
              <a:buNone/>
            </a:pP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dirty="0"/>
              <a:t>أضحى التنائي بديلاً من </a:t>
            </a:r>
            <a:r>
              <a:rPr lang="ar-IQ" dirty="0" smtClean="0"/>
              <a:t>تدانينا   وناب </a:t>
            </a:r>
            <a:r>
              <a:rPr lang="ar-IQ" dirty="0"/>
              <a:t>عن طيب لقيانا </a:t>
            </a:r>
            <a:r>
              <a:rPr lang="ar-IQ" dirty="0" smtClean="0"/>
              <a:t>تجافينا</a:t>
            </a:r>
          </a:p>
          <a:p>
            <a:pPr>
              <a:buNone/>
            </a:pPr>
            <a:r>
              <a:rPr lang="ar-IQ" dirty="0" smtClean="0"/>
              <a:t>بنتم وبنا </a:t>
            </a:r>
            <a:r>
              <a:rPr lang="ar-IQ" dirty="0"/>
              <a:t>فما ابتلت </a:t>
            </a:r>
            <a:r>
              <a:rPr lang="ar-IQ" dirty="0" smtClean="0"/>
              <a:t>جوانحنا        شوقا </a:t>
            </a:r>
            <a:r>
              <a:rPr lang="ar-IQ" dirty="0"/>
              <a:t>إليكم ولا جفت </a:t>
            </a:r>
            <a:r>
              <a:rPr lang="ar-IQ" dirty="0" smtClean="0"/>
              <a:t>مآقينا</a:t>
            </a:r>
          </a:p>
          <a:p>
            <a:pPr>
              <a:buNone/>
            </a:pPr>
            <a:r>
              <a:rPr lang="ar-IQ" dirty="0" smtClean="0"/>
              <a:t>يكاد </a:t>
            </a:r>
            <a:r>
              <a:rPr lang="ar-IQ" dirty="0"/>
              <a:t>حين تناجيكم </a:t>
            </a:r>
            <a:r>
              <a:rPr lang="ar-IQ" dirty="0" smtClean="0"/>
              <a:t>ضمائرنا        يقضي </a:t>
            </a:r>
            <a:r>
              <a:rPr lang="ar-IQ" dirty="0"/>
              <a:t>علينا الأسى لولا </a:t>
            </a:r>
            <a:r>
              <a:rPr lang="ar-IQ" dirty="0" smtClean="0"/>
              <a:t>تأسينا</a:t>
            </a:r>
          </a:p>
          <a:p>
            <a:pPr>
              <a:buNone/>
            </a:pPr>
            <a:r>
              <a:rPr lang="ar-IQ" dirty="0" smtClean="0"/>
              <a:t>حالت </a:t>
            </a:r>
            <a:r>
              <a:rPr lang="ar-IQ" dirty="0"/>
              <a:t>لبعدكم أيامنا </a:t>
            </a:r>
            <a:r>
              <a:rPr lang="ar-IQ" dirty="0" smtClean="0"/>
              <a:t>فغدت          سودا </a:t>
            </a:r>
            <a:r>
              <a:rPr lang="ar-IQ" dirty="0"/>
              <a:t>وكانت بكم بيضا ليالينا</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236</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ابن زيدون</vt:lpstr>
      <vt:lpstr>اسمه بالكامل</vt:lpstr>
      <vt:lpstr>سيرته</vt:lpstr>
      <vt:lpstr>Slide 4</vt:lpstr>
      <vt:lpstr>Slide 5</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hero</dc:creator>
  <cp:lastModifiedBy>hero</cp:lastModifiedBy>
  <cp:revision>3</cp:revision>
  <dcterms:created xsi:type="dcterms:W3CDTF">2015-04-27T06:41:19Z</dcterms:created>
  <dcterms:modified xsi:type="dcterms:W3CDTF">2015-04-27T09:29:14Z</dcterms:modified>
</cp:coreProperties>
</file>