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solidFill>
                  <a:schemeClr val="accent2">
                    <a:lumMod val="50000"/>
                  </a:schemeClr>
                </a:solidFill>
              </a:rPr>
              <a:t>شرح أبيات من القصيدة النونيةلإبن زيدون</a:t>
            </a:r>
            <a:endParaRPr lang="en-US" dirty="0">
              <a:solidFill>
                <a:schemeClr val="accent2">
                  <a:lumMod val="50000"/>
                </a:schemeClr>
              </a:solidFill>
            </a:endParaRPr>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r">
              <a:buNone/>
            </a:pPr>
            <a:r>
              <a:rPr lang="ar-IQ" b="1" dirty="0" smtClean="0">
                <a:solidFill>
                  <a:schemeClr val="accent2">
                    <a:lumMod val="50000"/>
                  </a:schemeClr>
                </a:solidFill>
              </a:rPr>
              <a:t>1- أضحى التنائي بديلاً من َتدانينا *** ونابَ عن طيبِ ُلقيانا تجافينا</a:t>
            </a:r>
            <a:r>
              <a:rPr lang="ar-IQ" dirty="0" smtClean="0"/>
              <a:t/>
            </a:r>
            <a:br>
              <a:rPr lang="ar-IQ" dirty="0" smtClean="0"/>
            </a:br>
            <a:r>
              <a:rPr lang="ar-IQ" dirty="0" smtClean="0"/>
              <a:t>هنا </a:t>
            </a:r>
            <a:r>
              <a:rPr lang="ar-IQ" dirty="0" smtClean="0"/>
              <a:t>يستهل الشاعر قصيدته بالتوجع والتحسر على ما صارت إليه حاله فقد تغيرت من قرب بينه وبين محبوبته إلى بعد ونأي يتزايد مع الأيام. لقد تحول القرب بعدا وصار اللقاء جفاء وهو أمر يشقيه ويعذبه كما نجد الشاعر قد استخدم ألفاظا جزلة في التعبير عن مدى وطول البعد وقوة الشوق حيث استخدم ألفاظ ذات حروف ممدودة يمتد فيها النَفَسُ ليعبر عن ألمه ونجد ذلك في جميع ألفاظ البيت الأول. فهو يقول إن التباعد المؤلم بينه وبين محبوبه أضحى هو السائد بعد القرب الذي كان وحل مكان اللقاء والوصل الجفاء والهجر.</a:t>
            </a:r>
            <a:br>
              <a:rPr lang="ar-IQ" dirty="0" smtClean="0"/>
            </a:br>
            <a:r>
              <a:rPr lang="ar-IQ" dirty="0" smtClean="0"/>
              <a:t>الصورة البيانية: الطباق بين(التنائي والتداني"تدانينا") وبين(لقيانا وتجافينا)</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algn="r">
              <a:buNone/>
            </a:pPr>
            <a:r>
              <a:rPr lang="ar-IQ" b="1" dirty="0" smtClean="0">
                <a:solidFill>
                  <a:schemeClr val="accent2">
                    <a:lumMod val="50000"/>
                  </a:schemeClr>
                </a:solidFill>
              </a:rPr>
              <a:t>2-بنْتُمْ وبنّا فما ابتلّتْ جوانحُنا *** شوقاً إليكمْ ولا جفّتْ مآقينا</a:t>
            </a:r>
            <a:r>
              <a:rPr lang="ar-IQ" dirty="0" smtClean="0"/>
              <a:t/>
            </a:r>
            <a:br>
              <a:rPr lang="ar-IQ" dirty="0" smtClean="0"/>
            </a:br>
            <a:r>
              <a:rPr lang="ar-IQ" dirty="0" smtClean="0"/>
              <a:t>وهنا يفصح الشاعر عما يكنه من وفاء، وإخلاص لولادة ويبثها آلآمه ولوعته فقد ابتعدتم عنا وابتعدنا عنكم، ونتيجة هذا البعد فقد جفت ضلوعنا وما تحوى من قلب وغيره، واحترقت قلوبنا بنار البعد في الوقت الذي ظلت فيه (مآقينا: جمع مؤق وهو مجرى العين من الدمع، وجانبها من جهة الأنف) عيوننا تذرف الدمع من تواصل البكاء لأنه مشتاق محروم فلا أقل من أن يخفف همه بالبكاء ويسلي نفسه بالدموع.</a:t>
            </a:r>
            <a:br>
              <a:rPr lang="ar-IQ" dirty="0" smtClean="0"/>
            </a:br>
            <a:r>
              <a:rPr lang="ar-IQ" dirty="0" smtClean="0"/>
              <a:t>الصور البيانية: طباق: (ابتلت وجفت)، والكناية في قوله: فما ابتلت جوانحنا، كناية عن شوق الشاعر، وهو مجاز مرسل ايضًا، علاقته المحليه أراد به القلب. وفي قوله: ولا جفت مآقينا كناية عن حزن الشاعر، واستمرار بكائه المتواصل، وفيه تشبيه حيث شبه المآقي بالنبع، على سبيل الاستعارة المكنية. ومثل ذلك في (ابتلت جوانحنا).</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r">
              <a:buNone/>
            </a:pPr>
            <a:r>
              <a:rPr lang="ar-IQ" b="1" dirty="0" smtClean="0">
                <a:solidFill>
                  <a:schemeClr val="accent2">
                    <a:lumMod val="50000"/>
                  </a:schemeClr>
                </a:solidFill>
              </a:rPr>
              <a:t>3-نَكادُ حينَ تُناجيكمْ ضمائرُنا *** يَقْضي علينا الأسى لولا تأسّينا</a:t>
            </a:r>
            <a:r>
              <a:rPr lang="ar-IQ" dirty="0" smtClean="0"/>
              <a:t/>
            </a:r>
            <a:br>
              <a:rPr lang="ar-IQ" dirty="0" smtClean="0"/>
            </a:br>
            <a:r>
              <a:rPr lang="ar-IQ" dirty="0" smtClean="0"/>
              <a:t>ويستمر الشاعر في وصف الصورة الحزينة القاتمة فيقول: يكاد الشوق إليكم يودي بحياتنا لولا التصبر والتسلي، والأمل في اللقاء، حينما تعود به الذكرى على الأيام الخوالي، فيتصور الجمال والفتنة والحب والبهجة والأمل والسعادة، ويهتف ضميره باسمها، ويناجيها على البعد، لأنها قرينة روحه، وصنو نفسه، حينما يعيش أبعاد التجربة العذبة المؤلمة، ويوازن بين ما كان عليه وما صار إليه تقرب روحه أن تفارق جسده بسبب الحزن المفرط الذي يملأ جوانحه، لولا أنه يمني نفسه بالأمل، ويعزي روحه عن المحنة بالتصبر.</a:t>
            </a:r>
            <a:br>
              <a:rPr lang="ar-IQ" dirty="0" smtClean="0"/>
            </a:br>
            <a:r>
              <a:rPr lang="ar-IQ" dirty="0" smtClean="0"/>
              <a:t>الصور البيانية:يجسد ويشخَّص الضمائر والأسى ويجعل للضمائر لسانًا يناجي، وللأسى قدرة على القضاء، والقتل، وذلك عن طريق (الاستعارة المكنية). التي تصور الضمائر بالناس الذين يتناجون.</a:t>
            </a:r>
            <a:br>
              <a:rPr lang="ar-IQ" dirty="0" smtClean="0"/>
            </a:br>
            <a:r>
              <a:rPr lang="ar-IQ" dirty="0" smtClean="0"/>
              <a:t>ومما يزيد الصورة جمالا، وبهاء، استخدامه للنجوي فيما يتعلق بالضمائر، (تناجيكم ضمائرنا) وما بينهما من همس، ورحمة، ومودة.</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r">
              <a:buNone/>
            </a:pPr>
            <a:r>
              <a:rPr lang="ar-IQ" sz="2800" b="1" dirty="0" smtClean="0">
                <a:solidFill>
                  <a:schemeClr val="accent2">
                    <a:lumMod val="50000"/>
                  </a:schemeClr>
                </a:solidFill>
              </a:rPr>
              <a:t>4-حالتْ لفقدِكمُ أيامُنا فغدتْ*** سوداً وكانت بكم بيضاً ليالينا</a:t>
            </a:r>
            <a:r>
              <a:rPr lang="ar-IQ" sz="2800" dirty="0" smtClean="0"/>
              <a:t/>
            </a:r>
            <a:br>
              <a:rPr lang="ar-IQ" sz="2800" dirty="0" smtClean="0"/>
            </a:br>
            <a:r>
              <a:rPr lang="ar-IQ" sz="2800" dirty="0" smtClean="0"/>
              <a:t>وإمعانا في تجسيد معاناة الشاعر يقول: لقد تبدلت الحياة الوادعة الهانئة الجميلة، وأظلمت الدنيا المشرقة الباسمة المضيئة</a:t>
            </a:r>
            <a:r>
              <a:rPr lang="ar-IQ" sz="2800" smtClean="0"/>
              <a:t>، </a:t>
            </a:r>
            <a:r>
              <a:rPr lang="ar-IQ" sz="2800" smtClean="0"/>
              <a:t>ف</a:t>
            </a:r>
            <a:r>
              <a:rPr lang="ar-IQ" sz="2800" smtClean="0"/>
              <a:t>تخ</a:t>
            </a:r>
            <a:r>
              <a:rPr lang="ar-IQ" sz="2800" smtClean="0"/>
              <a:t>للها </a:t>
            </a:r>
            <a:r>
              <a:rPr lang="ar-IQ" sz="2800" dirty="0" smtClean="0"/>
              <a:t>السواد وعمها الظلام ببعد ولادة.</a:t>
            </a:r>
            <a:br>
              <a:rPr lang="ar-IQ" sz="2800" dirty="0" smtClean="0"/>
            </a:br>
            <a:r>
              <a:rPr lang="ar-IQ" sz="2800" dirty="0" smtClean="0"/>
              <a:t>الصور البيانية المقابلة من خلال الكلمات ( أيامنا فغدت سوادا - وكانت بكم بيضا ليالينا)، والطباق بين سودا: بيضًا</a:t>
            </a:r>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49</Words>
  <Application>Microsoft Office PowerPoint</Application>
  <PresentationFormat>On-screen Show (4:3)</PresentationFormat>
  <Paragraphs>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شرح أبيات من القصيدة النونيةلإبن زيدون</vt:lpstr>
      <vt:lpstr>Slide 2</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Hero</dc:creator>
  <cp:lastModifiedBy>Hero</cp:lastModifiedBy>
  <cp:revision>7</cp:revision>
  <dcterms:created xsi:type="dcterms:W3CDTF">2006-08-16T00:00:00Z</dcterms:created>
  <dcterms:modified xsi:type="dcterms:W3CDTF">2016-04-05T17:56:57Z</dcterms:modified>
</cp:coreProperties>
</file>