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60"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6000" b="1" dirty="0" smtClean="0">
                <a:solidFill>
                  <a:schemeClr val="accent2">
                    <a:lumMod val="75000"/>
                  </a:schemeClr>
                </a:solidFill>
                <a:latin typeface="Arabic Typesetting" pitchFamily="66" charset="-78"/>
                <a:cs typeface="Arabic Typesetting" pitchFamily="66" charset="-78"/>
              </a:rPr>
              <a:t>المشاهدة والتطبيق</a:t>
            </a:r>
            <a:endParaRPr lang="en-US" sz="6000" b="1" dirty="0">
              <a:solidFill>
                <a:schemeClr val="accent2">
                  <a:lumMod val="75000"/>
                </a:schemeClr>
              </a:solidFill>
              <a:latin typeface="Arabic Typesetting" pitchFamily="66" charset="-78"/>
              <a:cs typeface="Arabic Typesetting" pitchFamily="66" charset="-78"/>
            </a:endParaRPr>
          </a:p>
        </p:txBody>
      </p:sp>
      <p:sp>
        <p:nvSpPr>
          <p:cNvPr id="3" name="Subtitle 2"/>
          <p:cNvSpPr>
            <a:spLocks noGrp="1"/>
          </p:cNvSpPr>
          <p:nvPr>
            <p:ph type="subTitle" idx="1"/>
          </p:nvPr>
        </p:nvSpPr>
        <p:spPr/>
        <p:txBody>
          <a:bodyPr>
            <a:normAutofit lnSpcReduction="10000"/>
          </a:bodyPr>
          <a:lstStyle/>
          <a:p>
            <a:r>
              <a:rPr lang="ar-IQ" sz="6000" b="1" dirty="0" smtClean="0">
                <a:solidFill>
                  <a:schemeClr val="accent2">
                    <a:lumMod val="75000"/>
                  </a:schemeClr>
                </a:solidFill>
                <a:latin typeface="Arabic Typesetting" pitchFamily="66" charset="-78"/>
                <a:cs typeface="Arabic Typesetting" pitchFamily="66" charset="-78"/>
              </a:rPr>
              <a:t>للمرحلة الرابعة</a:t>
            </a:r>
          </a:p>
          <a:p>
            <a:r>
              <a:rPr lang="ar-IQ" sz="4400" b="1" dirty="0" smtClean="0">
                <a:solidFill>
                  <a:schemeClr val="accent2">
                    <a:lumMod val="75000"/>
                  </a:schemeClr>
                </a:solidFill>
                <a:latin typeface="Arabic Typesetting" pitchFamily="66" charset="-78"/>
                <a:cs typeface="Arabic Typesetting" pitchFamily="66" charset="-78"/>
              </a:rPr>
              <a:t>إعداد:م.م:هيروعبد الكريم محمد أمين</a:t>
            </a:r>
            <a:endParaRPr lang="en-US" sz="4400" b="1" dirty="0">
              <a:solidFill>
                <a:schemeClr val="accent2">
                  <a:lumMod val="75000"/>
                </a:schemeClr>
              </a:solidFill>
              <a:latin typeface="Arabic Typesetting" pitchFamily="66" charset="-78"/>
              <a:cs typeface="Arabic Typesetting" pitchFamily="66" charset="-78"/>
            </a:endParaRPr>
          </a:p>
        </p:txBody>
      </p:sp>
      <p:pic>
        <p:nvPicPr>
          <p:cNvPr id="8" name="Picture 7" descr="BOU15_29S_a.jpg"/>
          <p:cNvPicPr>
            <a:picLocks noChangeAspect="1"/>
          </p:cNvPicPr>
          <p:nvPr/>
        </p:nvPicPr>
        <p:blipFill>
          <a:blip r:embed="rId2" cstate="print"/>
          <a:stretch>
            <a:fillRect/>
          </a:stretch>
        </p:blipFill>
        <p:spPr>
          <a:xfrm>
            <a:off x="8128000" y="1676400"/>
            <a:ext cx="1016000" cy="1016000"/>
          </a:xfrm>
          <a:prstGeom prst="rect">
            <a:avLst/>
          </a:prstGeom>
        </p:spPr>
      </p:pic>
      <p:pic>
        <p:nvPicPr>
          <p:cNvPr id="9" name="Picture 8" descr="BOU15_29S_a.jpg"/>
          <p:cNvPicPr>
            <a:picLocks noChangeAspect="1"/>
          </p:cNvPicPr>
          <p:nvPr/>
        </p:nvPicPr>
        <p:blipFill>
          <a:blip r:embed="rId3"/>
          <a:stretch>
            <a:fillRect/>
          </a:stretch>
        </p:blipFill>
        <p:spPr>
          <a:xfrm>
            <a:off x="7239000" y="0"/>
            <a:ext cx="1905000" cy="1828800"/>
          </a:xfrm>
          <a:prstGeom prst="rect">
            <a:avLst/>
          </a:prstGeom>
        </p:spPr>
      </p:pic>
      <p:pic>
        <p:nvPicPr>
          <p:cNvPr id="10" name="Picture 9" descr="BOU15_29S_a.jpg"/>
          <p:cNvPicPr>
            <a:picLocks noChangeAspect="1"/>
          </p:cNvPicPr>
          <p:nvPr/>
        </p:nvPicPr>
        <p:blipFill>
          <a:blip r:embed="rId4" cstate="print"/>
          <a:stretch>
            <a:fillRect/>
          </a:stretch>
        </p:blipFill>
        <p:spPr>
          <a:xfrm>
            <a:off x="6324600" y="0"/>
            <a:ext cx="1092200" cy="1092200"/>
          </a:xfrm>
          <a:prstGeom prst="rect">
            <a:avLst/>
          </a:prstGeom>
        </p:spPr>
      </p:pic>
      <p:pic>
        <p:nvPicPr>
          <p:cNvPr id="11" name="Picture 10" descr="BOU15_29S_a.jpg"/>
          <p:cNvPicPr>
            <a:picLocks noChangeAspect="1"/>
          </p:cNvPicPr>
          <p:nvPr/>
        </p:nvPicPr>
        <p:blipFill>
          <a:blip r:embed="rId4" cstate="print"/>
          <a:stretch>
            <a:fillRect/>
          </a:stretch>
        </p:blipFill>
        <p:spPr>
          <a:xfrm>
            <a:off x="5334000" y="0"/>
            <a:ext cx="1092200" cy="1092200"/>
          </a:xfrm>
          <a:prstGeom prst="rect">
            <a:avLst/>
          </a:prstGeom>
        </p:spPr>
      </p:pic>
      <p:pic>
        <p:nvPicPr>
          <p:cNvPr id="12" name="Picture 11" descr="BOU15_29S_a.jpg"/>
          <p:cNvPicPr>
            <a:picLocks noChangeAspect="1"/>
          </p:cNvPicPr>
          <p:nvPr/>
        </p:nvPicPr>
        <p:blipFill>
          <a:blip r:embed="rId4" cstate="print"/>
          <a:stretch>
            <a:fillRect/>
          </a:stretch>
        </p:blipFill>
        <p:spPr>
          <a:xfrm>
            <a:off x="8051800" y="2667000"/>
            <a:ext cx="1092200" cy="1092200"/>
          </a:xfrm>
          <a:prstGeom prst="rect">
            <a:avLst/>
          </a:prstGeom>
        </p:spPr>
      </p:pic>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lumMod val="75000"/>
                  </a:schemeClr>
                </a:solidFill>
                <a:latin typeface="Arabic Typesetting" pitchFamily="66" charset="-78"/>
                <a:cs typeface="Arabic Typesetting" pitchFamily="66" charset="-78"/>
              </a:rPr>
              <a:t>ملاحظة/معنى كلمة الأنثروبولوجيا</a:t>
            </a:r>
            <a:endParaRPr lang="en-US"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b="1" dirty="0" smtClean="0">
                <a:latin typeface="Arabic Typesetting" pitchFamily="66" charset="-78"/>
                <a:cs typeface="Arabic Typesetting" pitchFamily="66" charset="-78"/>
              </a:rPr>
              <a:t>تعرف كذلك بالإناسة أو علم الإنسان وهو علم يبحث في أصل الجنس البشري وتطوره وأعراقه وعاداته ومعتقداته . وكان في القديم لا يهتم إلا بالشعوب البدائية . </a:t>
            </a:r>
            <a:br>
              <a:rPr lang="ar-IQ" b="1" dirty="0" smtClean="0">
                <a:latin typeface="Arabic Typesetting" pitchFamily="66" charset="-78"/>
                <a:cs typeface="Arabic Typesetting" pitchFamily="66" charset="-78"/>
              </a:rPr>
            </a:br>
            <a:r>
              <a:rPr lang="ar-IQ" b="1" dirty="0" smtClean="0">
                <a:latin typeface="Arabic Typesetting" pitchFamily="66" charset="-78"/>
                <a:cs typeface="Arabic Typesetting" pitchFamily="66" charset="-78"/>
              </a:rPr>
              <a:t>تعني كلمة الانثروبولوجيا علم دراسة الإنسان ، ويرتبط هذا المعنى بالاشتقاق اللغوي لكلمة انثروبولوجيا من الأصل الإغريقي ، حيث تتألف الكلمة من مقطعين : الأول (انثروبوس) أي الإنسان ، والثاني (لوجوس) أي الكلمة أو الموضوع والدراسة ، وهكذا يتحدد معنى الانثروبولوجيا بدراسة الإنسان في أصوله التاريخية التي تمس جوانبه العضوية والاجتماعية والحضارية ، وتطور تلك الجوانب عبر الزمان والمكان ، وما تفرزه نشاطات الإنسان من أنماط وتراكيب ووظائف وعلاقات اجتماعية متباينة.</a:t>
            </a:r>
            <a:br>
              <a:rPr lang="ar-IQ" b="1" dirty="0" smtClean="0">
                <a:latin typeface="Arabic Typesetting" pitchFamily="66" charset="-78"/>
                <a:cs typeface="Arabic Typesetting" pitchFamily="66" charset="-78"/>
              </a:rPr>
            </a:b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lumMod val="75000"/>
                  </a:schemeClr>
                </a:solidFill>
                <a:latin typeface="Arabic Typesetting" pitchFamily="66" charset="-78"/>
                <a:cs typeface="Arabic Typesetting" pitchFamily="66" charset="-78"/>
              </a:rPr>
              <a:t>أولاً:المشاهدة بدون مشاركة</a:t>
            </a:r>
            <a:endParaRPr lang="en-US"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SA" b="1" dirty="0" smtClean="0">
                <a:latin typeface="Arabic Typesetting" pitchFamily="66" charset="-78"/>
                <a:cs typeface="Arabic Typesetting" pitchFamily="66" charset="-78"/>
              </a:rPr>
              <a:t>الباحث لايكون جزءا من الموقف الذي تجرى مشاهدته وبعبارة أخرى فإن المشاهد يقوم </a:t>
            </a:r>
            <a:r>
              <a:rPr lang="ar-IQ" b="1" dirty="0" smtClean="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بعملية المشاهدة دون ان يتدخل في مجريات مايحدثأمامه</a:t>
            </a:r>
            <a:r>
              <a:rPr lang="ar-IQ" b="1" dirty="0" smtClean="0">
                <a:latin typeface="Arabic Typesetting" pitchFamily="66" charset="-78"/>
                <a:cs typeface="Arabic Typesetting" pitchFamily="66" charset="-78"/>
              </a:rPr>
              <a:t> وهي على عدة أنواع منها:</a:t>
            </a:r>
            <a:r>
              <a:rPr lang="en-US" b="1" dirty="0" smtClean="0">
                <a:latin typeface="Arabic Typesetting" pitchFamily="66" charset="-78"/>
                <a:cs typeface="Arabic Typesetting" pitchFamily="66" charset="-78"/>
              </a:rPr>
              <a:t> .</a:t>
            </a:r>
          </a:p>
          <a:p>
            <a:pPr algn="r">
              <a:buNone/>
            </a:pPr>
            <a:r>
              <a:rPr lang="ar-IQ" b="1" u="sng" dirty="0" smtClean="0">
                <a:solidFill>
                  <a:schemeClr val="accent2"/>
                </a:solidFill>
                <a:latin typeface="Arabic Typesetting" pitchFamily="66" charset="-78"/>
                <a:cs typeface="Arabic Typesetting" pitchFamily="66" charset="-78"/>
              </a:rPr>
              <a:t>أ-المشاهدة الطبيعية:</a:t>
            </a:r>
            <a:r>
              <a:rPr lang="ar-SA" b="1" dirty="0" smtClean="0">
                <a:latin typeface="Arabic Typesetting" pitchFamily="66" charset="-78"/>
                <a:cs typeface="Arabic Typesetting" pitchFamily="66" charset="-78"/>
              </a:rPr>
              <a:t>هناك بعض انواع السلوك تحسن مشاهدته في موقف طبيعي ، وفي هذه الحالة فإن الباحث لايتحكم في شيء وإنما يحاول جهده عدم التدخل في مجريات الاحداث بأي شكل من الاشكال</a:t>
            </a:r>
            <a:endParaRPr lang="ar-IQ" b="1" dirty="0" smtClean="0">
              <a:latin typeface="Arabic Typesetting" pitchFamily="66" charset="-78"/>
              <a:cs typeface="Arabic Typesetting" pitchFamily="66" charset="-78"/>
            </a:endParaRPr>
          </a:p>
          <a:p>
            <a:pPr algn="r"/>
            <a:r>
              <a:rPr lang="ar-IQ" b="1" dirty="0" smtClean="0">
                <a:latin typeface="Arabic Typesetting" pitchFamily="66" charset="-78"/>
                <a:cs typeface="Arabic Typesetting" pitchFamily="66" charset="-78"/>
              </a:rPr>
              <a:t>مثلاً:</a:t>
            </a:r>
            <a:r>
              <a:rPr lang="ar-SA" b="1" dirty="0" smtClean="0">
                <a:latin typeface="Arabic Typesetting" pitchFamily="66" charset="-78"/>
                <a:cs typeface="Arabic Typesetting" pitchFamily="66" charset="-78"/>
              </a:rPr>
              <a:t>مراقبة سلوك عدواني لدى طلاب الصف ويتم ذلك من خلال غرفة صفية تفصل بينها و ببين الباحث مرآ</a:t>
            </a:r>
            <a:r>
              <a:rPr lang="ar-IQ" b="1" dirty="0" smtClean="0">
                <a:latin typeface="Arabic Typesetting" pitchFamily="66" charset="-78"/>
                <a:cs typeface="Arabic Typesetting" pitchFamily="66" charset="-78"/>
              </a:rPr>
              <a:t>ة</a:t>
            </a:r>
            <a:r>
              <a:rPr lang="ar-SA" b="1" dirty="0" smtClean="0">
                <a:latin typeface="Arabic Typesetting" pitchFamily="66" charset="-78"/>
                <a:cs typeface="Arabic Typesetting" pitchFamily="66" charset="-78"/>
              </a:rPr>
              <a:t> زجاجية ذات وجه واحد حتى يتسنى له المشاهدة</a:t>
            </a:r>
            <a:endParaRPr lang="en-US" b="1" dirty="0" smtClean="0">
              <a:latin typeface="Arabic Typesetting" pitchFamily="66" charset="-78"/>
              <a:cs typeface="Arabic Typesetting" pitchFamily="66" charset="-78"/>
            </a:endParaRPr>
          </a:p>
          <a:p>
            <a:pPr algn="r"/>
            <a:r>
              <a:rPr lang="ar-SA" b="1" dirty="0" smtClean="0">
                <a:solidFill>
                  <a:schemeClr val="accent2"/>
                </a:solidFill>
                <a:latin typeface="Arabic Typesetting" pitchFamily="66" charset="-78"/>
                <a:cs typeface="Arabic Typesetting" pitchFamily="66" charset="-78"/>
              </a:rPr>
              <a:t>يعاب عليه : قد تحدث امور فجائية تؤثر في الدراسة </a:t>
            </a:r>
            <a:r>
              <a:rPr lang="en-US" b="1" dirty="0" smtClean="0">
                <a:solidFill>
                  <a:schemeClr val="accent2"/>
                </a:solidFill>
                <a:latin typeface="Arabic Typesetting" pitchFamily="66" charset="-78"/>
                <a:cs typeface="Arabic Typesetting" pitchFamily="66" charset="-78"/>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solidFill>
                <a:latin typeface="Arabic Typesetting" pitchFamily="66" charset="-78"/>
                <a:cs typeface="Arabic Typesetting" pitchFamily="66" charset="-78"/>
              </a:rPr>
              <a:t>ب-مشاهدة لعب الأدوار</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الباحث يخلق الموقف الذي الذي ستتم ملاحظته،فيحدد للأفراد نوعية النشاطات التي عليهم القيام بها،وهذا الأسلوب يمكن الباحث من مشاهدة السلوك الذي قلما يحدث في المواقف الطبيعية</a:t>
            </a:r>
          </a:p>
          <a:p>
            <a:pPr algn="r">
              <a:buNone/>
            </a:pPr>
            <a:r>
              <a:rPr lang="ar-IQ" b="1" dirty="0" smtClean="0">
                <a:solidFill>
                  <a:schemeClr val="accent2"/>
                </a:solidFill>
                <a:latin typeface="Arabic Typesetting" pitchFamily="66" charset="-78"/>
                <a:cs typeface="Arabic Typesetting" pitchFamily="66" charset="-78"/>
              </a:rPr>
              <a:t>مثلاً:قيام المعلم المتدر ب بلعب الدورالمتوقع منه في إجتماع الآباء والمدرسين</a:t>
            </a:r>
          </a:p>
          <a:p>
            <a:pPr algn="r">
              <a:buNone/>
            </a:pPr>
            <a:r>
              <a:rPr lang="ar-IQ" b="1" dirty="0" smtClean="0">
                <a:solidFill>
                  <a:schemeClr val="accent2"/>
                </a:solidFill>
                <a:latin typeface="Arabic Typesetting" pitchFamily="66" charset="-78"/>
                <a:cs typeface="Arabic Typesetting" pitchFamily="66" charset="-78"/>
              </a:rPr>
              <a:t>ويعاب عليها:</a:t>
            </a:r>
            <a:r>
              <a:rPr lang="ar-IQ" b="1" dirty="0" smtClean="0">
                <a:latin typeface="Arabic Typesetting" pitchFamily="66" charset="-78"/>
                <a:cs typeface="Arabic Typesetting" pitchFamily="66" charset="-78"/>
              </a:rPr>
              <a:t>أنه لايتضمن موقفا طبيعيا وأن السلوك الذي يظهر على الأفراد لا يكون هونفسه السلوك الذي يمكن أن يصدرمنهم في الموقف الطبيعي</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solidFill>
                <a:latin typeface="Arabic Typesetting" pitchFamily="66" charset="-78"/>
                <a:cs typeface="Arabic Typesetting" pitchFamily="66" charset="-78"/>
              </a:rPr>
              <a:t>أنواع لعب الأدوار</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lvl="0" algn="r"/>
            <a:r>
              <a:rPr lang="ar-IQ" b="1" dirty="0" smtClean="0">
                <a:latin typeface="Arabic Typesetting" pitchFamily="66" charset="-78"/>
                <a:cs typeface="Arabic Typesetting" pitchFamily="66" charset="-78"/>
              </a:rPr>
              <a:t>1-</a:t>
            </a:r>
            <a:r>
              <a:rPr lang="ar-SA" b="1" dirty="0" smtClean="0">
                <a:solidFill>
                  <a:schemeClr val="accent2"/>
                </a:solidFill>
                <a:latin typeface="Arabic Typesetting" pitchFamily="66" charset="-78"/>
                <a:cs typeface="Arabic Typesetting" pitchFamily="66" charset="-78"/>
              </a:rPr>
              <a:t>فردي </a:t>
            </a:r>
            <a:r>
              <a:rPr lang="ar-IQ" b="1" dirty="0" smtClean="0">
                <a:solidFill>
                  <a:schemeClr val="accent2"/>
                </a:solidFill>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حيث يكون الباحث مهتما بمشاهدة السلوك الخاص بفرد واحد مع ان الموقف يشترك فيه اكثر من فرد في الوقت الواحد </a:t>
            </a:r>
            <a:r>
              <a:rPr lang="ar-IQ" b="1" dirty="0" smtClean="0">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إلا أن الباحث يسند الدور لفرد واحد ويقوم الباحث بجمع البيانات من خلال مشاهدته له كتكليف أحد المعلمين بان يقوم بدور المدافع عن نفسه امام ولي أمر أحد الطلاب</a:t>
            </a:r>
            <a:r>
              <a:rPr lang="en-US" b="1" dirty="0" smtClean="0">
                <a:latin typeface="Arabic Typesetting" pitchFamily="66" charset="-78"/>
                <a:cs typeface="Arabic Typesetting" pitchFamily="66" charset="-78"/>
              </a:rPr>
              <a:t> .</a:t>
            </a:r>
          </a:p>
          <a:p>
            <a:pPr algn="r"/>
            <a:r>
              <a:rPr lang="ar-IQ" b="1" dirty="0" smtClean="0">
                <a:latin typeface="Arabic Typesetting" pitchFamily="66" charset="-78"/>
                <a:cs typeface="Arabic Typesetting" pitchFamily="66" charset="-78"/>
              </a:rPr>
              <a:t>2-</a:t>
            </a:r>
            <a:r>
              <a:rPr lang="ar-SA" b="1" dirty="0" smtClean="0">
                <a:solidFill>
                  <a:schemeClr val="accent2"/>
                </a:solidFill>
                <a:latin typeface="Arabic Typesetting" pitchFamily="66" charset="-78"/>
                <a:cs typeface="Arabic Typesetting" pitchFamily="66" charset="-78"/>
              </a:rPr>
              <a:t>جماعي</a:t>
            </a:r>
            <a:r>
              <a:rPr lang="ar-IQ" b="1" dirty="0" smtClean="0">
                <a:solidFill>
                  <a:schemeClr val="accent2"/>
                </a:solidFill>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 يتم تقييم موقف ما لمجموعة صغيرة من الافراد يتضمن مشكلة يراد ايجاد حل لها ومن ثم تسجيل الحل و تقويمه كتكليف مجموعة من الاشخاص بأن يمثلوا لجنة لإحدى الهيئات التدريسية و ايجاد حل لمشكلة المشاجرات بين الطلاب </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solidFill>
                <a:latin typeface="Arabic Typesetting" pitchFamily="66" charset="-78"/>
                <a:cs typeface="Arabic Typesetting" pitchFamily="66" charset="-78"/>
              </a:rPr>
              <a:t>ج-دراسة الحالة</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IQ" b="1" dirty="0" smtClean="0">
                <a:latin typeface="Arabic Typesetting" pitchFamily="66" charset="-78"/>
                <a:cs typeface="Arabic Typesetting" pitchFamily="66" charset="-78"/>
              </a:rPr>
              <a:t>وهي عبارة عن بحث متعمق في حالة فرد واحد ،أو جماعة مؤسسة واحدة،ففي الميدان التربوي فإن دراسة الحالة تجري في العادة للوقوف على خلفية الطلبة ذوي المشاكل للتعرف على بيئتهم وصفاتهم المميزة</a:t>
            </a:r>
          </a:p>
          <a:p>
            <a:pPr algn="r">
              <a:buNone/>
            </a:pPr>
            <a:r>
              <a:rPr lang="ar-IQ" b="1" dirty="0" smtClean="0">
                <a:solidFill>
                  <a:schemeClr val="accent2"/>
                </a:solidFill>
                <a:latin typeface="Arabic Typesetting" pitchFamily="66" charset="-78"/>
                <a:cs typeface="Arabic Typesetting" pitchFamily="66" charset="-78"/>
              </a:rPr>
              <a:t>والهدف الأساسي لدراسة الحالة</a:t>
            </a:r>
            <a:r>
              <a:rPr lang="ar-IQ" b="1" dirty="0" smtClean="0">
                <a:latin typeface="Arabic Typesetting" pitchFamily="66" charset="-78"/>
                <a:cs typeface="Arabic Typesetting" pitchFamily="66" charset="-78"/>
              </a:rPr>
              <a:t>:هو تحديد العوامل التي قادت إلى سلوك الحالي للفرد،والعلاقة التي تربط بين هذه العوامل،وكل ذلك يؤخذبنظر الإعتبار كموضوع لدراسة الحالة</a:t>
            </a:r>
          </a:p>
          <a:p>
            <a:pPr algn="r">
              <a:buNone/>
            </a:pPr>
            <a:r>
              <a:rPr lang="ar-IQ" b="1" dirty="0" smtClean="0">
                <a:latin typeface="Arabic Typesetting" pitchFamily="66" charset="-78"/>
                <a:cs typeface="Arabic Typesetting" pitchFamily="66" charset="-78"/>
              </a:rPr>
              <a:t>ودراسة الحالة قد لا تقتصرعلى وصف الواقع،وإنما تمتدلتشمل تحديد الأسباب التي أدت إلى هذا الواقع</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000" b="1" dirty="0" smtClean="0">
                <a:solidFill>
                  <a:schemeClr val="accent2"/>
                </a:solidFill>
                <a:latin typeface="Arabic Typesetting" pitchFamily="66" charset="-78"/>
                <a:cs typeface="Arabic Typesetting" pitchFamily="66" charset="-78"/>
              </a:rPr>
              <a:t>عيوب دراسة الحالة</a:t>
            </a:r>
            <a:endParaRPr lang="en-US" sz="4000"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sz="3600" b="1" dirty="0" smtClean="0">
                <a:solidFill>
                  <a:schemeClr val="accent2"/>
                </a:solidFill>
                <a:latin typeface="Arabic Typesetting" pitchFamily="66" charset="-78"/>
                <a:cs typeface="Arabic Typesetting" pitchFamily="66" charset="-78"/>
              </a:rPr>
              <a:t>ومن عيوب دراسة الحالة:</a:t>
            </a:r>
          </a:p>
          <a:p>
            <a:pPr algn="r">
              <a:buNone/>
            </a:pPr>
            <a:r>
              <a:rPr lang="ar-IQ" sz="3600" b="1" dirty="0" smtClean="0">
                <a:latin typeface="Arabic Typesetting" pitchFamily="66" charset="-78"/>
                <a:cs typeface="Arabic Typesetting" pitchFamily="66" charset="-78"/>
              </a:rPr>
              <a:t>1-إحتمال كون المشاهد متحيز</a:t>
            </a:r>
          </a:p>
          <a:p>
            <a:pPr algn="r">
              <a:buNone/>
            </a:pPr>
            <a:r>
              <a:rPr lang="ar-IQ" sz="3600" b="1" dirty="0" smtClean="0">
                <a:latin typeface="Arabic Typesetting" pitchFamily="66" charset="-78"/>
                <a:cs typeface="Arabic Typesetting" pitchFamily="66" charset="-78"/>
              </a:rPr>
              <a:t>2-نقص المعلومات في تعميم النتائج</a:t>
            </a:r>
          </a:p>
          <a:p>
            <a:pPr algn="r">
              <a:buNone/>
            </a:pPr>
            <a:r>
              <a:rPr lang="ar-IQ" sz="3600" b="1" dirty="0" smtClean="0">
                <a:latin typeface="Arabic Typesetting" pitchFamily="66" charset="-78"/>
                <a:cs typeface="Arabic Typesetting" pitchFamily="66" charset="-78"/>
              </a:rPr>
              <a:t>3-الإستنتاجات المستخلصة من دراسة الحالة قد لا تكون قابلة للتعميم على حالات أخرى ؛لذا فإن دراسة الحالة ينحصرفي مجال التوجيه والإرشاد الفردي</a:t>
            </a: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smtClean="0">
                <a:solidFill>
                  <a:schemeClr val="accent2"/>
                </a:solidFill>
                <a:latin typeface="Arabic Typesetting" pitchFamily="66" charset="-78"/>
                <a:cs typeface="Arabic Typesetting" pitchFamily="66" charset="-78"/>
              </a:rPr>
              <a:t>د-تحليل المحتوى</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sz="3600" b="1" dirty="0" smtClean="0">
                <a:latin typeface="Arabic Typesetting" pitchFamily="66" charset="-78"/>
                <a:cs typeface="Arabic Typesetting" pitchFamily="66" charset="-78"/>
              </a:rPr>
              <a:t>هوأسلوب منظم ووصف كمي للكيفية التي يكون عليها الفرد موضوع الدراسة</a:t>
            </a:r>
          </a:p>
          <a:p>
            <a:pPr algn="r">
              <a:buNone/>
            </a:pPr>
            <a:r>
              <a:rPr lang="ar-IQ" sz="3600" b="1" dirty="0" smtClean="0">
                <a:latin typeface="Arabic Typesetting" pitchFamily="66" charset="-78"/>
                <a:cs typeface="Arabic Typesetting" pitchFamily="66" charset="-78"/>
              </a:rPr>
              <a:t>مثل :تحليل الكتب،الوثائق،الأعمال الإبداعية،تحليل محتوى الكتب المدرسية</a:t>
            </a:r>
          </a:p>
          <a:p>
            <a:pPr algn="r">
              <a:buNone/>
            </a:pPr>
            <a:r>
              <a:rPr lang="ar-IQ" sz="3600" b="1" dirty="0" smtClean="0">
                <a:latin typeface="Arabic Typesetting" pitchFamily="66" charset="-78"/>
                <a:cs typeface="Arabic Typesetting" pitchFamily="66" charset="-78"/>
              </a:rPr>
              <a:t> </a:t>
            </a:r>
          </a:p>
          <a:p>
            <a:pPr algn="r">
              <a:buNone/>
            </a:pPr>
            <a:r>
              <a:rPr lang="ar-IQ" sz="3600" b="1" dirty="0" smtClean="0">
                <a:solidFill>
                  <a:schemeClr val="accent2"/>
                </a:solidFill>
                <a:latin typeface="Arabic Typesetting" pitchFamily="66" charset="-78"/>
                <a:cs typeface="Arabic Typesetting" pitchFamily="66" charset="-78"/>
              </a:rPr>
              <a:t>مثلاً:في تحليل محتوى كتاب مدرسي لمرحلة ما للحكم على مدى صلاحيتها للصف المخصص له ولمستوى المتعلمين وذلك من خلال دراستها؛لمعرفة مدى ملائمتها لهم.</a:t>
            </a:r>
          </a:p>
          <a:p>
            <a:pPr algn="r">
              <a:buNone/>
            </a:pP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solidFill>
                <a:latin typeface="Arabic Typesetting" pitchFamily="66" charset="-78"/>
                <a:cs typeface="Arabic Typesetting" pitchFamily="66" charset="-78"/>
              </a:rPr>
              <a:t> ثانياً:المشاهدة مع المشاركة</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685800" y="1295400"/>
            <a:ext cx="8229600" cy="4525963"/>
          </a:xfrm>
        </p:spPr>
        <p:txBody>
          <a:bodyPr>
            <a:normAutofit/>
          </a:bodyPr>
          <a:lstStyle/>
          <a:p>
            <a:pPr lvl="0" algn="r"/>
            <a:r>
              <a:rPr lang="ar-SA" b="1" dirty="0" smtClean="0">
                <a:latin typeface="Arabic Typesetting" pitchFamily="66" charset="-78"/>
                <a:cs typeface="Arabic Typesetting" pitchFamily="66" charset="-78"/>
              </a:rPr>
              <a:t>حيث يكون المشاهد جزءا من الموقف الذي تتم مشاهدته ويصبح فردا من المجموعة التي تشاهد ويشاركها أنشطتها و افعالها . حيث تكون المشاهدة</a:t>
            </a:r>
            <a:r>
              <a:rPr lang="ar-IQ" b="1" dirty="0" smtClean="0">
                <a:latin typeface="Arabic Typesetting" pitchFamily="66" charset="-78"/>
                <a:cs typeface="Arabic Typesetting" pitchFamily="66" charset="-78"/>
              </a:rPr>
              <a:t> أحياناً</a:t>
            </a:r>
            <a:r>
              <a:rPr lang="ar-SA" b="1" dirty="0" smtClean="0">
                <a:latin typeface="Arabic Typesetting" pitchFamily="66" charset="-78"/>
                <a:cs typeface="Arabic Typesetting" pitchFamily="66" charset="-78"/>
              </a:rPr>
              <a:t> من الداخل أكثر دقة من المشاهدة من الخارج</a:t>
            </a:r>
            <a:endParaRPr lang="en-US" b="1" dirty="0" smtClean="0">
              <a:latin typeface="Arabic Typesetting" pitchFamily="66" charset="-78"/>
              <a:cs typeface="Arabic Typesetting" pitchFamily="66" charset="-78"/>
            </a:endParaRPr>
          </a:p>
          <a:p>
            <a:pPr lvl="0" algn="r"/>
            <a:r>
              <a:rPr lang="ar-SA" b="1" u="sng" dirty="0" smtClean="0">
                <a:solidFill>
                  <a:schemeClr val="accent2"/>
                </a:solidFill>
                <a:latin typeface="Arabic Typesetting" pitchFamily="66" charset="-78"/>
                <a:cs typeface="Arabic Typesetting" pitchFamily="66" charset="-78"/>
              </a:rPr>
              <a:t>وتكون المشاهدة اما</a:t>
            </a:r>
            <a:r>
              <a:rPr lang="ar-IQ" b="1" dirty="0" smtClean="0">
                <a:latin typeface="Arabic Typesetting" pitchFamily="66" charset="-78"/>
                <a:cs typeface="Arabic Typesetting" pitchFamily="66" charset="-78"/>
              </a:rPr>
              <a:t>:</a:t>
            </a:r>
            <a:endParaRPr lang="en-US" b="1" dirty="0" smtClean="0">
              <a:latin typeface="Arabic Typesetting" pitchFamily="66" charset="-78"/>
              <a:cs typeface="Arabic Typesetting" pitchFamily="66" charset="-78"/>
            </a:endParaRPr>
          </a:p>
          <a:p>
            <a:pPr lvl="0" algn="r"/>
            <a:r>
              <a:rPr lang="ar-SA" b="1" u="sng" dirty="0" smtClean="0">
                <a:solidFill>
                  <a:schemeClr val="accent2"/>
                </a:solidFill>
                <a:latin typeface="Arabic Typesetting" pitchFamily="66" charset="-78"/>
                <a:cs typeface="Arabic Typesetting" pitchFamily="66" charset="-78"/>
              </a:rPr>
              <a:t>ظاهرية </a:t>
            </a:r>
            <a:r>
              <a:rPr lang="ar-IQ" b="1" dirty="0" smtClean="0">
                <a:solidFill>
                  <a:schemeClr val="accent2"/>
                </a:solidFill>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حيث يسمح للمشاهد بأن يحتك بالمجموعة مباشرة .مثلا يسمح له بان يحضر اجتماع الهيئة التدريسية ليدرس التفاعل بين المدير و معلميه</a:t>
            </a:r>
            <a:endParaRPr lang="en-US" b="1" dirty="0" smtClean="0">
              <a:latin typeface="Arabic Typesetting" pitchFamily="66" charset="-78"/>
              <a:cs typeface="Arabic Typesetting" pitchFamily="66" charset="-78"/>
            </a:endParaRPr>
          </a:p>
          <a:p>
            <a:pPr algn="r"/>
            <a:r>
              <a:rPr lang="ar-SA" b="1" u="sng" dirty="0" smtClean="0">
                <a:solidFill>
                  <a:schemeClr val="accent2"/>
                </a:solidFill>
                <a:latin typeface="Arabic Typesetting" pitchFamily="66" charset="-78"/>
                <a:cs typeface="Arabic Typesetting" pitchFamily="66" charset="-78"/>
              </a:rPr>
              <a:t>خفية مقنعة</a:t>
            </a:r>
            <a:r>
              <a:rPr lang="ar-SA" b="1" u="sng" dirty="0" smtClean="0">
                <a:latin typeface="Arabic Typesetting" pitchFamily="66" charset="-78"/>
                <a:cs typeface="Arabic Typesetting" pitchFamily="66" charset="-78"/>
              </a:rPr>
              <a:t> </a:t>
            </a:r>
            <a:r>
              <a:rPr lang="ar-IQ" b="1" dirty="0" smtClean="0">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 ك</a:t>
            </a:r>
            <a:r>
              <a:rPr lang="ar-IQ" b="1" dirty="0" smtClean="0">
                <a:latin typeface="Arabic Typesetting" pitchFamily="66" charset="-78"/>
                <a:cs typeface="Arabic Typesetting" pitchFamily="66" charset="-78"/>
              </a:rPr>
              <a:t>أ</a:t>
            </a:r>
            <a:r>
              <a:rPr lang="ar-SA" b="1" dirty="0" smtClean="0">
                <a:latin typeface="Arabic Typesetting" pitchFamily="66" charset="-78"/>
                <a:cs typeface="Arabic Typesetting" pitchFamily="66" charset="-78"/>
              </a:rPr>
              <a:t>ن يلتحق بعضوية هيئة التدريس في المدرسة وكان هدفه من ذلك دراسة التفاعل بين المدير و معلميه دون ان يعلم أحد من المشاركين بقصده الحقيقي</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solidFill>
                <a:latin typeface="Arabic Typesetting" pitchFamily="66" charset="-78"/>
                <a:cs typeface="Arabic Typesetting" pitchFamily="66" charset="-78"/>
              </a:rPr>
              <a:t>عيوب هذا النوع من المشاهدة</a:t>
            </a:r>
            <a:endParaRPr lang="en-US" b="1" dirty="0">
              <a:solidFill>
                <a:schemeClr val="accent2"/>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lvl="0" algn="r"/>
            <a:r>
              <a:rPr lang="ar-IQ" sz="3600" b="1" dirty="0" smtClean="0">
                <a:latin typeface="Arabic Typesetting" pitchFamily="66" charset="-78"/>
                <a:cs typeface="Arabic Typesetting" pitchFamily="66" charset="-78"/>
              </a:rPr>
              <a:t>من الناحية </a:t>
            </a:r>
            <a:r>
              <a:rPr lang="ar-SA" sz="3600" b="1" dirty="0" smtClean="0">
                <a:latin typeface="Arabic Typesetting" pitchFamily="66" charset="-78"/>
                <a:cs typeface="Arabic Typesetting" pitchFamily="66" charset="-78"/>
              </a:rPr>
              <a:t>الاخلاقية حيث لايحق لأي شخص مشاهدة تصرفات مجموعة ما دون علمهم</a:t>
            </a:r>
            <a:endParaRPr lang="en-US" sz="3600" b="1" dirty="0" smtClean="0">
              <a:latin typeface="Arabic Typesetting" pitchFamily="66" charset="-78"/>
              <a:cs typeface="Arabic Typesetting" pitchFamily="66" charset="-78"/>
            </a:endParaRPr>
          </a:p>
          <a:p>
            <a:pPr algn="r"/>
            <a:r>
              <a:rPr lang="ar-SA" sz="3600" b="1" dirty="0" smtClean="0">
                <a:latin typeface="Arabic Typesetting" pitchFamily="66" charset="-78"/>
                <a:cs typeface="Arabic Typesetting" pitchFamily="66" charset="-78"/>
              </a:rPr>
              <a:t>تأثير مشاركة الشخص المشاهد(الباحث) على الموقف الملاحظ ، فقد يكون الموقف مختلفا لو أنه لم يشارك فيه ، كما أنه هناك احتمال يزيد من تحيزه كلما زادت درجة مشاركته </a:t>
            </a: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lumMod val="75000"/>
                  </a:schemeClr>
                </a:solidFill>
                <a:latin typeface="Arabic Typesetting" pitchFamily="66" charset="-78"/>
                <a:cs typeface="Arabic Typesetting" pitchFamily="66" charset="-78"/>
              </a:rPr>
              <a:t>ثانياً:الأنثروبولوجيا الوصفية</a:t>
            </a:r>
            <a:endParaRPr lang="en-US"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lvl="0" algn="r">
              <a:buNone/>
            </a:pPr>
            <a:r>
              <a:rPr lang="ar-SA" b="1" dirty="0" smtClean="0">
                <a:latin typeface="Arabic Typesetting" pitchFamily="66" charset="-78"/>
                <a:cs typeface="Arabic Typesetting" pitchFamily="66" charset="-78"/>
              </a:rPr>
              <a:t>هذا </a:t>
            </a:r>
            <a:r>
              <a:rPr lang="ar-SA" b="1" dirty="0" smtClean="0">
                <a:latin typeface="Arabic Typesetting" pitchFamily="66" charset="-78"/>
                <a:cs typeface="Arabic Typesetting" pitchFamily="66" charset="-78"/>
              </a:rPr>
              <a:t>من التطورات الحديثة التي دخلت في التربية نتيجة لعدم الرضا الحاصل عن الاساليب التقليدية في البحث ، وقد اطلق عليه </a:t>
            </a:r>
            <a:r>
              <a:rPr lang="ar-SA" b="1" u="sng" dirty="0" smtClean="0">
                <a:solidFill>
                  <a:schemeClr val="accent2">
                    <a:lumMod val="75000"/>
                  </a:schemeClr>
                </a:solidFill>
                <a:latin typeface="Arabic Typesetting" pitchFamily="66" charset="-78"/>
                <a:cs typeface="Arabic Typesetting" pitchFamily="66" charset="-78"/>
              </a:rPr>
              <a:t>الاسلوب الانثروبولوجي</a:t>
            </a:r>
            <a:r>
              <a:rPr lang="en-US" b="1" dirty="0" smtClean="0">
                <a:latin typeface="Arabic Typesetting" pitchFamily="66" charset="-78"/>
                <a:cs typeface="Arabic Typesetting" pitchFamily="66" charset="-78"/>
              </a:rPr>
              <a:t>.</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ويتم </a:t>
            </a:r>
            <a:r>
              <a:rPr lang="ar-SA" b="1" dirty="0" smtClean="0">
                <a:latin typeface="Arabic Typesetting" pitchFamily="66" charset="-78"/>
                <a:cs typeface="Arabic Typesetting" pitchFamily="66" charset="-78"/>
              </a:rPr>
              <a:t>فيه جمع بيانات مكثفة عن عدد من المتغيرات ولمدة زمنية طويلة في موقف طبيعي وتكون وحدة المشاهدة في الدراسة </a:t>
            </a:r>
            <a:r>
              <a:rPr lang="ar-SA" b="1" u="sng" dirty="0" smtClean="0">
                <a:solidFill>
                  <a:schemeClr val="accent2">
                    <a:lumMod val="75000"/>
                  </a:schemeClr>
                </a:solidFill>
                <a:latin typeface="Arabic Typesetting" pitchFamily="66" charset="-78"/>
                <a:cs typeface="Arabic Typesetting" pitchFamily="66" charset="-78"/>
              </a:rPr>
              <a:t>الانثروبولوجية الوصفية </a:t>
            </a:r>
            <a:r>
              <a:rPr lang="ar-SA" b="1" dirty="0" smtClean="0">
                <a:latin typeface="Arabic Typesetting" pitchFamily="66" charset="-78"/>
                <a:cs typeface="Arabic Typesetting" pitchFamily="66" charset="-78"/>
              </a:rPr>
              <a:t>عادة هي الصف أو </a:t>
            </a:r>
            <a:r>
              <a:rPr lang="ar-SA" b="1" dirty="0" smtClean="0">
                <a:latin typeface="Arabic Typesetting" pitchFamily="66" charset="-78"/>
                <a:cs typeface="Arabic Typesetting" pitchFamily="66" charset="-78"/>
              </a:rPr>
              <a:t>المدرسة</a:t>
            </a:r>
            <a:endParaRPr lang="en-US" b="1" dirty="0" smtClean="0">
              <a:latin typeface="Arabic Typesetting" pitchFamily="66" charset="-78"/>
              <a:cs typeface="Arabic Typesetting" pitchFamily="66" charset="-78"/>
            </a:endParaRPr>
          </a:p>
          <a:p>
            <a:pPr algn="r">
              <a:buNone/>
            </a:pPr>
            <a:r>
              <a:rPr lang="ar-SA" b="1" dirty="0" smtClean="0">
                <a:latin typeface="Arabic Typesetting" pitchFamily="66" charset="-78"/>
                <a:cs typeface="Arabic Typesetting" pitchFamily="66" charset="-78"/>
              </a:rPr>
              <a:t>يرى </a:t>
            </a:r>
            <a:r>
              <a:rPr lang="ar-SA" b="1" dirty="0" smtClean="0">
                <a:latin typeface="Arabic Typesetting" pitchFamily="66" charset="-78"/>
                <a:cs typeface="Arabic Typesetting" pitchFamily="66" charset="-78"/>
              </a:rPr>
              <a:t>هذا الاسلوب ان السلوك يتأثر كثيرا بالبيئة التي يقع فيها وبعبارة أخرى فإن هذا الاسلوب يفترض بان السلوك يحدث ضمن بيئة صفية معينة أو سياق معين وان الفهم الصحيح له يتطلب فهم تلك البيئة او ذلك السياق </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800" b="1" dirty="0" smtClean="0">
                <a:solidFill>
                  <a:schemeClr val="accent2">
                    <a:lumMod val="75000"/>
                  </a:schemeClr>
                </a:solidFill>
                <a:latin typeface="Arabic Typesetting" pitchFamily="66" charset="-78"/>
                <a:cs typeface="Arabic Typesetting" pitchFamily="66" charset="-78"/>
              </a:rPr>
              <a:t>معنى الملاحظة باللغة الإنكليزية</a:t>
            </a:r>
            <a:endParaRPr lang="en-US" sz="4800" b="1" dirty="0">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sz="4400" b="1" dirty="0" smtClean="0">
                <a:latin typeface="Arabic Typesetting" pitchFamily="66" charset="-78"/>
                <a:cs typeface="Arabic Typesetting" pitchFamily="66" charset="-78"/>
              </a:rPr>
              <a:t>تعني </a:t>
            </a:r>
            <a:r>
              <a:rPr lang="ar-IQ" sz="4400" b="1" u="sng" dirty="0" smtClean="0">
                <a:solidFill>
                  <a:schemeClr val="accent2"/>
                </a:solidFill>
                <a:latin typeface="Arabic Typesetting" pitchFamily="66" charset="-78"/>
                <a:cs typeface="Arabic Typesetting" pitchFamily="66" charset="-78"/>
              </a:rPr>
              <a:t>الملاحظة</a:t>
            </a:r>
            <a:r>
              <a:rPr lang="ar-IQ" sz="4400" b="1" dirty="0" smtClean="0">
                <a:latin typeface="Arabic Typesetting" pitchFamily="66" charset="-78"/>
                <a:cs typeface="Arabic Typesetting" pitchFamily="66" charset="-78"/>
              </a:rPr>
              <a:t> باللغة الإنكليزية :</a:t>
            </a:r>
          </a:p>
          <a:p>
            <a:pPr algn="r">
              <a:buNone/>
            </a:pPr>
            <a:r>
              <a:rPr lang="en-US" sz="4400" b="1" dirty="0" smtClean="0">
                <a:solidFill>
                  <a:schemeClr val="accent2">
                    <a:lumMod val="75000"/>
                  </a:schemeClr>
                </a:solidFill>
                <a:latin typeface="Arabic Typesetting" pitchFamily="66" charset="-78"/>
                <a:cs typeface="Arabic Typesetting" pitchFamily="66" charset="-78"/>
              </a:rPr>
              <a:t>(</a:t>
            </a:r>
            <a:r>
              <a:rPr lang="en-US" sz="4400" b="1" dirty="0" err="1" smtClean="0">
                <a:solidFill>
                  <a:schemeClr val="accent2">
                    <a:lumMod val="75000"/>
                  </a:schemeClr>
                </a:solidFill>
                <a:latin typeface="Arabic Typesetting" pitchFamily="66" charset="-78"/>
                <a:cs typeface="Arabic Typesetting" pitchFamily="66" charset="-78"/>
              </a:rPr>
              <a:t>opservation</a:t>
            </a:r>
            <a:r>
              <a:rPr lang="en-US" sz="4400" b="1" dirty="0" smtClean="0">
                <a:solidFill>
                  <a:schemeClr val="accent2">
                    <a:lumMod val="75000"/>
                  </a:schemeClr>
                </a:solidFill>
                <a:latin typeface="Arabic Typesetting" pitchFamily="66" charset="-78"/>
                <a:cs typeface="Arabic Typesetting" pitchFamily="66" charset="-78"/>
              </a:rPr>
              <a:t>)</a:t>
            </a:r>
            <a:endParaRPr lang="ar-IQ" sz="4400" b="1" dirty="0" smtClean="0">
              <a:solidFill>
                <a:schemeClr val="accent2">
                  <a:lumMod val="75000"/>
                </a:schemeClr>
              </a:solidFill>
              <a:latin typeface="Arabic Typesetting" pitchFamily="66" charset="-78"/>
              <a:cs typeface="Arabic Typesetting" pitchFamily="66" charset="-78"/>
            </a:endParaRPr>
          </a:p>
          <a:p>
            <a:pPr algn="r">
              <a:buNone/>
            </a:pPr>
            <a:r>
              <a:rPr lang="ar-IQ" sz="4400" b="1" dirty="0" smtClean="0">
                <a:latin typeface="Arabic Typesetting" pitchFamily="66" charset="-78"/>
                <a:cs typeface="Arabic Typesetting" pitchFamily="66" charset="-78"/>
              </a:rPr>
              <a:t>وإن كان هناك عدد من الباحثين والعلماء يفضلون ترجمتها بالمشاهدة</a:t>
            </a:r>
          </a:p>
          <a:p>
            <a:pPr>
              <a:buNone/>
            </a:pPr>
            <a:endParaRPr lang="en-US" sz="44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SA" b="1" dirty="0" smtClean="0">
                <a:latin typeface="Arabic Typesetting" pitchFamily="66" charset="-78"/>
                <a:cs typeface="Arabic Typesetting" pitchFamily="66" charset="-78"/>
              </a:rPr>
              <a:t>يستخدم هذا الاسلوب مشاهدات بدون مشاركة أو مشاهدات بمشاركة أو النوعين معا ، كما انه يلجأ لأستخدام استراتيجيات اخرى متعددة لجمع البيانات توصل إليها الباحث أثناء مشاهدته ، من هذه الاستراتيجيات منها اللفظي حيث يتفاعل مع الدارسين ويستخدم ادوات منها الاستبانات و المقابلات و مقاييس الاتجاهات و المقاييس السيكولوجيه الاخرى ، ومنها الغير لفظية وهي تضم استخدام اجهزة التسجيل وتفحص الوثائق المكتوبة </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smtClean="0">
                <a:solidFill>
                  <a:schemeClr val="accent2">
                    <a:lumMod val="75000"/>
                  </a:schemeClr>
                </a:solidFill>
                <a:latin typeface="Arabic Typesetting" pitchFamily="66" charset="-78"/>
                <a:cs typeface="Arabic Typesetting" pitchFamily="66" charset="-78"/>
              </a:rPr>
              <a:t>هل الدراسات الانثروبولوجية الوصفية التي تستخدم اسلوب المشاهدة </a:t>
            </a:r>
            <a:r>
              <a:rPr lang="ar-SA" sz="3200" b="1" dirty="0" smtClean="0">
                <a:solidFill>
                  <a:schemeClr val="accent2">
                    <a:lumMod val="75000"/>
                  </a:schemeClr>
                </a:solidFill>
                <a:latin typeface="Arabic Typesetting" pitchFamily="66" charset="-78"/>
                <a:cs typeface="Arabic Typesetting" pitchFamily="66" charset="-78"/>
              </a:rPr>
              <a:t>ب</a:t>
            </a:r>
            <a:r>
              <a:rPr lang="ar-IQ" sz="3200" b="1" dirty="0" smtClean="0">
                <a:solidFill>
                  <a:schemeClr val="accent2">
                    <a:lumMod val="75000"/>
                  </a:schemeClr>
                </a:solidFill>
                <a:latin typeface="Arabic Typesetting" pitchFamily="66" charset="-78"/>
                <a:cs typeface="Arabic Typesetting" pitchFamily="66" charset="-78"/>
              </a:rPr>
              <a:t>الم</a:t>
            </a:r>
            <a:r>
              <a:rPr lang="ar-SA" sz="3200" b="1" dirty="0" smtClean="0">
                <a:solidFill>
                  <a:schemeClr val="accent2">
                    <a:lumMod val="75000"/>
                  </a:schemeClr>
                </a:solidFill>
                <a:latin typeface="Arabic Typesetting" pitchFamily="66" charset="-78"/>
                <a:cs typeface="Arabic Typesetting" pitchFamily="66" charset="-78"/>
              </a:rPr>
              <a:t>شاركة </a:t>
            </a:r>
            <a:r>
              <a:rPr lang="ar-SA" sz="3200" b="1" dirty="0" smtClean="0">
                <a:solidFill>
                  <a:schemeClr val="accent2">
                    <a:lumMod val="75000"/>
                  </a:schemeClr>
                </a:solidFill>
                <a:latin typeface="Arabic Typesetting" pitchFamily="66" charset="-78"/>
                <a:cs typeface="Arabic Typesetting" pitchFamily="66" charset="-78"/>
              </a:rPr>
              <a:t>و تستعين </a:t>
            </a:r>
            <a:r>
              <a:rPr lang="ar-SA" sz="3200" b="1" dirty="0" smtClean="0">
                <a:solidFill>
                  <a:schemeClr val="accent2">
                    <a:lumMod val="75000"/>
                  </a:schemeClr>
                </a:solidFill>
                <a:latin typeface="Arabic Typesetting" pitchFamily="66" charset="-78"/>
                <a:cs typeface="Arabic Typesetting" pitchFamily="66" charset="-78"/>
              </a:rPr>
              <a:t>بالاسلوب</a:t>
            </a:r>
            <a:r>
              <a:rPr lang="ar-IQ" sz="3200" b="1" dirty="0" smtClean="0">
                <a:solidFill>
                  <a:schemeClr val="accent2">
                    <a:lumMod val="75000"/>
                  </a:schemeClr>
                </a:solidFill>
                <a:latin typeface="Arabic Typesetting" pitchFamily="66" charset="-78"/>
                <a:cs typeface="Arabic Typesetting" pitchFamily="66" charset="-78"/>
              </a:rPr>
              <a:t> </a:t>
            </a:r>
            <a:r>
              <a:rPr lang="ar-SA" sz="3200" b="1" dirty="0" smtClean="0">
                <a:solidFill>
                  <a:schemeClr val="accent2">
                    <a:lumMod val="75000"/>
                  </a:schemeClr>
                </a:solidFill>
                <a:latin typeface="Arabic Typesetting" pitchFamily="66" charset="-78"/>
                <a:cs typeface="Arabic Typesetting" pitchFamily="66" charset="-78"/>
              </a:rPr>
              <a:t>الاستدلالي </a:t>
            </a:r>
            <a:r>
              <a:rPr lang="ar-SA" sz="3200" b="1" dirty="0" smtClean="0">
                <a:solidFill>
                  <a:schemeClr val="accent2">
                    <a:lumMod val="75000"/>
                  </a:schemeClr>
                </a:solidFill>
                <a:latin typeface="Arabic Typesetting" pitchFamily="66" charset="-78"/>
                <a:cs typeface="Arabic Typesetting" pitchFamily="66" charset="-78"/>
              </a:rPr>
              <a:t>، دراسات غير منتظمة و عشوائية؟</a:t>
            </a:r>
            <a:r>
              <a:rPr lang="en-US" sz="3200" b="1" dirty="0" smtClean="0">
                <a:solidFill>
                  <a:schemeClr val="accent2">
                    <a:lumMod val="75000"/>
                  </a:schemeClr>
                </a:solidFill>
                <a:latin typeface="Arabic Typesetting" pitchFamily="66" charset="-78"/>
                <a:cs typeface="Arabic Typesetting" pitchFamily="66" charset="-78"/>
              </a:rPr>
              <a:t/>
            </a:r>
            <a:br>
              <a:rPr lang="en-US" sz="3200" b="1" dirty="0" smtClean="0">
                <a:solidFill>
                  <a:schemeClr val="accent2">
                    <a:lumMod val="75000"/>
                  </a:schemeClr>
                </a:solidFill>
                <a:latin typeface="Arabic Typesetting" pitchFamily="66" charset="-78"/>
                <a:cs typeface="Arabic Typesetting" pitchFamily="66" charset="-78"/>
              </a:rPr>
            </a:br>
            <a:endParaRPr lang="en-US" sz="3200"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Autofit/>
          </a:bodyPr>
          <a:lstStyle/>
          <a:p>
            <a:pPr lvl="0" algn="r">
              <a:buNone/>
            </a:pPr>
            <a:r>
              <a:rPr lang="ar-IQ" b="1" dirty="0" smtClean="0">
                <a:latin typeface="Arabic Typesetting" pitchFamily="66" charset="-78"/>
                <a:cs typeface="Arabic Typesetting" pitchFamily="66" charset="-78"/>
              </a:rPr>
              <a:t>ج /</a:t>
            </a:r>
            <a:r>
              <a:rPr lang="ar-SA" b="1" dirty="0" smtClean="0">
                <a:latin typeface="Arabic Typesetting" pitchFamily="66" charset="-78"/>
                <a:cs typeface="Arabic Typesetting" pitchFamily="66" charset="-78"/>
              </a:rPr>
              <a:t>لا </a:t>
            </a:r>
            <a:r>
              <a:rPr lang="ar-SA" b="1" dirty="0" smtClean="0">
                <a:latin typeface="Arabic Typesetting" pitchFamily="66" charset="-78"/>
                <a:cs typeface="Arabic Typesetting" pitchFamily="66" charset="-78"/>
              </a:rPr>
              <a:t>، ليست كذلك ، فالباحثون </a:t>
            </a:r>
            <a:r>
              <a:rPr lang="ar-SA" b="1" dirty="0" smtClean="0">
                <a:latin typeface="Arabic Typesetting" pitchFamily="66" charset="-78"/>
                <a:cs typeface="Arabic Typesetting" pitchFamily="66" charset="-78"/>
              </a:rPr>
              <a:t>الانثروبولوجين</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يخططون </a:t>
            </a:r>
            <a:r>
              <a:rPr lang="ar-SA" b="1" dirty="0" smtClean="0">
                <a:latin typeface="Arabic Typesetting" pitchFamily="66" charset="-78"/>
                <a:cs typeface="Arabic Typesetting" pitchFamily="66" charset="-78"/>
              </a:rPr>
              <a:t>لدراستهم بكل حرص كبقية </a:t>
            </a:r>
            <a:r>
              <a:rPr lang="ar-SA" b="1" dirty="0" smtClean="0">
                <a:latin typeface="Arabic Typesetting" pitchFamily="66" charset="-78"/>
                <a:cs typeface="Arabic Typesetting" pitchFamily="66" charset="-78"/>
              </a:rPr>
              <a:t>الباحثين</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يقومون </a:t>
            </a:r>
            <a:r>
              <a:rPr lang="ar-SA" b="1" dirty="0" smtClean="0">
                <a:latin typeface="Arabic Typesetting" pitchFamily="66" charset="-78"/>
                <a:cs typeface="Arabic Typesetting" pitchFamily="66" charset="-78"/>
              </a:rPr>
              <a:t>بتطوير مشكلة </a:t>
            </a:r>
            <a:r>
              <a:rPr lang="ar-SA" b="1" dirty="0" smtClean="0">
                <a:latin typeface="Arabic Typesetting" pitchFamily="66" charset="-78"/>
                <a:cs typeface="Arabic Typesetting" pitchFamily="66" charset="-78"/>
              </a:rPr>
              <a:t>البحث</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اتخاذ </a:t>
            </a:r>
            <a:r>
              <a:rPr lang="ar-SA" b="1" dirty="0" smtClean="0">
                <a:latin typeface="Arabic Typesetting" pitchFamily="66" charset="-78"/>
                <a:cs typeface="Arabic Typesetting" pitchFamily="66" charset="-78"/>
              </a:rPr>
              <a:t>القرارات لاختيار انسب البيئات او المواقف </a:t>
            </a:r>
            <a:r>
              <a:rPr lang="ar-SA" b="1" dirty="0" smtClean="0">
                <a:latin typeface="Arabic Typesetting" pitchFamily="66" charset="-78"/>
                <a:cs typeface="Arabic Typesetting" pitchFamily="66" charset="-78"/>
              </a:rPr>
              <a:t>لدراستها</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اتخاذ </a:t>
            </a:r>
            <a:r>
              <a:rPr lang="ar-SA" b="1" dirty="0" smtClean="0">
                <a:latin typeface="Arabic Typesetting" pitchFamily="66" charset="-78"/>
                <a:cs typeface="Arabic Typesetting" pitchFamily="66" charset="-78"/>
              </a:rPr>
              <a:t>الفرضيات </a:t>
            </a:r>
            <a:r>
              <a:rPr lang="ar-SA" b="1" dirty="0" smtClean="0">
                <a:latin typeface="Arabic Typesetting" pitchFamily="66" charset="-78"/>
                <a:cs typeface="Arabic Typesetting" pitchFamily="66" charset="-78"/>
              </a:rPr>
              <a:t>الاولية</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اختيار </a:t>
            </a:r>
            <a:r>
              <a:rPr lang="ar-SA" b="1" dirty="0" smtClean="0">
                <a:latin typeface="Arabic Typesetting" pitchFamily="66" charset="-78"/>
                <a:cs typeface="Arabic Typesetting" pitchFamily="66" charset="-78"/>
              </a:rPr>
              <a:t>استراتيجيات مبدئية لجمع </a:t>
            </a:r>
            <a:r>
              <a:rPr lang="ar-SA" b="1" dirty="0" smtClean="0">
                <a:latin typeface="Arabic Typesetting" pitchFamily="66" charset="-78"/>
                <a:cs typeface="Arabic Typesetting" pitchFamily="66" charset="-78"/>
              </a:rPr>
              <a:t>البيانات</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تحليل البيانات</a:t>
            </a:r>
            <a:endParaRPr lang="ar-IQ" b="1" dirty="0" smtClean="0">
              <a:latin typeface="Arabic Typesetting" pitchFamily="66" charset="-78"/>
              <a:cs typeface="Arabic Typesetting" pitchFamily="66" charset="-78"/>
            </a:endParaRPr>
          </a:p>
          <a:p>
            <a:pPr lvl="0" algn="r">
              <a:buNone/>
            </a:pPr>
            <a:r>
              <a:rPr lang="ar-SA" b="1" dirty="0" smtClean="0">
                <a:latin typeface="Arabic Typesetting" pitchFamily="66" charset="-78"/>
                <a:cs typeface="Arabic Typesetting" pitchFamily="66" charset="-78"/>
              </a:rPr>
              <a:t>استخلاص </a:t>
            </a:r>
            <a:r>
              <a:rPr lang="ar-SA" b="1" dirty="0" smtClean="0">
                <a:latin typeface="Arabic Typesetting" pitchFamily="66" charset="-78"/>
                <a:cs typeface="Arabic Typesetting" pitchFamily="66" charset="-78"/>
              </a:rPr>
              <a:t>الفرضيات القابلة </a:t>
            </a:r>
            <a:r>
              <a:rPr lang="ar-SA" b="1" dirty="0" smtClean="0">
                <a:latin typeface="Arabic Typesetting" pitchFamily="66" charset="-78"/>
                <a:cs typeface="Arabic Typesetting" pitchFamily="66" charset="-78"/>
              </a:rPr>
              <a:t>للاختب</a:t>
            </a:r>
            <a:r>
              <a:rPr lang="ar-IQ" b="1" dirty="0" smtClean="0">
                <a:latin typeface="Arabic Typesetting" pitchFamily="66" charset="-78"/>
                <a:cs typeface="Arabic Typesetting" pitchFamily="66" charset="-78"/>
              </a:rPr>
              <a:t>ار</a:t>
            </a:r>
            <a:endParaRPr lang="en-US" b="1" dirty="0" smtClean="0">
              <a:latin typeface="Arabic Typesetting" pitchFamily="66" charset="-78"/>
              <a:cs typeface="Arabic Typesetting" pitchFamily="66" charset="-78"/>
            </a:endParaRPr>
          </a:p>
          <a:p>
            <a:pPr algn="r">
              <a:buNone/>
            </a:pPr>
            <a:endParaRPr lang="ar-IQ" b="1" dirty="0" smtClean="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chemeClr val="accent2">
                    <a:lumMod val="75000"/>
                  </a:schemeClr>
                </a:solidFill>
                <a:latin typeface="Arabic Typesetting" pitchFamily="66" charset="-78"/>
                <a:cs typeface="Arabic Typesetting" pitchFamily="66" charset="-78"/>
              </a:rPr>
              <a:t> الملاحظة أوالمشاهدة لغةً وآصطلاحاً</a:t>
            </a:r>
            <a:endParaRPr lang="en-US"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lstStyle/>
          <a:p>
            <a:pPr algn="r">
              <a:buNone/>
            </a:pPr>
            <a:r>
              <a:rPr lang="ar-SA" b="1" u="sng" dirty="0" smtClean="0">
                <a:solidFill>
                  <a:schemeClr val="accent2">
                    <a:lumMod val="75000"/>
                  </a:schemeClr>
                </a:solidFill>
                <a:latin typeface="Arabic Typesetting" pitchFamily="66" charset="-78"/>
                <a:cs typeface="Arabic Typesetting" pitchFamily="66" charset="-78"/>
              </a:rPr>
              <a:t>لغة</a:t>
            </a:r>
            <a:r>
              <a:rPr lang="ar-IQ" b="1" u="sng" dirty="0" smtClean="0">
                <a:solidFill>
                  <a:schemeClr val="accent2">
                    <a:lumMod val="75000"/>
                  </a:schemeClr>
                </a:solidFill>
                <a:latin typeface="Arabic Typesetting" pitchFamily="66" charset="-78"/>
                <a:cs typeface="Arabic Typesetting" pitchFamily="66" charset="-78"/>
              </a:rPr>
              <a:t>ً</a:t>
            </a:r>
            <a:r>
              <a:rPr lang="ar-SA" b="1" u="sng" dirty="0" smtClean="0">
                <a:solidFill>
                  <a:schemeClr val="accent2">
                    <a:lumMod val="75000"/>
                  </a:schemeClr>
                </a:solidFill>
                <a:latin typeface="Arabic Typesetting" pitchFamily="66" charset="-78"/>
                <a:cs typeface="Arabic Typesetting" pitchFamily="66" charset="-78"/>
              </a:rPr>
              <a:t> </a:t>
            </a:r>
            <a:r>
              <a:rPr lang="ar-IQ" b="1" u="sng" dirty="0" smtClean="0">
                <a:solidFill>
                  <a:schemeClr val="accent2">
                    <a:lumMod val="75000"/>
                  </a:schemeClr>
                </a:solidFill>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بمعنى النظر إلى الشيء فهي المعاينة المباشرة للشيء و مشاهدته</a:t>
            </a:r>
            <a:r>
              <a:rPr lang="ar-IQ" b="1" dirty="0" smtClean="0">
                <a:latin typeface="Arabic Typesetting" pitchFamily="66" charset="-78"/>
                <a:cs typeface="Arabic Typesetting" pitchFamily="66" charset="-78"/>
              </a:rPr>
              <a:t>.</a:t>
            </a:r>
          </a:p>
          <a:p>
            <a:pPr algn="r">
              <a:buNone/>
            </a:pPr>
            <a:endParaRPr lang="ar-IQ" b="1" u="sng" dirty="0" smtClean="0">
              <a:solidFill>
                <a:schemeClr val="accent2">
                  <a:lumMod val="75000"/>
                </a:schemeClr>
              </a:solidFill>
              <a:latin typeface="Arabic Typesetting" pitchFamily="66" charset="-78"/>
              <a:cs typeface="Arabic Typesetting" pitchFamily="66" charset="-78"/>
            </a:endParaRPr>
          </a:p>
          <a:p>
            <a:pPr algn="r">
              <a:buNone/>
            </a:pPr>
            <a:r>
              <a:rPr lang="ar-SA" b="1" u="sng" dirty="0" smtClean="0">
                <a:solidFill>
                  <a:schemeClr val="accent2">
                    <a:lumMod val="75000"/>
                  </a:schemeClr>
                </a:solidFill>
                <a:latin typeface="Arabic Typesetting" pitchFamily="66" charset="-78"/>
                <a:cs typeface="Arabic Typesetting" pitchFamily="66" charset="-78"/>
              </a:rPr>
              <a:t>اصطلاحا :</a:t>
            </a:r>
            <a:r>
              <a:rPr lang="ar-SA" b="1" dirty="0" smtClean="0">
                <a:latin typeface="Arabic Typesetting" pitchFamily="66" charset="-78"/>
                <a:cs typeface="Arabic Typesetting" pitchFamily="66" charset="-78"/>
              </a:rPr>
              <a:t> الاهتمام و الانتباه إلى الشيء أو حدث أو ظاهرة بشكل منظم عن طريق </a:t>
            </a:r>
            <a:endParaRPr lang="ar-IQ" b="1" dirty="0" smtClean="0">
              <a:latin typeface="Arabic Typesetting" pitchFamily="66" charset="-78"/>
              <a:cs typeface="Arabic Typesetting" pitchFamily="66" charset="-78"/>
            </a:endParaRPr>
          </a:p>
          <a:p>
            <a:pPr algn="r">
              <a:buNone/>
            </a:pPr>
            <a:r>
              <a:rPr lang="ar-SA" b="1" dirty="0" smtClean="0">
                <a:latin typeface="Arabic Typesetting" pitchFamily="66" charset="-78"/>
                <a:cs typeface="Arabic Typesetting" pitchFamily="66" charset="-78"/>
              </a:rPr>
              <a:t>الحواس حيث نجمع خبراتنا من خلال مانشاهده أو نسمعه و </a:t>
            </a:r>
            <a:r>
              <a:rPr lang="ar-SA" b="1" dirty="0" smtClean="0">
                <a:solidFill>
                  <a:schemeClr val="accent2"/>
                </a:solidFill>
                <a:latin typeface="Arabic Typesetting" pitchFamily="66" charset="-78"/>
                <a:cs typeface="Arabic Typesetting" pitchFamily="66" charset="-78"/>
              </a:rPr>
              <a:t>الملاحظة العلمية </a:t>
            </a:r>
            <a:r>
              <a:rPr lang="ar-SA" b="1" dirty="0" smtClean="0">
                <a:latin typeface="Arabic Typesetting" pitchFamily="66" charset="-78"/>
                <a:cs typeface="Arabic Typesetting" pitchFamily="66" charset="-78"/>
              </a:rPr>
              <a:t>تعني الانتباه للظواهر او الحوادث بقصد تفسيرها واكتشاف اسبابها والوصول إلى القوانين التي تحكمها</a:t>
            </a:r>
            <a:r>
              <a:rPr lang="ar-IQ" b="1" dirty="0" smtClean="0">
                <a:latin typeface="Arabic Typesetting" pitchFamily="66" charset="-78"/>
                <a:cs typeface="Arabic Typesetting" pitchFamily="66" charset="-78"/>
              </a:rPr>
              <a:t>.</a:t>
            </a:r>
            <a:endParaRPr lang="en-US" b="1" dirty="0" smtClean="0">
              <a:latin typeface="Arabic Typesetting" pitchFamily="66" charset="-78"/>
              <a:cs typeface="Arabic Typesetting" pitchFamily="66" charset="-78"/>
            </a:endParaRPr>
          </a:p>
          <a:p>
            <a:pPr algn="r">
              <a:buNone/>
            </a:pP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EG" sz="3600" b="1" dirty="0" smtClean="0">
                <a:latin typeface="Arabic Typesetting" pitchFamily="66" charset="-78"/>
                <a:cs typeface="Arabic Typesetting" pitchFamily="66" charset="-78"/>
              </a:rPr>
              <a:t>ومن هنا يتضح أن الملاحظة التي نقصدها هي </a:t>
            </a:r>
            <a:r>
              <a:rPr lang="ar-EG" sz="3600" b="1" u="sng" dirty="0" smtClean="0">
                <a:solidFill>
                  <a:schemeClr val="accent2">
                    <a:lumMod val="75000"/>
                  </a:schemeClr>
                </a:solidFill>
                <a:latin typeface="Arabic Typesetting" pitchFamily="66" charset="-78"/>
                <a:cs typeface="Arabic Typesetting" pitchFamily="66" charset="-78"/>
              </a:rPr>
              <a:t>الملاحظة العلمية </a:t>
            </a:r>
            <a:r>
              <a:rPr lang="ar-EG" sz="3600" b="1" dirty="0" smtClean="0">
                <a:latin typeface="Arabic Typesetting" pitchFamily="66" charset="-78"/>
                <a:cs typeface="Arabic Typesetting" pitchFamily="66" charset="-78"/>
              </a:rPr>
              <a:t>وتختلف </a:t>
            </a:r>
            <a:r>
              <a:rPr lang="ar-IQ" sz="3600" b="1" dirty="0" smtClean="0">
                <a:latin typeface="Arabic Typesetting" pitchFamily="66" charset="-78"/>
                <a:cs typeface="Arabic Typesetting" pitchFamily="66" charset="-78"/>
              </a:rPr>
              <a:t>عن </a:t>
            </a:r>
            <a:r>
              <a:rPr lang="ar-EG" sz="3600" b="1" dirty="0" smtClean="0">
                <a:latin typeface="Arabic Typesetting" pitchFamily="66" charset="-78"/>
                <a:cs typeface="Arabic Typesetting" pitchFamily="66" charset="-78"/>
              </a:rPr>
              <a:t>الملاحظة </a:t>
            </a:r>
            <a:r>
              <a:rPr lang="ar-IQ" sz="3600" b="1" dirty="0" smtClean="0">
                <a:latin typeface="Arabic Typesetting" pitchFamily="66" charset="-78"/>
                <a:cs typeface="Arabic Typesetting" pitchFamily="66" charset="-78"/>
              </a:rPr>
              <a:t> العادية </a:t>
            </a:r>
            <a:r>
              <a:rPr lang="ar-EG" sz="3600" b="1" dirty="0" smtClean="0">
                <a:latin typeface="Arabic Typesetting" pitchFamily="66" charset="-78"/>
                <a:cs typeface="Arabic Typesetting" pitchFamily="66" charset="-78"/>
              </a:rPr>
              <a:t>في:-</a:t>
            </a:r>
            <a:endParaRPr lang="en-US" sz="3600" b="1" dirty="0" smtClean="0">
              <a:latin typeface="Arabic Typesetting" pitchFamily="66" charset="-78"/>
              <a:cs typeface="Arabic Typesetting" pitchFamily="66" charset="-78"/>
            </a:endParaRPr>
          </a:p>
          <a:p>
            <a:pPr lvl="0" algn="r" rtl="1"/>
            <a:r>
              <a:rPr lang="ar-EG" sz="3600" b="1" dirty="0" smtClean="0">
                <a:latin typeface="Arabic Typesetting" pitchFamily="66" charset="-78"/>
                <a:cs typeface="Arabic Typesetting" pitchFamily="66" charset="-78"/>
              </a:rPr>
              <a:t>أنها تخدم البحث العلمي.</a:t>
            </a:r>
            <a:endParaRPr lang="en-US" sz="3600" b="1" dirty="0" smtClean="0">
              <a:latin typeface="Arabic Typesetting" pitchFamily="66" charset="-78"/>
              <a:cs typeface="Arabic Typesetting" pitchFamily="66" charset="-78"/>
            </a:endParaRPr>
          </a:p>
          <a:p>
            <a:pPr lvl="0" algn="r" rtl="1"/>
            <a:r>
              <a:rPr lang="ar-EG" sz="3600" b="1" dirty="0" smtClean="0">
                <a:latin typeface="Arabic Typesetting" pitchFamily="66" charset="-78"/>
                <a:cs typeface="Arabic Typesetting" pitchFamily="66" charset="-78"/>
              </a:rPr>
              <a:t>تسجل تسجيلا منظما لبيان العلاقة بينهما و بين ظواهر</a:t>
            </a:r>
            <a:r>
              <a:rPr lang="ar-IQ" sz="3600" b="1" dirty="0" smtClean="0">
                <a:latin typeface="Arabic Typesetting" pitchFamily="66" charset="-78"/>
                <a:cs typeface="Arabic Typesetting" pitchFamily="66" charset="-78"/>
              </a:rPr>
              <a:t>ٍ</a:t>
            </a:r>
            <a:r>
              <a:rPr lang="ar-EG" sz="3600" b="1" dirty="0" smtClean="0">
                <a:latin typeface="Arabic Typesetting" pitchFamily="66" charset="-78"/>
                <a:cs typeface="Arabic Typesetting" pitchFamily="66" charset="-78"/>
              </a:rPr>
              <a:t> عام</a:t>
            </a:r>
            <a:r>
              <a:rPr lang="ar-IQ" sz="3600" b="1" dirty="0" smtClean="0">
                <a:latin typeface="Arabic Typesetting" pitchFamily="66" charset="-78"/>
                <a:cs typeface="Arabic Typesetting" pitchFamily="66" charset="-78"/>
              </a:rPr>
              <a:t>ة</a:t>
            </a:r>
            <a:r>
              <a:rPr lang="ar-EG" sz="3600" b="1" dirty="0" smtClean="0">
                <a:latin typeface="Arabic Typesetting" pitchFamily="66" charset="-78"/>
                <a:cs typeface="Arabic Typesetting" pitchFamily="66" charset="-78"/>
              </a:rPr>
              <a:t> فهي ليست </a:t>
            </a:r>
            <a:r>
              <a:rPr lang="ar-IQ" sz="3600" b="1" dirty="0" smtClean="0">
                <a:latin typeface="Arabic Typesetting" pitchFamily="66" charset="-78"/>
                <a:cs typeface="Arabic Typesetting" pitchFamily="66" charset="-78"/>
              </a:rPr>
              <a:t>مجرد </a:t>
            </a:r>
            <a:r>
              <a:rPr lang="ar-EG" sz="3600" b="1" dirty="0" smtClean="0">
                <a:latin typeface="Arabic Typesetting" pitchFamily="66" charset="-78"/>
                <a:cs typeface="Arabic Typesetting" pitchFamily="66" charset="-78"/>
              </a:rPr>
              <a:t>ملاحظ</a:t>
            </a:r>
            <a:r>
              <a:rPr lang="ar-IQ" sz="3600" b="1" dirty="0" smtClean="0">
                <a:latin typeface="Arabic Typesetting" pitchFamily="66" charset="-78"/>
                <a:cs typeface="Arabic Typesetting" pitchFamily="66" charset="-78"/>
              </a:rPr>
              <a:t>ةٍ</a:t>
            </a:r>
            <a:r>
              <a:rPr lang="ar-EG" sz="3600" b="1" dirty="0" smtClean="0">
                <a:latin typeface="Arabic Typesetting" pitchFamily="66" charset="-78"/>
                <a:cs typeface="Arabic Typesetting" pitchFamily="66" charset="-78"/>
              </a:rPr>
              <a:t> للمتعة.</a:t>
            </a:r>
            <a:endParaRPr lang="en-US" sz="3600" b="1" dirty="0" smtClean="0">
              <a:latin typeface="Arabic Typesetting" pitchFamily="66" charset="-78"/>
              <a:cs typeface="Arabic Typesetting" pitchFamily="66" charset="-78"/>
            </a:endParaRPr>
          </a:p>
          <a:p>
            <a:pPr lvl="0" algn="r" rtl="1"/>
            <a:r>
              <a:rPr lang="ar-EG" sz="3600" b="1" dirty="0" smtClean="0">
                <a:latin typeface="Arabic Typesetting" pitchFamily="66" charset="-78"/>
                <a:cs typeface="Arabic Typesetting" pitchFamily="66" charset="-78"/>
              </a:rPr>
              <a:t>منظمه في  تصميم </a:t>
            </a:r>
            <a:r>
              <a:rPr lang="ar-IQ" sz="3600" b="1" dirty="0" smtClean="0">
                <a:latin typeface="Arabic Typesetting" pitchFamily="66" charset="-78"/>
                <a:cs typeface="Arabic Typesetting" pitchFamily="66" charset="-78"/>
              </a:rPr>
              <a:t>خ</a:t>
            </a:r>
            <a:r>
              <a:rPr lang="ar-EG" sz="3600" b="1" dirty="0" smtClean="0">
                <a:latin typeface="Arabic Typesetting" pitchFamily="66" charset="-78"/>
                <a:cs typeface="Arabic Typesetting" pitchFamily="66" charset="-78"/>
              </a:rPr>
              <a:t>ططها فهي ليست مجرد ملاحظات عشوائية.</a:t>
            </a:r>
            <a:endParaRPr lang="en-US" sz="3600" b="1" dirty="0" smtClean="0">
              <a:latin typeface="Arabic Typesetting" pitchFamily="66" charset="-78"/>
              <a:cs typeface="Arabic Typesetting" pitchFamily="66" charset="-78"/>
            </a:endParaRPr>
          </a:p>
          <a:p>
            <a:pPr lvl="0" algn="r" rtl="1"/>
            <a:r>
              <a:rPr lang="ar-EG" sz="3600" b="1" dirty="0" smtClean="0">
                <a:latin typeface="Arabic Typesetting" pitchFamily="66" charset="-78"/>
                <a:cs typeface="Arabic Typesetting" pitchFamily="66" charset="-78"/>
              </a:rPr>
              <a:t>أنها عرض</a:t>
            </a:r>
            <a:r>
              <a:rPr lang="ar-IQ" sz="3600" b="1" dirty="0" smtClean="0">
                <a:latin typeface="Arabic Typesetting" pitchFamily="66" charset="-78"/>
                <a:cs typeface="Arabic Typesetting" pitchFamily="66" charset="-78"/>
              </a:rPr>
              <a:t>ة</a:t>
            </a:r>
            <a:r>
              <a:rPr lang="ar-EG" sz="3600" b="1" dirty="0" smtClean="0">
                <a:latin typeface="Arabic Typesetting" pitchFamily="66" charset="-78"/>
                <a:cs typeface="Arabic Typesetting" pitchFamily="66" charset="-78"/>
              </a:rPr>
              <a:t> للتحميض لبيان صدقها وصحتها.</a:t>
            </a:r>
            <a:endParaRPr lang="en-US" sz="3600" b="1" dirty="0" smtClean="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ar-EG" sz="3600" b="1" dirty="0" smtClean="0">
                <a:latin typeface="Arabic Typesetting" pitchFamily="66" charset="-78"/>
                <a:cs typeface="Arabic Typesetting" pitchFamily="66" charset="-78"/>
              </a:rPr>
              <a:t>فإذا ما توفرت هذه العناصر فأنه يمكن تسميتها </a:t>
            </a:r>
            <a:r>
              <a:rPr lang="ar-EG" sz="3600" b="1" u="sng" dirty="0" smtClean="0">
                <a:solidFill>
                  <a:schemeClr val="accent2">
                    <a:lumMod val="75000"/>
                  </a:schemeClr>
                </a:solidFill>
                <a:latin typeface="Arabic Typesetting" pitchFamily="66" charset="-78"/>
                <a:cs typeface="Arabic Typesetting" pitchFamily="66" charset="-78"/>
              </a:rPr>
              <a:t>بالملاحظة العلمية </a:t>
            </a:r>
            <a:r>
              <a:rPr lang="ar-EG" sz="3600" b="1" dirty="0" smtClean="0">
                <a:latin typeface="Arabic Typesetting" pitchFamily="66" charset="-78"/>
                <a:cs typeface="Arabic Typesetting" pitchFamily="66" charset="-78"/>
              </a:rPr>
              <a:t>والملاحظة العلمية الرفيعة هي نقطه البداية في </a:t>
            </a:r>
            <a:r>
              <a:rPr lang="ar-IQ" sz="3600" b="1" dirty="0" smtClean="0">
                <a:latin typeface="Arabic Typesetting" pitchFamily="66" charset="-78"/>
                <a:cs typeface="Arabic Typesetting" pitchFamily="66" charset="-78"/>
              </a:rPr>
              <a:t>ال</a:t>
            </a:r>
            <a:r>
              <a:rPr lang="ar-EG" sz="3600" b="1" dirty="0" smtClean="0">
                <a:latin typeface="Arabic Typesetting" pitchFamily="66" charset="-78"/>
                <a:cs typeface="Arabic Typesetting" pitchFamily="66" charset="-78"/>
              </a:rPr>
              <a:t>بحوث </a:t>
            </a:r>
            <a:r>
              <a:rPr lang="ar-IQ" sz="3600" b="1" dirty="0" smtClean="0">
                <a:latin typeface="Arabic Typesetting" pitchFamily="66" charset="-78"/>
                <a:cs typeface="Arabic Typesetting" pitchFamily="66" charset="-78"/>
              </a:rPr>
              <a:t>وطريقة العمل مع الجماعات.</a:t>
            </a:r>
          </a:p>
          <a:p>
            <a:pPr algn="r">
              <a:buNone/>
            </a:pPr>
            <a:r>
              <a:rPr lang="ar-IQ" sz="3600" b="1" dirty="0" smtClean="0">
                <a:latin typeface="Arabic Typesetting" pitchFamily="66" charset="-78"/>
                <a:cs typeface="Arabic Typesetting" pitchFamily="66" charset="-78"/>
              </a:rPr>
              <a:t>وعلى هذا الأساس </a:t>
            </a:r>
            <a:r>
              <a:rPr lang="ar-IQ" sz="3600" b="1" u="sng" dirty="0" smtClean="0">
                <a:solidFill>
                  <a:schemeClr val="accent2"/>
                </a:solidFill>
                <a:latin typeface="Arabic Typesetting" pitchFamily="66" charset="-78"/>
                <a:cs typeface="Arabic Typesetting" pitchFamily="66" charset="-78"/>
              </a:rPr>
              <a:t>تعرف الملاحظة العلمية</a:t>
            </a:r>
            <a:r>
              <a:rPr lang="ar-IQ" sz="3600" b="1" dirty="0" smtClean="0">
                <a:latin typeface="Arabic Typesetting" pitchFamily="66" charset="-78"/>
                <a:cs typeface="Arabic Typesetting" pitchFamily="66" charset="-78"/>
              </a:rPr>
              <a:t>:</a:t>
            </a:r>
            <a:endParaRPr lang="en-US" sz="3600" b="1" dirty="0" smtClean="0">
              <a:latin typeface="Arabic Typesetting" pitchFamily="66" charset="-78"/>
              <a:cs typeface="Arabic Typesetting" pitchFamily="66" charset="-78"/>
            </a:endParaRPr>
          </a:p>
          <a:p>
            <a:pPr algn="r">
              <a:buNone/>
            </a:pPr>
            <a:r>
              <a:rPr lang="ar-EG" sz="3600" b="1" dirty="0" smtClean="0">
                <a:latin typeface="Arabic Typesetting" pitchFamily="66" charset="-78"/>
                <a:cs typeface="Arabic Typesetting" pitchFamily="66" charset="-78"/>
              </a:rPr>
              <a:t>بأنها </a:t>
            </a:r>
            <a:r>
              <a:rPr lang="ar-IQ" sz="3600" b="1" dirty="0" smtClean="0">
                <a:latin typeface="Arabic Typesetting" pitchFamily="66" charset="-78"/>
                <a:cs typeface="Arabic Typesetting" pitchFamily="66" charset="-78"/>
              </a:rPr>
              <a:t>:(</a:t>
            </a:r>
            <a:r>
              <a:rPr lang="ar-EG" sz="3600" b="1" dirty="0" smtClean="0">
                <a:latin typeface="Arabic Typesetting" pitchFamily="66" charset="-78"/>
                <a:cs typeface="Arabic Typesetting" pitchFamily="66" charset="-78"/>
              </a:rPr>
              <a:t>العملية العلمية لتسجيل الأنماط السلوكية للأفراد والأشياء والأحداث دون س</a:t>
            </a:r>
            <a:r>
              <a:rPr lang="ar-IQ" sz="3600" b="1" dirty="0" smtClean="0">
                <a:latin typeface="Arabic Typesetting" pitchFamily="66" charset="-78"/>
                <a:cs typeface="Arabic Typesetting" pitchFamily="66" charset="-78"/>
              </a:rPr>
              <a:t>ؤالهم </a:t>
            </a:r>
            <a:r>
              <a:rPr lang="ar-EG" sz="3600" b="1" dirty="0" smtClean="0">
                <a:latin typeface="Arabic Typesetting" pitchFamily="66" charset="-78"/>
                <a:cs typeface="Arabic Typesetting" pitchFamily="66" charset="-78"/>
              </a:rPr>
              <a:t>أو الاتصال بهم والباحث الذي  يستخدم طريق</a:t>
            </a:r>
            <a:r>
              <a:rPr lang="ar-IQ" sz="3600" b="1" dirty="0" smtClean="0">
                <a:latin typeface="Arabic Typesetting" pitchFamily="66" charset="-78"/>
                <a:cs typeface="Arabic Typesetting" pitchFamily="66" charset="-78"/>
              </a:rPr>
              <a:t>ة</a:t>
            </a:r>
            <a:r>
              <a:rPr lang="ar-EG" sz="3600" b="1" dirty="0" smtClean="0">
                <a:latin typeface="Arabic Typesetting" pitchFamily="66" charset="-78"/>
                <a:cs typeface="Arabic Typesetting" pitchFamily="66" charset="-78"/>
              </a:rPr>
              <a:t> الملاحظة لتجميع البيانات يقوم فقط بمشاهد</a:t>
            </a:r>
            <a:r>
              <a:rPr lang="ar-IQ" sz="3600" b="1" dirty="0" smtClean="0">
                <a:latin typeface="Arabic Typesetting" pitchFamily="66" charset="-78"/>
                <a:cs typeface="Arabic Typesetting" pitchFamily="66" charset="-78"/>
              </a:rPr>
              <a:t>ة</a:t>
            </a:r>
            <a:r>
              <a:rPr lang="ar-EG" sz="3600" b="1" dirty="0" smtClean="0">
                <a:latin typeface="Arabic Typesetting" pitchFamily="66" charset="-78"/>
                <a:cs typeface="Arabic Typesetting" pitchFamily="66" charset="-78"/>
              </a:rPr>
              <a:t> الأحداث حين وقوعها </a:t>
            </a:r>
            <a:r>
              <a:rPr lang="ar-IQ" sz="3600" b="1" dirty="0" smtClean="0">
                <a:latin typeface="Arabic Typesetting" pitchFamily="66" charset="-78"/>
                <a:cs typeface="Arabic Typesetting" pitchFamily="66" charset="-78"/>
              </a:rPr>
              <a:t>وي</a:t>
            </a:r>
            <a:r>
              <a:rPr lang="ar-EG" sz="3600" b="1" dirty="0" smtClean="0">
                <a:latin typeface="Arabic Typesetting" pitchFamily="66" charset="-78"/>
                <a:cs typeface="Arabic Typesetting" pitchFamily="66" charset="-78"/>
              </a:rPr>
              <a:t>سجل المعلومات عنها </a:t>
            </a:r>
            <a:r>
              <a:rPr lang="ar-IQ" sz="3600" b="1" dirty="0" smtClean="0">
                <a:latin typeface="Arabic Typesetting" pitchFamily="66" charset="-78"/>
                <a:cs typeface="Arabic Typesetting" pitchFamily="66" charset="-78"/>
              </a:rPr>
              <a:t>.)</a:t>
            </a: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smtClean="0">
                <a:solidFill>
                  <a:schemeClr val="accent2">
                    <a:lumMod val="75000"/>
                  </a:schemeClr>
                </a:solidFill>
                <a:latin typeface="Arabic Typesetting" pitchFamily="66" charset="-78"/>
                <a:cs typeface="Arabic Typesetting" pitchFamily="66" charset="-78"/>
              </a:rPr>
              <a:t>أهمية الملاحظة </a:t>
            </a:r>
            <a:endParaRPr lang="en-US" sz="6000"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fontScale="92500" lnSpcReduction="10000"/>
          </a:bodyPr>
          <a:lstStyle/>
          <a:p>
            <a:pPr algn="r"/>
            <a:r>
              <a:rPr lang="ar-SA" sz="3800" b="1" dirty="0" smtClean="0">
                <a:solidFill>
                  <a:schemeClr val="accent2">
                    <a:lumMod val="75000"/>
                  </a:schemeClr>
                </a:solidFill>
                <a:latin typeface="Arabic Typesetting" pitchFamily="66" charset="-78"/>
                <a:cs typeface="Arabic Typesetting" pitchFamily="66" charset="-78"/>
              </a:rPr>
              <a:t>أهمية الملاحظة ( المشاهدة ) كأداة لجمع البيانات</a:t>
            </a:r>
            <a:endParaRPr lang="en-US" sz="3800" b="1" dirty="0" smtClean="0">
              <a:solidFill>
                <a:schemeClr val="accent2">
                  <a:lumMod val="75000"/>
                </a:schemeClr>
              </a:solidFill>
              <a:latin typeface="Arabic Typesetting" pitchFamily="66" charset="-78"/>
              <a:cs typeface="Arabic Typesetting" pitchFamily="66" charset="-78"/>
            </a:endParaRPr>
          </a:p>
          <a:p>
            <a:pPr lvl="0" algn="r"/>
            <a:r>
              <a:rPr lang="ar-IQ" b="1" dirty="0" smtClean="0">
                <a:latin typeface="Arabic Typesetting" pitchFamily="66" charset="-78"/>
                <a:cs typeface="Arabic Typesetting" pitchFamily="66" charset="-78"/>
              </a:rPr>
              <a:t>1-</a:t>
            </a:r>
            <a:r>
              <a:rPr lang="ar-SA" b="1" dirty="0" smtClean="0">
                <a:latin typeface="Arabic Typesetting" pitchFamily="66" charset="-78"/>
                <a:cs typeface="Arabic Typesetting" pitchFamily="66" charset="-78"/>
              </a:rPr>
              <a:t>تعتبر الملاحظة من أهم الادوات المستخدمة في الدراسات الوصفية وتكمن اهميتها في جمع البيانات المتعلقة بانماط السلوك التي لايمكن دراستها إلا بواسطتها ، وهناك بعض الدراسات تكون </a:t>
            </a:r>
            <a:r>
              <a:rPr lang="ar-IQ" b="1" dirty="0" smtClean="0">
                <a:latin typeface="Arabic Typesetting" pitchFamily="66" charset="-78"/>
                <a:cs typeface="Arabic Typesetting" pitchFamily="66" charset="-78"/>
              </a:rPr>
              <a:t>فيها </a:t>
            </a:r>
            <a:r>
              <a:rPr lang="ar-SA" b="1" dirty="0" smtClean="0">
                <a:latin typeface="Arabic Typesetting" pitchFamily="66" charset="-78"/>
                <a:cs typeface="Arabic Typesetting" pitchFamily="66" charset="-78"/>
              </a:rPr>
              <a:t>الملاحظة خير وسيلة في حالتها لجمع البيانات</a:t>
            </a:r>
            <a:r>
              <a:rPr lang="en-US" b="1" dirty="0" smtClean="0">
                <a:latin typeface="Arabic Typesetting" pitchFamily="66" charset="-78"/>
                <a:cs typeface="Arabic Typesetting" pitchFamily="66" charset="-78"/>
              </a:rPr>
              <a:t> .</a:t>
            </a:r>
          </a:p>
          <a:p>
            <a:pPr lvl="0" algn="r"/>
            <a:r>
              <a:rPr lang="ar-SA" b="1" dirty="0" smtClean="0">
                <a:solidFill>
                  <a:schemeClr val="accent2">
                    <a:lumMod val="75000"/>
                  </a:schemeClr>
                </a:solidFill>
                <a:latin typeface="Arabic Typesetting" pitchFamily="66" charset="-78"/>
                <a:cs typeface="Arabic Typesetting" pitchFamily="66" charset="-78"/>
              </a:rPr>
              <a:t>مثلا : دراسة لكيفية تعامل المعلمين مع مشكلات النظام داخل الصف ، فإن المعلومات الصحيحة في هذه الدراسة لا تأتي من خلال الاستبيان او المقابلة و انما ن خلال القيام بالزيارات الصفية لهم ومشاهدة مايصدر عنهم من اجراءات او افعال بهذا الصدد</a:t>
            </a:r>
            <a:r>
              <a:rPr lang="en-US" b="1" dirty="0" smtClean="0">
                <a:solidFill>
                  <a:schemeClr val="accent2">
                    <a:lumMod val="75000"/>
                  </a:schemeClr>
                </a:solidFill>
                <a:latin typeface="Arabic Typesetting" pitchFamily="66" charset="-78"/>
                <a:cs typeface="Arabic Typesetting" pitchFamily="66" charset="-78"/>
              </a:rPr>
              <a:t> .</a:t>
            </a:r>
          </a:p>
          <a:p>
            <a:pPr algn="r"/>
            <a:r>
              <a:rPr lang="ar-IQ" b="1" dirty="0" smtClean="0">
                <a:latin typeface="Arabic Typesetting" pitchFamily="66" charset="-78"/>
                <a:cs typeface="Arabic Typesetting" pitchFamily="66" charset="-78"/>
              </a:rPr>
              <a:t>2-</a:t>
            </a:r>
            <a:r>
              <a:rPr lang="ar-SA" b="1" dirty="0" smtClean="0">
                <a:latin typeface="Arabic Typesetting" pitchFamily="66" charset="-78"/>
                <a:cs typeface="Arabic Typesetting" pitchFamily="66" charset="-78"/>
              </a:rPr>
              <a:t>ويمكن للملاحظة ان تستخدم كذلك في الدراسات الغير وصفية أي </a:t>
            </a:r>
            <a:r>
              <a:rPr lang="ar-IQ" b="1" dirty="0" smtClean="0">
                <a:latin typeface="Arabic Typesetting" pitchFamily="66" charset="-78"/>
                <a:cs typeface="Arabic Typesetting" pitchFamily="66" charset="-78"/>
              </a:rPr>
              <a:t>ا</a:t>
            </a:r>
            <a:r>
              <a:rPr lang="ar-SA" b="1" dirty="0" smtClean="0">
                <a:latin typeface="Arabic Typesetting" pitchFamily="66" charset="-78"/>
                <a:cs typeface="Arabic Typesetting" pitchFamily="66" charset="-78"/>
              </a:rPr>
              <a:t>لتجريبية </a:t>
            </a:r>
            <a:r>
              <a:rPr lang="ar-IQ" b="1" dirty="0" smtClean="0">
                <a:latin typeface="Arabic Typesetting" pitchFamily="66" charset="-78"/>
                <a:cs typeface="Arabic Typesetting" pitchFamily="66" charset="-78"/>
              </a:rPr>
              <a:t>،</a:t>
            </a:r>
            <a:r>
              <a:rPr lang="ar-SA" b="1" dirty="0" smtClean="0">
                <a:latin typeface="Arabic Typesetting" pitchFamily="66" charset="-78"/>
                <a:cs typeface="Arabic Typesetting" pitchFamily="66" charset="-78"/>
              </a:rPr>
              <a:t>مثلا تستخدم لدراسة الحالة </a:t>
            </a:r>
            <a:r>
              <a:rPr lang="ar-IQ" b="1" dirty="0" smtClean="0">
                <a:latin typeface="Arabic Typesetting" pitchFamily="66" charset="-78"/>
                <a:cs typeface="Arabic Typesetting" pitchFamily="66" charset="-78"/>
              </a:rPr>
              <a:t>التي</a:t>
            </a:r>
            <a:r>
              <a:rPr lang="ar-SA" b="1" dirty="0" smtClean="0">
                <a:latin typeface="Arabic Typesetting" pitchFamily="66" charset="-78"/>
                <a:cs typeface="Arabic Typesetting" pitchFamily="66" charset="-78"/>
              </a:rPr>
              <a:t> طبق عليها اسلوب ما فتلاحظ الحالة قبل التجربة و بعدها </a:t>
            </a:r>
            <a:endParaRPr lang="en-US"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smtClean="0">
                <a:solidFill>
                  <a:schemeClr val="accent2">
                    <a:lumMod val="75000"/>
                  </a:schemeClr>
                </a:solidFill>
                <a:latin typeface="Arabic Typesetting" pitchFamily="66" charset="-78"/>
                <a:cs typeface="Arabic Typesetting" pitchFamily="66" charset="-78"/>
              </a:rPr>
              <a:t>مزايا الملاحظة</a:t>
            </a:r>
            <a:endParaRPr lang="en-US" sz="6000"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sz="3600" b="1" dirty="0" smtClean="0">
                <a:latin typeface="Arabic Typesetting" pitchFamily="66" charset="-78"/>
                <a:cs typeface="Arabic Typesetting" pitchFamily="66" charset="-78"/>
              </a:rPr>
              <a:t>1-هي الأداة الوحيدة التي يمكن من خلالها دراسة أفراد الجماعة بشكل تلقائي</a:t>
            </a:r>
          </a:p>
          <a:p>
            <a:pPr algn="r">
              <a:buNone/>
            </a:pPr>
            <a:r>
              <a:rPr lang="ar-IQ" sz="3600" b="1" dirty="0" smtClean="0">
                <a:latin typeface="Arabic Typesetting" pitchFamily="66" charset="-78"/>
                <a:cs typeface="Arabic Typesetting" pitchFamily="66" charset="-78"/>
              </a:rPr>
              <a:t>2-تفيد في الحصول على معلومات حول موضوعات الدراسة  خاصة في جوانب الحياة الإحتماعية والموضوعات التربوية</a:t>
            </a:r>
          </a:p>
          <a:p>
            <a:pPr algn="r">
              <a:buNone/>
            </a:pPr>
            <a:r>
              <a:rPr lang="ar-IQ" sz="3600" b="1" dirty="0" smtClean="0">
                <a:latin typeface="Arabic Typesetting" pitchFamily="66" charset="-78"/>
                <a:cs typeface="Arabic Typesetting" pitchFamily="66" charset="-78"/>
              </a:rPr>
              <a:t>3- تمكن الباحث من جمع الحقائق عن السلوك وقت حدوثه</a:t>
            </a:r>
          </a:p>
          <a:p>
            <a:pPr algn="r">
              <a:buNone/>
            </a:pPr>
            <a:r>
              <a:rPr lang="ar-IQ" sz="3600" b="1" dirty="0" smtClean="0">
                <a:latin typeface="Arabic Typesetting" pitchFamily="66" charset="-78"/>
                <a:cs typeface="Arabic Typesetting" pitchFamily="66" charset="-78"/>
              </a:rPr>
              <a:t>4-تمكن الباحث من بياناته تحت ظروف سلوكية مألوفة</a:t>
            </a:r>
          </a:p>
          <a:p>
            <a:pPr algn="r">
              <a:buNone/>
            </a:pPr>
            <a:r>
              <a:rPr lang="ar-IQ" sz="3600" b="1" dirty="0" smtClean="0">
                <a:latin typeface="Arabic Typesetting" pitchFamily="66" charset="-78"/>
                <a:cs typeface="Arabic Typesetting" pitchFamily="66" charset="-78"/>
              </a:rPr>
              <a:t>5-لا تعتمد كثيرا على الإستنتاجات</a:t>
            </a: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smtClean="0">
                <a:solidFill>
                  <a:schemeClr val="accent2">
                    <a:lumMod val="75000"/>
                  </a:schemeClr>
                </a:solidFill>
                <a:latin typeface="Arabic Typesetting" pitchFamily="66" charset="-78"/>
                <a:cs typeface="Arabic Typesetting" pitchFamily="66" charset="-78"/>
              </a:rPr>
              <a:t>عيوب الملاحظة</a:t>
            </a:r>
            <a:endParaRPr lang="en-US" sz="6000"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p:txBody>
          <a:bodyPr>
            <a:normAutofit/>
          </a:bodyPr>
          <a:lstStyle/>
          <a:p>
            <a:pPr algn="r">
              <a:buNone/>
            </a:pPr>
            <a:r>
              <a:rPr lang="ar-IQ" sz="3600" b="1" dirty="0" smtClean="0">
                <a:latin typeface="Arabic Typesetting" pitchFamily="66" charset="-78"/>
                <a:cs typeface="Arabic Typesetting" pitchFamily="66" charset="-78"/>
              </a:rPr>
              <a:t>1-يعمد الأفراد الملاحظون إلى إعطاء الباحث إنطباعات جيدة عندما يدركون أنهم تحت الملاحظة</a:t>
            </a:r>
          </a:p>
          <a:p>
            <a:pPr algn="r">
              <a:buNone/>
            </a:pPr>
            <a:r>
              <a:rPr lang="ar-IQ" sz="3600" b="1" dirty="0" smtClean="0">
                <a:latin typeface="Arabic Typesetting" pitchFamily="66" charset="-78"/>
                <a:cs typeface="Arabic Typesetting" pitchFamily="66" charset="-78"/>
              </a:rPr>
              <a:t>2-تتطلب جهدا ووقتا كثيرا</a:t>
            </a:r>
          </a:p>
          <a:p>
            <a:pPr algn="r">
              <a:buNone/>
            </a:pPr>
            <a:r>
              <a:rPr lang="ar-IQ" sz="3600" b="1" dirty="0" smtClean="0">
                <a:latin typeface="Arabic Typesetting" pitchFamily="66" charset="-78"/>
                <a:cs typeface="Arabic Typesetting" pitchFamily="66" charset="-78"/>
              </a:rPr>
              <a:t>3-قد تكون بعض الأحداث الخاصة بالفرد من التي يصعب ملاحظتها مباشرة</a:t>
            </a:r>
          </a:p>
          <a:p>
            <a:pPr algn="r">
              <a:buNone/>
            </a:pPr>
            <a:r>
              <a:rPr lang="ar-IQ" sz="3600" b="1" dirty="0" smtClean="0">
                <a:latin typeface="Arabic Typesetting" pitchFamily="66" charset="-78"/>
                <a:cs typeface="Arabic Typesetting" pitchFamily="66" charset="-78"/>
              </a:rPr>
              <a:t>4-صعوبة التنبوء ما سيحدث في المستقبل من أنماط سلوكية</a:t>
            </a:r>
            <a:endParaRPr lang="en-US" sz="3600" b="1"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6000" b="1" dirty="0" smtClean="0">
                <a:solidFill>
                  <a:schemeClr val="accent2">
                    <a:lumMod val="75000"/>
                  </a:schemeClr>
                </a:solidFill>
                <a:latin typeface="Arabic Typesetting" pitchFamily="66" charset="-78"/>
                <a:cs typeface="Arabic Typesetting" pitchFamily="66" charset="-78"/>
              </a:rPr>
              <a:t>أنواع المشاهدة أو الملاحظة</a:t>
            </a:r>
            <a:endParaRPr lang="en-US" sz="6000" b="1" dirty="0">
              <a:solidFill>
                <a:schemeClr val="accent2">
                  <a:lumMod val="75000"/>
                </a:schemeClr>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457200" y="1600200"/>
            <a:ext cx="8382000" cy="4525963"/>
          </a:xfrm>
        </p:spPr>
        <p:txBody>
          <a:bodyPr>
            <a:noAutofit/>
          </a:bodyPr>
          <a:lstStyle/>
          <a:p>
            <a:pPr algn="r">
              <a:buNone/>
            </a:pPr>
            <a:r>
              <a:rPr lang="ar-IQ" sz="3600" b="1" dirty="0" smtClean="0">
                <a:latin typeface="Arabic Typesetting" pitchFamily="66" charset="-78"/>
                <a:cs typeface="Arabic Typesetting" pitchFamily="66" charset="-78"/>
              </a:rPr>
              <a:t>1</a:t>
            </a:r>
            <a:r>
              <a:rPr lang="ar-IQ" sz="3600" b="1" dirty="0" smtClean="0">
                <a:solidFill>
                  <a:schemeClr val="accent5">
                    <a:lumMod val="75000"/>
                  </a:schemeClr>
                </a:solidFill>
                <a:latin typeface="Arabic Typesetting" pitchFamily="66" charset="-78"/>
                <a:cs typeface="Arabic Typesetting" pitchFamily="66" charset="-78"/>
              </a:rPr>
              <a:t>-المشاهدة بدون مشاركةوهي أنواع أيضا</a:t>
            </a:r>
            <a:r>
              <a:rPr lang="ar-IQ" sz="3600" b="1" dirty="0" smtClean="0">
                <a:latin typeface="Arabic Typesetting" pitchFamily="66" charset="-78"/>
                <a:cs typeface="Arabic Typesetting" pitchFamily="66" charset="-78"/>
              </a:rPr>
              <a:t>:</a:t>
            </a:r>
          </a:p>
          <a:p>
            <a:pPr algn="r">
              <a:buNone/>
            </a:pPr>
            <a:r>
              <a:rPr lang="ar-IQ" sz="3600" b="1" dirty="0" smtClean="0">
                <a:solidFill>
                  <a:schemeClr val="accent2"/>
                </a:solidFill>
                <a:latin typeface="Arabic Typesetting" pitchFamily="66" charset="-78"/>
                <a:cs typeface="Arabic Typesetting" pitchFamily="66" charset="-78"/>
              </a:rPr>
              <a:t>أ-المشاهدة الطبيعية</a:t>
            </a:r>
          </a:p>
          <a:p>
            <a:pPr algn="r">
              <a:buNone/>
            </a:pPr>
            <a:r>
              <a:rPr lang="ar-IQ" sz="3600" b="1" dirty="0" smtClean="0">
                <a:solidFill>
                  <a:schemeClr val="accent2"/>
                </a:solidFill>
                <a:latin typeface="Arabic Typesetting" pitchFamily="66" charset="-78"/>
                <a:cs typeface="Arabic Typesetting" pitchFamily="66" charset="-78"/>
              </a:rPr>
              <a:t>ب-مشاهدة لعب الأدوار</a:t>
            </a:r>
          </a:p>
          <a:p>
            <a:pPr algn="r">
              <a:buNone/>
            </a:pPr>
            <a:r>
              <a:rPr lang="ar-IQ" sz="3600" b="1" dirty="0" smtClean="0">
                <a:solidFill>
                  <a:schemeClr val="accent2"/>
                </a:solidFill>
                <a:latin typeface="Arabic Typesetting" pitchFamily="66" charset="-78"/>
                <a:cs typeface="Arabic Typesetting" pitchFamily="66" charset="-78"/>
              </a:rPr>
              <a:t>ج-دراسة الحالة</a:t>
            </a:r>
          </a:p>
          <a:p>
            <a:pPr algn="r">
              <a:buNone/>
            </a:pPr>
            <a:r>
              <a:rPr lang="ar-IQ" sz="3600" b="1" dirty="0" smtClean="0">
                <a:solidFill>
                  <a:schemeClr val="accent2"/>
                </a:solidFill>
                <a:latin typeface="Arabic Typesetting" pitchFamily="66" charset="-78"/>
                <a:cs typeface="Arabic Typesetting" pitchFamily="66" charset="-78"/>
              </a:rPr>
              <a:t>د-تحليل المحتوى</a:t>
            </a:r>
          </a:p>
          <a:p>
            <a:pPr algn="r">
              <a:buNone/>
            </a:pPr>
            <a:r>
              <a:rPr lang="ar-IQ" sz="3600" b="1" dirty="0" smtClean="0">
                <a:latin typeface="Arabic Typesetting" pitchFamily="66" charset="-78"/>
                <a:cs typeface="Arabic Typesetting" pitchFamily="66" charset="-78"/>
              </a:rPr>
              <a:t>2</a:t>
            </a:r>
            <a:r>
              <a:rPr lang="ar-IQ" sz="3600" b="1" dirty="0" smtClean="0">
                <a:solidFill>
                  <a:schemeClr val="accent5">
                    <a:lumMod val="75000"/>
                  </a:schemeClr>
                </a:solidFill>
                <a:latin typeface="Arabic Typesetting" pitchFamily="66" charset="-78"/>
                <a:cs typeface="Arabic Typesetting" pitchFamily="66" charset="-78"/>
              </a:rPr>
              <a:t>-المشاهدة مع المشاركة</a:t>
            </a:r>
          </a:p>
          <a:p>
            <a:pPr algn="r">
              <a:buNone/>
            </a:pPr>
            <a:r>
              <a:rPr lang="ar-IQ" sz="3600" b="1" smtClean="0">
                <a:latin typeface="Arabic Typesetting" pitchFamily="66" charset="-78"/>
                <a:cs typeface="Arabic Typesetting" pitchFamily="66" charset="-78"/>
              </a:rPr>
              <a:t>3</a:t>
            </a:r>
            <a:r>
              <a:rPr lang="ar-IQ" sz="3600" b="1" smtClean="0">
                <a:solidFill>
                  <a:schemeClr val="accent5">
                    <a:lumMod val="75000"/>
                  </a:schemeClr>
                </a:solidFill>
                <a:latin typeface="Arabic Typesetting" pitchFamily="66" charset="-78"/>
                <a:cs typeface="Arabic Typesetting" pitchFamily="66" charset="-78"/>
              </a:rPr>
              <a:t>-الأنثروبولوجية </a:t>
            </a:r>
            <a:r>
              <a:rPr lang="ar-IQ" sz="3600" b="1" dirty="0" smtClean="0">
                <a:solidFill>
                  <a:schemeClr val="accent5">
                    <a:lumMod val="75000"/>
                  </a:schemeClr>
                </a:solidFill>
                <a:latin typeface="Arabic Typesetting" pitchFamily="66" charset="-78"/>
                <a:cs typeface="Arabic Typesetting" pitchFamily="66" charset="-78"/>
              </a:rPr>
              <a:t>الوصفية</a:t>
            </a:r>
            <a:endParaRPr lang="en-US" sz="3600" b="1" dirty="0">
              <a:solidFill>
                <a:schemeClr val="accent5">
                  <a:lumMod val="75000"/>
                </a:schemeClr>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1259</Words>
  <Application>Microsoft Office PowerPoint</Application>
  <PresentationFormat>On-screen Show (4:3)</PresentationFormat>
  <Paragraphs>94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المشاهدة والتطبيق</vt:lpstr>
      <vt:lpstr>معنى الملاحظة باللغة الإنكليزية</vt:lpstr>
      <vt:lpstr> الملاحظة أوالمشاهدة لغةً وآصطلاحاً</vt:lpstr>
      <vt:lpstr>Slide 4</vt:lpstr>
      <vt:lpstr>Slide 5</vt:lpstr>
      <vt:lpstr>أهمية الملاحظة </vt:lpstr>
      <vt:lpstr>مزايا الملاحظة</vt:lpstr>
      <vt:lpstr>عيوب الملاحظة</vt:lpstr>
      <vt:lpstr>أنواع المشاهدة أو الملاحظة</vt:lpstr>
      <vt:lpstr>ملاحظة/معنى كلمة الأنثروبولوجيا</vt:lpstr>
      <vt:lpstr>أولاً:المشاهدة بدون مشاركة</vt:lpstr>
      <vt:lpstr>ب-مشاهدة لعب الأدوار</vt:lpstr>
      <vt:lpstr>أنواع لعب الأدوار</vt:lpstr>
      <vt:lpstr>ج-دراسة الحالة</vt:lpstr>
      <vt:lpstr>عيوب دراسة الحالة</vt:lpstr>
      <vt:lpstr>د-تحليل المحتوى</vt:lpstr>
      <vt:lpstr> ثانياً:المشاهدة مع المشاركة</vt:lpstr>
      <vt:lpstr>عيوب هذا النوع من المشاهدة</vt:lpstr>
      <vt:lpstr>ثانياً:الأنثروبولوجيا الوصفية</vt:lpstr>
      <vt:lpstr>Slide 20</vt:lpstr>
      <vt:lpstr>هل الدراسات الانثروبولوجية الوصفية التي تستخدم اسلوب المشاهدة بالمشاركة و تستعين بالاسلوب الاستدلالي ، دراسات غير منتظمة و عشوائية؟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المشاهدة والتطبيق</dc:title>
  <dc:creator>Hero</dc:creator>
  <cp:lastModifiedBy>Hero</cp:lastModifiedBy>
  <cp:revision>52</cp:revision>
  <dcterms:created xsi:type="dcterms:W3CDTF">2006-08-16T00:00:00Z</dcterms:created>
  <dcterms:modified xsi:type="dcterms:W3CDTF">2015-10-25T19:50:40Z</dcterms:modified>
</cp:coreProperties>
</file>