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3" r:id="rId6"/>
    <p:sldId id="257" r:id="rId7"/>
    <p:sldId id="258" r:id="rId8"/>
    <p:sldId id="261" r:id="rId9"/>
    <p:sldId id="267" r:id="rId10"/>
    <p:sldId id="269"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b="1" dirty="0" smtClean="0">
                <a:latin typeface="Arabic Typesetting" pitchFamily="66" charset="-78"/>
                <a:cs typeface="Arabic Typesetting" pitchFamily="66" charset="-78"/>
              </a:rPr>
              <a:t>معنى التطبيق</a:t>
            </a:r>
            <a:endParaRPr lang="en-US" b="1" dirty="0">
              <a:latin typeface="Arabic Typesetting" pitchFamily="66" charset="-78"/>
              <a:cs typeface="Arabic Typesetting" pitchFamily="66" charset="-78"/>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ar-IQ" b="1" dirty="0" smtClean="0">
                <a:latin typeface="Arabic Typesetting" pitchFamily="66" charset="-78"/>
                <a:cs typeface="Arabic Typesetting" pitchFamily="66" charset="-78"/>
              </a:rPr>
              <a:t>7-عدم توافر الوسائل والأنشطة والتقنيات التعليمية في المدرسة.</a:t>
            </a:r>
          </a:p>
          <a:p>
            <a:pPr algn="r">
              <a:buNone/>
            </a:pPr>
            <a:r>
              <a:rPr lang="ar-IQ" b="1" dirty="0" smtClean="0">
                <a:latin typeface="Arabic Typesetting" pitchFamily="66" charset="-78"/>
                <a:cs typeface="Arabic Typesetting" pitchFamily="66" charset="-78"/>
              </a:rPr>
              <a:t>8-عدم وجود مكان مخصص في داخل المدرسة للقاء المشرف الأكاديمي بالطلبة المطبقين لتوجيههم وإرشادهم.</a:t>
            </a:r>
          </a:p>
          <a:p>
            <a:pPr algn="r">
              <a:buNone/>
            </a:pPr>
            <a:r>
              <a:rPr lang="ar-IQ" b="1" dirty="0" smtClean="0">
                <a:latin typeface="Arabic Typesetting" pitchFamily="66" charset="-78"/>
                <a:cs typeface="Arabic Typesetting" pitchFamily="66" charset="-78"/>
              </a:rPr>
              <a:t>9-عدد الزيارات التي يقوم بها المشرف الأكاديمي للمطبقين غير كاف</a:t>
            </a:r>
          </a:p>
          <a:p>
            <a:pPr algn="r">
              <a:buNone/>
            </a:pPr>
            <a:r>
              <a:rPr lang="ar-IQ" b="1" dirty="0" smtClean="0">
                <a:latin typeface="Arabic Typesetting" pitchFamily="66" charset="-78"/>
                <a:cs typeface="Arabic Typesetting" pitchFamily="66" charset="-78"/>
              </a:rPr>
              <a:t>10-قلة الوقت الذي يقضيه المشرف الأكاديمي مع الطالب المطبق في إثناء تدريسه في القاعة الدراسية</a:t>
            </a:r>
          </a:p>
          <a:p>
            <a:pPr algn="r">
              <a:buNone/>
            </a:pPr>
            <a:r>
              <a:rPr lang="ar-IQ" b="1" dirty="0" smtClean="0">
                <a:latin typeface="Arabic Typesetting" pitchFamily="66" charset="-78"/>
                <a:cs typeface="Arabic Typesetting" pitchFamily="66" charset="-78"/>
              </a:rPr>
              <a:t> 11-تركيز المشرف الأكاديمي على سلبيات أداء الطالب المطبق عند التقييم دون التركيزعلى </a:t>
            </a:r>
            <a:r>
              <a:rPr lang="en-US" b="1" dirty="0" smtClean="0">
                <a:latin typeface="Arabic Typesetting" pitchFamily="66" charset="-78"/>
                <a:cs typeface="Arabic Typesetting" pitchFamily="66" charset="-78"/>
              </a:rPr>
              <a:t> </a:t>
            </a:r>
            <a:r>
              <a:rPr lang="ar-IQ" b="1" dirty="0" smtClean="0">
                <a:latin typeface="Arabic Typesetting" pitchFamily="66" charset="-78"/>
                <a:cs typeface="Arabic Typesetting" pitchFamily="66" charset="-78"/>
              </a:rPr>
              <a:t>السلبيات </a:t>
            </a:r>
            <a:r>
              <a:rPr lang="ar-IQ" b="1" dirty="0" smtClean="0">
                <a:latin typeface="Arabic Typesetting" pitchFamily="66" charset="-78"/>
                <a:cs typeface="Arabic Typesetting" pitchFamily="66" charset="-78"/>
              </a:rPr>
              <a:t>والإجابيات معاً حتى يكون </a:t>
            </a:r>
            <a:r>
              <a:rPr lang="ar-IQ" b="1" dirty="0" smtClean="0">
                <a:latin typeface="Arabic Typesetting" pitchFamily="66" charset="-78"/>
                <a:cs typeface="Arabic Typesetting" pitchFamily="66" charset="-78"/>
              </a:rPr>
              <a:t>موضوعيا في تقيمه</a:t>
            </a:r>
            <a:endParaRPr lang="en-US" b="1" dirty="0" smtClean="0">
              <a:latin typeface="Arabic Typesetting" pitchFamily="66" charset="-78"/>
              <a:cs typeface="Arabic Typesetting" pitchFamily="66" charset="-78"/>
            </a:endParaRPr>
          </a:p>
          <a:p>
            <a:pPr algn="r">
              <a:buNone/>
            </a:pPr>
            <a:endParaRPr lang="ar-IQ" b="1" dirty="0" smtClean="0">
              <a:latin typeface="Arabic Typesetting" pitchFamily="66" charset="-78"/>
              <a:cs typeface="Arabic Typesetting" pitchFamily="66" charset="-78"/>
            </a:endParaRPr>
          </a:p>
          <a:p>
            <a:pPr algn="r">
              <a:buNone/>
            </a:pPr>
            <a:endParaRPr lang="ar-IQ" b="1" dirty="0" smtClean="0">
              <a:latin typeface="Arabic Typesetting" pitchFamily="66" charset="-78"/>
              <a:cs typeface="Arabic Typesetting" pitchFamily="66" charset="-78"/>
            </a:endParaRPr>
          </a:p>
          <a:p>
            <a:pPr algn="r">
              <a:buNone/>
            </a:pPr>
            <a:endParaRPr lang="ar-IQ" b="1" dirty="0" smtClean="0">
              <a:latin typeface="Arabic Typesetting" pitchFamily="66" charset="-78"/>
              <a:cs typeface="Arabic Typesetting" pitchFamily="66"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ar-IQ" b="1" dirty="0" smtClean="0">
                <a:latin typeface="Arabic Typesetting" pitchFamily="66" charset="-78"/>
                <a:cs typeface="Arabic Typesetting" pitchFamily="66" charset="-78"/>
              </a:rPr>
              <a:t>12-استغلال معلم المدرسة للطالب المطبق من خلال إعطائه عدد كبير من الدروس مما </a:t>
            </a:r>
            <a:r>
              <a:rPr lang="ar-IQ" b="1" smtClean="0">
                <a:latin typeface="Arabic Typesetting" pitchFamily="66" charset="-78"/>
                <a:cs typeface="Arabic Typesetting" pitchFamily="66" charset="-78"/>
              </a:rPr>
              <a:t>يثقل </a:t>
            </a:r>
            <a:r>
              <a:rPr lang="ar-IQ" b="1" smtClean="0">
                <a:latin typeface="Arabic Typesetting" pitchFamily="66" charset="-78"/>
                <a:cs typeface="Arabic Typesetting" pitchFamily="66" charset="-78"/>
              </a:rPr>
              <a:t>كاهله</a:t>
            </a:r>
            <a:endParaRPr lang="ar-IQ" b="1" dirty="0" smtClean="0">
              <a:latin typeface="Arabic Typesetting" pitchFamily="66" charset="-78"/>
              <a:cs typeface="Arabic Typesetting" pitchFamily="66" charset="-78"/>
            </a:endParaRPr>
          </a:p>
          <a:p>
            <a:pPr algn="r">
              <a:buNone/>
            </a:pPr>
            <a:r>
              <a:rPr lang="ar-IQ" b="1" dirty="0" smtClean="0">
                <a:latin typeface="Arabic Typesetting" pitchFamily="66" charset="-78"/>
                <a:cs typeface="Arabic Typesetting" pitchFamily="66" charset="-78"/>
              </a:rPr>
              <a:t>13-عدم وجود التعزيز الايجابي المادي أو المعنوي من قبل الجامعات للمدارس المتعاونة</a:t>
            </a:r>
          </a:p>
          <a:p>
            <a:pPr algn="r">
              <a:buNone/>
            </a:pPr>
            <a:r>
              <a:rPr lang="ar-IQ" b="1" dirty="0" smtClean="0">
                <a:latin typeface="Arabic Typesetting" pitchFamily="66" charset="-78"/>
                <a:cs typeface="Arabic Typesetting" pitchFamily="66" charset="-78"/>
              </a:rPr>
              <a:t>14-عدم وجود برنامج منظم للزيارات الصفية للطالب المطبق</a:t>
            </a:r>
            <a:endParaRPr lang="en-US" b="1" dirty="0">
              <a:latin typeface="Arabic Typesetting" pitchFamily="66" charset="-78"/>
              <a:cs typeface="Arabic Typesetting" pitchFamily="66"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latin typeface="Arabic Typesetting" pitchFamily="66" charset="-78"/>
                <a:cs typeface="Arabic Typesetting" pitchFamily="66" charset="-78"/>
              </a:rPr>
              <a:t>التعريف الإجرائي للطالب المطبق</a:t>
            </a:r>
            <a:endParaRPr lang="en-US" b="1"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a:bodyPr>
          <a:lstStyle/>
          <a:p>
            <a:pPr algn="r">
              <a:buNone/>
            </a:pPr>
            <a:r>
              <a:rPr lang="ar-IQ" b="1" dirty="0" smtClean="0">
                <a:latin typeface="Arabic Typesetting" pitchFamily="66" charset="-78"/>
                <a:cs typeface="Arabic Typesetting" pitchFamily="66" charset="-78"/>
              </a:rPr>
              <a:t> هو طالب المرحلة الرابعة في الكليات الإنسانية والتربوية الذي تقع على عاتقه عملية التطبيق الفعلي للإطار النظري الذي إكتسبه في الجامعة على طلبة مدرسة من المدارس ولمدة معينة حسب البرنامج المعد من قبل الجامعة أو الكلية بهدف إكسابه الكفايات المهنية الضرورية التي تؤهله لحياة عملية وتجعله معلما نا جحا في المستقبل</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latin typeface="Arabic Typesetting" pitchFamily="66" charset="-78"/>
                <a:cs typeface="Arabic Typesetting" pitchFamily="66" charset="-78"/>
              </a:rPr>
              <a:t>تعريف التطبيق</a:t>
            </a:r>
            <a:endParaRPr lang="en-US" b="1"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lstStyle/>
          <a:p>
            <a:pPr algn="r">
              <a:buNone/>
            </a:pPr>
            <a:r>
              <a:rPr lang="ar-IQ" b="1" dirty="0" smtClean="0">
                <a:latin typeface="Arabic Typesetting" pitchFamily="66" charset="-78"/>
                <a:cs typeface="Arabic Typesetting" pitchFamily="66" charset="-78"/>
              </a:rPr>
              <a:t>عرفه الحسون( ١٩٨١ )بأنه: الفترة المخصصة من برامج إعداد المعلمين والمدرسين يطبق</a:t>
            </a:r>
          </a:p>
          <a:p>
            <a:pPr algn="r">
              <a:buNone/>
            </a:pPr>
            <a:r>
              <a:rPr lang="ar-IQ" b="1" dirty="0" smtClean="0">
                <a:latin typeface="Arabic Typesetting" pitchFamily="66" charset="-78"/>
                <a:cs typeface="Arabic Typesetting" pitchFamily="66" charset="-78"/>
              </a:rPr>
              <a:t>فيها الطالب مادرسه من مقررات نظرية ويعطى الفرص الكافية لممارسة دوره كمعلم يقوم بجميع المسؤليات تحت إشراف إدارة المدرسة</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latin typeface="Arabic Typesetting" pitchFamily="66" charset="-78"/>
                <a:cs typeface="Arabic Typesetting" pitchFamily="66" charset="-78"/>
              </a:rPr>
              <a:t>وعرفه الآخرون (التطبيق)</a:t>
            </a:r>
            <a:endParaRPr lang="en-US" b="1"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lstStyle/>
          <a:p>
            <a:pPr algn="r">
              <a:buNone/>
            </a:pPr>
            <a:r>
              <a:rPr lang="ar-IQ" b="1" dirty="0" smtClean="0">
                <a:latin typeface="Arabic Typesetting" pitchFamily="66" charset="-78"/>
                <a:cs typeface="Arabic Typesetting" pitchFamily="66" charset="-78"/>
              </a:rPr>
              <a:t>-عرفه ا زير وآخرون( ٢٠١١ ) بأنه:ذلك البرنامج التعليمي التدريبي الذي يقدم من المؤسسات التي تشرف على إعداد المدرسين وفي مدة زمنية محددة وتحت إشراف المؤسسة المعينة من إجل إتاحة الفرص للطلبة المطبقين لتطبيق ما تعلموه من معلومات نظرية بشكل عملي في المدارس</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latin typeface="Arabic Typesetting" pitchFamily="66" charset="-78"/>
                <a:cs typeface="Arabic Typesetting" pitchFamily="66" charset="-78"/>
              </a:rPr>
              <a:t>أهمية التطبيق</a:t>
            </a:r>
            <a:endParaRPr lang="en-US" b="1" dirty="0">
              <a:latin typeface="Arabic Typesetting" pitchFamily="66" charset="-78"/>
              <a:cs typeface="Arabic Typesetting" pitchFamily="66" charset="-78"/>
            </a:endParaRPr>
          </a:p>
        </p:txBody>
      </p:sp>
      <p:sp>
        <p:nvSpPr>
          <p:cNvPr id="3" name="Content Placeholder 2"/>
          <p:cNvSpPr>
            <a:spLocks noGrp="1"/>
          </p:cNvSpPr>
          <p:nvPr>
            <p:ph idx="1"/>
          </p:nvPr>
        </p:nvSpPr>
        <p:spPr>
          <a:xfrm>
            <a:off x="609600" y="1524000"/>
            <a:ext cx="8229600" cy="4525963"/>
          </a:xfrm>
        </p:spPr>
        <p:txBody>
          <a:bodyPr>
            <a:noAutofit/>
          </a:bodyPr>
          <a:lstStyle/>
          <a:p>
            <a:pPr algn="r">
              <a:buNone/>
            </a:pPr>
            <a:r>
              <a:rPr lang="ar-IQ" b="1" dirty="0" smtClean="0">
                <a:latin typeface="Arabic Typesetting" pitchFamily="66" charset="-78"/>
                <a:cs typeface="Arabic Typesetting" pitchFamily="66" charset="-78"/>
              </a:rPr>
              <a:t>التطبيق هو أحد جوانب التربية العملية في الجامعة الذي من خلاله يطبق طلبة الكليات ما</a:t>
            </a:r>
          </a:p>
          <a:p>
            <a:pPr algn="r">
              <a:buNone/>
            </a:pPr>
            <a:r>
              <a:rPr lang="ar-IQ" b="1" dirty="0" smtClean="0">
                <a:latin typeface="Arabic Typesetting" pitchFamily="66" charset="-78"/>
                <a:cs typeface="Arabic Typesetting" pitchFamily="66" charset="-78"/>
              </a:rPr>
              <a:t>درسوه من المقررات التخصصية والتربوية والنفسية في مواقف تعليمية واقعية تحت إشراف  فني متحصص ؛لذا تكمن أهميته  من النواحي الآتية:</a:t>
            </a:r>
          </a:p>
          <a:p>
            <a:pPr algn="r">
              <a:buNone/>
            </a:pPr>
            <a:r>
              <a:rPr lang="ar-IQ" b="1" dirty="0" smtClean="0">
                <a:latin typeface="Arabic Typesetting" pitchFamily="66" charset="-78"/>
                <a:cs typeface="Arabic Typesetting" pitchFamily="66" charset="-78"/>
              </a:rPr>
              <a:t>1-يتعرف الطالب المطبق على الكثير من الأساسيات المتعلقة بعملية التدريس مثل خصائص ومبادئ التعليم الناجح وكذلك ما هي أهم الطرائق والأساليب التدريسية المستعملة  وكيفية تطبيقها</a:t>
            </a:r>
          </a:p>
          <a:p>
            <a:pPr algn="r">
              <a:buNone/>
            </a:pPr>
            <a:r>
              <a:rPr lang="ar-IQ" b="1" dirty="0" smtClean="0">
                <a:latin typeface="Arabic Typesetting" pitchFamily="66" charset="-78"/>
                <a:cs typeface="Arabic Typesetting" pitchFamily="66" charset="-78"/>
              </a:rPr>
              <a:t>2-التعرف على أهم الوسائل والأنشطة التعليمية الملائمة للمواد الد راسية، فضلا عن التعرف على نظام المدرسة ومسؤلياتها والتعرف على مستواه العلمي الأكاديمي</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r">
              <a:buNone/>
            </a:pPr>
            <a:r>
              <a:rPr lang="ar-IQ" b="1" dirty="0" smtClean="0">
                <a:latin typeface="Arabic Typesetting" pitchFamily="66" charset="-78"/>
                <a:cs typeface="Arabic Typesetting" pitchFamily="66" charset="-78"/>
              </a:rPr>
              <a:t>3-التطبيق مرحلة إنتقال من حياة الطالب المتلقي للمعلومات والخبرات والحقائق إلى حياة المعلم المعطي لهذه المعلومات والخبرات،وخلال هذه المرحلة يطبق الطالب المطبق جميع ما تعلمه</a:t>
            </a:r>
          </a:p>
          <a:p>
            <a:pPr algn="r">
              <a:buNone/>
            </a:pPr>
            <a:r>
              <a:rPr lang="ar-IQ" b="1" dirty="0" smtClean="0">
                <a:latin typeface="Arabic Typesetting" pitchFamily="66" charset="-78"/>
                <a:cs typeface="Arabic Typesetting" pitchFamily="66" charset="-78"/>
              </a:rPr>
              <a:t>في حياته الجامعية الأكاديمية (الجانب النظري) في حياته الواقعية بشكل فعلي ؛حتى يتسنى له التغلب على الكثير من المخاوف التي تنتابه إزاء مهنة التعليم ،مثلاً تخوفه من عدم قد رته على ضبط الصف ،أو عدم قدرته على تطبيق ما تعلمه ،أو عدم الجرأة للوقوف أمام عدد كبير من الطلبة قد يجد نفسه غير متمكن من مادته العلمية ،كل هذه المخاوف وغيرها يستطيع الطالب التخلص منها عن طريق التطبيق العملي الميداني في المدارس</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r">
              <a:buNone/>
            </a:pPr>
            <a:r>
              <a:rPr lang="ar-IQ" b="1" dirty="0" smtClean="0">
                <a:latin typeface="Arabic Typesetting" pitchFamily="66" charset="-78"/>
                <a:cs typeface="Arabic Typesetting" pitchFamily="66" charset="-78"/>
              </a:rPr>
              <a:t>4-ويتفق المربون وبخاصة المهتمون بأعداد المعلم على ضرورة التربية العملية وأهميتها ولاسيما التطبيق منها ؛لأن أي خلل أو ضعف في هذا الجانب سيؤثر على إعداد الطالب وستكون نتائجه سلبية وبالتالي تنعكس على كفايته التدريسية والمهنية ؛لأن الخبرة التدريسية التي يمر بها الطالب في حياته التدريسية تتم وتجرب من خلال التطبيق الفعلي.</a:t>
            </a:r>
            <a:endParaRPr lang="en-US" b="1" dirty="0">
              <a:latin typeface="Arabic Typesetting" pitchFamily="66" charset="-78"/>
              <a:cs typeface="Arabic Typesetting" pitchFamily="66"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latin typeface="Arabic Typesetting" pitchFamily="66" charset="-78"/>
                <a:cs typeface="Arabic Typesetting" pitchFamily="66" charset="-78"/>
              </a:rPr>
              <a:t>وظيفة المعلم أو المدرس</a:t>
            </a:r>
            <a:endParaRPr lang="en-US" b="1"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lstStyle/>
          <a:p>
            <a:pPr algn="r">
              <a:buNone/>
            </a:pPr>
            <a:r>
              <a:rPr lang="ar-IQ" b="1" dirty="0" smtClean="0">
                <a:latin typeface="Arabic Typesetting" pitchFamily="66" charset="-78"/>
                <a:cs typeface="Arabic Typesetting" pitchFamily="66" charset="-78"/>
              </a:rPr>
              <a:t>وظيفة ومهمة المعلم اليوم ليس فقط نقل الخبرات والمعلومات إلى المتعلمين وإنما بناء</a:t>
            </a:r>
          </a:p>
          <a:p>
            <a:pPr algn="r">
              <a:buNone/>
            </a:pPr>
            <a:r>
              <a:rPr lang="ar-IQ" b="1" dirty="0" smtClean="0">
                <a:latin typeface="Arabic Typesetting" pitchFamily="66" charset="-78"/>
                <a:cs typeface="Arabic Typesetting" pitchFamily="66" charset="-78"/>
              </a:rPr>
              <a:t>شخصية المتعلم السوية في المجالات جميعها العقلية والانفعالية والحركية والثقافية ومساعدته على القيادة ،والبحث والتقصي ،وممارسة الإرشاد والتوجيه.</a:t>
            </a:r>
            <a:endParaRPr lang="en-US" b="1" dirty="0">
              <a:latin typeface="Arabic Typesetting" pitchFamily="66" charset="-78"/>
              <a:cs typeface="Arabic Typesetting" pitchFamily="66"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latin typeface="Arabic Typesetting" pitchFamily="66" charset="-78"/>
                <a:cs typeface="Arabic Typesetting" pitchFamily="66" charset="-78"/>
              </a:rPr>
              <a:t>المشاكل التي تواجه الطلبة المطبقين</a:t>
            </a:r>
            <a:endParaRPr lang="en-US" b="1"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lstStyle/>
          <a:p>
            <a:pPr algn="r">
              <a:buNone/>
            </a:pPr>
            <a:r>
              <a:rPr lang="ar-IQ" b="1" dirty="0" smtClean="0">
                <a:latin typeface="Arabic Typesetting" pitchFamily="66" charset="-78"/>
                <a:cs typeface="Arabic Typesetting" pitchFamily="66" charset="-78"/>
              </a:rPr>
              <a:t>١- عدم فسح المجال للطالب المطبق في مادة تخصصه وتكليفه بالتطبيق في مادة خارج تخصصه</a:t>
            </a:r>
          </a:p>
          <a:p>
            <a:pPr algn="r">
              <a:buNone/>
            </a:pPr>
            <a:r>
              <a:rPr lang="ar-IQ" b="1" dirty="0" smtClean="0">
                <a:latin typeface="Arabic Typesetting" pitchFamily="66" charset="-78"/>
                <a:cs typeface="Arabic Typesetting" pitchFamily="66" charset="-78"/>
              </a:rPr>
              <a:t>2-عدم فسح المجال له بأن يختار المدرسة التي يطبق فيها بنفسه.</a:t>
            </a:r>
          </a:p>
          <a:p>
            <a:pPr algn="r">
              <a:buNone/>
            </a:pPr>
            <a:r>
              <a:rPr lang="ar-IQ" b="1" dirty="0" smtClean="0">
                <a:latin typeface="Arabic Typesetting" pitchFamily="66" charset="-78"/>
                <a:cs typeface="Arabic Typesetting" pitchFamily="66" charset="-78"/>
              </a:rPr>
              <a:t>3- عدم تفرغ الطلبة المطبقين كليا للتطبيق وتكليفهم في بعض المدارس بمهمات خارج  التدريس،كإشغال بعض الحصص مثلا</a:t>
            </a:r>
          </a:p>
          <a:p>
            <a:pPr algn="r">
              <a:buNone/>
            </a:pPr>
            <a:r>
              <a:rPr lang="ar-IQ" b="1" dirty="0" smtClean="0">
                <a:latin typeface="Arabic Typesetting" pitchFamily="66" charset="-78"/>
                <a:cs typeface="Arabic Typesetting" pitchFamily="66" charset="-78"/>
              </a:rPr>
              <a:t>4-مشكلة كثرة عدد الطلبة في الصف الواحد</a:t>
            </a:r>
          </a:p>
          <a:p>
            <a:pPr algn="r">
              <a:buNone/>
            </a:pPr>
            <a:r>
              <a:rPr lang="ar-IQ" b="1" dirty="0" smtClean="0">
                <a:latin typeface="Arabic Typesetting" pitchFamily="66" charset="-78"/>
                <a:cs typeface="Arabic Typesetting" pitchFamily="66" charset="-78"/>
              </a:rPr>
              <a:t>5-عدم ثقة بعض إدارات المدارس بقدرات الطلبة المطبقين</a:t>
            </a:r>
          </a:p>
          <a:p>
            <a:pPr algn="r">
              <a:buNone/>
            </a:pPr>
            <a:r>
              <a:rPr lang="ar-IQ" b="1" dirty="0" smtClean="0">
                <a:latin typeface="Arabic Typesetting" pitchFamily="66" charset="-78"/>
                <a:cs typeface="Arabic Typesetting" pitchFamily="66" charset="-78"/>
              </a:rPr>
              <a:t>6- عدم وجود زيارات ميدانية مبرمجة ؛وهذا مما يؤدي إلى إرباك الطالب المطبق أثناء زيارة المشرف الأكاديمي له</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615</Words>
  <Application>Microsoft Office PowerPoint</Application>
  <PresentationFormat>On-screen Show (4:3)</PresentationFormat>
  <Paragraphs>35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معنى التطبيق</vt:lpstr>
      <vt:lpstr>التعريف الإجرائي للطالب المطبق</vt:lpstr>
      <vt:lpstr>تعريف التطبيق</vt:lpstr>
      <vt:lpstr>وعرفه الآخرون (التطبيق)</vt:lpstr>
      <vt:lpstr>أهمية التطبيق</vt:lpstr>
      <vt:lpstr>Slide 6</vt:lpstr>
      <vt:lpstr>Slide 7</vt:lpstr>
      <vt:lpstr>وظيفة المعلم أو المدرس</vt:lpstr>
      <vt:lpstr>المشاكل التي تواجه الطلبة المطبقين</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Hero</dc:creator>
  <cp:lastModifiedBy>Hero</cp:lastModifiedBy>
  <cp:revision>22</cp:revision>
  <dcterms:created xsi:type="dcterms:W3CDTF">2006-08-16T00:00:00Z</dcterms:created>
  <dcterms:modified xsi:type="dcterms:W3CDTF">2015-11-07T07:30:38Z</dcterms:modified>
</cp:coreProperties>
</file>