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3"/>
  </p:normalViewPr>
  <p:slideViewPr>
    <p:cSldViewPr snapToGrid="0">
      <p:cViewPr varScale="1">
        <p:scale>
          <a:sx n="101" d="100"/>
          <a:sy n="101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592A3-E256-634C-B465-8A5422421DED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88F21-ED20-A44A-9B5A-25F1A849FF46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45190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Q" dirty="0"/>
              <a:t>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88F21-ED20-A44A-9B5A-25F1A849FF46}" type="slidenum">
              <a:rPr lang="en-IQ" smtClean="0"/>
              <a:t>8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367143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C9900-2523-D992-85D2-A1F56D7B7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2F413-E248-3EB3-C1D1-78C972506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9370A-F7F6-CA41-92A0-E9FA3DC97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15E00-ACF5-548B-7FEF-A297C55B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7ED87-C45B-34AE-379E-856D4D62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79134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1174B-1D8A-3E16-14C6-A1F512A7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015E4B-BB45-E414-654E-E2AFADECE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9A1DA-F325-D32A-0CB1-DEC10356D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1B533-FC71-49D6-9B9D-5450C30B0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08686-2F6D-70D9-CA3E-6001B8B87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7662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ED7A55-E81A-1D59-65C7-D3BBFBE7A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7D885-53F4-A86B-3853-589359809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2A672-C533-CF44-CE44-74BB79DFA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11713-9BBC-FC4A-92E8-9132DC9E5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7DDF2-FA0C-FFFB-A9CC-F7499241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99978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FE8C7-CF57-0CE8-C528-4098D1D5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97C66-2662-D8A1-FE6F-8F017B91F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1E25A-DEC9-3A5F-E227-8766272F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C0C69-3B44-37EB-DAE1-A994BAE06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BA119-A57A-E814-BFA8-194EE2752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62960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F334-49BE-9CBD-7C88-8148AD8F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449E5-B9BB-34E1-0874-B3D56008A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B3038-C994-05D5-2B68-BAA0DCC8F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976CD-63D7-348F-E325-8CA1FB02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0AC2D-6126-3121-38C5-418FD36D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3324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1BFE-9A4C-B148-561A-9E440644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FE1EC-F55A-260A-ED6A-727AB51ED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8AC0F-6A00-77DC-8764-915B99D87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8D124-AA10-BB0D-9A1E-EA6A2333C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32E59-5925-7352-37B9-1FAD3B0D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5153F-D891-BD57-26E8-2CB2853E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97420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BE405-072A-7CB6-6A03-C1BC6FE02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C8987-BA2A-9716-9D6B-4CE731B41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449C3-E492-463E-54F3-4813A3CCC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1EA44-A664-38F1-5F24-7FD7D1C1C9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065521-63DD-6906-9DD1-FFB35DEE5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172048-A8CC-9404-1204-8EA7F7FAC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64FD40-B0EC-238A-EF6F-7CE11BB9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612FCC-2C53-A407-3C01-29A43F1C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52391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90EA-C9DD-98BE-91EC-5A586DB52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2EBD62-B2A9-D07E-F8DE-7F719DF2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C3214-6752-5E2E-6522-837EAF00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512CD-C27D-4AD6-602F-3553F11B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22187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7E8AF-9E00-D80E-551D-F4490F39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77234-FBD3-5C83-34DD-00F1422A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3B864-C90C-7F6C-CEAE-6C3E88C1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26218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2BB15-E61F-4599-9792-E16DDA53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00619-2BC6-C74F-176B-A1EF4FD7E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C33D1-11E5-CD96-D9C1-E9C1BE305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326DC-5D4D-D16D-1647-AC69A1B9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BA4D1-CF7C-B24C-00B6-31EDB690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BE6F4-130D-E4B3-9458-34366A85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351211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0338-6368-6712-96AA-D47E85F1C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D5D481-1BC8-CF33-7669-B5F971307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6766C-C4CA-C52C-44BB-31162E4A5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855640-1AD6-DB61-3888-5714E962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D53C3-89DC-0BCB-FCE7-E496580D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79959-D08B-A7EA-3ECE-00E6C456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405564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F7FF8-DBBB-C773-69AE-B5879081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10C5B-F14D-CED3-2DC3-2C4D0EA27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EAF0F-AA9B-BA7E-F2CF-84EE30816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5504-5574-A340-91D7-6386186CB94A}" type="datetimeFigureOut">
              <a:rPr lang="en-IQ" smtClean="0"/>
              <a:t>25/10/2023</a:t>
            </a:fld>
            <a:endParaRPr lang="en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1054E-5107-4C10-CC57-2763977233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3D9D4-C3F0-D788-AFE9-5EEDFF3B0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5A120-54A1-7845-9BC3-EF7479B01805}" type="slidenum">
              <a:rPr lang="en-IQ" smtClean="0"/>
              <a:t>‹#›</a:t>
            </a:fld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96990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eonline.com/equipment-required-for-chemistry-laboratory/#Laboratory_thermometer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s://microbeonline.com/equipment-required-for-chemistry-laboratory/#Bunsen_burner" TargetMode="External"/><Relationship Id="rId7" Type="http://schemas.openxmlformats.org/officeDocument/2006/relationships/hyperlink" Target="https://microbeonline.com/equipment-required-for-chemistry-laboratory/#Blotting_and_filter_paper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s://microbeonline.com/equipment-required-for-chemistry-laboratory/#General_Purpose_Equipment_Used_in_Chemistry_Laboratory" TargetMode="Externa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crobeonline.com/equipment-required-for-chemistry-laboratory/#Centrifuge" TargetMode="External"/><Relationship Id="rId11" Type="http://schemas.openxmlformats.org/officeDocument/2006/relationships/hyperlink" Target="https://microbeonline.com/equipment-required-for-chemistry-laboratory/#Droppers" TargetMode="External"/><Relationship Id="rId5" Type="http://schemas.openxmlformats.org/officeDocument/2006/relationships/hyperlink" Target="https://microbeonline.com/equipment-required-for-chemistry-laboratory/#Test_tube_holder_and_rack" TargetMode="External"/><Relationship Id="rId15" Type="http://schemas.openxmlformats.org/officeDocument/2006/relationships/image" Target="../media/image5.jpeg"/><Relationship Id="rId10" Type="http://schemas.openxmlformats.org/officeDocument/2006/relationships/hyperlink" Target="https://microbeonline.com/equipment-required-for-chemistry-laboratory/#Analytical_balance" TargetMode="External"/><Relationship Id="rId4" Type="http://schemas.openxmlformats.org/officeDocument/2006/relationships/hyperlink" Target="https://microbeonline.com/equipment-required-for-chemistry-laboratory/#Tongs" TargetMode="External"/><Relationship Id="rId9" Type="http://schemas.openxmlformats.org/officeDocument/2006/relationships/hyperlink" Target="https://microbeonline.com/equipment-required-for-chemistry-laboratory/#Litmus_paper" TargetMode="External"/><Relationship Id="rId1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eonline.com/equipment-required-for-chemistry-laboratory/#Funnel" TargetMode="External"/><Relationship Id="rId13" Type="http://schemas.openxmlformats.org/officeDocument/2006/relationships/image" Target="../media/image9.jpeg"/><Relationship Id="rId3" Type="http://schemas.openxmlformats.org/officeDocument/2006/relationships/hyperlink" Target="https://microbeonline.com/equipment-required-for-chemistry-laboratory/#Test_tubes" TargetMode="External"/><Relationship Id="rId7" Type="http://schemas.openxmlformats.org/officeDocument/2006/relationships/hyperlink" Target="https://microbeonline.com/equipment-required-for-chemistry-laboratory/#Glass_tube" TargetMode="External"/><Relationship Id="rId12" Type="http://schemas.openxmlformats.org/officeDocument/2006/relationships/image" Target="../media/image8.jpeg"/><Relationship Id="rId2" Type="http://schemas.openxmlformats.org/officeDocument/2006/relationships/hyperlink" Target="https://microbeonline.com/equipment-required-for-chemistry-laboratory/#Glassware_used_in_Chemistry_Laborato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crobeonline.com/equipment-required-for-chemistry-laboratory/#Glass_rod" TargetMode="External"/><Relationship Id="rId11" Type="http://schemas.openxmlformats.org/officeDocument/2006/relationships/image" Target="../media/image7.jpeg"/><Relationship Id="rId5" Type="http://schemas.openxmlformats.org/officeDocument/2006/relationships/hyperlink" Target="https://microbeonline.com/equipment-required-for-chemistry-laboratory/#Beaker" TargetMode="External"/><Relationship Id="rId10" Type="http://schemas.openxmlformats.org/officeDocument/2006/relationships/hyperlink" Target="https://microbeonline.com/equipment-required-for-chemistry-laboratory/#Reagent_bottle" TargetMode="External"/><Relationship Id="rId4" Type="http://schemas.openxmlformats.org/officeDocument/2006/relationships/hyperlink" Target="https://microbeonline.com/equipment-required-for-chemistry-laboratory/#Round_bottom_flask" TargetMode="External"/><Relationship Id="rId9" Type="http://schemas.openxmlformats.org/officeDocument/2006/relationships/hyperlink" Target="https://microbeonline.com/equipment-required-for-chemistry-laboratory/#Watch_glas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icrobeonline.com/equipment-required-for-chemistry-laboratory/#Conical_flask" TargetMode="External"/><Relationship Id="rId3" Type="http://schemas.openxmlformats.org/officeDocument/2006/relationships/hyperlink" Target="https://microbeonline.com/equipment-required-for-chemistry-laboratory/#Titration_Equipment" TargetMode="External"/><Relationship Id="rId7" Type="http://schemas.openxmlformats.org/officeDocument/2006/relationships/hyperlink" Target="https://microbeonline.com/equipment-required-for-chemistry-laboratory/#Burette" TargetMode="External"/><Relationship Id="rId12" Type="http://schemas.openxmlformats.org/officeDocument/2006/relationships/image" Target="../media/image11.jpeg"/><Relationship Id="rId2" Type="http://schemas.openxmlformats.org/officeDocument/2006/relationships/hyperlink" Target="https://microbeonline.com/equipment-required-for-chemistry-laboratory/#Special_Purpose_Laboratory_Equip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crobeonline.com/equipment-required-for-chemistry-laboratory/#Graduated_cylinder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s://microbeonline.com/equipment-required-for-chemistry-laboratory/#Pipette_bulb" TargetMode="External"/><Relationship Id="rId10" Type="http://schemas.openxmlformats.org/officeDocument/2006/relationships/hyperlink" Target="https://microbeonline.com/equipment-required-for-chemistry-laboratory/#Volumetric_flask" TargetMode="External"/><Relationship Id="rId4" Type="http://schemas.openxmlformats.org/officeDocument/2006/relationships/hyperlink" Target="https://microbeonline.com/equipment-required-for-chemistry-laboratory/#Pipette" TargetMode="External"/><Relationship Id="rId9" Type="http://schemas.openxmlformats.org/officeDocument/2006/relationships/hyperlink" Target="https://microbeonline.com/equipment-required-for-chemistry-laboratory/#Burette_clamp_and_ring_stan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92/33hg_1q51d3db2knvf6nxvkw0000gn/T/com.microsoft.Word/WebArchiveCopyPasteTempFiles/0971a54b8dec79ec52691c1a055ea18f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ritannica.com/science/oxygen" TargetMode="External"/><Relationship Id="rId3" Type="http://schemas.openxmlformats.org/officeDocument/2006/relationships/image" Target="file:////var/folders/92/33hg_1q51d3db2knvf6nxvkw0000gn/T/com.microsoft.Word/WebArchiveCopyPasteTempFiles/image26-2.jpeg" TargetMode="External"/><Relationship Id="rId7" Type="http://schemas.openxmlformats.org/officeDocument/2006/relationships/hyperlink" Target="https://www.britannica.com/science/hydrogen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ritannica.com/science/carbon-chemical-element" TargetMode="External"/><Relationship Id="rId5" Type="http://schemas.openxmlformats.org/officeDocument/2006/relationships/hyperlink" Target="https://www.britannica.com/science/atom" TargetMode="External"/><Relationship Id="rId4" Type="http://schemas.openxmlformats.org/officeDocument/2006/relationships/hyperlink" Target="https://www.britannica.com/science/chemical-compound" TargetMode="External"/><Relationship Id="rId9" Type="http://schemas.openxmlformats.org/officeDocument/2006/relationships/hyperlink" Target="https://www.britannica.com/science/nitrog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92/33hg_1q51d3db2knvf6nxvkw0000gn/T/com.microsoft.Word/WebArchiveCopyPasteTempFiles/images%3fq=tbnANd9GcSb5Q4FfQx8IAGrYEju3Ao8KE7d_Op9pv3TqA&amp;usqp=CAU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file:////var/folders/92/33hg_1q51d3db2knvf6nxvkw0000gn/T/com.microsoft.Word/WebArchiveCopyPasteTempFiles/Common-strong-acids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DD87D9-D979-FE37-D715-7774FC704437}"/>
              </a:ext>
            </a:extLst>
          </p:cNvPr>
          <p:cNvSpPr txBox="1"/>
          <p:nvPr/>
        </p:nvSpPr>
        <p:spPr>
          <a:xfrm>
            <a:off x="1314401" y="1405693"/>
            <a:ext cx="10133556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61645" algn="ctr">
              <a:spcBef>
                <a:spcPts val="980"/>
              </a:spcBef>
            </a:pPr>
            <a:endParaRPr lang="en-IQ" sz="3200" b="1" dirty="0">
              <a:solidFill>
                <a:srgbClr val="17365D"/>
              </a:solidFill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R="461645" algn="ctr">
              <a:spcBef>
                <a:spcPts val="980"/>
              </a:spcBef>
            </a:pPr>
            <a:r>
              <a:rPr lang="en-IQ" sz="3200" b="1" dirty="0">
                <a:solidFill>
                  <a:srgbClr val="17365D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Laboratory Manual</a:t>
            </a:r>
            <a:endParaRPr lang="en-IQ" sz="3200" b="1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R="459740" algn="ctr">
              <a:spcBef>
                <a:spcPts val="1360"/>
              </a:spcBef>
            </a:pPr>
            <a:r>
              <a:rPr lang="en-IQ" sz="3200" b="1" dirty="0">
                <a:solidFill>
                  <a:srgbClr val="17365D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General Chemistry - Practical</a:t>
            </a:r>
            <a:endParaRPr lang="en-IQ" sz="3200" b="1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R="464185" algn="ctr">
              <a:spcBef>
                <a:spcPts val="1455"/>
              </a:spcBef>
            </a:pPr>
            <a:r>
              <a:rPr lang="en-US" sz="3200" b="1" dirty="0">
                <a:solidFill>
                  <a:srgbClr val="17365D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First</a:t>
            </a:r>
            <a:r>
              <a:rPr lang="en-IQ" sz="3200" b="1" dirty="0">
                <a:solidFill>
                  <a:srgbClr val="17365D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 Year – physical department </a:t>
            </a:r>
          </a:p>
          <a:p>
            <a:pPr marR="464185" algn="ctr">
              <a:spcBef>
                <a:spcPts val="1455"/>
              </a:spcBef>
            </a:pPr>
            <a:endParaRPr lang="en-IQ" sz="3200" b="1" dirty="0">
              <a:solidFill>
                <a:srgbClr val="17365D"/>
              </a:solidFill>
              <a:latin typeface="BODONI 72 BOOK" pitchFamily="2" charset="0"/>
              <a:ea typeface="Times New Roman" panose="02020603050405020304" pitchFamily="18" charset="0"/>
            </a:endParaRPr>
          </a:p>
          <a:p>
            <a:pPr marR="464185" algn="ctr">
              <a:spcBef>
                <a:spcPts val="1455"/>
              </a:spcBef>
            </a:pPr>
            <a:r>
              <a:rPr lang="en-IQ" sz="3200" b="1" dirty="0">
                <a:solidFill>
                  <a:srgbClr val="17365D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2023 - 2024</a:t>
            </a:r>
            <a:endParaRPr lang="en-IQ" sz="3200" b="1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R="464185" algn="ctr">
              <a:spcBef>
                <a:spcPts val="1455"/>
              </a:spcBef>
            </a:pPr>
            <a:r>
              <a:rPr lang="en-IQ" sz="3200" b="1" dirty="0">
                <a:solidFill>
                  <a:srgbClr val="17365D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 </a:t>
            </a:r>
            <a:endParaRPr lang="en-IQ" sz="3200" b="1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r>
              <a:rPr lang="en-IQ" sz="3200" b="1" dirty="0">
                <a:effectLst/>
                <a:latin typeface="BODONI 72 BOOK" pitchFamily="2" charset="0"/>
                <a:ea typeface="Times New Roman" panose="02020603050405020304" pitchFamily="18" charset="0"/>
              </a:rPr>
              <a:t> </a:t>
            </a:r>
            <a:endParaRPr lang="en-IQ" sz="32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54353F-024B-F33C-CEE8-4B8CD2DBB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77" y="236539"/>
            <a:ext cx="2114648" cy="179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46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C50E8A8-BDD1-4D4C-441C-CB07FE755623}"/>
              </a:ext>
            </a:extLst>
          </p:cNvPr>
          <p:cNvSpPr txBox="1"/>
          <p:nvPr/>
        </p:nvSpPr>
        <p:spPr>
          <a:xfrm>
            <a:off x="0" y="450979"/>
            <a:ext cx="102798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spcBef>
                <a:spcPts val="1065"/>
              </a:spcBef>
              <a:buSzPts val="1300"/>
              <a:buFont typeface="Wingdings" pitchFamily="2" charset="2"/>
              <a:buChar char="v"/>
              <a:tabLst>
                <a:tab pos="546735" algn="l"/>
              </a:tabLst>
            </a:pP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 Tie loose hair and tuck scarf ends under your lab</a:t>
            </a:r>
            <a:r>
              <a:rPr lang="en-IQ" sz="2800" spc="-30" dirty="0">
                <a:effectLst/>
                <a:latin typeface="Bodoni 72 Book" pitchFamily="2" charset="0"/>
                <a:ea typeface="Carlito"/>
                <a:cs typeface="Carlito"/>
              </a:rPr>
              <a:t>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coat. </a:t>
            </a:r>
          </a:p>
        </p:txBody>
      </p:sp>
      <p:pic>
        <p:nvPicPr>
          <p:cNvPr id="4" name="image5.jpeg">
            <a:extLst>
              <a:ext uri="{FF2B5EF4-FFF2-40B4-BE49-F238E27FC236}">
                <a16:creationId xmlns:a16="http://schemas.microsoft.com/office/drawing/2014/main" id="{52BAF0AF-F67E-6338-CDA8-52CF584CD1E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2" y="2057402"/>
            <a:ext cx="3514725" cy="3388416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7AFF382E-772A-8AE1-4F76-B8C4F18E705B}"/>
              </a:ext>
            </a:extLst>
          </p:cNvPr>
          <p:cNvGrpSpPr>
            <a:grpSpLocks/>
          </p:cNvGrpSpPr>
          <p:nvPr/>
        </p:nvGrpSpPr>
        <p:grpSpPr bwMode="auto">
          <a:xfrm>
            <a:off x="5414963" y="1780167"/>
            <a:ext cx="5594109" cy="3388415"/>
            <a:chOff x="5899" y="269"/>
            <a:chExt cx="4498" cy="237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80F9211-81EB-751C-AD2A-AD555A6DE502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4" y="269"/>
              <a:ext cx="1965" cy="2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3A920A8-1E62-E619-8A70-7268BC1C2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9" y="2155"/>
              <a:ext cx="4498" cy="4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5183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281F185-B16F-6DA9-1E07-A1C7A28BA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2" y="541661"/>
            <a:ext cx="11368088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46100" algn="l"/>
              </a:tabLst>
            </a:pPr>
            <a:r>
              <a:rPr kumimoji="0" lang="en-IQ" altLang="en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The lab does not permit open-toe shoes, high heels, and sandals.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46100" algn="l"/>
              </a:tabLst>
            </a:pPr>
            <a:r>
              <a:rPr kumimoji="0" lang="en-IQ" altLang="en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 Wear shoes that are comfortable and can protect your feet from chemical spills.</a:t>
            </a:r>
            <a:endParaRPr kumimoji="0" lang="en-IQ" altLang="en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doni 72 Book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endParaRPr kumimoji="0" lang="en-IQ" altLang="en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4" name="Picture 42">
            <a:extLst>
              <a:ext uri="{FF2B5EF4-FFF2-40B4-BE49-F238E27FC236}">
                <a16:creationId xmlns:a16="http://schemas.microsoft.com/office/drawing/2014/main" id="{83B87ABC-2D67-EA29-45D4-A808B38B114C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186113"/>
            <a:ext cx="10715625" cy="359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3">
            <a:extLst>
              <a:ext uri="{FF2B5EF4-FFF2-40B4-BE49-F238E27FC236}">
                <a16:creationId xmlns:a16="http://schemas.microsoft.com/office/drawing/2014/main" id="{0CECBA06-A62D-2B9C-2313-2A58758AD0C1}"/>
              </a:ext>
            </a:extLst>
          </p:cNvPr>
          <p:cNvSpPr>
            <a:spLocks/>
          </p:cNvSpPr>
          <p:nvPr/>
        </p:nvSpPr>
        <p:spPr bwMode="auto">
          <a:xfrm>
            <a:off x="1326754" y="2041961"/>
            <a:ext cx="9515870" cy="979261"/>
          </a:xfrm>
          <a:custGeom>
            <a:avLst/>
            <a:gdLst>
              <a:gd name="T0" fmla="*/ 632 w 7036"/>
              <a:gd name="T1" fmla="*/ 298 h 844"/>
              <a:gd name="T2" fmla="*/ 518 w 7036"/>
              <a:gd name="T3" fmla="*/ 190 h 844"/>
              <a:gd name="T4" fmla="*/ 316 w 7036"/>
              <a:gd name="T5" fmla="*/ 404 h 844"/>
              <a:gd name="T6" fmla="*/ 114 w 7036"/>
              <a:gd name="T7" fmla="*/ 190 h 844"/>
              <a:gd name="T8" fmla="*/ 0 w 7036"/>
              <a:gd name="T9" fmla="*/ 298 h 844"/>
              <a:gd name="T10" fmla="*/ 208 w 7036"/>
              <a:gd name="T11" fmla="*/ 519 h 844"/>
              <a:gd name="T12" fmla="*/ 0 w 7036"/>
              <a:gd name="T13" fmla="*/ 739 h 844"/>
              <a:gd name="T14" fmla="*/ 114 w 7036"/>
              <a:gd name="T15" fmla="*/ 847 h 844"/>
              <a:gd name="T16" fmla="*/ 316 w 7036"/>
              <a:gd name="T17" fmla="*/ 633 h 844"/>
              <a:gd name="T18" fmla="*/ 518 w 7036"/>
              <a:gd name="T19" fmla="*/ 847 h 844"/>
              <a:gd name="T20" fmla="*/ 632 w 7036"/>
              <a:gd name="T21" fmla="*/ 739 h 844"/>
              <a:gd name="T22" fmla="*/ 424 w 7036"/>
              <a:gd name="T23" fmla="*/ 519 h 844"/>
              <a:gd name="T24" fmla="*/ 632 w 7036"/>
              <a:gd name="T25" fmla="*/ 298 h 844"/>
              <a:gd name="T26" fmla="*/ 3220 w 7036"/>
              <a:gd name="T27" fmla="*/ 485 h 844"/>
              <a:gd name="T28" fmla="*/ 3106 w 7036"/>
              <a:gd name="T29" fmla="*/ 378 h 844"/>
              <a:gd name="T30" fmla="*/ 2903 w 7036"/>
              <a:gd name="T31" fmla="*/ 592 h 844"/>
              <a:gd name="T32" fmla="*/ 2701 w 7036"/>
              <a:gd name="T33" fmla="*/ 378 h 844"/>
              <a:gd name="T34" fmla="*/ 2587 w 7036"/>
              <a:gd name="T35" fmla="*/ 485 h 844"/>
              <a:gd name="T36" fmla="*/ 2795 w 7036"/>
              <a:gd name="T37" fmla="*/ 706 h 844"/>
              <a:gd name="T38" fmla="*/ 2587 w 7036"/>
              <a:gd name="T39" fmla="*/ 926 h 844"/>
              <a:gd name="T40" fmla="*/ 2701 w 7036"/>
              <a:gd name="T41" fmla="*/ 1034 h 844"/>
              <a:gd name="T42" fmla="*/ 2903 w 7036"/>
              <a:gd name="T43" fmla="*/ 820 h 844"/>
              <a:gd name="T44" fmla="*/ 3106 w 7036"/>
              <a:gd name="T45" fmla="*/ 1034 h 844"/>
              <a:gd name="T46" fmla="*/ 3220 w 7036"/>
              <a:gd name="T47" fmla="*/ 926 h 844"/>
              <a:gd name="T48" fmla="*/ 3011 w 7036"/>
              <a:gd name="T49" fmla="*/ 706 h 844"/>
              <a:gd name="T50" fmla="*/ 3220 w 7036"/>
              <a:gd name="T51" fmla="*/ 485 h 844"/>
              <a:gd name="T52" fmla="*/ 5164 w 7036"/>
              <a:gd name="T53" fmla="*/ 356 h 844"/>
              <a:gd name="T54" fmla="*/ 5050 w 7036"/>
              <a:gd name="T55" fmla="*/ 248 h 844"/>
              <a:gd name="T56" fmla="*/ 4847 w 7036"/>
              <a:gd name="T57" fmla="*/ 462 h 844"/>
              <a:gd name="T58" fmla="*/ 4645 w 7036"/>
              <a:gd name="T59" fmla="*/ 248 h 844"/>
              <a:gd name="T60" fmla="*/ 4531 w 7036"/>
              <a:gd name="T61" fmla="*/ 356 h 844"/>
              <a:gd name="T62" fmla="*/ 4739 w 7036"/>
              <a:gd name="T63" fmla="*/ 576 h 844"/>
              <a:gd name="T64" fmla="*/ 4531 w 7036"/>
              <a:gd name="T65" fmla="*/ 797 h 844"/>
              <a:gd name="T66" fmla="*/ 4645 w 7036"/>
              <a:gd name="T67" fmla="*/ 904 h 844"/>
              <a:gd name="T68" fmla="*/ 4847 w 7036"/>
              <a:gd name="T69" fmla="*/ 690 h 844"/>
              <a:gd name="T70" fmla="*/ 5050 w 7036"/>
              <a:gd name="T71" fmla="*/ 904 h 844"/>
              <a:gd name="T72" fmla="*/ 5164 w 7036"/>
              <a:gd name="T73" fmla="*/ 797 h 844"/>
              <a:gd name="T74" fmla="*/ 4955 w 7036"/>
              <a:gd name="T75" fmla="*/ 576 h 844"/>
              <a:gd name="T76" fmla="*/ 5164 w 7036"/>
              <a:gd name="T77" fmla="*/ 356 h 844"/>
              <a:gd name="T78" fmla="*/ 7036 w 7036"/>
              <a:gd name="T79" fmla="*/ 437 h 844"/>
              <a:gd name="T80" fmla="*/ 6922 w 7036"/>
              <a:gd name="T81" fmla="*/ 330 h 844"/>
              <a:gd name="T82" fmla="*/ 6719 w 7036"/>
              <a:gd name="T83" fmla="*/ 544 h 844"/>
              <a:gd name="T84" fmla="*/ 6517 w 7036"/>
              <a:gd name="T85" fmla="*/ 330 h 844"/>
              <a:gd name="T86" fmla="*/ 6403 w 7036"/>
              <a:gd name="T87" fmla="*/ 437 h 844"/>
              <a:gd name="T88" fmla="*/ 6611 w 7036"/>
              <a:gd name="T89" fmla="*/ 658 h 844"/>
              <a:gd name="T90" fmla="*/ 6403 w 7036"/>
              <a:gd name="T91" fmla="*/ 878 h 844"/>
              <a:gd name="T92" fmla="*/ 6517 w 7036"/>
              <a:gd name="T93" fmla="*/ 986 h 844"/>
              <a:gd name="T94" fmla="*/ 6719 w 7036"/>
              <a:gd name="T95" fmla="*/ 772 h 844"/>
              <a:gd name="T96" fmla="*/ 6922 w 7036"/>
              <a:gd name="T97" fmla="*/ 986 h 844"/>
              <a:gd name="T98" fmla="*/ 7036 w 7036"/>
              <a:gd name="T99" fmla="*/ 878 h 844"/>
              <a:gd name="T100" fmla="*/ 6827 w 7036"/>
              <a:gd name="T101" fmla="*/ 658 h 844"/>
              <a:gd name="T102" fmla="*/ 7036 w 7036"/>
              <a:gd name="T103" fmla="*/ 437 h 84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036" h="844">
                <a:moveTo>
                  <a:pt x="632" y="108"/>
                </a:moveTo>
                <a:lnTo>
                  <a:pt x="518" y="0"/>
                </a:lnTo>
                <a:lnTo>
                  <a:pt x="316" y="214"/>
                </a:lnTo>
                <a:lnTo>
                  <a:pt x="114" y="0"/>
                </a:lnTo>
                <a:lnTo>
                  <a:pt x="0" y="108"/>
                </a:lnTo>
                <a:lnTo>
                  <a:pt x="208" y="329"/>
                </a:lnTo>
                <a:lnTo>
                  <a:pt x="0" y="549"/>
                </a:lnTo>
                <a:lnTo>
                  <a:pt x="114" y="657"/>
                </a:lnTo>
                <a:lnTo>
                  <a:pt x="316" y="443"/>
                </a:lnTo>
                <a:lnTo>
                  <a:pt x="518" y="657"/>
                </a:lnTo>
                <a:lnTo>
                  <a:pt x="632" y="549"/>
                </a:lnTo>
                <a:lnTo>
                  <a:pt x="424" y="329"/>
                </a:lnTo>
                <a:lnTo>
                  <a:pt x="632" y="108"/>
                </a:lnTo>
                <a:close/>
                <a:moveTo>
                  <a:pt x="3220" y="295"/>
                </a:moveTo>
                <a:lnTo>
                  <a:pt x="3106" y="188"/>
                </a:lnTo>
                <a:lnTo>
                  <a:pt x="2903" y="402"/>
                </a:lnTo>
                <a:lnTo>
                  <a:pt x="2701" y="188"/>
                </a:lnTo>
                <a:lnTo>
                  <a:pt x="2587" y="295"/>
                </a:lnTo>
                <a:lnTo>
                  <a:pt x="2795" y="516"/>
                </a:lnTo>
                <a:lnTo>
                  <a:pt x="2587" y="736"/>
                </a:lnTo>
                <a:lnTo>
                  <a:pt x="2701" y="844"/>
                </a:lnTo>
                <a:lnTo>
                  <a:pt x="2903" y="630"/>
                </a:lnTo>
                <a:lnTo>
                  <a:pt x="3106" y="844"/>
                </a:lnTo>
                <a:lnTo>
                  <a:pt x="3220" y="736"/>
                </a:lnTo>
                <a:lnTo>
                  <a:pt x="3011" y="516"/>
                </a:lnTo>
                <a:lnTo>
                  <a:pt x="3220" y="295"/>
                </a:lnTo>
                <a:close/>
                <a:moveTo>
                  <a:pt x="5164" y="166"/>
                </a:moveTo>
                <a:lnTo>
                  <a:pt x="5050" y="58"/>
                </a:lnTo>
                <a:lnTo>
                  <a:pt x="4847" y="272"/>
                </a:lnTo>
                <a:lnTo>
                  <a:pt x="4645" y="58"/>
                </a:lnTo>
                <a:lnTo>
                  <a:pt x="4531" y="166"/>
                </a:lnTo>
                <a:lnTo>
                  <a:pt x="4739" y="386"/>
                </a:lnTo>
                <a:lnTo>
                  <a:pt x="4531" y="607"/>
                </a:lnTo>
                <a:lnTo>
                  <a:pt x="4645" y="714"/>
                </a:lnTo>
                <a:lnTo>
                  <a:pt x="4847" y="500"/>
                </a:lnTo>
                <a:lnTo>
                  <a:pt x="5050" y="714"/>
                </a:lnTo>
                <a:lnTo>
                  <a:pt x="5164" y="607"/>
                </a:lnTo>
                <a:lnTo>
                  <a:pt x="4955" y="386"/>
                </a:lnTo>
                <a:lnTo>
                  <a:pt x="5164" y="166"/>
                </a:lnTo>
                <a:close/>
                <a:moveTo>
                  <a:pt x="7036" y="247"/>
                </a:moveTo>
                <a:lnTo>
                  <a:pt x="6922" y="140"/>
                </a:lnTo>
                <a:lnTo>
                  <a:pt x="6719" y="354"/>
                </a:lnTo>
                <a:lnTo>
                  <a:pt x="6517" y="140"/>
                </a:lnTo>
                <a:lnTo>
                  <a:pt x="6403" y="247"/>
                </a:lnTo>
                <a:lnTo>
                  <a:pt x="6611" y="468"/>
                </a:lnTo>
                <a:lnTo>
                  <a:pt x="6403" y="688"/>
                </a:lnTo>
                <a:lnTo>
                  <a:pt x="6517" y="796"/>
                </a:lnTo>
                <a:lnTo>
                  <a:pt x="6719" y="582"/>
                </a:lnTo>
                <a:lnTo>
                  <a:pt x="6922" y="796"/>
                </a:lnTo>
                <a:lnTo>
                  <a:pt x="7036" y="688"/>
                </a:lnTo>
                <a:lnTo>
                  <a:pt x="6827" y="468"/>
                </a:lnTo>
                <a:lnTo>
                  <a:pt x="7036" y="247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Q"/>
          </a:p>
        </p:txBody>
      </p:sp>
      <p:pic>
        <p:nvPicPr>
          <p:cNvPr id="37" name="Picture 44">
            <a:extLst>
              <a:ext uri="{FF2B5EF4-FFF2-40B4-BE49-F238E27FC236}">
                <a16:creationId xmlns:a16="http://schemas.microsoft.com/office/drawing/2014/main" id="{FAC40A11-2982-8072-8277-AB54CFD38FF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8542338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5">
            <a:extLst>
              <a:ext uri="{FF2B5EF4-FFF2-40B4-BE49-F238E27FC236}">
                <a16:creationId xmlns:a16="http://schemas.microsoft.com/office/drawing/2014/main" id="{2C9228BE-0359-AE78-1DCA-97C3DEC4B36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9891713"/>
            <a:ext cx="1150938" cy="115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6">
            <a:extLst>
              <a:ext uri="{FF2B5EF4-FFF2-40B4-BE49-F238E27FC236}">
                <a16:creationId xmlns:a16="http://schemas.microsoft.com/office/drawing/2014/main" id="{E4DCDD40-9C58-B0A1-3DAE-9719CF4E4078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11042650"/>
            <a:ext cx="1150938" cy="115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02FCD851-404A-7911-D2EA-3C6A1EA6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3011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IQ" altLang="en-IQ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IQ" altLang="en-IQ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34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8A8A322-F229-2B96-8AB2-2AF73097A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628591"/>
            <a:ext cx="870943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46100" algn="l"/>
              </a:tabLst>
            </a:pPr>
            <a:r>
              <a:rPr kumimoji="0" lang="en-IQ" altLang="en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Do not wear contact lenses (medical or otherwise) in the lab.</a:t>
            </a:r>
            <a:endParaRPr kumimoji="0" lang="en-IQ" altLang="en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doni 72 Book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endParaRPr kumimoji="0" lang="en-IQ" altLang="en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69" name="image9.jpeg">
            <a:extLst>
              <a:ext uri="{FF2B5EF4-FFF2-40B4-BE49-F238E27FC236}">
                <a16:creationId xmlns:a16="http://schemas.microsoft.com/office/drawing/2014/main" id="{8A63D224-D7A5-6D46-745E-98BC37C2D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947" y="1471612"/>
            <a:ext cx="2353327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54C2A19-9649-BE3E-5630-AD2F55B6B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1257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IQ" altLang="en-IQ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IQ" altLang="en-IQ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E4FF119-4065-4395-345D-EB77C2D37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631467"/>
            <a:ext cx="667201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6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546100" algn="l"/>
              </a:tabLst>
            </a:pPr>
            <a:r>
              <a:rPr kumimoji="0" lang="en-IQ" altLang="en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Drinking and eating are prohibited in the lab</a:t>
            </a:r>
            <a:r>
              <a:rPr kumimoji="0" lang="en-IQ" altLang="en-IQ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en-IQ" altLang="en-IQ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endParaRPr kumimoji="0" lang="en-IQ" altLang="en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10.png" descr="Related image">
            <a:extLst>
              <a:ext uri="{FF2B5EF4-FFF2-40B4-BE49-F238E27FC236}">
                <a16:creationId xmlns:a16="http://schemas.microsoft.com/office/drawing/2014/main" id="{245EDC6F-7734-1EBA-65FA-98D39E40E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947" y="4435791"/>
            <a:ext cx="1998077" cy="180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398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A1DFF9F-1C94-A929-4F4F-F86C9963F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838" y="10017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IQ" altLang="en-IQ" sz="13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IQ" altLang="en-IQ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3F69E3-864D-483A-83E4-1ABD54549235}"/>
              </a:ext>
            </a:extLst>
          </p:cNvPr>
          <p:cNvSpPr txBox="1"/>
          <p:nvPr/>
        </p:nvSpPr>
        <p:spPr>
          <a:xfrm>
            <a:off x="1" y="39679"/>
            <a:ext cx="12191999" cy="2045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1031240" lvl="0" indent="-45720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SzPts val="1300"/>
              <a:buFont typeface="Wingdings" pitchFamily="2" charset="2"/>
              <a:buChar char="v"/>
              <a:tabLst>
                <a:tab pos="546735" algn="l"/>
              </a:tabLst>
            </a:pP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Never taste, smell, or inhale chemicals in the lab. If smelling the chemical</a:t>
            </a:r>
            <a:r>
              <a:rPr lang="en-IQ" sz="2800" spc="-115" dirty="0">
                <a:effectLst/>
                <a:latin typeface="Bodoni 72 Book" pitchFamily="2" charset="0"/>
                <a:ea typeface="Carlito"/>
                <a:cs typeface="Carlito"/>
              </a:rPr>
              <a:t>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is required, gently waft the air above the container toward your</a:t>
            </a:r>
            <a:r>
              <a:rPr lang="en-IQ" sz="2800" spc="-80" dirty="0">
                <a:effectLst/>
                <a:latin typeface="Bodoni 72 Book" pitchFamily="2" charset="0"/>
                <a:ea typeface="Carlito"/>
                <a:cs typeface="Carlito"/>
              </a:rPr>
              <a:t>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nose.</a:t>
            </a:r>
          </a:p>
          <a:p>
            <a:pPr marL="457200" marR="782320" lvl="0" indent="-457200">
              <a:lnSpc>
                <a:spcPct val="115000"/>
              </a:lnSpc>
              <a:spcAft>
                <a:spcPts val="0"/>
              </a:spcAft>
              <a:buSzPts val="1300"/>
              <a:buFont typeface="Wingdings" pitchFamily="2" charset="2"/>
              <a:buChar char="v"/>
              <a:tabLst>
                <a:tab pos="546735" algn="l"/>
              </a:tabLst>
            </a:pP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All containers should be labeled properly. </a:t>
            </a:r>
          </a:p>
          <a:p>
            <a:pPr marL="457200" marR="782320" lvl="0" indent="-457200">
              <a:lnSpc>
                <a:spcPct val="115000"/>
              </a:lnSpc>
              <a:spcAft>
                <a:spcPts val="0"/>
              </a:spcAft>
              <a:buSzPts val="1300"/>
              <a:buFont typeface="Wingdings" pitchFamily="2" charset="2"/>
              <a:buChar char="v"/>
              <a:tabLst>
                <a:tab pos="546735" algn="l"/>
              </a:tabLst>
            </a:pP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Never use chemicals with missing</a:t>
            </a:r>
            <a:r>
              <a:rPr lang="en-IQ" sz="2800" spc="-160" dirty="0">
                <a:effectLst/>
                <a:latin typeface="Bodoni 72 Book" pitchFamily="2" charset="0"/>
                <a:ea typeface="Carlito"/>
                <a:cs typeface="Carlito"/>
              </a:rPr>
              <a:t>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or damaged</a:t>
            </a:r>
            <a:r>
              <a:rPr lang="en-IQ" sz="2800" spc="5" dirty="0">
                <a:effectLst/>
                <a:latin typeface="Bodoni 72 Book" pitchFamily="2" charset="0"/>
                <a:ea typeface="Carlito"/>
                <a:cs typeface="Carlito"/>
              </a:rPr>
              <a:t>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labels.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F33EBD-AD8F-AD7B-DFF8-412E7CA15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2710031"/>
            <a:ext cx="2930815" cy="29621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CE5784-1559-F097-5E8C-2436933E6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42369"/>
            <a:ext cx="2617788" cy="321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86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3EA3C7F-DA3E-5E98-CD03-B01588C6F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8872" tIns="46023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Q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7AC653-1E26-FFC4-0A24-356E780B2C9B}"/>
              </a:ext>
            </a:extLst>
          </p:cNvPr>
          <p:cNvSpPr>
            <a:spLocks/>
          </p:cNvSpPr>
          <p:nvPr/>
        </p:nvSpPr>
        <p:spPr bwMode="auto">
          <a:xfrm>
            <a:off x="896620" y="7063105"/>
            <a:ext cx="5982335" cy="12065"/>
          </a:xfrm>
          <a:prstGeom prst="rect">
            <a:avLst/>
          </a:prstGeom>
          <a:solidFill>
            <a:srgbClr val="4F81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BA6A38-6645-3485-BC2F-9F5C9F908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10" y="197823"/>
            <a:ext cx="1190979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7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7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7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7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7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7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7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7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74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kumimoji="0" lang="en-IQ" altLang="en-IQ" sz="320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Bodoni 72 Book" pitchFamily="2" charset="0"/>
                <a:ea typeface="Caladea"/>
                <a:cs typeface="Caladea"/>
              </a:rPr>
              <a:t>Before you come to the lab</a:t>
            </a:r>
          </a:p>
          <a:p>
            <a:br>
              <a:rPr kumimoji="0" lang="en-IQ" altLang="en-IQ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adea"/>
                <a:cs typeface="Caladea"/>
              </a:rPr>
            </a:br>
            <a:r>
              <a:rPr kumimoji="0" lang="en-IQ" altLang="en-IQ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adea"/>
                <a:cs typeface="Caladea"/>
              </a:rPr>
              <a:t>1. </a:t>
            </a:r>
            <a:r>
              <a:rPr kumimoji="0" lang="en-IQ" altLang="en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Read about your experiment, so that you have a good understanding of what it entails, steps</a:t>
            </a:r>
            <a:r>
              <a:rPr kumimoji="0" lang="en-US" altLang="en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, and the equipment involved.</a:t>
            </a:r>
          </a:p>
          <a:p>
            <a:endParaRPr lang="en-US" altLang="en-IQ" sz="2800" dirty="0">
              <a:latin typeface="Bodoni 72 Book" pitchFamily="2" charset="0"/>
              <a:ea typeface="Times New Roman" panose="02020603050405020304" pitchFamily="18" charset="0"/>
            </a:endParaRPr>
          </a:p>
          <a:p>
            <a:r>
              <a:rPr kumimoji="0" lang="en-US" altLang="en-IQ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doni 72 Book" pitchFamily="2" charset="0"/>
                <a:ea typeface="Times New Roman" panose="02020603050405020304" pitchFamily="18" charset="0"/>
              </a:rPr>
              <a:t>2. Take note of safety precautions associated with the chemicals and equipment used in the experiment</a:t>
            </a:r>
            <a:endParaRPr kumimoji="0" lang="en-US" altLang="en-IQ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doni 72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2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80544D-934C-B853-6C9D-411F5BA41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723" y="671514"/>
            <a:ext cx="8562553" cy="5472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7769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CCEA972-C2FF-92C1-51E1-CBE916357515}"/>
              </a:ext>
            </a:extLst>
          </p:cNvPr>
          <p:cNvSpPr txBox="1"/>
          <p:nvPr/>
        </p:nvSpPr>
        <p:spPr>
          <a:xfrm>
            <a:off x="751561" y="576197"/>
            <a:ext cx="10772384" cy="4357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6100" indent="-457200">
              <a:spcBef>
                <a:spcPts val="360"/>
              </a:spcBef>
              <a:spcAft>
                <a:spcPts val="1125"/>
              </a:spcAft>
              <a:buFont typeface="Wingdings" pitchFamily="2" charset="2"/>
              <a:buChar char="Ø"/>
            </a:pPr>
            <a:r>
              <a:rPr lang="en-IQ" sz="3200" b="1" kern="0" spc="75" dirty="0">
                <a:solidFill>
                  <a:srgbClr val="4F81BD"/>
                </a:solidFill>
                <a:effectLst/>
                <a:latin typeface="BODONI 72 BOOK" pitchFamily="2" charset="0"/>
                <a:ea typeface="Caladea"/>
                <a:cs typeface="Caladea"/>
              </a:rPr>
              <a:t>Equipment Required for Chemistry Laboratory</a:t>
            </a:r>
            <a:endParaRPr lang="en-IQ" sz="3200" b="1" kern="0" dirty="0">
              <a:effectLst/>
              <a:latin typeface="BODONI 72 BOOK" pitchFamily="2" charset="0"/>
              <a:ea typeface="Caladea"/>
              <a:cs typeface="Caladea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768350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hlinkClick r:id="rId2" tooltip="General Purpose Equipment Used in Chemistry Laborator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General Purpose Equipment Used in Chemistry Laboratory</a:t>
            </a:r>
            <a:endParaRPr lang="en-IQ" sz="2800" u="sng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768350" algn="l"/>
              </a:tabLst>
            </a:pPr>
            <a:endParaRPr lang="en-IQ" sz="2800" u="sng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000" u="sng" dirty="0">
                <a:solidFill>
                  <a:srgbClr val="0070C0"/>
                </a:solidFill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Bunsen burner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Bunsen burner </a:t>
            </a:r>
            <a:endParaRPr lang="en-IQ" sz="2000" u="sng" dirty="0">
              <a:solidFill>
                <a:srgbClr val="0070C0"/>
              </a:solidFill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000" u="sng" dirty="0">
                <a:solidFill>
                  <a:srgbClr val="0070C0"/>
                </a:solidFill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Tong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Tongs</a:t>
            </a:r>
            <a:endParaRPr lang="en-IQ" sz="2000" u="sng" dirty="0">
              <a:solidFill>
                <a:srgbClr val="0070C0"/>
              </a:solidFill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000" u="sng" dirty="0">
                <a:solidFill>
                  <a:srgbClr val="0070C0"/>
                </a:solidFill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Test tube holder and rac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 tube holder and rack</a:t>
            </a:r>
            <a:endParaRPr lang="en-IQ" sz="2000" u="sng" dirty="0">
              <a:solidFill>
                <a:srgbClr val="0070C0"/>
              </a:solidFill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000" u="sng" dirty="0">
                <a:solidFill>
                  <a:srgbClr val="0070C0"/>
                </a:solidFill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Centrifuge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Centrifuge </a:t>
            </a:r>
            <a:endParaRPr lang="en-IQ" sz="2000" u="sng" dirty="0">
              <a:solidFill>
                <a:srgbClr val="0070C0"/>
              </a:solidFill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000" u="sng" dirty="0">
                <a:solidFill>
                  <a:srgbClr val="0070C0"/>
                </a:solidFill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Blotting and filter paper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</a:t>
            </a:r>
            <a:r>
              <a:rPr lang="en-IQ" sz="2000" u="sng" dirty="0">
                <a:solidFill>
                  <a:srgbClr val="0070C0"/>
                </a:solidFill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Blotting and filter paper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ilter paper </a:t>
            </a:r>
            <a:endParaRPr lang="en-IQ" sz="2000" u="sng" dirty="0">
              <a:solidFill>
                <a:srgbClr val="0070C0"/>
              </a:solidFill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000" u="sng" dirty="0">
                <a:solidFill>
                  <a:srgbClr val="0070C0"/>
                </a:solidFill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8" tooltip="Laboratory thermomet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Laboratory thermometer</a:t>
            </a:r>
            <a:endParaRPr lang="en-IQ" sz="2000" u="sng" dirty="0">
              <a:solidFill>
                <a:srgbClr val="0070C0"/>
              </a:solidFill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000" u="sng" dirty="0">
                <a:solidFill>
                  <a:srgbClr val="0070C0"/>
                </a:solidFill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9" tooltip="Litmus pap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Litmus paper</a:t>
            </a:r>
            <a:endParaRPr lang="en-IQ" sz="2000" u="sng" dirty="0">
              <a:solidFill>
                <a:srgbClr val="0070C0"/>
              </a:solidFill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000" u="sng" dirty="0">
                <a:solidFill>
                  <a:srgbClr val="0070C0"/>
                </a:solidFill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10" tooltip="Analytical balan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Analytical balance</a:t>
            </a:r>
            <a:endParaRPr lang="en-IQ" sz="2000" u="sng" dirty="0">
              <a:solidFill>
                <a:srgbClr val="0070C0"/>
              </a:solidFill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000" u="sng" dirty="0">
                <a:solidFill>
                  <a:srgbClr val="0070C0"/>
                </a:solidFill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11" tooltip="Droppers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Droppers </a:t>
            </a:r>
            <a:endParaRPr lang="en-IQ" sz="2000" u="sng" dirty="0">
              <a:solidFill>
                <a:srgbClr val="0070C0"/>
              </a:solidFill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4654A5-38BF-40A9-6497-E64843E4A86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93200" y="1130300"/>
            <a:ext cx="2993064" cy="33726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678D46-CCF4-A6A9-7D3F-A1065A0AC31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44195" y="4429923"/>
            <a:ext cx="2447932" cy="25638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8366E3-D37F-1BD4-53B4-23B19A54DBC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24896" y="4379123"/>
            <a:ext cx="2447933" cy="2447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9FB7ED-37DB-1927-4A7A-E3DB0B26218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215066" y="2029587"/>
            <a:ext cx="2447933" cy="276859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CF3AD23-DA3A-3BF6-D0FE-46FEA10F83E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399" y="4933801"/>
            <a:ext cx="2447932" cy="189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1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6E98B87-D4F5-C30A-FD75-41351F7747DE}"/>
              </a:ext>
            </a:extLst>
          </p:cNvPr>
          <p:cNvSpPr txBox="1"/>
          <p:nvPr/>
        </p:nvSpPr>
        <p:spPr>
          <a:xfrm>
            <a:off x="933189" y="863955"/>
            <a:ext cx="1066591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SzPts val="1000"/>
              <a:buFont typeface="Wingdings" pitchFamily="2" charset="2"/>
              <a:buChar char="Ø"/>
              <a:tabLst>
                <a:tab pos="768350" algn="l"/>
              </a:tabLst>
            </a:pPr>
            <a:r>
              <a:rPr lang="en-IQ" sz="3200" u="sng" dirty="0">
                <a:solidFill>
                  <a:srgbClr val="7030A0"/>
                </a:solidFill>
                <a:effectLst/>
                <a:latin typeface="Bodoni 72 Book" pitchFamily="2" charset="0"/>
                <a:ea typeface="Times New Roman" panose="02020603050405020304" pitchFamily="18" charset="0"/>
                <a:hlinkClick r:id="rId2" tooltip="Glassware used in Chemistry Laboratory"/>
              </a:rPr>
              <a:t>Glassware used in </a:t>
            </a:r>
            <a:r>
              <a:rPr lang="en-US" sz="3200" u="sng" dirty="0">
                <a:solidFill>
                  <a:srgbClr val="7030A0"/>
                </a:solidFill>
                <a:effectLst/>
                <a:latin typeface="Bodoni 72 Book" pitchFamily="2" charset="0"/>
                <a:ea typeface="Times New Roman" panose="02020603050405020304" pitchFamily="18" charset="0"/>
                <a:hlinkClick r:id="rId2" tooltip="Glassware used in Chemistry Laboratory"/>
              </a:rPr>
              <a:t>the </a:t>
            </a:r>
            <a:r>
              <a:rPr lang="en-IQ" sz="3200" u="sng" dirty="0">
                <a:solidFill>
                  <a:srgbClr val="7030A0"/>
                </a:solidFill>
                <a:effectLst/>
                <a:latin typeface="Bodoni 72 Book" pitchFamily="2" charset="0"/>
                <a:ea typeface="Times New Roman" panose="02020603050405020304" pitchFamily="18" charset="0"/>
                <a:hlinkClick r:id="rId2" tooltip="Glassware used in Chemistry Laboratory"/>
              </a:rPr>
              <a:t>Chemistry Laboratory</a:t>
            </a:r>
            <a:endParaRPr lang="en-IQ" sz="3200" u="sng" dirty="0">
              <a:solidFill>
                <a:srgbClr val="7030A0"/>
              </a:solidFill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768350" algn="l"/>
              </a:tabLst>
            </a:pPr>
            <a:endParaRPr lang="en-IQ" sz="32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Test tub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 tubes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Round bottom flas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Round bottom flask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Beak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Beaker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Glass ro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Glass rod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Glass tub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Glass tube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8" tooltip="Funn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Funnel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9" tooltip="Watch gla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glass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464185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10" tooltip="Reagent bott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Reagent bottle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761C19-3C4C-3AB5-0083-7B50CD52937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15326" y="111289"/>
            <a:ext cx="3512374" cy="27686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C71E24-46C3-288E-133B-13EB7980B0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58236" y="3146069"/>
            <a:ext cx="2840863" cy="36006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FD7DBC-988E-5873-F314-89C3EBAB2CE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57763" y="1987845"/>
            <a:ext cx="3800472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7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D0514E-11EF-5603-EB45-036A1BF232B5}"/>
              </a:ext>
            </a:extLst>
          </p:cNvPr>
          <p:cNvSpPr txBox="1"/>
          <p:nvPr/>
        </p:nvSpPr>
        <p:spPr>
          <a:xfrm>
            <a:off x="670143" y="566678"/>
            <a:ext cx="10791172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buSzPts val="1000"/>
              <a:buFont typeface="Wingdings" pitchFamily="2" charset="2"/>
              <a:buChar char="Ø"/>
              <a:tabLst>
                <a:tab pos="768350" algn="l"/>
              </a:tabLst>
            </a:pPr>
            <a:r>
              <a:rPr lang="en-IQ" sz="3200" u="sng" dirty="0">
                <a:solidFill>
                  <a:srgbClr val="7030A0"/>
                </a:solidFill>
                <a:effectLst/>
                <a:latin typeface="Bodoni 72 Book" pitchFamily="2" charset="0"/>
                <a:ea typeface="Times New Roman" panose="02020603050405020304" pitchFamily="18" charset="0"/>
                <a:hlinkClick r:id="rId2" tooltip="Special Purpose Laboratory Equipment"/>
              </a:rPr>
              <a:t>Special Purpose Laboratory Equipment</a:t>
            </a:r>
            <a:endParaRPr lang="en-IQ" sz="3200" u="sng" dirty="0">
              <a:solidFill>
                <a:srgbClr val="7030A0"/>
              </a:solidFill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tabLst>
                <a:tab pos="768350" algn="l"/>
              </a:tabLst>
            </a:pPr>
            <a:endParaRPr lang="en-IQ" sz="32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en-IQ" sz="3200" u="sng" dirty="0">
                <a:solidFill>
                  <a:srgbClr val="00B050"/>
                </a:solidFill>
                <a:effectLst/>
                <a:latin typeface="Bodoni 72 Book" pitchFamily="2" charset="0"/>
                <a:ea typeface="Times New Roman" panose="02020603050405020304" pitchFamily="18" charset="0"/>
                <a:hlinkClick r:id="rId3" tooltip="Titration Equip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Titration Equipment</a:t>
            </a:r>
            <a:endParaRPr lang="en-IQ" sz="3200" dirty="0">
              <a:solidFill>
                <a:srgbClr val="00B050"/>
              </a:solidFill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768350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hlinkClick r:id="rId4" tooltip="Pipet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Pipette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768350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hlinkClick r:id="rId5" tooltip="Pipette bul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Pipette bulb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768350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hlinkClick r:id="rId6" tooltip="Graduated cylind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Graduated cylinder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768350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hlinkClick r:id="rId7" tooltip="Buret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Burette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768350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hlinkClick r:id="rId8" tooltip="Conical flas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Conical flask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768350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hlinkClick r:id="rId9" tooltip="Burette clamp and ring stan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Burette clamp and ring stand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768350" algn="l"/>
              </a:tabLst>
            </a:pPr>
            <a:r>
              <a:rPr lang="en-IQ" sz="2800" u="sng" dirty="0">
                <a:effectLst/>
                <a:latin typeface="Bodoni 72 Book" pitchFamily="2" charset="0"/>
                <a:ea typeface="Times New Roman" panose="02020603050405020304" pitchFamily="18" charset="0"/>
                <a:hlinkClick r:id="rId10" tooltip="Volumetric flas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Volumetric flask</a:t>
            </a:r>
            <a:endParaRPr lang="en-IQ" sz="2800" dirty="0">
              <a:effectLst/>
              <a:latin typeface="Bodoni 72 Book" pitchFamily="2" charset="0"/>
              <a:ea typeface="Times New Roman" panose="02020603050405020304" pitchFamily="18" charset="0"/>
            </a:endParaRPr>
          </a:p>
          <a:p>
            <a:r>
              <a:rPr lang="en-IQ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IQ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542B5A-F021-6BC8-F869-FBA9A04A43A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98315" y="1050021"/>
            <a:ext cx="1730375" cy="1422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552951-291E-4DF0-091B-0989246F36B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28412" y="3516640"/>
            <a:ext cx="4459288" cy="303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4839661-7D21-C5F1-EE3C-43C66A6E1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9" y="288099"/>
            <a:ext cx="1706402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Q"/>
          </a:p>
        </p:txBody>
      </p:sp>
      <p:pic>
        <p:nvPicPr>
          <p:cNvPr id="1025" name="Picture 1" descr="A List of Chemistry Laboratory equipment names and pictures - Jcilaboratory.com Call us on for science projects:(+91)-8989568778!">
            <a:extLst>
              <a:ext uri="{FF2B5EF4-FFF2-40B4-BE49-F238E27FC236}">
                <a16:creationId xmlns:a16="http://schemas.microsoft.com/office/drawing/2014/main" id="{40912D21-1741-1E6F-F8ED-26A133A12693}"/>
              </a:ext>
            </a:extLst>
          </p:cNvPr>
          <p:cNvPicPr>
            <a:picLocks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9" y="0"/>
            <a:ext cx="1137828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12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28CA168B-6DDB-3A65-4129-4369C98953F7}"/>
              </a:ext>
            </a:extLst>
          </p:cNvPr>
          <p:cNvPicPr>
            <a:picLocks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814638"/>
            <a:ext cx="9043988" cy="371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0188132B-91D3-AB37-541F-DA1E8A37F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744325" cy="26106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5928" tIns="55545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IQ" altLang="en-IQ" sz="3200" b="1" i="0" u="none" strike="noStrike" cap="none" normalizeH="0" baseline="0" dirty="0">
                <a:ln>
                  <a:noFill/>
                </a:ln>
                <a:solidFill>
                  <a:srgbClr val="0372A6"/>
                </a:solidFill>
                <a:effectLst/>
                <a:latin typeface="BODONI 72 BOOK" pitchFamily="2" charset="0"/>
                <a:ea typeface="Caladea"/>
                <a:cs typeface="Caladea"/>
              </a:rPr>
              <a:t>Types of Chemical Compounds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Q" altLang="en-IQ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doni 72 Book" pitchFamily="2" charset="0"/>
              <a:ea typeface="Caladea"/>
              <a:cs typeface="Calad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IQ" sz="2800" b="1" i="0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BODONI 72 BOOK" pitchFamily="2" charset="0"/>
                <a:ea typeface="Caladea"/>
                <a:cs typeface="Caladea"/>
              </a:rPr>
              <a:t>Organic </a:t>
            </a:r>
            <a:r>
              <a:rPr kumimoji="0" lang="en-US" altLang="en-IQ" sz="28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DONI 72 BOOK" pitchFamily="2" charset="0"/>
                <a:ea typeface="Caladea"/>
                <a:cs typeface="Caladea"/>
              </a:rPr>
              <a:t>compounds: 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doni 72 Book" pitchFamily="2" charset="0"/>
                <a:ea typeface="Caladea"/>
                <a:cs typeface="Caladea"/>
              </a:rPr>
              <a:t>any of a large class of 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Bodoni 72 Book" pitchFamily="2" charset="0"/>
                <a:ea typeface="Caladea"/>
                <a:cs typeface="Calade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chemical compounds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Bodoni 72 Book" pitchFamily="2" charset="0"/>
                <a:ea typeface="Caladea"/>
                <a:cs typeface="Caladea"/>
              </a:rPr>
              <a:t> 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doni 72 Book" pitchFamily="2" charset="0"/>
                <a:ea typeface="Caladea"/>
                <a:cs typeface="Caladea"/>
              </a:rPr>
              <a:t>in which one or more 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Bodoni 72 Book" pitchFamily="2" charset="0"/>
                <a:ea typeface="Caladea"/>
                <a:cs typeface="Calade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atoms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doni 72 Book" pitchFamily="2" charset="0"/>
                <a:ea typeface="Caladea"/>
                <a:cs typeface="Caladea"/>
              </a:rPr>
              <a:t> of 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Bodoni 72 Book" pitchFamily="2" charset="0"/>
                <a:ea typeface="Caladea"/>
                <a:cs typeface="Caladea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carbon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doni 72 Book" pitchFamily="2" charset="0"/>
                <a:ea typeface="Caladea"/>
                <a:cs typeface="Caladea"/>
              </a:rPr>
              <a:t> are covalently linked to atoms of other elements, most commonly 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Bodoni 72 Book" pitchFamily="2" charset="0"/>
                <a:ea typeface="Caladea"/>
                <a:cs typeface="Caladea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hydrogen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doni 72 Book" pitchFamily="2" charset="0"/>
                <a:ea typeface="Caladea"/>
                <a:cs typeface="Caladea"/>
              </a:rPr>
              <a:t>, 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Bodoni 72 Book" pitchFamily="2" charset="0"/>
                <a:ea typeface="Caladea"/>
                <a:cs typeface="Caladea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oxygen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doni 72 Book" pitchFamily="2" charset="0"/>
                <a:ea typeface="Caladea"/>
                <a:cs typeface="Caladea"/>
              </a:rPr>
              <a:t>, or 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Bodoni 72 Book" pitchFamily="2" charset="0"/>
                <a:ea typeface="Caladea"/>
                <a:cs typeface="Caladea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nitrogen</a:t>
            </a:r>
            <a:r>
              <a:rPr kumimoji="0" lang="en-US" altLang="en-IQ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doni 72 Book" pitchFamily="2" charset="0"/>
                <a:ea typeface="Caladea"/>
                <a:cs typeface="Caladea"/>
              </a:rPr>
              <a:t>.</a:t>
            </a:r>
            <a:endParaRPr kumimoji="0" lang="en-US" altLang="en-IQ" sz="2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doni 72 Book" pitchFamily="2" charset="0"/>
              <a:ea typeface="Caladea"/>
              <a:cs typeface="Calad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07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3" descr="9 Ionic Bond Examples in Daily Life – StudiousGuy">
            <a:extLst>
              <a:ext uri="{FF2B5EF4-FFF2-40B4-BE49-F238E27FC236}">
                <a16:creationId xmlns:a16="http://schemas.microsoft.com/office/drawing/2014/main" id="{F3B378E5-7AF5-3710-0DB7-C676AA3B5E2F}"/>
              </a:ext>
            </a:extLst>
          </p:cNvPr>
          <p:cNvPicPr>
            <a:picLocks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2" y="3057526"/>
            <a:ext cx="3414712" cy="2176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>
            <a:extLst>
              <a:ext uri="{FF2B5EF4-FFF2-40B4-BE49-F238E27FC236}">
                <a16:creationId xmlns:a16="http://schemas.microsoft.com/office/drawing/2014/main" id="{29AFF67C-AF66-49E0-BED1-6F6B1519C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9599"/>
            <a:ext cx="11944350" cy="19950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5928" tIns="55545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Q" altLang="en-IQ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adea" charset="0"/>
              <a:cs typeface="Calade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IQ" sz="28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BODONI 72 BOOK" pitchFamily="2" charset="0"/>
                <a:ea typeface="Caladea" charset="0"/>
                <a:cs typeface="Caladea" charset="0"/>
              </a:rPr>
              <a:t>Inorganic compounds: </a:t>
            </a:r>
            <a:r>
              <a:rPr kumimoji="0" lang="en-US" altLang="en-IQ" sz="2800" b="1" i="0" u="none" strike="noStrike" cap="none" normalizeH="0" baseline="0" dirty="0">
                <a:ln>
                  <a:noFill/>
                </a:ln>
                <a:solidFill>
                  <a:srgbClr val="5F6368"/>
                </a:solidFill>
                <a:effectLst/>
                <a:latin typeface="BODONI 72 BOOK" pitchFamily="2" charset="0"/>
                <a:ea typeface="Caladea" charset="0"/>
                <a:cs typeface="Caladea" charset="0"/>
              </a:rPr>
              <a:t>inorganic compounds</a:t>
            </a:r>
            <a:r>
              <a:rPr kumimoji="0" lang="en-US" altLang="en-IQ" sz="2800" b="0" i="0" u="none" strike="noStrike" cap="none" normalizeH="0" baseline="0" dirty="0">
                <a:ln>
                  <a:noFill/>
                </a:ln>
                <a:solidFill>
                  <a:srgbClr val="4D5156"/>
                </a:solidFill>
                <a:effectLst/>
                <a:latin typeface="Bodoni 72 Book" pitchFamily="2" charset="0"/>
                <a:ea typeface="Caladea" charset="0"/>
                <a:cs typeface="Caladea" charset="0"/>
              </a:rPr>
              <a:t> are made up of atoms connected using ionic bonds</a:t>
            </a:r>
            <a:r>
              <a:rPr kumimoji="0" lang="en-US" altLang="en-IQ" sz="1400" b="0" i="0" u="none" strike="noStrike" cap="none" normalizeH="0" baseline="0" dirty="0">
                <a:ln>
                  <a:noFill/>
                </a:ln>
                <a:solidFill>
                  <a:srgbClr val="4D5156"/>
                </a:solidFill>
                <a:effectLst/>
                <a:latin typeface="Calibri" panose="020F0502020204030204" pitchFamily="34" charset="0"/>
                <a:ea typeface="Caladea" charset="0"/>
                <a:cs typeface="Caladea" charset="0"/>
              </a:rPr>
              <a:t>. </a:t>
            </a:r>
            <a:endParaRPr kumimoji="0" lang="en-US" altLang="en-IQ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adea" charset="0"/>
              <a:cs typeface="Calade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IQ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adea" charset="0"/>
              <a:cs typeface="Caladea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77DC6E-2F55-DF45-34AD-B2D9A02D89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0938" y="1785938"/>
            <a:ext cx="3686175" cy="2359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Striped Right Arrow 6">
            <a:extLst>
              <a:ext uri="{FF2B5EF4-FFF2-40B4-BE49-F238E27FC236}">
                <a16:creationId xmlns:a16="http://schemas.microsoft.com/office/drawing/2014/main" id="{85DF80E4-86A7-9A3B-2E1F-4F4B2569D04B}"/>
              </a:ext>
            </a:extLst>
          </p:cNvPr>
          <p:cNvSpPr/>
          <p:nvPr/>
        </p:nvSpPr>
        <p:spPr>
          <a:xfrm rot="9047018">
            <a:off x="5336380" y="2219621"/>
            <a:ext cx="1519238" cy="814387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Q"/>
          </a:p>
        </p:txBody>
      </p:sp>
    </p:spTree>
    <p:extLst>
      <p:ext uri="{BB962C8B-B14F-4D97-AF65-F5344CB8AC3E}">
        <p14:creationId xmlns:p14="http://schemas.microsoft.com/office/powerpoint/2010/main" val="159192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F05B4B9-2CFE-EC34-D65E-C66EA1ECA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Q"/>
          </a:p>
        </p:txBody>
      </p:sp>
      <p:pic>
        <p:nvPicPr>
          <p:cNvPr id="4097" name="Picture 7">
            <a:extLst>
              <a:ext uri="{FF2B5EF4-FFF2-40B4-BE49-F238E27FC236}">
                <a16:creationId xmlns:a16="http://schemas.microsoft.com/office/drawing/2014/main" id="{D9A1317F-1719-B412-42E5-DBE22FAAD509}"/>
              </a:ext>
            </a:extLst>
          </p:cNvPr>
          <p:cNvPicPr>
            <a:picLocks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" y="2361187"/>
            <a:ext cx="6457951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62E6AA-DE32-21D3-616C-FCC06C37B6A0}"/>
              </a:ext>
            </a:extLst>
          </p:cNvPr>
          <p:cNvSpPr txBox="1"/>
          <p:nvPr/>
        </p:nvSpPr>
        <p:spPr>
          <a:xfrm>
            <a:off x="150018" y="131565"/>
            <a:ext cx="12041982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US" sz="3200" b="1" i="0" u="none" strike="noStrike" dirty="0">
                <a:solidFill>
                  <a:srgbClr val="0070C0"/>
                </a:solidFill>
                <a:effectLst/>
                <a:latin typeface="BODONI 72 BOOK" pitchFamily="2" charset="0"/>
              </a:rPr>
              <a:t>Hazardous chemicals</a:t>
            </a:r>
          </a:p>
          <a:p>
            <a:pPr algn="l"/>
            <a:r>
              <a:rPr lang="en-US" sz="2800" b="0" i="0" u="none" strike="noStrike" dirty="0">
                <a:solidFill>
                  <a:srgbClr val="242424"/>
                </a:solidFill>
                <a:effectLst/>
                <a:latin typeface="Bodoni 72 Book" pitchFamily="2" charset="0"/>
              </a:rPr>
              <a:t>Hazardous chemicals are substances that can cause adverse health effects such as poisoning, breathing problems, skin rashes, allergic reactions, allergic sensitization, cancer, and other health problems from exposure.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ECE794-ED9D-309A-6402-6005629C33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1625" y="2361186"/>
            <a:ext cx="2095500" cy="15393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456DF4-6614-E170-69B3-47EA4C32870D}"/>
              </a:ext>
            </a:extLst>
          </p:cNvPr>
          <p:cNvSpPr txBox="1"/>
          <p:nvPr/>
        </p:nvSpPr>
        <p:spPr>
          <a:xfrm>
            <a:off x="9701213" y="4043421"/>
            <a:ext cx="14382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Q" sz="3200" b="1" dirty="0">
                <a:latin typeface="BODONI 72 BOOK" pitchFamily="2" charset="0"/>
              </a:rPr>
              <a:t>Na </a:t>
            </a:r>
            <a:r>
              <a:rPr lang="en-IQ" dirty="0">
                <a:latin typeface="Bodoni 72 Book" pitchFamily="2" charset="0"/>
              </a:rPr>
              <a:t>metal </a:t>
            </a:r>
          </a:p>
        </p:txBody>
      </p:sp>
    </p:spTree>
    <p:extLst>
      <p:ext uri="{BB962C8B-B14F-4D97-AF65-F5344CB8AC3E}">
        <p14:creationId xmlns:p14="http://schemas.microsoft.com/office/powerpoint/2010/main" val="150382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6DA3CA-1FE0-8384-42E6-6FFACD03996F}"/>
              </a:ext>
            </a:extLst>
          </p:cNvPr>
          <p:cNvSpPr txBox="1"/>
          <p:nvPr/>
        </p:nvSpPr>
        <p:spPr>
          <a:xfrm>
            <a:off x="507206" y="480497"/>
            <a:ext cx="11451432" cy="2133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6100" indent="-457200">
              <a:spcBef>
                <a:spcPts val="435"/>
              </a:spcBef>
              <a:buFont typeface="Wingdings" pitchFamily="2" charset="2"/>
              <a:buChar char="Ø"/>
            </a:pPr>
            <a:r>
              <a:rPr lang="en-IQ" sz="3200" b="1" kern="0" dirty="0">
                <a:solidFill>
                  <a:srgbClr val="17365D"/>
                </a:solidFill>
                <a:effectLst/>
                <a:latin typeface="BODONI 72 BOOK" pitchFamily="2" charset="0"/>
                <a:ea typeface="Caladea"/>
                <a:cs typeface="Caladea"/>
              </a:rPr>
              <a:t>Laboratory Safety Rules</a:t>
            </a:r>
            <a:endParaRPr lang="en-IQ" sz="3200" b="1" kern="0" dirty="0">
              <a:effectLst/>
              <a:latin typeface="BODONI 72 BOOK" pitchFamily="2" charset="0"/>
              <a:ea typeface="Caladea"/>
              <a:cs typeface="Caladea"/>
            </a:endParaRPr>
          </a:p>
          <a:p>
            <a:pPr marL="457200" lvl="0" indent="-457200">
              <a:spcBef>
                <a:spcPts val="1450"/>
              </a:spcBef>
              <a:buSzPts val="1300"/>
              <a:buFont typeface="Wingdings" pitchFamily="2" charset="2"/>
              <a:buChar char="v"/>
              <a:tabLst>
                <a:tab pos="546735" algn="l"/>
              </a:tabLst>
            </a:pP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Always wear </a:t>
            </a:r>
            <a:r>
              <a:rPr lang="en-US" sz="2800" spc="-10" dirty="0">
                <a:effectLst/>
                <a:latin typeface="Bodoni 72 Book" pitchFamily="2" charset="0"/>
                <a:ea typeface="Carlito"/>
                <a:cs typeface="Carlito"/>
              </a:rPr>
              <a:t>a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lab coat inside the</a:t>
            </a:r>
            <a:r>
              <a:rPr lang="en-IQ" sz="2800" spc="-20" dirty="0">
                <a:effectLst/>
                <a:latin typeface="Bodoni 72 Book" pitchFamily="2" charset="0"/>
                <a:ea typeface="Carlito"/>
                <a:cs typeface="Carlito"/>
              </a:rPr>
              <a:t>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laboratory</a:t>
            </a:r>
          </a:p>
          <a:p>
            <a:pPr marL="457200" lvl="0" indent="-457200">
              <a:spcBef>
                <a:spcPts val="265"/>
              </a:spcBef>
              <a:buSzPts val="1300"/>
              <a:buFont typeface="Wingdings" pitchFamily="2" charset="2"/>
              <a:buChar char="v"/>
              <a:tabLst>
                <a:tab pos="546735" algn="l"/>
              </a:tabLst>
            </a:pP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Wear lab safety glasses </a:t>
            </a:r>
            <a:r>
              <a:rPr lang="en-IQ" sz="2800" spc="-10" dirty="0">
                <a:latin typeface="Bodoni 72 Book" pitchFamily="2" charset="0"/>
                <a:ea typeface="Carlito"/>
                <a:cs typeface="Carlito"/>
              </a:rPr>
              <a:t>or gloves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whenever your lab instructors </a:t>
            </a:r>
            <a:r>
              <a:rPr lang="en-US" sz="2800" spc="-10" dirty="0">
                <a:effectLst/>
                <a:latin typeface="Bodoni 72 Book" pitchFamily="2" charset="0"/>
                <a:ea typeface="Carlito"/>
                <a:cs typeface="Carlito"/>
              </a:rPr>
              <a:t>advise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 you</a:t>
            </a:r>
            <a:r>
              <a:rPr lang="en-IQ" sz="2800" spc="-20" dirty="0">
                <a:effectLst/>
                <a:latin typeface="Bodoni 72 Book" pitchFamily="2" charset="0"/>
                <a:ea typeface="Carlito"/>
                <a:cs typeface="Carlito"/>
              </a:rPr>
              <a:t> </a:t>
            </a:r>
            <a:r>
              <a:rPr lang="en-IQ" sz="2800" spc="20" dirty="0">
                <a:effectLst/>
                <a:latin typeface="Bodoni 72 Book" pitchFamily="2" charset="0"/>
                <a:ea typeface="Carlito"/>
                <a:cs typeface="Carlito"/>
              </a:rPr>
              <a:t>to</a:t>
            </a:r>
            <a:r>
              <a:rPr lang="en-IQ" sz="2800" spc="-10" dirty="0">
                <a:latin typeface="Bodoni 72 Book" pitchFamily="2" charset="0"/>
                <a:ea typeface="Carlito"/>
                <a:cs typeface="Carlito"/>
              </a:rPr>
              <a:t>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Always wear gloves in the</a:t>
            </a:r>
            <a:r>
              <a:rPr lang="en-IQ" sz="2800" spc="40" dirty="0">
                <a:effectLst/>
                <a:latin typeface="Bodoni 72 Book" pitchFamily="2" charset="0"/>
                <a:ea typeface="Carlito"/>
                <a:cs typeface="Carlito"/>
              </a:rPr>
              <a:t> </a:t>
            </a:r>
            <a:r>
              <a:rPr lang="en-IQ" sz="2800" spc="-10" dirty="0">
                <a:effectLst/>
                <a:latin typeface="Bodoni 72 Book" pitchFamily="2" charset="0"/>
                <a:ea typeface="Carlito"/>
                <a:cs typeface="Carlito"/>
              </a:rPr>
              <a:t>laboratory</a:t>
            </a:r>
          </a:p>
        </p:txBody>
      </p:sp>
      <p:pic>
        <p:nvPicPr>
          <p:cNvPr id="4" name="image3.jpeg">
            <a:extLst>
              <a:ext uri="{FF2B5EF4-FFF2-40B4-BE49-F238E27FC236}">
                <a16:creationId xmlns:a16="http://schemas.microsoft.com/office/drawing/2014/main" id="{4A651ABE-458E-769D-701F-E23D11D0D66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4577" y="3514725"/>
            <a:ext cx="3978911" cy="1814513"/>
          </a:xfrm>
          <a:prstGeom prst="rect">
            <a:avLst/>
          </a:prstGeom>
        </p:spPr>
      </p:pic>
      <p:pic>
        <p:nvPicPr>
          <p:cNvPr id="5" name="image4.jpeg">
            <a:extLst>
              <a:ext uri="{FF2B5EF4-FFF2-40B4-BE49-F238E27FC236}">
                <a16:creationId xmlns:a16="http://schemas.microsoft.com/office/drawing/2014/main" id="{DA7741AA-3CBE-E992-F35A-A5FBA2182CD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3586" y="3514725"/>
            <a:ext cx="2100263" cy="181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7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380</Words>
  <Application>Microsoft Macintosh PowerPoint</Application>
  <PresentationFormat>Widescreen</PresentationFormat>
  <Paragraphs>69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Bodoni 72 Book</vt:lpstr>
      <vt:lpstr>Bodoni 72 Book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2023-10-24T11:34:38Z</dcterms:created>
  <dcterms:modified xsi:type="dcterms:W3CDTF">2023-10-25T06:40:59Z</dcterms:modified>
</cp:coreProperties>
</file>