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04F6-CD9B-491F-B98B-9322387398FA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D34724-F075-4511-9EBB-207ED5B745B2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04F6-CD9B-491F-B98B-9322387398FA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4724-F075-4511-9EBB-207ED5B745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04F6-CD9B-491F-B98B-9322387398FA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4724-F075-4511-9EBB-207ED5B745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3804F6-CD9B-491F-B98B-9322387398FA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AD34724-F075-4511-9EBB-207ED5B745B2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04F6-CD9B-491F-B98B-9322387398FA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4724-F075-4511-9EBB-207ED5B745B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04F6-CD9B-491F-B98B-9322387398FA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4724-F075-4511-9EBB-207ED5B745B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4724-F075-4511-9EBB-207ED5B745B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04F6-CD9B-491F-B98B-9322387398FA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04F6-CD9B-491F-B98B-9322387398FA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4724-F075-4511-9EBB-207ED5B745B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04F6-CD9B-491F-B98B-9322387398FA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4724-F075-4511-9EBB-207ED5B745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3804F6-CD9B-491F-B98B-9322387398FA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D34724-F075-4511-9EBB-207ED5B745B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04F6-CD9B-491F-B98B-9322387398FA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D34724-F075-4511-9EBB-207ED5B745B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3804F6-CD9B-491F-B98B-9322387398FA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AD34724-F075-4511-9EBB-207ED5B745B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قۆناغی سێیەم</a:t>
            </a:r>
          </a:p>
          <a:p>
            <a:r>
              <a:rPr lang="ar-IQ" dirty="0" smtClean="0"/>
              <a:t>بەشی زمانی کوردی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IQ" dirty="0" smtClean="0">
                <a:solidFill>
                  <a:schemeClr val="tx2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  <a:t/>
            </a:r>
            <a:br>
              <a:rPr lang="ar-IQ" dirty="0" smtClean="0">
                <a:solidFill>
                  <a:schemeClr val="tx2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</a:br>
            <a:r>
              <a:rPr lang="ar-IQ" dirty="0" smtClean="0">
                <a:solidFill>
                  <a:schemeClr val="tx2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  <a:t>بابەت:</a:t>
            </a:r>
            <a:br>
              <a:rPr lang="ar-IQ" dirty="0" smtClean="0">
                <a:solidFill>
                  <a:schemeClr val="tx2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</a:br>
            <a:r>
              <a:rPr lang="ar-IQ" dirty="0" smtClean="0">
                <a:solidFill>
                  <a:schemeClr val="tx2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  <a:t>زمانی فارسی </a:t>
            </a:r>
            <a:br>
              <a:rPr lang="ar-IQ" dirty="0" smtClean="0">
                <a:solidFill>
                  <a:schemeClr val="tx2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</a:br>
            <a:r>
              <a:rPr lang="ar-IQ" dirty="0" smtClean="0">
                <a:solidFill>
                  <a:schemeClr val="tx2">
                    <a:lumMod val="75000"/>
                  </a:schemeClr>
                </a:solidFill>
                <a:latin typeface="Unikurd Goran" pitchFamily="34" charset="-78"/>
                <a:cs typeface="Unikurd Goran" pitchFamily="34" charset="-78"/>
              </a:rPr>
              <a:t>وانەی یەکەم</a:t>
            </a:r>
            <a:endParaRPr lang="en-GB" dirty="0">
              <a:solidFill>
                <a:schemeClr val="tx2">
                  <a:lumMod val="75000"/>
                </a:schemeClr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803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Nazanin" pitchFamily="2" charset="-78"/>
              </a:rPr>
              <a:t>آ    (ئا)                 د                            ط   (ت)                       م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Nazanin" pitchFamily="2" charset="-78"/>
              </a:rPr>
              <a:t>ب                        ذ   (ز)                     ظ   (ز)                        ن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Nazanin" pitchFamily="2" charset="-78"/>
              </a:rPr>
              <a:t>پ                        ر                             ع   (ء)                         </a:t>
            </a:r>
            <a:r>
              <a:rPr lang="fa-IR" sz="3200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و</a:t>
            </a:r>
            <a:endParaRPr lang="fa-IR" b="1" dirty="0" smtClean="0">
              <a:solidFill>
                <a:schemeClr val="tx2">
                  <a:lumMod val="50000"/>
                </a:schemeClr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Nazanin" pitchFamily="2" charset="-78"/>
              </a:rPr>
              <a:t>ت                        ز                             غ                                ه, هـ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Nazanin" pitchFamily="2" charset="-78"/>
              </a:rPr>
              <a:t>ث   (س)              ژ                             ف                               ی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Nazanin" pitchFamily="2" charset="-78"/>
              </a:rPr>
              <a:t>ج                        س                           ق  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Nazanin" pitchFamily="2" charset="-78"/>
              </a:rPr>
              <a:t>ح   (هـ)              ش                           ک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Nazanin" pitchFamily="2" charset="-78"/>
              </a:rPr>
              <a:t>خ                        ص   (س)                 گ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Nazanin" pitchFamily="2" charset="-78"/>
              </a:rPr>
              <a:t>چ                        ض   (ز)                    ل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حروف و صدا در زبان فارسی</a:t>
            </a:r>
            <a:endParaRPr lang="en-GB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033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724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١- و : صدای (ۆ) داشته باشد.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       (و) ئەگەر دەنگی (ۆ) بدات. نمونه: خود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٢- و: صامت باشد در این صورت صدای (ڤ) می دهد.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       (و) ی نەبزوێن کاتێک کە بە (ڤ) دەخوێندرێتەوە.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       نمونه: اول ، سوم ، خانوادە، .....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٣- و: واو مصوت بلند، 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      (و)ی بزوێنی بەرز. نمونه: دور ، شور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٤- و: معدولە (بیان حرکت) . واوی که نوشته می</a:t>
            </a:r>
            <a:r>
              <a:rPr lang="ar-IQ" dirty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شود </a:t>
            </a:r>
            <a:r>
              <a:rPr lang="ar-SA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اما خواند</a:t>
            </a: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ە نمی شود. 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(و) دەنوسرێت بەڵام ناخوێندرێتەوە. نمونه: خواهش، خواندن، خوابیدن، خواستن، خواهر، 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٥- و: مصوت ترکیبی 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(و)ی بزوێنی ئاوێتە. نمونه: دور (</a:t>
            </a:r>
            <a:r>
              <a:rPr lang="en-GB" dirty="0" err="1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dowr</a:t>
            </a: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)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   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dirty="0" smtClean="0">
                <a:solidFill>
                  <a:schemeClr val="bg1"/>
                </a:solidFill>
                <a:latin typeface="Unikurd Goran" pitchFamily="34" charset="-78"/>
                <a:cs typeface="Unikurd Goran" pitchFamily="34" charset="-78"/>
              </a:rPr>
              <a:t>     </a:t>
            </a:r>
            <a:endParaRPr lang="en-GB" dirty="0">
              <a:solidFill>
                <a:schemeClr val="bg1"/>
              </a:solidFill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انواع صدای (و) در زبان فارسی</a:t>
            </a:r>
            <a:endParaRPr lang="en-GB" dirty="0">
              <a:solidFill>
                <a:schemeClr val="tx2">
                  <a:lumMod val="50000"/>
                </a:schemeClr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9674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544616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١- هەمیشە (کسره) لە زمانی فارسی دەنگی (ێ) دەدات. بۆ نموونه کاتێک دەڵێێن </a:t>
            </a:r>
            <a:r>
              <a:rPr lang="ar-IQ" sz="3200" dirty="0" smtClean="0">
                <a:latin typeface="Unikurd Goran" pitchFamily="34" charset="-78"/>
                <a:cs typeface="Unikurd Goran" pitchFamily="34" charset="-78"/>
              </a:rPr>
              <a:t>(</a:t>
            </a:r>
            <a:r>
              <a:rPr lang="ar-SA" sz="3200" dirty="0" smtClean="0">
                <a:latin typeface="Unikurd Goran" pitchFamily="34" charset="-78"/>
                <a:cs typeface="Ali-A-Alwand" pitchFamily="2" charset="-78"/>
              </a:rPr>
              <a:t>كٍتابٍ من</a:t>
            </a:r>
            <a:r>
              <a:rPr lang="ar-IQ" sz="3200" dirty="0" smtClean="0">
                <a:latin typeface="Unikurd Goran" pitchFamily="34" charset="-78"/>
                <a:cs typeface="Unikurd Goran" pitchFamily="34" charset="-78"/>
              </a:rPr>
              <a:t>) 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خوێندنەوەکەی بەم جۆرە دەبێت: 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(/کێتابێ مەن/) </a:t>
            </a:r>
            <a:r>
              <a:rPr lang="en-GB" dirty="0" err="1" smtClean="0">
                <a:latin typeface="Unikurd Goran" pitchFamily="34" charset="-78"/>
                <a:cs typeface="Unikurd Goran" pitchFamily="34" charset="-78"/>
              </a:rPr>
              <a:t>ketabe</a:t>
            </a:r>
            <a:r>
              <a:rPr lang="en-GB" dirty="0" smtClean="0">
                <a:latin typeface="Unikurd Goran" pitchFamily="34" charset="-78"/>
                <a:cs typeface="Unikurd Goran" pitchFamily="34" charset="-78"/>
              </a:rPr>
              <a:t> man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٢- (هـ) غیر ملفوظ ( ئەو هـ که ناخوێندرێتەوە و دەکەوێتە کۆتایی ووشە دەنگی (ێ) دەدات نموونه : س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ە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 شنب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ه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 =(/سێ شەنبێ/)</a:t>
            </a:r>
            <a:endParaRPr lang="ar-SA" dirty="0" smtClean="0">
              <a:latin typeface="Unikurd Goran" pitchFamily="34" charset="-78"/>
              <a:cs typeface="Unikurd Goran" pitchFamily="34" charset="-78"/>
            </a:endParaRP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٣- (ضمه) لە زمانی فارسی دەنگی (ۆ) دەدات. نموونه: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صبح (/سۆبهـ/)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٤- </a:t>
            </a:r>
            <a:endParaRPr lang="en-GB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چەند تێبینیەک لەسەر دەنگ و خوێندنەوەی پیتەکان</a:t>
            </a:r>
            <a:endParaRPr lang="en-GB" dirty="0">
              <a:solidFill>
                <a:schemeClr val="tx2">
                  <a:lumMod val="50000"/>
                </a:schemeClr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3832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ضمایر اشاره در زبان فارسی عبارتند از: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١- این ( ئەم) </a:t>
            </a: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ضمیر اشاره به نزدیک برای مفرد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        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نمونە: این کتاب است. (ئەمە کتێبه)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٢- </a:t>
            </a: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آن (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ئەو)</a:t>
            </a: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ضمیر اشاره به دور برای مفرد</a:t>
            </a:r>
          </a:p>
          <a:p>
            <a:pPr marL="0" indent="0" algn="r" rtl="1">
              <a:buNone/>
            </a:pP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         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نمونه: </a:t>
            </a: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آن قلم است.</a:t>
            </a:r>
            <a:endParaRPr lang="ar-IQ" dirty="0" smtClean="0">
              <a:latin typeface="Unikurd Goran" pitchFamily="34" charset="-78"/>
              <a:cs typeface="Unikurd Goran" pitchFamily="34" charset="-78"/>
            </a:endParaRP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٣- این ها (ئەمانە)</a:t>
            </a: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ضمیر اشاره به نزچیک برای جمع</a:t>
            </a:r>
          </a:p>
          <a:p>
            <a:pPr marL="0" indent="0" algn="r" rtl="1">
              <a:buNone/>
            </a:pPr>
            <a:r>
              <a:rPr lang="fa-IR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        نمونه: این ها کتاب هستند.</a:t>
            </a:r>
            <a:endParaRPr lang="ar-IQ" dirty="0" smtClean="0">
              <a:latin typeface="Unikurd Goran" pitchFamily="34" charset="-78"/>
              <a:cs typeface="Unikurd Goran" pitchFamily="34" charset="-78"/>
            </a:endParaRP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٤- </a:t>
            </a: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آن ها (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ئەوان)</a:t>
            </a: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ضمیر اشاره به دور برای جمع </a:t>
            </a:r>
          </a:p>
          <a:p>
            <a:pPr marL="0" indent="0" algn="r" rtl="1">
              <a:buNone/>
            </a:pPr>
            <a:r>
              <a:rPr lang="fa-IR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        نمونه: آن ها قلم هستند.</a:t>
            </a:r>
            <a:endParaRPr lang="en-GB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ضمایر اشاره در زبان فارسی</a:t>
            </a:r>
            <a:endParaRPr lang="en-GB" dirty="0">
              <a:solidFill>
                <a:schemeClr val="tx2">
                  <a:lumMod val="50000"/>
                </a:schemeClr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101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336704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* است 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: فرمانی ناتەواوه لە زمانی فارسی لە جیاتی (ه) بەکاردێت.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* فرمانە ناتەواوەکان لە زمانی فارسی بریتین لە: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است، بود، شد، گشت، گردید.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* هەر کات بزوێنی بەرز (مصوت بلند) (</a:t>
            </a: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آ, و , ی) 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لە پێش (است)هاتن، ئەو کات (ا)ی (است) ناخوێندرێتەوە. نمونه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: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- او دانشجوست.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- رود جاری است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.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- زندگی زیباست.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____________________________________________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* جواب مثبت در زبان فارسی</a:t>
            </a: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( وەڵامی ئەرێنی لە زمانی فارسی):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بله، بلی، </a:t>
            </a:r>
            <a:r>
              <a:rPr lang="fa-IR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آره, آری, 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* </a:t>
            </a:r>
            <a:r>
              <a:rPr lang="fa-IR" dirty="0" smtClean="0">
                <a:latin typeface="Unikurd Goran" pitchFamily="34" charset="-78"/>
                <a:cs typeface="Unikurd Goran" pitchFamily="34" charset="-78"/>
              </a:rPr>
              <a:t>جواب منفی در زبان فارسی ( </a:t>
            </a: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وەڵامی نەرێنی لە زمانی فارسی):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نه، خیر، نخیر.</a:t>
            </a:r>
          </a:p>
        </p:txBody>
      </p:sp>
    </p:spTree>
    <p:extLst>
      <p:ext uri="{BB962C8B-B14F-4D97-AF65-F5344CB8AC3E}">
        <p14:creationId xmlns:p14="http://schemas.microsoft.com/office/powerpoint/2010/main" val="278648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544616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اول شخص مفرد: م             نمونه : کتاب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م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اول شخص جمع: مان           نمونه : کتاب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مان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دوم شخص مفرد: ت/ ات       نمونه: کتاب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ت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دوم شخص جمع: تان           نمونه: کتاب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تان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سوم شخص مفرد: ش/ اش     نمونه: کتاب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ش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سوم شخص جمع: شان         نمونه: کتاب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شان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_________________________________________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ساخت جمله در زبان فارسی: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         ١- فاعل (بکەر) +  مفعول (بەرکار) + فعل ( فرمان)</a:t>
            </a:r>
          </a:p>
          <a:p>
            <a:pPr marL="0" indent="0" algn="r" rtl="1">
              <a:buNone/>
            </a:pPr>
            <a:r>
              <a:rPr lang="ar-IQ" sz="2800" dirty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sz="2800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        ٢- مسندالیه (نیهاد) + مسند ( گوزاره)</a:t>
            </a:r>
          </a:p>
          <a:p>
            <a:pPr marL="0" indent="0" algn="r" rtl="1">
              <a:buNone/>
            </a:pPr>
            <a:endParaRPr lang="en-GB" dirty="0">
              <a:solidFill>
                <a:schemeClr val="tx2">
                  <a:lumMod val="50000"/>
                </a:schemeClr>
              </a:solidFill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9256" cy="756320"/>
          </a:xfrm>
        </p:spPr>
        <p:txBody>
          <a:bodyPr>
            <a:normAutofit/>
          </a:bodyPr>
          <a:lstStyle/>
          <a:p>
            <a:pPr algn="ctr" rtl="1"/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ضمایر ملکی در زبان فارسی</a:t>
            </a:r>
            <a:endParaRPr lang="en-GB" dirty="0">
              <a:solidFill>
                <a:schemeClr val="tx2">
                  <a:lumMod val="50000"/>
                </a:schemeClr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214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336704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حروف اضافه در زبان فارسی عبارتند از :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(ئامرازی پەیوەندی لە زمانی فارسی بریتین لە):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از، در، به، برای، با، بی، بر، تا، بهر،.....</a:t>
            </a:r>
          </a:p>
          <a:p>
            <a:pPr algn="r" rtl="1">
              <a:buFont typeface="Arial" charset="0"/>
              <a:buChar char="•"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ئەو 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ووشەیەی راستەوخۆ لە دوای (حرف اضافه=ئامرازی پەیوەندی) دێت لە زمانی فارسی پێی دەگوترێت (متمم)؛ کە هەمان (تەواوکەری بەیاریدە)یە لە زمانی کوردی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.</a:t>
            </a:r>
          </a:p>
          <a:p>
            <a:pPr algn="r" rtl="1">
              <a:buFont typeface="Arial" charset="0"/>
              <a:buChar char="•"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با: نمونه: او با پدرش بە مدرسه رفت.</a:t>
            </a:r>
          </a:p>
          <a:p>
            <a:pPr algn="r" rtl="1">
              <a:buFont typeface="Arial" charset="0"/>
              <a:buChar char="•"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از: از اینجا تا خانه ١٠٠ متر است.</a:t>
            </a:r>
          </a:p>
          <a:p>
            <a:pPr algn="r" rtl="1">
              <a:buFont typeface="Arial" charset="0"/>
              <a:buChar char="•"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به: او بە خانه رفت.</a:t>
            </a:r>
          </a:p>
          <a:p>
            <a:pPr algn="r" rtl="1">
              <a:buFont typeface="Arial" charset="0"/>
              <a:buChar char="•"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برای: برای دیدن او به خانه اش رفتم.</a:t>
            </a:r>
          </a:p>
          <a:p>
            <a:pPr algn="r" rtl="1">
              <a:buFont typeface="Arial" charset="0"/>
              <a:buChar char="•"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در: در این زمینه چیزی نمی دانم.</a:t>
            </a:r>
          </a:p>
          <a:p>
            <a:pPr marL="0" indent="0" algn="r" rtl="1">
              <a:buNone/>
            </a:pPr>
            <a:endParaRPr lang="ar-IQ" dirty="0" smtClean="0">
              <a:solidFill>
                <a:schemeClr val="tx2">
                  <a:lumMod val="50000"/>
                </a:schemeClr>
              </a:solidFill>
              <a:latin typeface="Unikurd Goran" pitchFamily="34" charset="-78"/>
              <a:cs typeface="Unikurd Goran" pitchFamily="34" charset="-78"/>
            </a:endParaRPr>
          </a:p>
          <a:p>
            <a:pPr marL="0" indent="0" algn="r" rtl="1">
              <a:buNone/>
            </a:pPr>
            <a:endParaRPr lang="en-GB" dirty="0">
              <a:solidFill>
                <a:schemeClr val="tx2">
                  <a:lumMod val="50000"/>
                </a:schemeClr>
              </a:solidFill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6085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264696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* ضمایر شخصی بە صورت فاعلی: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   </a:t>
            </a:r>
            <a:r>
              <a:rPr lang="ar-IQ" sz="2400" dirty="0" smtClean="0">
                <a:latin typeface="Unikurd Goran" pitchFamily="34" charset="-78"/>
                <a:cs typeface="Unikurd Goran" pitchFamily="34" charset="-78"/>
              </a:rPr>
              <a:t>اول شخص مفرد( کەسی یەکەمی تاک) : </a:t>
            </a:r>
            <a:r>
              <a:rPr lang="ar-IQ" sz="2400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(من)</a:t>
            </a:r>
          </a:p>
          <a:p>
            <a:pPr marL="0" indent="0" algn="r" rtl="1">
              <a:buNone/>
            </a:pPr>
            <a:r>
              <a:rPr lang="ar-IQ" sz="2400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sz="2400" dirty="0" smtClean="0">
                <a:latin typeface="Unikurd Goran" pitchFamily="34" charset="-78"/>
                <a:cs typeface="Unikurd Goran" pitchFamily="34" charset="-78"/>
              </a:rPr>
              <a:t>  دوم شخص مفرد( کەسی دووەمی تاک): </a:t>
            </a:r>
            <a:r>
              <a:rPr lang="ar-IQ" sz="2400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(تو)</a:t>
            </a:r>
          </a:p>
          <a:p>
            <a:pPr marL="0" indent="0" algn="r" rtl="1">
              <a:buNone/>
            </a:pPr>
            <a:r>
              <a:rPr lang="ar-IQ" sz="2400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sz="2400" dirty="0" smtClean="0">
                <a:latin typeface="Unikurd Goran" pitchFamily="34" charset="-78"/>
                <a:cs typeface="Unikurd Goran" pitchFamily="34" charset="-78"/>
              </a:rPr>
              <a:t>  سوم شخص مفرد( کەسی سێیەمی تاک): </a:t>
            </a:r>
            <a:r>
              <a:rPr lang="ar-IQ" sz="2400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(او)</a:t>
            </a:r>
            <a:r>
              <a:rPr lang="fa-IR" sz="2400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 یا (وی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vei</a:t>
            </a:r>
            <a:r>
              <a:rPr lang="fa-IR" sz="2400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) </a:t>
            </a:r>
            <a:endParaRPr lang="ar-IQ" sz="2400" dirty="0" smtClean="0">
              <a:solidFill>
                <a:schemeClr val="tx2">
                  <a:lumMod val="50000"/>
                </a:schemeClr>
              </a:solidFill>
              <a:latin typeface="Unikurd Goran" pitchFamily="34" charset="-78"/>
              <a:cs typeface="Unikurd Goran" pitchFamily="34" charset="-78"/>
            </a:endParaRPr>
          </a:p>
          <a:p>
            <a:pPr marL="0" indent="0" algn="r" rtl="1">
              <a:buNone/>
            </a:pPr>
            <a:r>
              <a:rPr lang="ar-IQ" sz="2400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sz="2400" dirty="0" smtClean="0">
                <a:latin typeface="Unikurd Goran" pitchFamily="34" charset="-78"/>
                <a:cs typeface="Unikurd Goran" pitchFamily="34" charset="-78"/>
              </a:rPr>
              <a:t>  اول شخص جمع (کەسی یەکەمی کۆ): </a:t>
            </a:r>
            <a:r>
              <a:rPr lang="ar-IQ" sz="2400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(ما)</a:t>
            </a:r>
          </a:p>
          <a:p>
            <a:pPr marL="0" indent="0" algn="r" rtl="1">
              <a:buNone/>
            </a:pPr>
            <a:r>
              <a:rPr lang="ar-IQ" sz="2400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sz="2400" dirty="0" smtClean="0">
                <a:latin typeface="Unikurd Goran" pitchFamily="34" charset="-78"/>
                <a:cs typeface="Unikurd Goran" pitchFamily="34" charset="-78"/>
              </a:rPr>
              <a:t>  دوم شخص جمع (کەسی دووەمی کۆ): </a:t>
            </a:r>
            <a:r>
              <a:rPr lang="ar-IQ" sz="2400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(شما)</a:t>
            </a:r>
          </a:p>
          <a:p>
            <a:pPr marL="0" indent="0" algn="r" rtl="1">
              <a:buNone/>
            </a:pPr>
            <a:r>
              <a:rPr lang="ar-IQ" sz="2400" dirty="0">
                <a:latin typeface="Unikurd Goran" pitchFamily="34" charset="-78"/>
                <a:cs typeface="Unikurd Goran" pitchFamily="34" charset="-78"/>
              </a:rPr>
              <a:t> </a:t>
            </a:r>
            <a:r>
              <a:rPr lang="ar-IQ" sz="2400" dirty="0" smtClean="0">
                <a:latin typeface="Unikurd Goran" pitchFamily="34" charset="-78"/>
                <a:cs typeface="Unikurd Goran" pitchFamily="34" charset="-78"/>
              </a:rPr>
              <a:t>  سوم شخص جمع (کەسی سێیەمی کۆ): </a:t>
            </a:r>
            <a:r>
              <a:rPr lang="ar-IQ" sz="2400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(ایشان</a:t>
            </a:r>
            <a:r>
              <a:rPr lang="fa-IR" sz="2400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, آن ها)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Unikurd Goran" pitchFamily="34" charset="-78"/>
              <a:cs typeface="Unikurd Goran" pitchFamily="34" charset="-78"/>
            </a:endParaRPr>
          </a:p>
          <a:p>
            <a:pPr marL="0" indent="0" algn="r" rtl="1"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*</a:t>
            </a:r>
            <a:r>
              <a:rPr lang="ar-IQ" dirty="0" smtClean="0">
                <a:solidFill>
                  <a:schemeClr val="tx2">
                    <a:lumMod val="50000"/>
                  </a:schemeClr>
                </a:solidFill>
                <a:latin typeface="Unikurd Goran" pitchFamily="34" charset="-78"/>
                <a:cs typeface="Unikurd Goran" pitchFamily="34" charset="-78"/>
              </a:rPr>
              <a:t>ضمایر شخصی بە صورت مفعولی(جێناوە سەربەخۆکان بە شێوەی بەرکار):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Unikurd Goran" pitchFamily="34" charset="-78"/>
                <a:cs typeface="Unikurd Goran" pitchFamily="34" charset="-78"/>
              </a:rPr>
              <a:t>من را ( مرا)                      ما را 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Unikurd Goran" pitchFamily="34" charset="-78"/>
                <a:cs typeface="Unikurd Goran" pitchFamily="34" charset="-78"/>
              </a:rPr>
              <a:t>تورا ( ترا)                        شما را</a:t>
            </a:r>
          </a:p>
          <a:p>
            <a:pPr marL="0" indent="0" algn="r" rtl="1">
              <a:buNone/>
            </a:pPr>
            <a:r>
              <a:rPr lang="ar-IQ" sz="2400" dirty="0" smtClean="0">
                <a:latin typeface="Unikurd Goran" pitchFamily="34" charset="-78"/>
                <a:cs typeface="Unikurd Goran" pitchFamily="34" charset="-78"/>
              </a:rPr>
              <a:t>او را( وی را)                     ایشان را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تبصره: (را) نشانەی مفعول است در زبان فارسی.</a:t>
            </a:r>
          </a:p>
          <a:p>
            <a:pPr marL="0" indent="0" algn="r" rtl="1">
              <a:buNone/>
            </a:pPr>
            <a:r>
              <a:rPr lang="ar-IQ" dirty="0" smtClean="0">
                <a:latin typeface="Unikurd Goran" pitchFamily="34" charset="-78"/>
                <a:cs typeface="Unikurd Goran" pitchFamily="34" charset="-78"/>
              </a:rPr>
              <a:t>تێبینی: (را) نیشانەی بەرکارە لە زمانی فارسی، واتا راستەوخۆ لە دوای هەموو وشەیەکی بەرکار، نیشانەی (را) بوونی هەیە.</a:t>
            </a:r>
          </a:p>
        </p:txBody>
      </p:sp>
    </p:spTree>
    <p:extLst>
      <p:ext uri="{BB962C8B-B14F-4D97-AF65-F5344CB8AC3E}">
        <p14:creationId xmlns:p14="http://schemas.microsoft.com/office/powerpoint/2010/main" val="691654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305</TotalTime>
  <Words>876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 بابەت: زمانی فارسی  وانەی یەکەم</vt:lpstr>
      <vt:lpstr>حروف و صدا در زبان فارسی</vt:lpstr>
      <vt:lpstr>انواع صدای (و) در زبان فارسی</vt:lpstr>
      <vt:lpstr>چەند تێبینیەک لەسەر دەنگ و خوێندنەوەی پیتەکان</vt:lpstr>
      <vt:lpstr>ضمایر اشاره در زبان فارسی</vt:lpstr>
      <vt:lpstr>PowerPoint Presentation</vt:lpstr>
      <vt:lpstr>ضمایر ملکی در زبان فارسی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بابەت: زمانی فارسی  وانەی یەکەم</dc:title>
  <dc:creator>ha</dc:creator>
  <cp:lastModifiedBy>ha</cp:lastModifiedBy>
  <cp:revision>21</cp:revision>
  <dcterms:created xsi:type="dcterms:W3CDTF">2020-10-19T07:04:35Z</dcterms:created>
  <dcterms:modified xsi:type="dcterms:W3CDTF">2020-10-19T20:33:38Z</dcterms:modified>
</cp:coreProperties>
</file>