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4EF6AEE-0226-497A-8CFB-3AD3028E8F3E}" type="datetimeFigureOut">
              <a:rPr lang="en-GB" smtClean="0"/>
              <a:t>24/10/2020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130AAA7-D36F-4961-82DF-E516BA960BC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6AEE-0226-497A-8CFB-3AD3028E8F3E}" type="datetimeFigureOut">
              <a:rPr lang="en-GB" smtClean="0"/>
              <a:t>24/10/2020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AAA7-D36F-4961-82DF-E516BA960BC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6AEE-0226-497A-8CFB-3AD3028E8F3E}" type="datetimeFigureOut">
              <a:rPr lang="en-GB" smtClean="0"/>
              <a:t>24/10/2020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AAA7-D36F-4961-82DF-E516BA960BC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4EF6AEE-0226-497A-8CFB-3AD3028E8F3E}" type="datetimeFigureOut">
              <a:rPr lang="en-GB" smtClean="0"/>
              <a:t>24/10/2020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AAA7-D36F-4961-82DF-E516BA960BC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4EF6AEE-0226-497A-8CFB-3AD3028E8F3E}" type="datetimeFigureOut">
              <a:rPr lang="en-GB" smtClean="0"/>
              <a:t>24/10/2020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130AAA7-D36F-4961-82DF-E516BA960BCA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4EF6AEE-0226-497A-8CFB-3AD3028E8F3E}" type="datetimeFigureOut">
              <a:rPr lang="en-GB" smtClean="0"/>
              <a:t>24/10/2020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130AAA7-D36F-4961-82DF-E516BA960BC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4EF6AEE-0226-497A-8CFB-3AD3028E8F3E}" type="datetimeFigureOut">
              <a:rPr lang="en-GB" smtClean="0"/>
              <a:t>24/10/2020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130AAA7-D36F-4961-82DF-E516BA960BC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6AEE-0226-497A-8CFB-3AD3028E8F3E}" type="datetimeFigureOut">
              <a:rPr lang="en-GB" smtClean="0"/>
              <a:t>24/10/2020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AAA7-D36F-4961-82DF-E516BA960BC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4EF6AEE-0226-497A-8CFB-3AD3028E8F3E}" type="datetimeFigureOut">
              <a:rPr lang="en-GB" smtClean="0"/>
              <a:t>24/10/2020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130AAA7-D36F-4961-82DF-E516BA960BC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4EF6AEE-0226-497A-8CFB-3AD3028E8F3E}" type="datetimeFigureOut">
              <a:rPr lang="en-GB" smtClean="0"/>
              <a:t>24/10/2020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130AAA7-D36F-4961-82DF-E516BA960BC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4EF6AEE-0226-497A-8CFB-3AD3028E8F3E}" type="datetimeFigureOut">
              <a:rPr lang="en-GB" smtClean="0"/>
              <a:t>24/10/2020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130AAA7-D36F-4961-82DF-E516BA960BC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4EF6AEE-0226-497A-8CFB-3AD3028E8F3E}" type="datetimeFigureOut">
              <a:rPr lang="en-GB" smtClean="0"/>
              <a:t>24/10/2020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130AAA7-D36F-4961-82DF-E516BA960BCA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600" dirty="0" smtClean="0">
                <a:latin typeface="Unikurd Goran" pitchFamily="34" charset="-78"/>
                <a:cs typeface="Unikurd Goran" pitchFamily="34" charset="-78"/>
              </a:rPr>
              <a:t>درس سوم: فعل گذشته (ماضی)</a:t>
            </a:r>
            <a:endParaRPr lang="en-GB" sz="3600" dirty="0">
              <a:latin typeface="Unikurd Goran" pitchFamily="34" charset="-78"/>
              <a:cs typeface="Unikurd Goran" pitchFamily="34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 algn="ct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وانەی سێیەم: فرمانی رابردوو </a:t>
            </a:r>
            <a:endParaRPr lang="en-GB" dirty="0">
              <a:latin typeface="Unikurd Goran" pitchFamily="34" charset="-78"/>
              <a:cs typeface="Unikurd Goran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3428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568952" cy="6336704"/>
          </a:xfrm>
        </p:spPr>
        <p:txBody>
          <a:bodyPr/>
          <a:lstStyle/>
          <a:p>
            <a:pPr marL="64008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١- ماضی ساده ( مطلق): </a:t>
            </a:r>
          </a:p>
          <a:p>
            <a:pPr marL="64008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ریشەی گذشته( قەدی فرمان)+ </a:t>
            </a:r>
            <a:r>
              <a:rPr lang="ar-IQ" dirty="0" smtClean="0">
                <a:solidFill>
                  <a:srgbClr val="FFC000"/>
                </a:solidFill>
                <a:latin typeface="Unikurd Goran" pitchFamily="34" charset="-78"/>
                <a:cs typeface="Unikurd Goran" pitchFamily="34" charset="-78"/>
              </a:rPr>
              <a:t>ضمایر پیوسته ( جێناوی لکاو)</a:t>
            </a:r>
          </a:p>
          <a:p>
            <a:pPr marL="64008" indent="0" algn="r" rtl="1">
              <a:buNone/>
            </a:pPr>
            <a:endParaRPr lang="ar-IQ" dirty="0">
              <a:latin typeface="Unikurd Goran" pitchFamily="34" charset="-78"/>
              <a:cs typeface="Unikurd Goran" pitchFamily="34" charset="-78"/>
            </a:endParaRPr>
          </a:p>
          <a:p>
            <a:pPr marL="64008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نمونه: مصدر فعل خریدن( چاوگی فرمانی کڕین)</a:t>
            </a:r>
          </a:p>
          <a:p>
            <a:pPr marL="64008" indent="0" algn="r" rtl="1">
              <a:buNone/>
            </a:pPr>
            <a:endParaRPr lang="ar-IQ" dirty="0">
              <a:latin typeface="Unikurd Goran" pitchFamily="34" charset="-78"/>
              <a:cs typeface="Unikurd Goran" pitchFamily="34" charset="-78"/>
            </a:endParaRPr>
          </a:p>
          <a:p>
            <a:pPr marL="64008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برای شخص اول مفرد: خرید</a:t>
            </a:r>
            <a:r>
              <a:rPr lang="ar-IQ" dirty="0" smtClean="0">
                <a:solidFill>
                  <a:srgbClr val="FFC000"/>
                </a:solidFill>
                <a:latin typeface="Unikurd Goran" pitchFamily="34" charset="-78"/>
                <a:cs typeface="Unikurd Goran" pitchFamily="34" charset="-78"/>
              </a:rPr>
              <a:t>م</a:t>
            </a:r>
          </a:p>
          <a:p>
            <a:pPr marL="64008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برای شخص اول جمع: خرید</a:t>
            </a:r>
            <a:r>
              <a:rPr lang="ar-IQ" dirty="0" smtClean="0">
                <a:solidFill>
                  <a:srgbClr val="FFC000"/>
                </a:solidFill>
                <a:latin typeface="Unikurd Goran" pitchFamily="34" charset="-78"/>
                <a:cs typeface="Unikurd Goran" pitchFamily="34" charset="-78"/>
              </a:rPr>
              <a:t>یم</a:t>
            </a:r>
          </a:p>
          <a:p>
            <a:pPr marL="64008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برای شخص دوم مفرد: خرید</a:t>
            </a:r>
            <a:r>
              <a:rPr lang="ar-IQ" dirty="0" smtClean="0">
                <a:solidFill>
                  <a:srgbClr val="FFC000"/>
                </a:solidFill>
                <a:latin typeface="Unikurd Goran" pitchFamily="34" charset="-78"/>
                <a:cs typeface="Unikurd Goran" pitchFamily="34" charset="-78"/>
              </a:rPr>
              <a:t>ی</a:t>
            </a:r>
          </a:p>
          <a:p>
            <a:pPr marL="64008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برای شخص دوم جمع: خرید</a:t>
            </a:r>
            <a:r>
              <a:rPr lang="ar-IQ" dirty="0" smtClean="0">
                <a:solidFill>
                  <a:srgbClr val="FFC000"/>
                </a:solidFill>
                <a:latin typeface="Unikurd Goran" pitchFamily="34" charset="-78"/>
                <a:cs typeface="Unikurd Goran" pitchFamily="34" charset="-78"/>
              </a:rPr>
              <a:t>ید</a:t>
            </a:r>
          </a:p>
          <a:p>
            <a:pPr marL="64008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برای شخص سوم مفرد: خرید</a:t>
            </a:r>
          </a:p>
          <a:p>
            <a:pPr marL="64008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برای شخص سوم جمع: خرید</a:t>
            </a:r>
            <a:r>
              <a:rPr lang="ar-IQ" dirty="0" smtClean="0">
                <a:solidFill>
                  <a:srgbClr val="FFC000"/>
                </a:solidFill>
                <a:latin typeface="Unikurd Goran" pitchFamily="34" charset="-78"/>
                <a:cs typeface="Unikurd Goran" pitchFamily="34" charset="-78"/>
              </a:rPr>
              <a:t>ند</a:t>
            </a:r>
            <a:endParaRPr lang="en-GB" dirty="0">
              <a:solidFill>
                <a:srgbClr val="FFC000"/>
              </a:solidFill>
              <a:latin typeface="Unikurd Goran" pitchFamily="34" charset="-78"/>
              <a:cs typeface="Unikurd Goran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31379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08712"/>
          </a:xfrm>
        </p:spPr>
        <p:txBody>
          <a:bodyPr>
            <a:normAutofit/>
          </a:bodyPr>
          <a:lstStyle/>
          <a:p>
            <a:pPr marL="64008" indent="0" algn="r" rtl="1">
              <a:buNone/>
            </a:pPr>
            <a:r>
              <a:rPr lang="ar-IQ" sz="2800" dirty="0" smtClean="0">
                <a:latin typeface="Unikurd Goran" pitchFamily="34" charset="-78"/>
                <a:cs typeface="Unikurd Goran" pitchFamily="34" charset="-78"/>
              </a:rPr>
              <a:t>٢- </a:t>
            </a:r>
            <a:r>
              <a:rPr lang="ar-IQ" sz="2800" dirty="0" smtClean="0">
                <a:solidFill>
                  <a:srgbClr val="FFC000"/>
                </a:solidFill>
                <a:latin typeface="Unikurd Goran" pitchFamily="34" charset="-78"/>
                <a:cs typeface="Unikurd Goran" pitchFamily="34" charset="-78"/>
              </a:rPr>
              <a:t>گذشتەی استمراری:</a:t>
            </a:r>
          </a:p>
          <a:p>
            <a:pPr marL="64008" indent="0" algn="r" rtl="1">
              <a:buNone/>
            </a:pPr>
            <a:r>
              <a:rPr lang="ar-IQ" sz="2800" dirty="0">
                <a:latin typeface="Unikurd Goran" pitchFamily="34" charset="-78"/>
                <a:cs typeface="Unikurd Goran" pitchFamily="34" charset="-78"/>
              </a:rPr>
              <a:t> </a:t>
            </a:r>
            <a:r>
              <a:rPr lang="ar-IQ" sz="2800" dirty="0" smtClean="0">
                <a:latin typeface="Unikurd Goran" pitchFamily="34" charset="-78"/>
                <a:cs typeface="Unikurd Goran" pitchFamily="34" charset="-78"/>
              </a:rPr>
              <a:t>ئامرازی بەردەوامی لە زمانی فارسی بریتیه لە ( می) کە بەرامبەرە بە ( دە) لە زمانی کوردی. بۆنموونه (دەمخوێند) لە فارسی دەبێت بە (می خواندم). یاسای دروستکردنی فرمانی رابردووی بەردەوام لە زمانی فارسی بەم شێوەیەیە:</a:t>
            </a:r>
          </a:p>
          <a:p>
            <a:pPr marL="64008" indent="0" algn="r" rtl="1">
              <a:buNone/>
            </a:pPr>
            <a:r>
              <a:rPr lang="ar-IQ" sz="2800" dirty="0" smtClean="0">
                <a:solidFill>
                  <a:srgbClr val="FFC000"/>
                </a:solidFill>
                <a:latin typeface="Unikurd Goran" pitchFamily="34" charset="-78"/>
                <a:cs typeface="Unikurd Goran" pitchFamily="34" charset="-78"/>
              </a:rPr>
              <a:t>می</a:t>
            </a:r>
            <a:r>
              <a:rPr lang="ar-IQ" sz="2800" dirty="0" smtClean="0">
                <a:latin typeface="Unikurd Goran" pitchFamily="34" charset="-78"/>
                <a:cs typeface="Unikurd Goran" pitchFamily="34" charset="-78"/>
              </a:rPr>
              <a:t> + ریشەی گذشته (قەدی فرمان)+ </a:t>
            </a:r>
            <a:r>
              <a:rPr lang="ar-IQ" sz="2800" dirty="0" smtClean="0">
                <a:solidFill>
                  <a:srgbClr val="FFC000"/>
                </a:solidFill>
                <a:latin typeface="Unikurd Goran" pitchFamily="34" charset="-78"/>
                <a:cs typeface="Unikurd Goran" pitchFamily="34" charset="-78"/>
              </a:rPr>
              <a:t>ضمایر پیوسته.</a:t>
            </a:r>
          </a:p>
          <a:p>
            <a:pPr marL="64008" indent="0" algn="r" rtl="1">
              <a:buNone/>
            </a:pPr>
            <a:r>
              <a:rPr lang="ar-IQ" sz="2800" dirty="0">
                <a:latin typeface="Unikurd Goran" pitchFamily="34" charset="-78"/>
                <a:cs typeface="Unikurd Goran" pitchFamily="34" charset="-78"/>
              </a:rPr>
              <a:t> </a:t>
            </a:r>
            <a:r>
              <a:rPr lang="ar-IQ" sz="2800" dirty="0" smtClean="0">
                <a:latin typeface="Unikurd Goran" pitchFamily="34" charset="-78"/>
                <a:cs typeface="Unikurd Goran" pitchFamily="34" charset="-78"/>
              </a:rPr>
              <a:t>نمونه:</a:t>
            </a:r>
          </a:p>
          <a:p>
            <a:pPr marL="64008" indent="0" algn="r" rtl="1">
              <a:buNone/>
            </a:pPr>
            <a:r>
              <a:rPr lang="ar-IQ" sz="2800" dirty="0" smtClean="0">
                <a:latin typeface="Unikurd Goran" pitchFamily="34" charset="-78"/>
                <a:cs typeface="Unikurd Goran" pitchFamily="34" charset="-78"/>
              </a:rPr>
              <a:t>برای شخص اول مفرد: </a:t>
            </a:r>
            <a:r>
              <a:rPr lang="ar-IQ" sz="2800" dirty="0" smtClean="0">
                <a:solidFill>
                  <a:srgbClr val="FFC000"/>
                </a:solidFill>
                <a:latin typeface="Unikurd Goran" pitchFamily="34" charset="-78"/>
                <a:cs typeface="Unikurd Goran" pitchFamily="34" charset="-78"/>
              </a:rPr>
              <a:t>می</a:t>
            </a:r>
            <a:r>
              <a:rPr lang="ar-IQ" sz="2800" dirty="0" smtClean="0">
                <a:latin typeface="Unikurd Goran" pitchFamily="34" charset="-78"/>
                <a:cs typeface="Unikurd Goran" pitchFamily="34" charset="-78"/>
              </a:rPr>
              <a:t> خواند</a:t>
            </a:r>
            <a:r>
              <a:rPr lang="ar-IQ" sz="2800" dirty="0" smtClean="0">
                <a:solidFill>
                  <a:srgbClr val="FFC000"/>
                </a:solidFill>
                <a:latin typeface="Unikurd Goran" pitchFamily="34" charset="-78"/>
                <a:cs typeface="Unikurd Goran" pitchFamily="34" charset="-78"/>
              </a:rPr>
              <a:t>م</a:t>
            </a:r>
          </a:p>
          <a:p>
            <a:pPr marL="64008" indent="0" algn="r" rtl="1">
              <a:buNone/>
            </a:pPr>
            <a:r>
              <a:rPr lang="ar-IQ" sz="2800" dirty="0" smtClean="0">
                <a:latin typeface="Unikurd Goran" pitchFamily="34" charset="-78"/>
                <a:cs typeface="Unikurd Goran" pitchFamily="34" charset="-78"/>
              </a:rPr>
              <a:t>برای شخص اول جمع: </a:t>
            </a:r>
            <a:r>
              <a:rPr lang="ar-IQ" sz="2800" dirty="0" smtClean="0">
                <a:solidFill>
                  <a:srgbClr val="FFC000"/>
                </a:solidFill>
                <a:latin typeface="Unikurd Goran" pitchFamily="34" charset="-78"/>
                <a:cs typeface="Unikurd Goran" pitchFamily="34" charset="-78"/>
              </a:rPr>
              <a:t>می</a:t>
            </a:r>
            <a:r>
              <a:rPr lang="ar-IQ" sz="2800" dirty="0" smtClean="0">
                <a:latin typeface="Unikurd Goran" pitchFamily="34" charset="-78"/>
                <a:cs typeface="Unikurd Goran" pitchFamily="34" charset="-78"/>
              </a:rPr>
              <a:t> خواند</a:t>
            </a:r>
            <a:r>
              <a:rPr lang="ar-IQ" sz="2800" dirty="0" smtClean="0">
                <a:solidFill>
                  <a:srgbClr val="FFC000"/>
                </a:solidFill>
                <a:latin typeface="Unikurd Goran" pitchFamily="34" charset="-78"/>
                <a:cs typeface="Unikurd Goran" pitchFamily="34" charset="-78"/>
              </a:rPr>
              <a:t>یم</a:t>
            </a:r>
          </a:p>
          <a:p>
            <a:pPr marL="64008" indent="0" algn="r" rtl="1">
              <a:buNone/>
            </a:pPr>
            <a:r>
              <a:rPr lang="ar-IQ" sz="2800" dirty="0" smtClean="0">
                <a:latin typeface="Unikurd Goran" pitchFamily="34" charset="-78"/>
                <a:cs typeface="Unikurd Goran" pitchFamily="34" charset="-78"/>
              </a:rPr>
              <a:t>برای شخص دوم مفرد: </a:t>
            </a:r>
            <a:r>
              <a:rPr lang="ar-IQ" sz="2800" dirty="0" smtClean="0">
                <a:solidFill>
                  <a:srgbClr val="FFC000"/>
                </a:solidFill>
                <a:latin typeface="Unikurd Goran" pitchFamily="34" charset="-78"/>
                <a:cs typeface="Unikurd Goran" pitchFamily="34" charset="-78"/>
              </a:rPr>
              <a:t>می</a:t>
            </a:r>
            <a:r>
              <a:rPr lang="ar-IQ" sz="2800" dirty="0" smtClean="0">
                <a:latin typeface="Unikurd Goran" pitchFamily="34" charset="-78"/>
                <a:cs typeface="Unikurd Goran" pitchFamily="34" charset="-78"/>
              </a:rPr>
              <a:t> خواند</a:t>
            </a:r>
            <a:r>
              <a:rPr lang="ar-IQ" sz="2800" dirty="0" smtClean="0">
                <a:solidFill>
                  <a:srgbClr val="FFC000"/>
                </a:solidFill>
                <a:latin typeface="Unikurd Goran" pitchFamily="34" charset="-78"/>
                <a:cs typeface="Unikurd Goran" pitchFamily="34" charset="-78"/>
              </a:rPr>
              <a:t>ی</a:t>
            </a:r>
          </a:p>
          <a:p>
            <a:pPr marL="64008" indent="0" algn="r" rtl="1">
              <a:buNone/>
            </a:pPr>
            <a:r>
              <a:rPr lang="ar-IQ" sz="2800" dirty="0" smtClean="0">
                <a:latin typeface="Unikurd Goran" pitchFamily="34" charset="-78"/>
                <a:cs typeface="Unikurd Goran" pitchFamily="34" charset="-78"/>
              </a:rPr>
              <a:t>برای شخص دوم جمع: </a:t>
            </a:r>
            <a:r>
              <a:rPr lang="ar-IQ" sz="2800" dirty="0" smtClean="0">
                <a:solidFill>
                  <a:srgbClr val="FFC000"/>
                </a:solidFill>
                <a:latin typeface="Unikurd Goran" pitchFamily="34" charset="-78"/>
                <a:cs typeface="Unikurd Goran" pitchFamily="34" charset="-78"/>
              </a:rPr>
              <a:t>می</a:t>
            </a:r>
            <a:r>
              <a:rPr lang="ar-IQ" sz="2800" dirty="0" smtClean="0">
                <a:latin typeface="Unikurd Goran" pitchFamily="34" charset="-78"/>
                <a:cs typeface="Unikurd Goran" pitchFamily="34" charset="-78"/>
              </a:rPr>
              <a:t> خواند</a:t>
            </a:r>
            <a:r>
              <a:rPr lang="ar-IQ" sz="2800" dirty="0" smtClean="0">
                <a:solidFill>
                  <a:srgbClr val="FFC000"/>
                </a:solidFill>
                <a:latin typeface="Unikurd Goran" pitchFamily="34" charset="-78"/>
                <a:cs typeface="Unikurd Goran" pitchFamily="34" charset="-78"/>
              </a:rPr>
              <a:t>ید</a:t>
            </a:r>
          </a:p>
          <a:p>
            <a:pPr marL="64008" indent="0" algn="r" rtl="1">
              <a:buNone/>
            </a:pPr>
            <a:r>
              <a:rPr lang="ar-IQ" sz="2800" dirty="0" smtClean="0">
                <a:latin typeface="Unikurd Goran" pitchFamily="34" charset="-78"/>
                <a:cs typeface="Unikurd Goran" pitchFamily="34" charset="-78"/>
              </a:rPr>
              <a:t>برای شخص سوم مفرد: می خواند</a:t>
            </a:r>
          </a:p>
          <a:p>
            <a:pPr marL="64008" indent="0" algn="r" rtl="1">
              <a:buNone/>
            </a:pPr>
            <a:r>
              <a:rPr lang="ar-IQ" sz="2800" dirty="0" smtClean="0">
                <a:latin typeface="Unikurd Goran" pitchFamily="34" charset="-78"/>
                <a:cs typeface="Unikurd Goran" pitchFamily="34" charset="-78"/>
              </a:rPr>
              <a:t>برای شخص سوم جمع: می خواند</a:t>
            </a:r>
            <a:r>
              <a:rPr lang="ar-IQ" sz="2800" dirty="0" smtClean="0">
                <a:solidFill>
                  <a:srgbClr val="FFC000"/>
                </a:solidFill>
                <a:latin typeface="Unikurd Goran" pitchFamily="34" charset="-78"/>
                <a:cs typeface="Unikurd Goran" pitchFamily="34" charset="-78"/>
              </a:rPr>
              <a:t>ند</a:t>
            </a:r>
            <a:endParaRPr lang="en-GB" sz="2800" dirty="0">
              <a:solidFill>
                <a:srgbClr val="FFC000"/>
              </a:solidFill>
              <a:latin typeface="Unikurd Goran" pitchFamily="34" charset="-78"/>
              <a:cs typeface="Unikurd Goran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8207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08712"/>
          </a:xfrm>
        </p:spPr>
        <p:txBody>
          <a:bodyPr>
            <a:normAutofit/>
          </a:bodyPr>
          <a:lstStyle/>
          <a:p>
            <a:pPr marL="64008" indent="0" algn="r" rtl="1">
              <a:buNone/>
            </a:pPr>
            <a:r>
              <a:rPr lang="ar-IQ" sz="3200" b="1" dirty="0" smtClean="0">
                <a:solidFill>
                  <a:srgbClr val="FFC000"/>
                </a:solidFill>
                <a:latin typeface="Unikurd Goran" pitchFamily="34" charset="-78"/>
                <a:cs typeface="Unikurd Goran" pitchFamily="34" charset="-78"/>
              </a:rPr>
              <a:t>٣- گذشتەی نقلی (نزدیک):</a:t>
            </a:r>
          </a:p>
          <a:p>
            <a:pPr marL="64008" indent="0" algn="r" rtl="1">
              <a:buNone/>
            </a:pPr>
            <a:r>
              <a:rPr lang="ar-IQ" sz="2800" dirty="0" smtClean="0">
                <a:latin typeface="Unikurd Goran" pitchFamily="34" charset="-78"/>
                <a:cs typeface="Unikurd Goran" pitchFamily="34" charset="-78"/>
              </a:rPr>
              <a:t>ریشەی گذشته(قەدی فرمان)+ (</a:t>
            </a:r>
            <a:r>
              <a:rPr lang="ar-IQ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Unikurd Goran" pitchFamily="34" charset="-78"/>
                <a:cs typeface="Unikurd Goran" pitchFamily="34" charset="-78"/>
              </a:rPr>
              <a:t>ه</a:t>
            </a:r>
            <a:r>
              <a:rPr lang="ar-IQ" sz="2800" dirty="0" smtClean="0">
                <a:latin typeface="Unikurd Goran" pitchFamily="34" charset="-78"/>
                <a:cs typeface="Unikurd Goran" pitchFamily="34" charset="-78"/>
              </a:rPr>
              <a:t>)+ </a:t>
            </a:r>
            <a:r>
              <a:rPr lang="ar-IQ" sz="2800" dirty="0" smtClean="0">
                <a:solidFill>
                  <a:srgbClr val="FFC000"/>
                </a:solidFill>
                <a:latin typeface="Unikurd Goran" pitchFamily="34" charset="-78"/>
                <a:cs typeface="Unikurd Goran" pitchFamily="34" charset="-78"/>
              </a:rPr>
              <a:t>(ام- ای- است- ایم- اید- اند)</a:t>
            </a:r>
          </a:p>
          <a:p>
            <a:pPr marL="64008" indent="0" algn="r" rtl="1">
              <a:buNone/>
            </a:pPr>
            <a:r>
              <a:rPr lang="ar-IQ" sz="2800" dirty="0">
                <a:solidFill>
                  <a:srgbClr val="FFC000"/>
                </a:solidFill>
                <a:latin typeface="Unikurd Goran" pitchFamily="34" charset="-78"/>
                <a:cs typeface="Unikurd Goran" pitchFamily="34" charset="-78"/>
              </a:rPr>
              <a:t> </a:t>
            </a:r>
            <a:r>
              <a:rPr lang="ar-IQ" sz="2800" dirty="0" smtClean="0">
                <a:latin typeface="Unikurd Goran" pitchFamily="34" charset="-78"/>
                <a:cs typeface="Unikurd Goran" pitchFamily="34" charset="-78"/>
              </a:rPr>
              <a:t>نمونه: فعل (رفتن) بە صورت ماضی(گذشتەی نقلی) بە صورت زیر می باشد:</a:t>
            </a:r>
          </a:p>
          <a:p>
            <a:pPr marL="64008" indent="0" algn="r" rtl="1">
              <a:buNone/>
            </a:pPr>
            <a:r>
              <a:rPr lang="ar-IQ" sz="2800" dirty="0" smtClean="0">
                <a:latin typeface="Unikurd Goran" pitchFamily="34" charset="-78"/>
                <a:cs typeface="Unikurd Goran" pitchFamily="34" charset="-78"/>
              </a:rPr>
              <a:t>برای شخص اول مفرد: رفت</a:t>
            </a:r>
            <a:r>
              <a:rPr lang="ar-IQ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Unikurd Goran" pitchFamily="34" charset="-78"/>
                <a:cs typeface="Unikurd Goran" pitchFamily="34" charset="-78"/>
              </a:rPr>
              <a:t>ە</a:t>
            </a:r>
            <a:r>
              <a:rPr lang="ar-IQ" sz="2800" dirty="0" smtClean="0">
                <a:solidFill>
                  <a:srgbClr val="FFC000"/>
                </a:solidFill>
                <a:latin typeface="Unikurd Goran" pitchFamily="34" charset="-78"/>
                <a:cs typeface="Unikurd Goran" pitchFamily="34" charset="-78"/>
              </a:rPr>
              <a:t>ام</a:t>
            </a:r>
          </a:p>
          <a:p>
            <a:pPr marL="64008" indent="0" algn="r" rtl="1">
              <a:buNone/>
            </a:pPr>
            <a:r>
              <a:rPr lang="ar-IQ" sz="2800" dirty="0" smtClean="0">
                <a:latin typeface="Unikurd Goran" pitchFamily="34" charset="-78"/>
                <a:cs typeface="Unikurd Goran" pitchFamily="34" charset="-78"/>
              </a:rPr>
              <a:t>برای شخص دوم مفرد: رفت</a:t>
            </a:r>
            <a:r>
              <a:rPr lang="ar-IQ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Unikurd Goran" pitchFamily="34" charset="-78"/>
                <a:cs typeface="Unikurd Goran" pitchFamily="34" charset="-78"/>
              </a:rPr>
              <a:t>ە</a:t>
            </a:r>
            <a:r>
              <a:rPr lang="ar-IQ" sz="2800" dirty="0" smtClean="0">
                <a:solidFill>
                  <a:srgbClr val="FFC000"/>
                </a:solidFill>
                <a:latin typeface="Unikurd Goran" pitchFamily="34" charset="-78"/>
                <a:cs typeface="Unikurd Goran" pitchFamily="34" charset="-78"/>
              </a:rPr>
              <a:t>ای</a:t>
            </a:r>
          </a:p>
          <a:p>
            <a:pPr marL="64008" indent="0" algn="r" rtl="1">
              <a:buNone/>
            </a:pPr>
            <a:r>
              <a:rPr lang="ar-IQ" sz="2800" dirty="0" smtClean="0">
                <a:latin typeface="Unikurd Goran" pitchFamily="34" charset="-78"/>
                <a:cs typeface="Unikurd Goran" pitchFamily="34" charset="-78"/>
              </a:rPr>
              <a:t>برای شخص سوم مفرد: رفت</a:t>
            </a:r>
            <a:r>
              <a:rPr lang="ar-IQ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Unikurd Goran" pitchFamily="34" charset="-78"/>
                <a:cs typeface="Unikurd Goran" pitchFamily="34" charset="-78"/>
              </a:rPr>
              <a:t>ه</a:t>
            </a:r>
            <a:r>
              <a:rPr lang="ar-IQ" sz="2800" dirty="0" smtClean="0">
                <a:latin typeface="Unikurd Goran" pitchFamily="34" charset="-78"/>
                <a:cs typeface="Unikurd Goran" pitchFamily="34" charset="-78"/>
              </a:rPr>
              <a:t> </a:t>
            </a:r>
            <a:r>
              <a:rPr lang="ar-IQ" sz="2800" dirty="0" smtClean="0">
                <a:solidFill>
                  <a:srgbClr val="FFC000"/>
                </a:solidFill>
                <a:latin typeface="Unikurd Goran" pitchFamily="34" charset="-78"/>
                <a:cs typeface="Unikurd Goran" pitchFamily="34" charset="-78"/>
              </a:rPr>
              <a:t>است</a:t>
            </a:r>
          </a:p>
          <a:p>
            <a:pPr marL="64008" indent="0" algn="r" rtl="1">
              <a:buNone/>
            </a:pPr>
            <a:r>
              <a:rPr lang="ar-IQ" sz="2800" dirty="0" smtClean="0">
                <a:latin typeface="Unikurd Goran" pitchFamily="34" charset="-78"/>
                <a:cs typeface="Unikurd Goran" pitchFamily="34" charset="-78"/>
              </a:rPr>
              <a:t>برای شخص اول جمع: رفت</a:t>
            </a:r>
            <a:r>
              <a:rPr lang="ar-IQ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Unikurd Goran" pitchFamily="34" charset="-78"/>
                <a:cs typeface="Unikurd Goran" pitchFamily="34" charset="-78"/>
              </a:rPr>
              <a:t>ه</a:t>
            </a:r>
            <a:r>
              <a:rPr lang="ar-IQ" sz="2800" dirty="0" smtClean="0">
                <a:latin typeface="Unikurd Goran" pitchFamily="34" charset="-78"/>
                <a:cs typeface="Unikurd Goran" pitchFamily="34" charset="-78"/>
              </a:rPr>
              <a:t> </a:t>
            </a:r>
            <a:r>
              <a:rPr lang="ar-IQ" sz="2800" dirty="0" smtClean="0">
                <a:solidFill>
                  <a:srgbClr val="FFC000"/>
                </a:solidFill>
                <a:latin typeface="Unikurd Goran" pitchFamily="34" charset="-78"/>
                <a:cs typeface="Unikurd Goran" pitchFamily="34" charset="-78"/>
              </a:rPr>
              <a:t>ایم</a:t>
            </a:r>
          </a:p>
          <a:p>
            <a:pPr marL="64008" indent="0" algn="r" rtl="1">
              <a:buNone/>
            </a:pPr>
            <a:r>
              <a:rPr lang="ar-IQ" sz="2800" dirty="0" smtClean="0">
                <a:latin typeface="Unikurd Goran" pitchFamily="34" charset="-78"/>
                <a:cs typeface="Unikurd Goran" pitchFamily="34" charset="-78"/>
              </a:rPr>
              <a:t>برای شخص دوم جمع: رفت</a:t>
            </a:r>
            <a:r>
              <a:rPr lang="ar-IQ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Unikurd Goran" pitchFamily="34" charset="-78"/>
                <a:cs typeface="Unikurd Goran" pitchFamily="34" charset="-78"/>
              </a:rPr>
              <a:t>ه</a:t>
            </a:r>
            <a:r>
              <a:rPr lang="ar-IQ" sz="2800" dirty="0" smtClean="0">
                <a:latin typeface="Unikurd Goran" pitchFamily="34" charset="-78"/>
                <a:cs typeface="Unikurd Goran" pitchFamily="34" charset="-78"/>
              </a:rPr>
              <a:t> </a:t>
            </a:r>
            <a:r>
              <a:rPr lang="ar-IQ" sz="2800" dirty="0" smtClean="0">
                <a:solidFill>
                  <a:srgbClr val="FFC000"/>
                </a:solidFill>
                <a:latin typeface="Unikurd Goran" pitchFamily="34" charset="-78"/>
                <a:cs typeface="Unikurd Goran" pitchFamily="34" charset="-78"/>
              </a:rPr>
              <a:t>اید</a:t>
            </a:r>
          </a:p>
          <a:p>
            <a:pPr marL="64008" indent="0" algn="r" rtl="1">
              <a:buNone/>
            </a:pPr>
            <a:r>
              <a:rPr lang="ar-IQ" sz="2800" dirty="0" smtClean="0">
                <a:latin typeface="Unikurd Goran" pitchFamily="34" charset="-78"/>
                <a:cs typeface="Unikurd Goran" pitchFamily="34" charset="-78"/>
              </a:rPr>
              <a:t>برای شخص سوم جمع: رفت</a:t>
            </a:r>
            <a:r>
              <a:rPr lang="ar-IQ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Unikurd Goran" pitchFamily="34" charset="-78"/>
                <a:cs typeface="Unikurd Goran" pitchFamily="34" charset="-78"/>
              </a:rPr>
              <a:t>ه</a:t>
            </a:r>
            <a:r>
              <a:rPr lang="ar-IQ" sz="2800" dirty="0" smtClean="0">
                <a:latin typeface="Unikurd Goran" pitchFamily="34" charset="-78"/>
                <a:cs typeface="Unikurd Goran" pitchFamily="34" charset="-78"/>
              </a:rPr>
              <a:t> </a:t>
            </a:r>
            <a:r>
              <a:rPr lang="ar-IQ" sz="2800" dirty="0" smtClean="0">
                <a:solidFill>
                  <a:srgbClr val="FFC000"/>
                </a:solidFill>
                <a:latin typeface="Unikurd Goran" pitchFamily="34" charset="-78"/>
                <a:cs typeface="Unikurd Goran" pitchFamily="34" charset="-78"/>
              </a:rPr>
              <a:t>اند</a:t>
            </a:r>
            <a:endParaRPr lang="ar-IQ" sz="2800" dirty="0">
              <a:solidFill>
                <a:srgbClr val="FFC000"/>
              </a:solidFill>
              <a:latin typeface="Unikurd Goran" pitchFamily="34" charset="-78"/>
              <a:cs typeface="Unikurd Goran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10139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6336704"/>
          </a:xfrm>
        </p:spPr>
        <p:txBody>
          <a:bodyPr>
            <a:normAutofit/>
          </a:bodyPr>
          <a:lstStyle/>
          <a:p>
            <a:pPr marL="64008" indent="0" algn="r" rtl="1">
              <a:buNone/>
            </a:pPr>
            <a:r>
              <a:rPr lang="ar-IQ" sz="2800" dirty="0" smtClean="0">
                <a:latin typeface="Unikurd Goran" pitchFamily="34" charset="-78"/>
                <a:cs typeface="Unikurd Goran" pitchFamily="34" charset="-78"/>
              </a:rPr>
              <a:t>٤- گذشتەی دور ( ماضی بعید):</a:t>
            </a:r>
          </a:p>
          <a:p>
            <a:pPr marL="64008" indent="0" algn="r" rtl="1">
              <a:buNone/>
            </a:pPr>
            <a:r>
              <a:rPr lang="ar-IQ" sz="2800" dirty="0" smtClean="0">
                <a:latin typeface="Unikurd Goran" pitchFamily="34" charset="-78"/>
                <a:cs typeface="Unikurd Goran" pitchFamily="34" charset="-78"/>
              </a:rPr>
              <a:t>ریشەی گذشته+ (</a:t>
            </a:r>
            <a:r>
              <a:rPr lang="ar-IQ" sz="2800" dirty="0" smtClean="0">
                <a:solidFill>
                  <a:schemeClr val="accent1">
                    <a:lumMod val="75000"/>
                  </a:schemeClr>
                </a:solidFill>
                <a:latin typeface="Unikurd Goran" pitchFamily="34" charset="-78"/>
                <a:cs typeface="Unikurd Goran" pitchFamily="34" charset="-78"/>
              </a:rPr>
              <a:t>ه</a:t>
            </a:r>
            <a:r>
              <a:rPr lang="ar-IQ" sz="2800" dirty="0" smtClean="0">
                <a:latin typeface="Unikurd Goran" pitchFamily="34" charset="-78"/>
                <a:cs typeface="Unikurd Goran" pitchFamily="34" charset="-78"/>
              </a:rPr>
              <a:t>)+ بود+ ضمایر پیوسته</a:t>
            </a:r>
          </a:p>
          <a:p>
            <a:pPr marL="64008" indent="0" algn="r" rtl="1">
              <a:buNone/>
            </a:pPr>
            <a:endParaRPr lang="ar-IQ" sz="2800" dirty="0">
              <a:latin typeface="Unikurd Goran" pitchFamily="34" charset="-78"/>
              <a:cs typeface="Unikurd Goran" pitchFamily="34" charset="-78"/>
            </a:endParaRPr>
          </a:p>
          <a:p>
            <a:pPr marL="64008" indent="0" algn="r" rtl="1">
              <a:buNone/>
            </a:pPr>
            <a:r>
              <a:rPr lang="ar-IQ" sz="2800" dirty="0" smtClean="0">
                <a:latin typeface="Unikurd Goran" pitchFamily="34" charset="-78"/>
                <a:cs typeface="Unikurd Goran" pitchFamily="34" charset="-78"/>
              </a:rPr>
              <a:t>برای شخص اول مفرد: خرید</a:t>
            </a:r>
            <a:r>
              <a:rPr lang="ar-IQ" sz="2800" dirty="0" smtClean="0">
                <a:solidFill>
                  <a:schemeClr val="accent1">
                    <a:lumMod val="75000"/>
                  </a:schemeClr>
                </a:solidFill>
                <a:latin typeface="Unikurd Goran" pitchFamily="34" charset="-78"/>
                <a:cs typeface="Unikurd Goran" pitchFamily="34" charset="-78"/>
              </a:rPr>
              <a:t>ە</a:t>
            </a:r>
            <a:r>
              <a:rPr lang="ar-IQ" sz="2800" dirty="0" smtClean="0">
                <a:latin typeface="Unikurd Goran" pitchFamily="34" charset="-78"/>
                <a:cs typeface="Unikurd Goran" pitchFamily="34" charset="-78"/>
              </a:rPr>
              <a:t>بود</a:t>
            </a:r>
            <a:r>
              <a:rPr lang="ar-IQ" sz="2800" dirty="0" smtClean="0">
                <a:solidFill>
                  <a:srgbClr val="FFC000"/>
                </a:solidFill>
                <a:latin typeface="Unikurd Goran" pitchFamily="34" charset="-78"/>
                <a:cs typeface="Unikurd Goran" pitchFamily="34" charset="-78"/>
              </a:rPr>
              <a:t>م</a:t>
            </a:r>
          </a:p>
          <a:p>
            <a:pPr marL="64008" indent="0" algn="r" rtl="1">
              <a:buNone/>
            </a:pPr>
            <a:r>
              <a:rPr lang="ar-IQ" sz="2800" dirty="0" smtClean="0">
                <a:latin typeface="Unikurd Goran" pitchFamily="34" charset="-78"/>
                <a:cs typeface="Unikurd Goran" pitchFamily="34" charset="-78"/>
              </a:rPr>
              <a:t>برای شخص اول جمع: خردید</a:t>
            </a:r>
            <a:r>
              <a:rPr lang="ar-IQ" sz="2800" dirty="0" smtClean="0">
                <a:solidFill>
                  <a:schemeClr val="accent1">
                    <a:lumMod val="75000"/>
                  </a:schemeClr>
                </a:solidFill>
                <a:latin typeface="Unikurd Goran" pitchFamily="34" charset="-78"/>
                <a:cs typeface="Unikurd Goran" pitchFamily="34" charset="-78"/>
              </a:rPr>
              <a:t>ە</a:t>
            </a:r>
            <a:r>
              <a:rPr lang="ar-IQ" sz="2800" dirty="0" smtClean="0">
                <a:latin typeface="Unikurd Goran" pitchFamily="34" charset="-78"/>
                <a:cs typeface="Unikurd Goran" pitchFamily="34" charset="-78"/>
              </a:rPr>
              <a:t>بود</a:t>
            </a:r>
            <a:r>
              <a:rPr lang="ar-IQ" sz="2800" dirty="0" smtClean="0">
                <a:solidFill>
                  <a:srgbClr val="FFC000"/>
                </a:solidFill>
                <a:latin typeface="Unikurd Goran" pitchFamily="34" charset="-78"/>
                <a:cs typeface="Unikurd Goran" pitchFamily="34" charset="-78"/>
              </a:rPr>
              <a:t>یم</a:t>
            </a:r>
          </a:p>
          <a:p>
            <a:pPr marL="64008" indent="0" algn="r" rtl="1">
              <a:buNone/>
            </a:pPr>
            <a:r>
              <a:rPr lang="ar-IQ" sz="2800" dirty="0" smtClean="0">
                <a:latin typeface="Unikurd Goran" pitchFamily="34" charset="-78"/>
                <a:cs typeface="Unikurd Goran" pitchFamily="34" charset="-78"/>
              </a:rPr>
              <a:t>برای دوم شخص مفرد: خرید</a:t>
            </a:r>
            <a:r>
              <a:rPr lang="ar-IQ" sz="2800" dirty="0" smtClean="0">
                <a:solidFill>
                  <a:schemeClr val="accent1">
                    <a:lumMod val="75000"/>
                  </a:schemeClr>
                </a:solidFill>
                <a:latin typeface="Unikurd Goran" pitchFamily="34" charset="-78"/>
                <a:cs typeface="Unikurd Goran" pitchFamily="34" charset="-78"/>
              </a:rPr>
              <a:t>ە</a:t>
            </a:r>
            <a:r>
              <a:rPr lang="ar-IQ" sz="2800" dirty="0" smtClean="0">
                <a:latin typeface="Unikurd Goran" pitchFamily="34" charset="-78"/>
                <a:cs typeface="Unikurd Goran" pitchFamily="34" charset="-78"/>
              </a:rPr>
              <a:t>بود</a:t>
            </a:r>
            <a:r>
              <a:rPr lang="ar-IQ" sz="2800" dirty="0" smtClean="0">
                <a:solidFill>
                  <a:srgbClr val="FFC000"/>
                </a:solidFill>
                <a:latin typeface="Unikurd Goran" pitchFamily="34" charset="-78"/>
                <a:cs typeface="Unikurd Goran" pitchFamily="34" charset="-78"/>
              </a:rPr>
              <a:t>ی</a:t>
            </a:r>
          </a:p>
          <a:p>
            <a:pPr marL="64008" indent="0" algn="r" rtl="1">
              <a:buNone/>
            </a:pPr>
            <a:r>
              <a:rPr lang="ar-IQ" sz="2800" dirty="0" smtClean="0">
                <a:latin typeface="Unikurd Goran" pitchFamily="34" charset="-78"/>
                <a:cs typeface="Unikurd Goran" pitchFamily="34" charset="-78"/>
              </a:rPr>
              <a:t>برای دوم شخص جمع: خرید</a:t>
            </a:r>
            <a:r>
              <a:rPr lang="ar-IQ" sz="2800" dirty="0" smtClean="0">
                <a:solidFill>
                  <a:schemeClr val="accent1">
                    <a:lumMod val="75000"/>
                  </a:schemeClr>
                </a:solidFill>
                <a:latin typeface="Unikurd Goran" pitchFamily="34" charset="-78"/>
                <a:cs typeface="Unikurd Goran" pitchFamily="34" charset="-78"/>
              </a:rPr>
              <a:t>ە</a:t>
            </a:r>
            <a:r>
              <a:rPr lang="ar-IQ" sz="2800" dirty="0" smtClean="0">
                <a:latin typeface="Unikurd Goran" pitchFamily="34" charset="-78"/>
                <a:cs typeface="Unikurd Goran" pitchFamily="34" charset="-78"/>
              </a:rPr>
              <a:t>بود</a:t>
            </a:r>
            <a:r>
              <a:rPr lang="ar-IQ" sz="2800" dirty="0" smtClean="0">
                <a:solidFill>
                  <a:srgbClr val="FFC000"/>
                </a:solidFill>
                <a:latin typeface="Unikurd Goran" pitchFamily="34" charset="-78"/>
                <a:cs typeface="Unikurd Goran" pitchFamily="34" charset="-78"/>
              </a:rPr>
              <a:t>ید</a:t>
            </a:r>
          </a:p>
          <a:p>
            <a:pPr marL="64008" indent="0" algn="r" rtl="1">
              <a:buNone/>
            </a:pPr>
            <a:r>
              <a:rPr lang="ar-IQ" sz="2800" dirty="0" smtClean="0">
                <a:latin typeface="Unikurd Goran" pitchFamily="34" charset="-78"/>
                <a:cs typeface="Unikurd Goran" pitchFamily="34" charset="-78"/>
              </a:rPr>
              <a:t>برای سوم شخص مفرد: خرید</a:t>
            </a:r>
            <a:r>
              <a:rPr lang="ar-IQ" sz="2800" dirty="0" smtClean="0">
                <a:solidFill>
                  <a:schemeClr val="accent1">
                    <a:lumMod val="75000"/>
                  </a:schemeClr>
                </a:solidFill>
                <a:latin typeface="Unikurd Goran" pitchFamily="34" charset="-78"/>
                <a:cs typeface="Unikurd Goran" pitchFamily="34" charset="-78"/>
              </a:rPr>
              <a:t>ە</a:t>
            </a:r>
            <a:r>
              <a:rPr lang="ar-IQ" sz="2800" dirty="0" smtClean="0">
                <a:latin typeface="Unikurd Goran" pitchFamily="34" charset="-78"/>
                <a:cs typeface="Unikurd Goran" pitchFamily="34" charset="-78"/>
              </a:rPr>
              <a:t>بود</a:t>
            </a:r>
          </a:p>
          <a:p>
            <a:pPr marL="64008" indent="0" algn="r" rtl="1">
              <a:buNone/>
            </a:pPr>
            <a:r>
              <a:rPr lang="ar-IQ" sz="2800" dirty="0" smtClean="0">
                <a:latin typeface="Unikurd Goran" pitchFamily="34" charset="-78"/>
                <a:cs typeface="Unikurd Goran" pitchFamily="34" charset="-78"/>
              </a:rPr>
              <a:t>برای سوم شخص جمع: خرید</a:t>
            </a:r>
            <a:r>
              <a:rPr lang="ar-IQ" sz="2800" dirty="0" smtClean="0">
                <a:solidFill>
                  <a:schemeClr val="accent1">
                    <a:lumMod val="75000"/>
                  </a:schemeClr>
                </a:solidFill>
                <a:latin typeface="Unikurd Goran" pitchFamily="34" charset="-78"/>
                <a:cs typeface="Unikurd Goran" pitchFamily="34" charset="-78"/>
              </a:rPr>
              <a:t>ە</a:t>
            </a:r>
            <a:r>
              <a:rPr lang="ar-IQ" sz="2800" dirty="0" smtClean="0">
                <a:latin typeface="Unikurd Goran" pitchFamily="34" charset="-78"/>
                <a:cs typeface="Unikurd Goran" pitchFamily="34" charset="-78"/>
              </a:rPr>
              <a:t>بود</a:t>
            </a:r>
            <a:r>
              <a:rPr lang="ar-IQ" sz="2800" dirty="0" smtClean="0">
                <a:solidFill>
                  <a:srgbClr val="FFC000"/>
                </a:solidFill>
                <a:latin typeface="Unikurd Goran" pitchFamily="34" charset="-78"/>
                <a:cs typeface="Unikurd Goran" pitchFamily="34" charset="-78"/>
              </a:rPr>
              <a:t>ند</a:t>
            </a:r>
            <a:endParaRPr lang="en-GB" sz="2800" dirty="0">
              <a:solidFill>
                <a:srgbClr val="FFC000"/>
              </a:solidFill>
              <a:latin typeface="Unikurd Goran" pitchFamily="34" charset="-78"/>
              <a:cs typeface="Unikurd Goran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75259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568952" cy="6336704"/>
          </a:xfrm>
        </p:spPr>
        <p:txBody>
          <a:bodyPr/>
          <a:lstStyle/>
          <a:p>
            <a:pPr marL="64008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٥- گذشتەی التزامی: این نوع فعل گذشته با شک و تردید همراه است.</a:t>
            </a:r>
          </a:p>
          <a:p>
            <a:pPr marL="64008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ریشەی گذشته+ه + باش+ </a:t>
            </a:r>
            <a:r>
              <a:rPr lang="ar-IQ" dirty="0" smtClean="0">
                <a:solidFill>
                  <a:srgbClr val="FFC000"/>
                </a:solidFill>
                <a:latin typeface="Unikurd Goran" pitchFamily="34" charset="-78"/>
                <a:cs typeface="Unikurd Goran" pitchFamily="34" charset="-78"/>
              </a:rPr>
              <a:t>ضمایر پیوسته</a:t>
            </a:r>
          </a:p>
          <a:p>
            <a:pPr marL="64008" indent="0" algn="r" rtl="1">
              <a:buNone/>
            </a:pPr>
            <a:r>
              <a:rPr lang="ar-IQ" dirty="0">
                <a:latin typeface="Unikurd Goran" pitchFamily="34" charset="-78"/>
                <a:cs typeface="Unikurd Goran" pitchFamily="34" charset="-78"/>
              </a:rPr>
              <a:t> </a:t>
            </a: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نمونه: فعل (رفتن)</a:t>
            </a:r>
          </a:p>
          <a:p>
            <a:pPr marL="64008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رفتەباش</a:t>
            </a:r>
            <a:r>
              <a:rPr lang="ar-IQ" dirty="0" smtClean="0">
                <a:solidFill>
                  <a:srgbClr val="FFC000"/>
                </a:solidFill>
                <a:latin typeface="Unikurd Goran" pitchFamily="34" charset="-78"/>
                <a:cs typeface="Unikurd Goran" pitchFamily="34" charset="-78"/>
              </a:rPr>
              <a:t>م </a:t>
            </a: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: برای شخص اول مفرد ( رۆیشتبێتم)</a:t>
            </a:r>
          </a:p>
          <a:p>
            <a:pPr marL="64008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رفتەباش</a:t>
            </a:r>
            <a:r>
              <a:rPr lang="ar-IQ" dirty="0" smtClean="0">
                <a:solidFill>
                  <a:srgbClr val="FFC000"/>
                </a:solidFill>
                <a:latin typeface="Unikurd Goran" pitchFamily="34" charset="-78"/>
                <a:cs typeface="Unikurd Goran" pitchFamily="34" charset="-78"/>
              </a:rPr>
              <a:t>ی</a:t>
            </a: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: برای دوم شخص مفرد (رۆیشتبێتی)</a:t>
            </a:r>
          </a:p>
          <a:p>
            <a:pPr marL="64008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رفتە باش</a:t>
            </a:r>
            <a:r>
              <a:rPr lang="ar-IQ" dirty="0" smtClean="0">
                <a:solidFill>
                  <a:srgbClr val="FFC000"/>
                </a:solidFill>
                <a:latin typeface="Unikurd Goran" pitchFamily="34" charset="-78"/>
                <a:cs typeface="Unikurd Goran" pitchFamily="34" charset="-78"/>
              </a:rPr>
              <a:t>د</a:t>
            </a: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: برای سوم شخص مفرد( رۆیشتبێت)</a:t>
            </a:r>
          </a:p>
          <a:p>
            <a:pPr marL="64008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رفتەباش</a:t>
            </a:r>
            <a:r>
              <a:rPr lang="ar-IQ" dirty="0" smtClean="0">
                <a:solidFill>
                  <a:srgbClr val="FFC000"/>
                </a:solidFill>
                <a:latin typeface="Unikurd Goran" pitchFamily="34" charset="-78"/>
                <a:cs typeface="Unikurd Goran" pitchFamily="34" charset="-78"/>
              </a:rPr>
              <a:t>یم</a:t>
            </a: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: برای اول شخص جمع ( ڕۆیشتبێتین)</a:t>
            </a:r>
          </a:p>
          <a:p>
            <a:pPr marL="64008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رفتهباش</a:t>
            </a:r>
            <a:r>
              <a:rPr lang="ar-IQ" dirty="0" smtClean="0">
                <a:solidFill>
                  <a:srgbClr val="FFC000"/>
                </a:solidFill>
                <a:latin typeface="Unikurd Goran" pitchFamily="34" charset="-78"/>
                <a:cs typeface="Unikurd Goran" pitchFamily="34" charset="-78"/>
              </a:rPr>
              <a:t>ید</a:t>
            </a: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: برای دوم شخص جمع ( رویشتبێتن-ئێوە)</a:t>
            </a:r>
          </a:p>
          <a:p>
            <a:pPr marL="64008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رفتەباش</a:t>
            </a:r>
            <a:r>
              <a:rPr lang="ar-IQ" dirty="0" smtClean="0">
                <a:solidFill>
                  <a:srgbClr val="FFC000"/>
                </a:solidFill>
                <a:latin typeface="Unikurd Goran" pitchFamily="34" charset="-78"/>
                <a:cs typeface="Unikurd Goran" pitchFamily="34" charset="-78"/>
              </a:rPr>
              <a:t>ند</a:t>
            </a: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: برای سوم شخص جمع( رۆیشتبێتن-ئەوان)</a:t>
            </a:r>
            <a:endParaRPr lang="en-GB" dirty="0">
              <a:latin typeface="Unikurd Goran" pitchFamily="34" charset="-78"/>
              <a:cs typeface="Unikurd Goran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88772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568952" cy="6264696"/>
          </a:xfrm>
        </p:spPr>
        <p:txBody>
          <a:bodyPr/>
          <a:lstStyle/>
          <a:p>
            <a:pPr marL="64008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٦- گذشتەی ملموس:</a:t>
            </a:r>
          </a:p>
          <a:p>
            <a:pPr marL="64008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داشت+ ضمایر پیویسته+ می+ ریشەی گذشته+ ضمایر پیوسته</a:t>
            </a:r>
          </a:p>
          <a:p>
            <a:pPr marL="64008" indent="0" algn="r" rtl="1">
              <a:buNone/>
            </a:pPr>
            <a:endParaRPr lang="ar-IQ" dirty="0">
              <a:latin typeface="Unikurd Goran" pitchFamily="34" charset="-78"/>
              <a:cs typeface="Unikurd Goran" pitchFamily="34" charset="-78"/>
            </a:endParaRPr>
          </a:p>
          <a:p>
            <a:pPr marL="64008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نمونه: </a:t>
            </a:r>
          </a:p>
          <a:p>
            <a:pPr marL="64008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داشتم می رفتم</a:t>
            </a:r>
          </a:p>
          <a:p>
            <a:pPr marL="64008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داشتی می رفتی</a:t>
            </a:r>
          </a:p>
          <a:p>
            <a:pPr marL="64008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داشت می رفت</a:t>
            </a:r>
          </a:p>
          <a:p>
            <a:pPr marL="64008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داشتیم می رفتیم</a:t>
            </a:r>
          </a:p>
          <a:p>
            <a:pPr marL="64008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داشتید می رفتید</a:t>
            </a:r>
          </a:p>
          <a:p>
            <a:pPr marL="64008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داشتند می رفتند</a:t>
            </a:r>
            <a:endParaRPr lang="ar-IQ" dirty="0" smtClean="0">
              <a:latin typeface="Unikurd Goran" pitchFamily="34" charset="-78"/>
              <a:cs typeface="Unikurd Goran" pitchFamily="34" charset="-78"/>
            </a:endParaRPr>
          </a:p>
          <a:p>
            <a:pPr marL="64008" indent="0" algn="r" rtl="1">
              <a:buNone/>
            </a:pPr>
            <a:r>
              <a:rPr lang="ar-IQ" dirty="0">
                <a:latin typeface="Unikurd Goran" pitchFamily="34" charset="-78"/>
                <a:cs typeface="Unikurd Goran" pitchFamily="34" charset="-78"/>
              </a:rPr>
              <a:t> </a:t>
            </a: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     </a:t>
            </a:r>
            <a:endParaRPr lang="ar-IQ" dirty="0">
              <a:latin typeface="Unikurd Goran" pitchFamily="34" charset="-78"/>
              <a:cs typeface="Unikurd Goran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569211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128</TotalTime>
  <Words>434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درس سوم: فعل گذشته (ماضی)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فراس الصعيو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</dc:creator>
  <cp:lastModifiedBy>ha</cp:lastModifiedBy>
  <cp:revision>8</cp:revision>
  <dcterms:created xsi:type="dcterms:W3CDTF">2020-10-24T16:42:53Z</dcterms:created>
  <dcterms:modified xsi:type="dcterms:W3CDTF">2020-10-24T19:04:32Z</dcterms:modified>
</cp:coreProperties>
</file>