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257" r:id="rId3"/>
    <p:sldId id="458" r:id="rId4"/>
    <p:sldId id="258" r:id="rId5"/>
    <p:sldId id="457" r:id="rId6"/>
    <p:sldId id="460" r:id="rId7"/>
    <p:sldId id="437" r:id="rId8"/>
    <p:sldId id="459" r:id="rId9"/>
    <p:sldId id="438" r:id="rId10"/>
    <p:sldId id="274" r:id="rId11"/>
    <p:sldId id="453" r:id="rId12"/>
    <p:sldId id="263" r:id="rId13"/>
    <p:sldId id="462" r:id="rId14"/>
    <p:sldId id="465" r:id="rId15"/>
    <p:sldId id="463" r:id="rId16"/>
    <p:sldId id="464" r:id="rId17"/>
    <p:sldId id="441" r:id="rId18"/>
    <p:sldId id="461" r:id="rId19"/>
    <p:sldId id="434" r:id="rId20"/>
    <p:sldId id="435" r:id="rId21"/>
    <p:sldId id="436" r:id="rId22"/>
    <p:sldId id="454" r:id="rId23"/>
    <p:sldId id="273" r:id="rId24"/>
    <p:sldId id="455" r:id="rId25"/>
    <p:sldId id="448" r:id="rId26"/>
    <p:sldId id="449" r:id="rId27"/>
    <p:sldId id="325" r:id="rId28"/>
    <p:sldId id="467" r:id="rId29"/>
    <p:sldId id="450" r:id="rId30"/>
    <p:sldId id="451" r:id="rId31"/>
    <p:sldId id="466" r:id="rId32"/>
    <p:sldId id="318" r:id="rId33"/>
    <p:sldId id="328" r:id="rId34"/>
    <p:sldId id="429" r:id="rId35"/>
    <p:sldId id="430" r:id="rId36"/>
    <p:sldId id="431" r:id="rId37"/>
    <p:sldId id="468" r:id="rId38"/>
    <p:sldId id="469" r:id="rId39"/>
    <p:sldId id="470" r:id="rId40"/>
    <p:sldId id="471" r:id="rId41"/>
    <p:sldId id="472" r:id="rId42"/>
    <p:sldId id="473" r:id="rId43"/>
    <p:sldId id="337" r:id="rId44"/>
    <p:sldId id="338" r:id="rId45"/>
    <p:sldId id="440" r:id="rId46"/>
    <p:sldId id="474" r:id="rId47"/>
    <p:sldId id="311" r:id="rId48"/>
    <p:sldId id="301" r:id="rId49"/>
    <p:sldId id="302" r:id="rId50"/>
    <p:sldId id="387" r:id="rId51"/>
    <p:sldId id="398" r:id="rId52"/>
    <p:sldId id="312" r:id="rId53"/>
    <p:sldId id="309" r:id="rId54"/>
    <p:sldId id="313" r:id="rId55"/>
    <p:sldId id="310" r:id="rId56"/>
    <p:sldId id="305" r:id="rId57"/>
    <p:sldId id="306" r:id="rId58"/>
    <p:sldId id="307" r:id="rId59"/>
    <p:sldId id="308" r:id="rId60"/>
    <p:sldId id="340" r:id="rId61"/>
    <p:sldId id="341" r:id="rId62"/>
    <p:sldId id="426" r:id="rId63"/>
    <p:sldId id="34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1" autoAdjust="0"/>
    <p:restoredTop sz="84342" autoAdjust="0"/>
  </p:normalViewPr>
  <p:slideViewPr>
    <p:cSldViewPr snapToGrid="0">
      <p:cViewPr varScale="1">
        <p:scale>
          <a:sx n="81" d="100"/>
          <a:sy n="81" d="100"/>
        </p:scale>
        <p:origin x="45" y="3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C4711-DAA2-4DE2-9143-98B341B349BB}" type="doc">
      <dgm:prSet loTypeId="urn:microsoft.com/office/officeart/2005/8/layout/arrow3" loCatId="relationship" qsTypeId="urn:microsoft.com/office/officeart/2005/8/quickstyle/simple1" qsCatId="simple" csTypeId="urn:microsoft.com/office/officeart/2005/8/colors/accent0_1" csCatId="mainScheme" phldr="1"/>
      <dgm:spPr/>
      <dgm:t>
        <a:bodyPr/>
        <a:lstStyle/>
        <a:p>
          <a:endParaRPr lang="en-US"/>
        </a:p>
      </dgm:t>
    </dgm:pt>
    <dgm:pt modelId="{D41924BC-8A6B-4B3E-A383-A9BBC08330DB}">
      <dgm:prSet phldrT="[Text]"/>
      <dgm:spPr/>
      <dgm:t>
        <a:bodyPr/>
        <a:lstStyle/>
        <a:p>
          <a:r>
            <a:rPr lang="en-US" dirty="0"/>
            <a:t>Order</a:t>
          </a:r>
        </a:p>
      </dgm:t>
    </dgm:pt>
    <dgm:pt modelId="{D88E38E6-C2AF-4AE2-83C2-5F41E3E15583}" type="parTrans" cxnId="{6E247436-A556-4F76-A11D-0C6C160EEB9F}">
      <dgm:prSet/>
      <dgm:spPr/>
      <dgm:t>
        <a:bodyPr/>
        <a:lstStyle/>
        <a:p>
          <a:endParaRPr lang="en-US"/>
        </a:p>
      </dgm:t>
    </dgm:pt>
    <dgm:pt modelId="{F5C9C017-2177-4114-AC6E-DA8768F2231D}" type="sibTrans" cxnId="{6E247436-A556-4F76-A11D-0C6C160EEB9F}">
      <dgm:prSet/>
      <dgm:spPr/>
      <dgm:t>
        <a:bodyPr/>
        <a:lstStyle/>
        <a:p>
          <a:endParaRPr lang="en-US"/>
        </a:p>
      </dgm:t>
    </dgm:pt>
    <dgm:pt modelId="{60BD7BA1-CD39-4C6D-AEAE-B0719605C361}">
      <dgm:prSet phldrT="[Text]"/>
      <dgm:spPr/>
      <dgm:t>
        <a:bodyPr/>
        <a:lstStyle/>
        <a:p>
          <a:r>
            <a:rPr lang="en-US" dirty="0"/>
            <a:t>Change</a:t>
          </a:r>
        </a:p>
      </dgm:t>
    </dgm:pt>
    <dgm:pt modelId="{39F2BD0C-1EF4-4C36-89B7-6BD7FA94F570}" type="parTrans" cxnId="{ED11AC01-8AD6-4A70-8B09-D935A9F09B52}">
      <dgm:prSet/>
      <dgm:spPr/>
      <dgm:t>
        <a:bodyPr/>
        <a:lstStyle/>
        <a:p>
          <a:endParaRPr lang="en-US"/>
        </a:p>
      </dgm:t>
    </dgm:pt>
    <dgm:pt modelId="{37EDEDF0-9F8B-45E0-8442-D6157FD161CF}" type="sibTrans" cxnId="{ED11AC01-8AD6-4A70-8B09-D935A9F09B52}">
      <dgm:prSet/>
      <dgm:spPr/>
      <dgm:t>
        <a:bodyPr/>
        <a:lstStyle/>
        <a:p>
          <a:endParaRPr lang="en-US"/>
        </a:p>
      </dgm:t>
    </dgm:pt>
    <dgm:pt modelId="{4AE3515E-F9AF-45DC-BEC5-FA541FB15732}" type="pres">
      <dgm:prSet presAssocID="{E4FC4711-DAA2-4DE2-9143-98B341B349BB}" presName="compositeShape" presStyleCnt="0">
        <dgm:presLayoutVars>
          <dgm:chMax val="2"/>
          <dgm:dir/>
          <dgm:resizeHandles val="exact"/>
        </dgm:presLayoutVars>
      </dgm:prSet>
      <dgm:spPr/>
    </dgm:pt>
    <dgm:pt modelId="{B6FDDE92-C324-4F9F-9A74-BA98549F6592}" type="pres">
      <dgm:prSet presAssocID="{E4FC4711-DAA2-4DE2-9143-98B341B349BB}" presName="divider" presStyleLbl="fgShp" presStyleIdx="0" presStyleCnt="1"/>
      <dgm:spPr/>
    </dgm:pt>
    <dgm:pt modelId="{3E3CBE3F-9DE0-45A9-B463-877BC848DEB3}" type="pres">
      <dgm:prSet presAssocID="{D41924BC-8A6B-4B3E-A383-A9BBC08330DB}" presName="downArrow" presStyleLbl="node1" presStyleIdx="0" presStyleCnt="2"/>
      <dgm:spPr/>
    </dgm:pt>
    <dgm:pt modelId="{75A5D3C1-932F-4FEA-B69F-15AA81E04085}" type="pres">
      <dgm:prSet presAssocID="{D41924BC-8A6B-4B3E-A383-A9BBC08330DB}" presName="downArrowText" presStyleLbl="revTx" presStyleIdx="0" presStyleCnt="2">
        <dgm:presLayoutVars>
          <dgm:bulletEnabled val="1"/>
        </dgm:presLayoutVars>
      </dgm:prSet>
      <dgm:spPr/>
    </dgm:pt>
    <dgm:pt modelId="{39524F50-93BD-407E-AF0B-AAD525B77ABB}" type="pres">
      <dgm:prSet presAssocID="{60BD7BA1-CD39-4C6D-AEAE-B0719605C361}" presName="upArrow" presStyleLbl="node1" presStyleIdx="1" presStyleCnt="2"/>
      <dgm:spPr/>
    </dgm:pt>
    <dgm:pt modelId="{8B2347E8-E028-4637-8648-9AC91A0CFB9B}" type="pres">
      <dgm:prSet presAssocID="{60BD7BA1-CD39-4C6D-AEAE-B0719605C361}" presName="upArrowText" presStyleLbl="revTx" presStyleIdx="1" presStyleCnt="2">
        <dgm:presLayoutVars>
          <dgm:bulletEnabled val="1"/>
        </dgm:presLayoutVars>
      </dgm:prSet>
      <dgm:spPr/>
    </dgm:pt>
  </dgm:ptLst>
  <dgm:cxnLst>
    <dgm:cxn modelId="{ED11AC01-8AD6-4A70-8B09-D935A9F09B52}" srcId="{E4FC4711-DAA2-4DE2-9143-98B341B349BB}" destId="{60BD7BA1-CD39-4C6D-AEAE-B0719605C361}" srcOrd="1" destOrd="0" parTransId="{39F2BD0C-1EF4-4C36-89B7-6BD7FA94F570}" sibTransId="{37EDEDF0-9F8B-45E0-8442-D6157FD161CF}"/>
    <dgm:cxn modelId="{CCD4420A-BA86-4804-8A58-8D3F6F0D6E42}" type="presOf" srcId="{D41924BC-8A6B-4B3E-A383-A9BBC08330DB}" destId="{75A5D3C1-932F-4FEA-B69F-15AA81E04085}" srcOrd="0" destOrd="0" presId="urn:microsoft.com/office/officeart/2005/8/layout/arrow3"/>
    <dgm:cxn modelId="{29C55E2B-1D48-40B8-B3D4-E2631FBE2282}" type="presOf" srcId="{E4FC4711-DAA2-4DE2-9143-98B341B349BB}" destId="{4AE3515E-F9AF-45DC-BEC5-FA541FB15732}" srcOrd="0" destOrd="0" presId="urn:microsoft.com/office/officeart/2005/8/layout/arrow3"/>
    <dgm:cxn modelId="{6E247436-A556-4F76-A11D-0C6C160EEB9F}" srcId="{E4FC4711-DAA2-4DE2-9143-98B341B349BB}" destId="{D41924BC-8A6B-4B3E-A383-A9BBC08330DB}" srcOrd="0" destOrd="0" parTransId="{D88E38E6-C2AF-4AE2-83C2-5F41E3E15583}" sibTransId="{F5C9C017-2177-4114-AC6E-DA8768F2231D}"/>
    <dgm:cxn modelId="{F3364C9B-88AE-40BE-AA72-9DB5180CE90A}" type="presOf" srcId="{60BD7BA1-CD39-4C6D-AEAE-B0719605C361}" destId="{8B2347E8-E028-4637-8648-9AC91A0CFB9B}" srcOrd="0" destOrd="0" presId="urn:microsoft.com/office/officeart/2005/8/layout/arrow3"/>
    <dgm:cxn modelId="{4DDB0585-F9DF-476D-9E63-8BD8F615D6BA}" type="presParOf" srcId="{4AE3515E-F9AF-45DC-BEC5-FA541FB15732}" destId="{B6FDDE92-C324-4F9F-9A74-BA98549F6592}" srcOrd="0" destOrd="0" presId="urn:microsoft.com/office/officeart/2005/8/layout/arrow3"/>
    <dgm:cxn modelId="{64F9CCCD-3136-4229-BCD2-7C27D3D0AE99}" type="presParOf" srcId="{4AE3515E-F9AF-45DC-BEC5-FA541FB15732}" destId="{3E3CBE3F-9DE0-45A9-B463-877BC848DEB3}" srcOrd="1" destOrd="0" presId="urn:microsoft.com/office/officeart/2005/8/layout/arrow3"/>
    <dgm:cxn modelId="{A700409A-9279-4C71-811A-15455D5397B9}" type="presParOf" srcId="{4AE3515E-F9AF-45DC-BEC5-FA541FB15732}" destId="{75A5D3C1-932F-4FEA-B69F-15AA81E04085}" srcOrd="2" destOrd="0" presId="urn:microsoft.com/office/officeart/2005/8/layout/arrow3"/>
    <dgm:cxn modelId="{06135775-7C88-42C8-BCBA-F66AEA051CF1}" type="presParOf" srcId="{4AE3515E-F9AF-45DC-BEC5-FA541FB15732}" destId="{39524F50-93BD-407E-AF0B-AAD525B77ABB}" srcOrd="3" destOrd="0" presId="urn:microsoft.com/office/officeart/2005/8/layout/arrow3"/>
    <dgm:cxn modelId="{51B505A5-9FCF-46C2-906C-313392B41DCF}" type="presParOf" srcId="{4AE3515E-F9AF-45DC-BEC5-FA541FB15732}" destId="{8B2347E8-E028-4637-8648-9AC91A0CFB9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ED304-4C2F-4A7E-81B2-153AF1472BBB}" type="doc">
      <dgm:prSet loTypeId="urn:microsoft.com/office/officeart/2005/8/layout/hProcess9" loCatId="process" qsTypeId="urn:microsoft.com/office/officeart/2005/8/quickstyle/simple1" qsCatId="simple" csTypeId="urn:microsoft.com/office/officeart/2005/8/colors/accent1_2" csCatId="accent1" phldr="1"/>
      <dgm:spPr/>
    </dgm:pt>
    <dgm:pt modelId="{C9EF37E1-32EF-4E2F-8CA9-241D4E672BD0}">
      <dgm:prSet phldrT="[Text]"/>
      <dgm:spPr/>
      <dgm:t>
        <a:bodyPr/>
        <a:lstStyle/>
        <a:p>
          <a:r>
            <a:rPr lang="en-US" dirty="0"/>
            <a:t>Structural Determinants</a:t>
          </a:r>
        </a:p>
      </dgm:t>
    </dgm:pt>
    <dgm:pt modelId="{F83ACEEB-E0E8-4B93-A5F1-68CE580C39D8}" type="parTrans" cxnId="{F845ED77-9EE1-4B28-A113-6AE1C9597F0C}">
      <dgm:prSet/>
      <dgm:spPr/>
      <dgm:t>
        <a:bodyPr/>
        <a:lstStyle/>
        <a:p>
          <a:endParaRPr lang="en-US"/>
        </a:p>
      </dgm:t>
    </dgm:pt>
    <dgm:pt modelId="{4718DA51-8069-4A7D-965D-4505DE3479CE}" type="sibTrans" cxnId="{F845ED77-9EE1-4B28-A113-6AE1C9597F0C}">
      <dgm:prSet/>
      <dgm:spPr/>
      <dgm:t>
        <a:bodyPr/>
        <a:lstStyle/>
        <a:p>
          <a:endParaRPr lang="en-US"/>
        </a:p>
      </dgm:t>
    </dgm:pt>
    <dgm:pt modelId="{B4C347F4-9984-4A42-B8B9-7E05B4BC5D6B}">
      <dgm:prSet phldrT="[Text]"/>
      <dgm:spPr/>
      <dgm:t>
        <a:bodyPr/>
        <a:lstStyle/>
        <a:p>
          <a:r>
            <a:rPr lang="en-US" dirty="0"/>
            <a:t>Processes and Mechanisms</a:t>
          </a:r>
        </a:p>
      </dgm:t>
    </dgm:pt>
    <dgm:pt modelId="{77D4B05A-C0D1-40FF-B3B2-8162DAB18543}" type="parTrans" cxnId="{94333499-30F6-4165-B247-0FC964B93537}">
      <dgm:prSet/>
      <dgm:spPr/>
      <dgm:t>
        <a:bodyPr/>
        <a:lstStyle/>
        <a:p>
          <a:endParaRPr lang="en-US"/>
        </a:p>
      </dgm:t>
    </dgm:pt>
    <dgm:pt modelId="{FE9EDB9E-3437-4A9C-B272-2B236E36DE42}" type="sibTrans" cxnId="{94333499-30F6-4165-B247-0FC964B93537}">
      <dgm:prSet/>
      <dgm:spPr/>
      <dgm:t>
        <a:bodyPr/>
        <a:lstStyle/>
        <a:p>
          <a:endParaRPr lang="en-US"/>
        </a:p>
      </dgm:t>
    </dgm:pt>
    <dgm:pt modelId="{6D0BD332-833A-42D2-AAEE-B4E176C5C0AC}">
      <dgm:prSet phldrT="[Text]"/>
      <dgm:spPr/>
      <dgm:t>
        <a:bodyPr/>
        <a:lstStyle/>
        <a:p>
          <a:r>
            <a:rPr lang="en-US" dirty="0"/>
            <a:t>Directions &amp; Consequences</a:t>
          </a:r>
        </a:p>
      </dgm:t>
    </dgm:pt>
    <dgm:pt modelId="{CC5B0D62-3761-454B-8899-C6BA0492CDD5}" type="parTrans" cxnId="{6333C46B-5265-4898-8047-BE4F3A86ECFC}">
      <dgm:prSet/>
      <dgm:spPr/>
      <dgm:t>
        <a:bodyPr/>
        <a:lstStyle/>
        <a:p>
          <a:endParaRPr lang="en-US"/>
        </a:p>
      </dgm:t>
    </dgm:pt>
    <dgm:pt modelId="{503D0780-86E2-4B6C-9FEE-E24BAFDE62BA}" type="sibTrans" cxnId="{6333C46B-5265-4898-8047-BE4F3A86ECFC}">
      <dgm:prSet/>
      <dgm:spPr/>
      <dgm:t>
        <a:bodyPr/>
        <a:lstStyle/>
        <a:p>
          <a:endParaRPr lang="en-US"/>
        </a:p>
      </dgm:t>
    </dgm:pt>
    <dgm:pt modelId="{9621947C-A3F6-4CEB-BC26-E1F6C1107C9B}" type="pres">
      <dgm:prSet presAssocID="{226ED304-4C2F-4A7E-81B2-153AF1472BBB}" presName="CompostProcess" presStyleCnt="0">
        <dgm:presLayoutVars>
          <dgm:dir/>
          <dgm:resizeHandles val="exact"/>
        </dgm:presLayoutVars>
      </dgm:prSet>
      <dgm:spPr/>
    </dgm:pt>
    <dgm:pt modelId="{4CF0DB1E-E438-4624-BE2B-8D0C19A02430}" type="pres">
      <dgm:prSet presAssocID="{226ED304-4C2F-4A7E-81B2-153AF1472BBB}" presName="arrow" presStyleLbl="bgShp" presStyleIdx="0" presStyleCnt="1"/>
      <dgm:spPr/>
    </dgm:pt>
    <dgm:pt modelId="{BF35F0F8-09B4-44D5-8ED6-D0ED312386AC}" type="pres">
      <dgm:prSet presAssocID="{226ED304-4C2F-4A7E-81B2-153AF1472BBB}" presName="linearProcess" presStyleCnt="0"/>
      <dgm:spPr/>
    </dgm:pt>
    <dgm:pt modelId="{F4C28317-B528-4471-9E32-AC1C3B6C2355}" type="pres">
      <dgm:prSet presAssocID="{C9EF37E1-32EF-4E2F-8CA9-241D4E672BD0}" presName="textNode" presStyleLbl="node1" presStyleIdx="0" presStyleCnt="3">
        <dgm:presLayoutVars>
          <dgm:bulletEnabled val="1"/>
        </dgm:presLayoutVars>
      </dgm:prSet>
      <dgm:spPr/>
    </dgm:pt>
    <dgm:pt modelId="{61B6470C-272C-4452-88D8-7A89F50D99A2}" type="pres">
      <dgm:prSet presAssocID="{4718DA51-8069-4A7D-965D-4505DE3479CE}" presName="sibTrans" presStyleCnt="0"/>
      <dgm:spPr/>
    </dgm:pt>
    <dgm:pt modelId="{BE17B4E9-068B-4765-AEB0-63C1694C3E95}" type="pres">
      <dgm:prSet presAssocID="{B4C347F4-9984-4A42-B8B9-7E05B4BC5D6B}" presName="textNode" presStyleLbl="node1" presStyleIdx="1" presStyleCnt="3">
        <dgm:presLayoutVars>
          <dgm:bulletEnabled val="1"/>
        </dgm:presLayoutVars>
      </dgm:prSet>
      <dgm:spPr/>
    </dgm:pt>
    <dgm:pt modelId="{58493931-FD3B-40B9-9FCE-E34058415403}" type="pres">
      <dgm:prSet presAssocID="{FE9EDB9E-3437-4A9C-B272-2B236E36DE42}" presName="sibTrans" presStyleCnt="0"/>
      <dgm:spPr/>
    </dgm:pt>
    <dgm:pt modelId="{E3B6E38F-9D53-47E1-9877-B9187679F5D3}" type="pres">
      <dgm:prSet presAssocID="{6D0BD332-833A-42D2-AAEE-B4E176C5C0AC}" presName="textNode" presStyleLbl="node1" presStyleIdx="2" presStyleCnt="3">
        <dgm:presLayoutVars>
          <dgm:bulletEnabled val="1"/>
        </dgm:presLayoutVars>
      </dgm:prSet>
      <dgm:spPr/>
    </dgm:pt>
  </dgm:ptLst>
  <dgm:cxnLst>
    <dgm:cxn modelId="{9C28842F-4476-43FD-B704-6C046194D919}" type="presOf" srcId="{B4C347F4-9984-4A42-B8B9-7E05B4BC5D6B}" destId="{BE17B4E9-068B-4765-AEB0-63C1694C3E95}" srcOrd="0" destOrd="0" presId="urn:microsoft.com/office/officeart/2005/8/layout/hProcess9"/>
    <dgm:cxn modelId="{6333C46B-5265-4898-8047-BE4F3A86ECFC}" srcId="{226ED304-4C2F-4A7E-81B2-153AF1472BBB}" destId="{6D0BD332-833A-42D2-AAEE-B4E176C5C0AC}" srcOrd="2" destOrd="0" parTransId="{CC5B0D62-3761-454B-8899-C6BA0492CDD5}" sibTransId="{503D0780-86E2-4B6C-9FEE-E24BAFDE62BA}"/>
    <dgm:cxn modelId="{00A9BC4E-8676-42FA-816A-2917DA50B8D7}" type="presOf" srcId="{C9EF37E1-32EF-4E2F-8CA9-241D4E672BD0}" destId="{F4C28317-B528-4471-9E32-AC1C3B6C2355}" srcOrd="0" destOrd="0" presId="urn:microsoft.com/office/officeart/2005/8/layout/hProcess9"/>
    <dgm:cxn modelId="{F845ED77-9EE1-4B28-A113-6AE1C9597F0C}" srcId="{226ED304-4C2F-4A7E-81B2-153AF1472BBB}" destId="{C9EF37E1-32EF-4E2F-8CA9-241D4E672BD0}" srcOrd="0" destOrd="0" parTransId="{F83ACEEB-E0E8-4B93-A5F1-68CE580C39D8}" sibTransId="{4718DA51-8069-4A7D-965D-4505DE3479CE}"/>
    <dgm:cxn modelId="{F811B45A-D099-408F-9A89-552C28A045AF}" type="presOf" srcId="{226ED304-4C2F-4A7E-81B2-153AF1472BBB}" destId="{9621947C-A3F6-4CEB-BC26-E1F6C1107C9B}" srcOrd="0" destOrd="0" presId="urn:microsoft.com/office/officeart/2005/8/layout/hProcess9"/>
    <dgm:cxn modelId="{C6175F7B-D719-48CD-8714-658C94989EB7}" type="presOf" srcId="{6D0BD332-833A-42D2-AAEE-B4E176C5C0AC}" destId="{E3B6E38F-9D53-47E1-9877-B9187679F5D3}" srcOrd="0" destOrd="0" presId="urn:microsoft.com/office/officeart/2005/8/layout/hProcess9"/>
    <dgm:cxn modelId="{94333499-30F6-4165-B247-0FC964B93537}" srcId="{226ED304-4C2F-4A7E-81B2-153AF1472BBB}" destId="{B4C347F4-9984-4A42-B8B9-7E05B4BC5D6B}" srcOrd="1" destOrd="0" parTransId="{77D4B05A-C0D1-40FF-B3B2-8162DAB18543}" sibTransId="{FE9EDB9E-3437-4A9C-B272-2B236E36DE42}"/>
    <dgm:cxn modelId="{5330C0F7-BA85-4500-8A49-D32230197003}" type="presParOf" srcId="{9621947C-A3F6-4CEB-BC26-E1F6C1107C9B}" destId="{4CF0DB1E-E438-4624-BE2B-8D0C19A02430}" srcOrd="0" destOrd="0" presId="urn:microsoft.com/office/officeart/2005/8/layout/hProcess9"/>
    <dgm:cxn modelId="{96E8F1F1-F4D8-48D3-A024-399660EA7F95}" type="presParOf" srcId="{9621947C-A3F6-4CEB-BC26-E1F6C1107C9B}" destId="{BF35F0F8-09B4-44D5-8ED6-D0ED312386AC}" srcOrd="1" destOrd="0" presId="urn:microsoft.com/office/officeart/2005/8/layout/hProcess9"/>
    <dgm:cxn modelId="{87C7000B-D1AB-45CD-BC26-08510E0D2364}" type="presParOf" srcId="{BF35F0F8-09B4-44D5-8ED6-D0ED312386AC}" destId="{F4C28317-B528-4471-9E32-AC1C3B6C2355}" srcOrd="0" destOrd="0" presId="urn:microsoft.com/office/officeart/2005/8/layout/hProcess9"/>
    <dgm:cxn modelId="{68CE25BF-7A68-4B57-BBD3-16D4BD47CB30}" type="presParOf" srcId="{BF35F0F8-09B4-44D5-8ED6-D0ED312386AC}" destId="{61B6470C-272C-4452-88D8-7A89F50D99A2}" srcOrd="1" destOrd="0" presId="urn:microsoft.com/office/officeart/2005/8/layout/hProcess9"/>
    <dgm:cxn modelId="{421C02CD-B95E-4EF2-B745-F8AC5926E3EC}" type="presParOf" srcId="{BF35F0F8-09B4-44D5-8ED6-D0ED312386AC}" destId="{BE17B4E9-068B-4765-AEB0-63C1694C3E95}" srcOrd="2" destOrd="0" presId="urn:microsoft.com/office/officeart/2005/8/layout/hProcess9"/>
    <dgm:cxn modelId="{11EB3CF2-EA96-47FB-ABE2-CC3A7C38F88B}" type="presParOf" srcId="{BF35F0F8-09B4-44D5-8ED6-D0ED312386AC}" destId="{58493931-FD3B-40B9-9FCE-E34058415403}" srcOrd="3" destOrd="0" presId="urn:microsoft.com/office/officeart/2005/8/layout/hProcess9"/>
    <dgm:cxn modelId="{0A69A3FD-9F43-467E-99E4-C1AE7C5AAAA3}" type="presParOf" srcId="{BF35F0F8-09B4-44D5-8ED6-D0ED312386AC}" destId="{E3B6E38F-9D53-47E1-9877-B9187679F5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4D39EA-8B79-D94F-9738-42D7EB690301}" type="doc">
      <dgm:prSet loTypeId="urn:microsoft.com/office/officeart/2009/layout/ReverseList" loCatId="" qsTypeId="urn:microsoft.com/office/officeart/2005/8/quickstyle/3D6" qsCatId="3D" csTypeId="urn:microsoft.com/office/officeart/2005/8/colors/accent1_2" csCatId="accent1" phldr="1"/>
      <dgm:spPr/>
      <dgm:t>
        <a:bodyPr/>
        <a:lstStyle/>
        <a:p>
          <a:endParaRPr lang="en-US"/>
        </a:p>
      </dgm:t>
    </dgm:pt>
    <dgm:pt modelId="{A7BB304F-E1C8-4040-B854-C95152D13214}">
      <dgm:prSet custT="1"/>
      <dgm:spPr/>
      <dgm:t>
        <a:bodyPr/>
        <a:lstStyle/>
        <a:p>
          <a:pPr rtl="0"/>
          <a:r>
            <a:rPr lang="en-US" sz="3200" b="1" dirty="0"/>
            <a:t>Modernity</a:t>
          </a:r>
          <a:endParaRPr lang="en-US" sz="3200" dirty="0"/>
        </a:p>
      </dgm:t>
    </dgm:pt>
    <dgm:pt modelId="{A9C757BA-2FAC-FD4C-A374-D301F716B144}" type="parTrans" cxnId="{0BBFFA2B-5FF2-564C-A1AB-7D7F4D79D462}">
      <dgm:prSet/>
      <dgm:spPr/>
      <dgm:t>
        <a:bodyPr/>
        <a:lstStyle/>
        <a:p>
          <a:endParaRPr lang="en-US"/>
        </a:p>
      </dgm:t>
    </dgm:pt>
    <dgm:pt modelId="{852A05A4-4B2B-544F-8987-544F4B493C50}" type="sibTrans" cxnId="{0BBFFA2B-5FF2-564C-A1AB-7D7F4D79D462}">
      <dgm:prSet/>
      <dgm:spPr/>
      <dgm:t>
        <a:bodyPr/>
        <a:lstStyle/>
        <a:p>
          <a:endParaRPr lang="en-US"/>
        </a:p>
      </dgm:t>
    </dgm:pt>
    <dgm:pt modelId="{6A44205F-A0D9-0B4D-9C90-5D9561346755}">
      <dgm:prSet custT="1"/>
      <dgm:spPr/>
      <dgm:t>
        <a:bodyPr/>
        <a:lstStyle/>
        <a:p>
          <a:pPr rtl="0"/>
          <a:r>
            <a:rPr lang="en-US" sz="2400" dirty="0"/>
            <a:t>Changes brought about by the Industrial Revolution</a:t>
          </a:r>
          <a:br>
            <a:rPr lang="en-US" sz="2400" dirty="0"/>
          </a:br>
          <a:endParaRPr lang="en-US" sz="2400" dirty="0"/>
        </a:p>
      </dgm:t>
    </dgm:pt>
    <dgm:pt modelId="{179124EB-7F65-5E46-A0F5-FEAEFECACB64}" type="parTrans" cxnId="{D4963093-B64E-354D-BA97-330B4E4293D1}">
      <dgm:prSet/>
      <dgm:spPr/>
      <dgm:t>
        <a:bodyPr/>
        <a:lstStyle/>
        <a:p>
          <a:endParaRPr lang="en-US"/>
        </a:p>
      </dgm:t>
    </dgm:pt>
    <dgm:pt modelId="{E4B35B5E-5D4E-8C4D-9174-3669DADFBD05}" type="sibTrans" cxnId="{D4963093-B64E-354D-BA97-330B4E4293D1}">
      <dgm:prSet/>
      <dgm:spPr/>
      <dgm:t>
        <a:bodyPr/>
        <a:lstStyle/>
        <a:p>
          <a:endParaRPr lang="en-US"/>
        </a:p>
      </dgm:t>
    </dgm:pt>
    <dgm:pt modelId="{679139C1-F409-524C-8B5D-24C82F5B903F}">
      <dgm:prSet custT="1"/>
      <dgm:spPr/>
      <dgm:t>
        <a:bodyPr/>
        <a:lstStyle/>
        <a:p>
          <a:pPr rtl="0"/>
          <a:r>
            <a:rPr lang="en-US" sz="2400" b="1" dirty="0"/>
            <a:t>Modernization</a:t>
          </a:r>
          <a:endParaRPr lang="en-US" sz="2400" dirty="0"/>
        </a:p>
      </dgm:t>
    </dgm:pt>
    <dgm:pt modelId="{0C9CAC1C-0139-464D-9DF8-53CC7619630F}" type="parTrans" cxnId="{510FFE67-32CD-DB46-9741-9DE16BCE0ED5}">
      <dgm:prSet/>
      <dgm:spPr/>
      <dgm:t>
        <a:bodyPr/>
        <a:lstStyle/>
        <a:p>
          <a:endParaRPr lang="en-US"/>
        </a:p>
      </dgm:t>
    </dgm:pt>
    <dgm:pt modelId="{0C714699-4D74-794A-BC81-16F18F71BA6F}" type="sibTrans" cxnId="{510FFE67-32CD-DB46-9741-9DE16BCE0ED5}">
      <dgm:prSet/>
      <dgm:spPr/>
      <dgm:t>
        <a:bodyPr/>
        <a:lstStyle/>
        <a:p>
          <a:endParaRPr lang="en-US"/>
        </a:p>
      </dgm:t>
    </dgm:pt>
    <dgm:pt modelId="{92D77065-4D0C-834C-9CAF-541AD63436F1}">
      <dgm:prSet custT="1"/>
      <dgm:spPr/>
      <dgm:t>
        <a:bodyPr/>
        <a:lstStyle/>
        <a:p>
          <a:pPr rtl="0"/>
          <a:r>
            <a:rPr lang="en-US" sz="2000" dirty="0"/>
            <a:t>Process of social change begun by industrialization</a:t>
          </a:r>
        </a:p>
      </dgm:t>
    </dgm:pt>
    <dgm:pt modelId="{4EDD54C6-63E9-EA44-B09F-0D79CF20DA24}" type="parTrans" cxnId="{6E7B9542-A3C0-C64D-BEE4-17F1B8295513}">
      <dgm:prSet/>
      <dgm:spPr/>
      <dgm:t>
        <a:bodyPr/>
        <a:lstStyle/>
        <a:p>
          <a:endParaRPr lang="en-US"/>
        </a:p>
      </dgm:t>
    </dgm:pt>
    <dgm:pt modelId="{C5881893-A69E-1D46-90E7-146921F68F69}" type="sibTrans" cxnId="{6E7B9542-A3C0-C64D-BEE4-17F1B8295513}">
      <dgm:prSet/>
      <dgm:spPr/>
      <dgm:t>
        <a:bodyPr/>
        <a:lstStyle/>
        <a:p>
          <a:endParaRPr lang="en-US"/>
        </a:p>
      </dgm:t>
    </dgm:pt>
    <dgm:pt modelId="{9A959C53-DADA-495D-826E-F5205A740DBC}">
      <dgm:prSet/>
      <dgm:spPr/>
      <dgm:t>
        <a:bodyPr/>
        <a:lstStyle/>
        <a:p>
          <a:endParaRPr lang="en-US" dirty="0"/>
        </a:p>
      </dgm:t>
    </dgm:pt>
    <dgm:pt modelId="{A3E2B570-CBD8-430A-A8C1-1C29F3FCCDF0}" type="parTrans" cxnId="{B20F6049-E3BD-4CF6-8F0B-DE4414ED15DD}">
      <dgm:prSet/>
      <dgm:spPr/>
      <dgm:t>
        <a:bodyPr/>
        <a:lstStyle/>
        <a:p>
          <a:endParaRPr lang="en-US"/>
        </a:p>
      </dgm:t>
    </dgm:pt>
    <dgm:pt modelId="{42797638-F95E-4F23-BAE1-9000B6F978E7}" type="sibTrans" cxnId="{B20F6049-E3BD-4CF6-8F0B-DE4414ED15DD}">
      <dgm:prSet/>
      <dgm:spPr/>
      <dgm:t>
        <a:bodyPr/>
        <a:lstStyle/>
        <a:p>
          <a:endParaRPr lang="en-US"/>
        </a:p>
      </dgm:t>
    </dgm:pt>
    <dgm:pt modelId="{81C66810-EC06-CA4C-93A7-EAEE82633AE9}" type="pres">
      <dgm:prSet presAssocID="{A44D39EA-8B79-D94F-9738-42D7EB690301}" presName="Name0" presStyleCnt="0">
        <dgm:presLayoutVars>
          <dgm:chMax val="2"/>
          <dgm:chPref val="2"/>
          <dgm:animLvl val="lvl"/>
        </dgm:presLayoutVars>
      </dgm:prSet>
      <dgm:spPr/>
    </dgm:pt>
    <dgm:pt modelId="{6A2E70CC-5EF6-7741-8FB0-0748D0B3B46C}" type="pres">
      <dgm:prSet presAssocID="{A44D39EA-8B79-D94F-9738-42D7EB690301}" presName="LeftText" presStyleLbl="revTx" presStyleIdx="0" presStyleCnt="0">
        <dgm:presLayoutVars>
          <dgm:bulletEnabled val="1"/>
        </dgm:presLayoutVars>
      </dgm:prSet>
      <dgm:spPr/>
    </dgm:pt>
    <dgm:pt modelId="{63F5FD5E-C128-3043-A314-787E428125E4}" type="pres">
      <dgm:prSet presAssocID="{A44D39EA-8B79-D94F-9738-42D7EB690301}" presName="LeftNode" presStyleLbl="bgImgPlace1" presStyleIdx="0" presStyleCnt="2" custLinFactNeighborX="-26307" custLinFactNeighborY="6577">
        <dgm:presLayoutVars>
          <dgm:chMax val="2"/>
          <dgm:chPref val="2"/>
        </dgm:presLayoutVars>
      </dgm:prSet>
      <dgm:spPr/>
    </dgm:pt>
    <dgm:pt modelId="{485E33C5-01E4-9446-A633-FB1290A69C82}" type="pres">
      <dgm:prSet presAssocID="{A44D39EA-8B79-D94F-9738-42D7EB690301}" presName="RightText" presStyleLbl="revTx" presStyleIdx="0" presStyleCnt="0">
        <dgm:presLayoutVars>
          <dgm:bulletEnabled val="1"/>
        </dgm:presLayoutVars>
      </dgm:prSet>
      <dgm:spPr/>
    </dgm:pt>
    <dgm:pt modelId="{1E25410B-AC86-394E-A7AA-8098BC2BED19}" type="pres">
      <dgm:prSet presAssocID="{A44D39EA-8B79-D94F-9738-42D7EB690301}" presName="RightNode" presStyleLbl="bgImgPlace1" presStyleIdx="1" presStyleCnt="2" custLinFactNeighborX="30373" custLinFactNeighborY="5115">
        <dgm:presLayoutVars>
          <dgm:chMax val="0"/>
          <dgm:chPref val="0"/>
        </dgm:presLayoutVars>
      </dgm:prSet>
      <dgm:spPr/>
    </dgm:pt>
    <dgm:pt modelId="{9F3DF294-6DB7-384A-8715-5A6AA6A63F48}" type="pres">
      <dgm:prSet presAssocID="{A44D39EA-8B79-D94F-9738-42D7EB690301}" presName="TopArrow" presStyleLbl="node1" presStyleIdx="0" presStyleCnt="2"/>
      <dgm:spPr/>
    </dgm:pt>
    <dgm:pt modelId="{9A3AA63F-6628-C040-82FC-0DDF37135C60}" type="pres">
      <dgm:prSet presAssocID="{A44D39EA-8B79-D94F-9738-42D7EB690301}" presName="BottomArrow" presStyleLbl="node1" presStyleIdx="1" presStyleCnt="2"/>
      <dgm:spPr/>
    </dgm:pt>
  </dgm:ptLst>
  <dgm:cxnLst>
    <dgm:cxn modelId="{C82E3906-26F4-4548-A22A-246C9A4F598F}" type="presOf" srcId="{679139C1-F409-524C-8B5D-24C82F5B903F}" destId="{485E33C5-01E4-9446-A633-FB1290A69C82}" srcOrd="0" destOrd="0" presId="urn:microsoft.com/office/officeart/2009/layout/ReverseList"/>
    <dgm:cxn modelId="{79A5F41C-C67C-4C87-A769-FD528D8AD48A}" type="presOf" srcId="{A7BB304F-E1C8-4040-B854-C95152D13214}" destId="{63F5FD5E-C128-3043-A314-787E428125E4}" srcOrd="1" destOrd="0" presId="urn:microsoft.com/office/officeart/2009/layout/ReverseList"/>
    <dgm:cxn modelId="{0BBFFA2B-5FF2-564C-A1AB-7D7F4D79D462}" srcId="{A44D39EA-8B79-D94F-9738-42D7EB690301}" destId="{A7BB304F-E1C8-4040-B854-C95152D13214}" srcOrd="0" destOrd="0" parTransId="{A9C757BA-2FAC-FD4C-A374-D301F716B144}" sibTransId="{852A05A4-4B2B-544F-8987-544F4B493C50}"/>
    <dgm:cxn modelId="{6E7B9542-A3C0-C64D-BEE4-17F1B8295513}" srcId="{679139C1-F409-524C-8B5D-24C82F5B903F}" destId="{92D77065-4D0C-834C-9CAF-541AD63436F1}" srcOrd="0" destOrd="0" parTransId="{4EDD54C6-63E9-EA44-B09F-0D79CF20DA24}" sibTransId="{C5881893-A69E-1D46-90E7-146921F68F69}"/>
    <dgm:cxn modelId="{510FFE67-32CD-DB46-9741-9DE16BCE0ED5}" srcId="{A44D39EA-8B79-D94F-9738-42D7EB690301}" destId="{679139C1-F409-524C-8B5D-24C82F5B903F}" srcOrd="1" destOrd="0" parTransId="{0C9CAC1C-0139-464D-9DF8-53CC7619630F}" sibTransId="{0C714699-4D74-794A-BC81-16F18F71BA6F}"/>
    <dgm:cxn modelId="{BEEA3248-E5B4-4147-8119-7BF921DE8BE1}" type="presOf" srcId="{A7BB304F-E1C8-4040-B854-C95152D13214}" destId="{6A2E70CC-5EF6-7741-8FB0-0748D0B3B46C}" srcOrd="0" destOrd="0" presId="urn:microsoft.com/office/officeart/2009/layout/ReverseList"/>
    <dgm:cxn modelId="{B20F6049-E3BD-4CF6-8F0B-DE4414ED15DD}" srcId="{A44D39EA-8B79-D94F-9738-42D7EB690301}" destId="{9A959C53-DADA-495D-826E-F5205A740DBC}" srcOrd="2" destOrd="0" parTransId="{A3E2B570-CBD8-430A-A8C1-1C29F3FCCDF0}" sibTransId="{42797638-F95E-4F23-BAE1-9000B6F978E7}"/>
    <dgm:cxn modelId="{D7439B53-1254-46FC-B71B-78142E7A04D1}" type="presOf" srcId="{6A44205F-A0D9-0B4D-9C90-5D9561346755}" destId="{63F5FD5E-C128-3043-A314-787E428125E4}" srcOrd="1" destOrd="1" presId="urn:microsoft.com/office/officeart/2009/layout/ReverseList"/>
    <dgm:cxn modelId="{B940E973-0387-457B-BB77-DF44B76D0ED5}" type="presOf" srcId="{92D77065-4D0C-834C-9CAF-541AD63436F1}" destId="{485E33C5-01E4-9446-A633-FB1290A69C82}" srcOrd="0" destOrd="1" presId="urn:microsoft.com/office/officeart/2009/layout/ReverseList"/>
    <dgm:cxn modelId="{CB64977D-A47F-46DE-AA85-2A076B366AA3}" type="presOf" srcId="{92D77065-4D0C-834C-9CAF-541AD63436F1}" destId="{1E25410B-AC86-394E-A7AA-8098BC2BED19}" srcOrd="1" destOrd="1" presId="urn:microsoft.com/office/officeart/2009/layout/ReverseList"/>
    <dgm:cxn modelId="{B4FDC889-6C85-4F27-AB76-EA03081A1318}" type="presOf" srcId="{6A44205F-A0D9-0B4D-9C90-5D9561346755}" destId="{6A2E70CC-5EF6-7741-8FB0-0748D0B3B46C}" srcOrd="0" destOrd="1" presId="urn:microsoft.com/office/officeart/2009/layout/ReverseList"/>
    <dgm:cxn modelId="{D4963093-B64E-354D-BA97-330B4E4293D1}" srcId="{A7BB304F-E1C8-4040-B854-C95152D13214}" destId="{6A44205F-A0D9-0B4D-9C90-5D9561346755}" srcOrd="0" destOrd="0" parTransId="{179124EB-7F65-5E46-A0F5-FEAEFECACB64}" sibTransId="{E4B35B5E-5D4E-8C4D-9174-3669DADFBD05}"/>
    <dgm:cxn modelId="{22E3B4A9-FC34-4913-A61D-3458BAFF5619}" type="presOf" srcId="{A44D39EA-8B79-D94F-9738-42D7EB690301}" destId="{81C66810-EC06-CA4C-93A7-EAEE82633AE9}" srcOrd="0" destOrd="0" presId="urn:microsoft.com/office/officeart/2009/layout/ReverseList"/>
    <dgm:cxn modelId="{3DC70FF1-E9EB-4464-86A1-A2F64572C418}" type="presOf" srcId="{679139C1-F409-524C-8B5D-24C82F5B903F}" destId="{1E25410B-AC86-394E-A7AA-8098BC2BED19}" srcOrd="1" destOrd="0" presId="urn:microsoft.com/office/officeart/2009/layout/ReverseList"/>
    <dgm:cxn modelId="{64D6CECD-8E21-4894-94E3-3F31A877C9CC}" type="presParOf" srcId="{81C66810-EC06-CA4C-93A7-EAEE82633AE9}" destId="{6A2E70CC-5EF6-7741-8FB0-0748D0B3B46C}" srcOrd="0" destOrd="0" presId="urn:microsoft.com/office/officeart/2009/layout/ReverseList"/>
    <dgm:cxn modelId="{2C1E6EC6-3EA0-4E0F-B5E6-F7F77EE31D0D}" type="presParOf" srcId="{81C66810-EC06-CA4C-93A7-EAEE82633AE9}" destId="{63F5FD5E-C128-3043-A314-787E428125E4}" srcOrd="1" destOrd="0" presId="urn:microsoft.com/office/officeart/2009/layout/ReverseList"/>
    <dgm:cxn modelId="{E7D8C0C3-A27F-4D22-95FB-A6758925DE6F}" type="presParOf" srcId="{81C66810-EC06-CA4C-93A7-EAEE82633AE9}" destId="{485E33C5-01E4-9446-A633-FB1290A69C82}" srcOrd="2" destOrd="0" presId="urn:microsoft.com/office/officeart/2009/layout/ReverseList"/>
    <dgm:cxn modelId="{75CAA7FF-1FFF-48FE-8D9B-7A252A21260F}" type="presParOf" srcId="{81C66810-EC06-CA4C-93A7-EAEE82633AE9}" destId="{1E25410B-AC86-394E-A7AA-8098BC2BED19}" srcOrd="3" destOrd="0" presId="urn:microsoft.com/office/officeart/2009/layout/ReverseList"/>
    <dgm:cxn modelId="{19679FCB-AA89-4353-91E8-0CEC72B1D93D}" type="presParOf" srcId="{81C66810-EC06-CA4C-93A7-EAEE82633AE9}" destId="{9F3DF294-6DB7-384A-8715-5A6AA6A63F48}" srcOrd="4" destOrd="0" presId="urn:microsoft.com/office/officeart/2009/layout/ReverseList"/>
    <dgm:cxn modelId="{5BDF50D0-4E7C-4C8D-AC61-DD9AF910EA0E}" type="presParOf" srcId="{81C66810-EC06-CA4C-93A7-EAEE82633AE9}" destId="{9A3AA63F-6628-C040-82FC-0DDF37135C60}"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AB2BF6-833B-5D47-BA7E-C47AFC47E79E}" type="doc">
      <dgm:prSet loTypeId="urn:microsoft.com/office/officeart/2005/8/layout/hList1" loCatId="" qsTypeId="urn:microsoft.com/office/officeart/2005/8/quickstyle/simple4" qsCatId="simple" csTypeId="urn:microsoft.com/office/officeart/2005/8/colors/accent4_4" csCatId="accent4" phldr="1"/>
      <dgm:spPr/>
      <dgm:t>
        <a:bodyPr/>
        <a:lstStyle/>
        <a:p>
          <a:endParaRPr lang="en-US"/>
        </a:p>
      </dgm:t>
    </dgm:pt>
    <dgm:pt modelId="{3CBA3AD6-F2C7-3740-89CC-6A755FD223DF}">
      <dgm:prSet/>
      <dgm:spPr/>
      <dgm:t>
        <a:bodyPr/>
        <a:lstStyle/>
        <a:p>
          <a:pPr rtl="0"/>
          <a:r>
            <a:rPr lang="en-US" b="1" dirty="0"/>
            <a:t>Four major characteristics of</a:t>
          </a:r>
        </a:p>
        <a:p>
          <a:pPr rtl="0"/>
          <a:r>
            <a:rPr lang="en-US" b="1" dirty="0"/>
            <a:t> Social Change</a:t>
          </a:r>
          <a:endParaRPr lang="en-US" dirty="0"/>
        </a:p>
      </dgm:t>
    </dgm:pt>
    <dgm:pt modelId="{AA15A59B-8E1A-E34B-A975-D5F30B826A96}" type="parTrans" cxnId="{A1C606DD-1393-804E-B121-2BEF3B0FAED3}">
      <dgm:prSet/>
      <dgm:spPr/>
      <dgm:t>
        <a:bodyPr/>
        <a:lstStyle/>
        <a:p>
          <a:endParaRPr lang="en-US"/>
        </a:p>
      </dgm:t>
    </dgm:pt>
    <dgm:pt modelId="{AB02BF9D-3A26-0B4D-B72F-0E06E59FCA12}" type="sibTrans" cxnId="{A1C606DD-1393-804E-B121-2BEF3B0FAED3}">
      <dgm:prSet/>
      <dgm:spPr/>
      <dgm:t>
        <a:bodyPr/>
        <a:lstStyle/>
        <a:p>
          <a:endParaRPr lang="en-US"/>
        </a:p>
      </dgm:t>
    </dgm:pt>
    <dgm:pt modelId="{E8F519BA-4B92-BE4C-BFDC-E3265897BDFF}">
      <dgm:prSet/>
      <dgm:spPr/>
      <dgm:t>
        <a:bodyPr/>
        <a:lstStyle/>
        <a:p>
          <a:pPr rtl="0"/>
          <a:r>
            <a:rPr lang="en-US" dirty="0"/>
            <a:t>Social change happens all the time.</a:t>
          </a:r>
        </a:p>
      </dgm:t>
    </dgm:pt>
    <dgm:pt modelId="{43AAE057-F841-F94C-A9D1-94196BD36EBC}" type="parTrans" cxnId="{EA750CF8-BF0A-3241-B9D8-9A7A6A40118C}">
      <dgm:prSet/>
      <dgm:spPr/>
      <dgm:t>
        <a:bodyPr/>
        <a:lstStyle/>
        <a:p>
          <a:endParaRPr lang="en-US"/>
        </a:p>
      </dgm:t>
    </dgm:pt>
    <dgm:pt modelId="{D5A5B4CC-5594-AA48-9293-402B75CDD013}" type="sibTrans" cxnId="{EA750CF8-BF0A-3241-B9D8-9A7A6A40118C}">
      <dgm:prSet/>
      <dgm:spPr/>
      <dgm:t>
        <a:bodyPr/>
        <a:lstStyle/>
        <a:p>
          <a:endParaRPr lang="en-US"/>
        </a:p>
      </dgm:t>
    </dgm:pt>
    <dgm:pt modelId="{C9604DE8-0E00-204A-8E34-AD3FFE417D05}">
      <dgm:prSet/>
      <dgm:spPr/>
      <dgm:t>
        <a:bodyPr/>
        <a:lstStyle/>
        <a:p>
          <a:pPr rtl="0"/>
          <a:r>
            <a:rPr lang="en-US" dirty="0"/>
            <a:t>Social change is sometimes intentional but often unplanned.</a:t>
          </a:r>
        </a:p>
      </dgm:t>
    </dgm:pt>
    <dgm:pt modelId="{E3B8D7C0-E933-7F45-B5EB-6CAB71545AD1}" type="parTrans" cxnId="{AE485536-3036-E84B-9B22-739E3B2FDF97}">
      <dgm:prSet/>
      <dgm:spPr/>
      <dgm:t>
        <a:bodyPr/>
        <a:lstStyle/>
        <a:p>
          <a:endParaRPr lang="en-US"/>
        </a:p>
      </dgm:t>
    </dgm:pt>
    <dgm:pt modelId="{FCEAE48E-8A4B-B447-BDD2-4D4FA2D42A60}" type="sibTrans" cxnId="{AE485536-3036-E84B-9B22-739E3B2FDF97}">
      <dgm:prSet/>
      <dgm:spPr/>
      <dgm:t>
        <a:bodyPr/>
        <a:lstStyle/>
        <a:p>
          <a:endParaRPr lang="en-US"/>
        </a:p>
      </dgm:t>
    </dgm:pt>
    <dgm:pt modelId="{DBF64D38-D8B4-C346-B6D3-8B499FDA5906}">
      <dgm:prSet/>
      <dgm:spPr/>
      <dgm:t>
        <a:bodyPr/>
        <a:lstStyle/>
        <a:p>
          <a:pPr rtl="0"/>
          <a:r>
            <a:rPr lang="en-US" dirty="0"/>
            <a:t>Social change is controversial.</a:t>
          </a:r>
        </a:p>
      </dgm:t>
    </dgm:pt>
    <dgm:pt modelId="{7406E65B-907E-514F-97BA-CA61E3405FCE}" type="parTrans" cxnId="{269EFAF7-768B-4945-A366-057C4E908252}">
      <dgm:prSet/>
      <dgm:spPr/>
      <dgm:t>
        <a:bodyPr/>
        <a:lstStyle/>
        <a:p>
          <a:endParaRPr lang="en-US"/>
        </a:p>
      </dgm:t>
    </dgm:pt>
    <dgm:pt modelId="{7C8BDC5A-F6E0-2B4A-B8D1-9B560DCD70D9}" type="sibTrans" cxnId="{269EFAF7-768B-4945-A366-057C4E908252}">
      <dgm:prSet/>
      <dgm:spPr/>
      <dgm:t>
        <a:bodyPr/>
        <a:lstStyle/>
        <a:p>
          <a:endParaRPr lang="en-US"/>
        </a:p>
      </dgm:t>
    </dgm:pt>
    <dgm:pt modelId="{43228E54-1295-8A4F-93D2-A9EFDE1D96E3}">
      <dgm:prSet/>
      <dgm:spPr/>
      <dgm:t>
        <a:bodyPr/>
        <a:lstStyle/>
        <a:p>
          <a:pPr rtl="0"/>
          <a:r>
            <a:rPr lang="en-US" dirty="0"/>
            <a:t>Some changes matter more than others.</a:t>
          </a:r>
        </a:p>
      </dgm:t>
    </dgm:pt>
    <dgm:pt modelId="{89DA7334-761E-9C4D-A958-CF47F09DED21}" type="parTrans" cxnId="{147DE20F-358E-D148-8B3C-C3C44983162B}">
      <dgm:prSet/>
      <dgm:spPr/>
      <dgm:t>
        <a:bodyPr/>
        <a:lstStyle/>
        <a:p>
          <a:endParaRPr lang="en-US"/>
        </a:p>
      </dgm:t>
    </dgm:pt>
    <dgm:pt modelId="{6C7BD7EB-E97D-6046-8856-A76526A17DDC}" type="sibTrans" cxnId="{147DE20F-358E-D148-8B3C-C3C44983162B}">
      <dgm:prSet/>
      <dgm:spPr/>
      <dgm:t>
        <a:bodyPr/>
        <a:lstStyle/>
        <a:p>
          <a:endParaRPr lang="en-US"/>
        </a:p>
      </dgm:t>
    </dgm:pt>
    <dgm:pt modelId="{DFB47728-9423-8D4C-8FCF-8C61794588F6}" type="pres">
      <dgm:prSet presAssocID="{16AB2BF6-833B-5D47-BA7E-C47AFC47E79E}" presName="Name0" presStyleCnt="0">
        <dgm:presLayoutVars>
          <dgm:dir/>
          <dgm:animLvl val="lvl"/>
          <dgm:resizeHandles val="exact"/>
        </dgm:presLayoutVars>
      </dgm:prSet>
      <dgm:spPr/>
    </dgm:pt>
    <dgm:pt modelId="{CE1EA985-1F36-E84E-9C1C-FDF16DA7D24C}" type="pres">
      <dgm:prSet presAssocID="{3CBA3AD6-F2C7-3740-89CC-6A755FD223DF}" presName="composite" presStyleCnt="0"/>
      <dgm:spPr/>
    </dgm:pt>
    <dgm:pt modelId="{E79DC89C-413A-FF4E-9D6D-BB24ADD652FA}" type="pres">
      <dgm:prSet presAssocID="{3CBA3AD6-F2C7-3740-89CC-6A755FD223DF}" presName="parTx" presStyleLbl="alignNode1" presStyleIdx="0" presStyleCnt="1">
        <dgm:presLayoutVars>
          <dgm:chMax val="0"/>
          <dgm:chPref val="0"/>
          <dgm:bulletEnabled val="1"/>
        </dgm:presLayoutVars>
      </dgm:prSet>
      <dgm:spPr/>
    </dgm:pt>
    <dgm:pt modelId="{1A1DAF71-FF18-484C-886B-36AC857DDDFE}" type="pres">
      <dgm:prSet presAssocID="{3CBA3AD6-F2C7-3740-89CC-6A755FD223DF}" presName="desTx" presStyleLbl="alignAccFollowNode1" presStyleIdx="0" presStyleCnt="1">
        <dgm:presLayoutVars>
          <dgm:bulletEnabled val="1"/>
        </dgm:presLayoutVars>
      </dgm:prSet>
      <dgm:spPr/>
    </dgm:pt>
  </dgm:ptLst>
  <dgm:cxnLst>
    <dgm:cxn modelId="{2EC02206-0187-49A5-9074-D978DDB3B02C}" type="presOf" srcId="{43228E54-1295-8A4F-93D2-A9EFDE1D96E3}" destId="{1A1DAF71-FF18-484C-886B-36AC857DDDFE}" srcOrd="0" destOrd="3" presId="urn:microsoft.com/office/officeart/2005/8/layout/hList1"/>
    <dgm:cxn modelId="{147DE20F-358E-D148-8B3C-C3C44983162B}" srcId="{3CBA3AD6-F2C7-3740-89CC-6A755FD223DF}" destId="{43228E54-1295-8A4F-93D2-A9EFDE1D96E3}" srcOrd="3" destOrd="0" parTransId="{89DA7334-761E-9C4D-A958-CF47F09DED21}" sibTransId="{6C7BD7EB-E97D-6046-8856-A76526A17DDC}"/>
    <dgm:cxn modelId="{AE485536-3036-E84B-9B22-739E3B2FDF97}" srcId="{3CBA3AD6-F2C7-3740-89CC-6A755FD223DF}" destId="{C9604DE8-0E00-204A-8E34-AD3FFE417D05}" srcOrd="1" destOrd="0" parTransId="{E3B8D7C0-E933-7F45-B5EB-6CAB71545AD1}" sibTransId="{FCEAE48E-8A4B-B447-BDD2-4D4FA2D42A60}"/>
    <dgm:cxn modelId="{640C055D-C2FD-4ACF-9D11-71A1139171C2}" type="presOf" srcId="{16AB2BF6-833B-5D47-BA7E-C47AFC47E79E}" destId="{DFB47728-9423-8D4C-8FCF-8C61794588F6}" srcOrd="0" destOrd="0" presId="urn:microsoft.com/office/officeart/2005/8/layout/hList1"/>
    <dgm:cxn modelId="{342AD569-BF63-4B22-A780-4E5454E48303}" type="presOf" srcId="{E8F519BA-4B92-BE4C-BFDC-E3265897BDFF}" destId="{1A1DAF71-FF18-484C-886B-36AC857DDDFE}" srcOrd="0" destOrd="0" presId="urn:microsoft.com/office/officeart/2005/8/layout/hList1"/>
    <dgm:cxn modelId="{4F873A86-539E-4AD8-846A-691E50167EE2}" type="presOf" srcId="{C9604DE8-0E00-204A-8E34-AD3FFE417D05}" destId="{1A1DAF71-FF18-484C-886B-36AC857DDDFE}" srcOrd="0" destOrd="1" presId="urn:microsoft.com/office/officeart/2005/8/layout/hList1"/>
    <dgm:cxn modelId="{67F1DA98-8FBB-4754-8335-9AE8CF042674}" type="presOf" srcId="{3CBA3AD6-F2C7-3740-89CC-6A755FD223DF}" destId="{E79DC89C-413A-FF4E-9D6D-BB24ADD652FA}" srcOrd="0" destOrd="0" presId="urn:microsoft.com/office/officeart/2005/8/layout/hList1"/>
    <dgm:cxn modelId="{A1C606DD-1393-804E-B121-2BEF3B0FAED3}" srcId="{16AB2BF6-833B-5D47-BA7E-C47AFC47E79E}" destId="{3CBA3AD6-F2C7-3740-89CC-6A755FD223DF}" srcOrd="0" destOrd="0" parTransId="{AA15A59B-8E1A-E34B-A975-D5F30B826A96}" sibTransId="{AB02BF9D-3A26-0B4D-B72F-0E06E59FCA12}"/>
    <dgm:cxn modelId="{9F1996E6-326C-4771-BCF5-8783893B7957}" type="presOf" srcId="{DBF64D38-D8B4-C346-B6D3-8B499FDA5906}" destId="{1A1DAF71-FF18-484C-886B-36AC857DDDFE}" srcOrd="0" destOrd="2" presId="urn:microsoft.com/office/officeart/2005/8/layout/hList1"/>
    <dgm:cxn modelId="{269EFAF7-768B-4945-A366-057C4E908252}" srcId="{3CBA3AD6-F2C7-3740-89CC-6A755FD223DF}" destId="{DBF64D38-D8B4-C346-B6D3-8B499FDA5906}" srcOrd="2" destOrd="0" parTransId="{7406E65B-907E-514F-97BA-CA61E3405FCE}" sibTransId="{7C8BDC5A-F6E0-2B4A-B8D1-9B560DCD70D9}"/>
    <dgm:cxn modelId="{EA750CF8-BF0A-3241-B9D8-9A7A6A40118C}" srcId="{3CBA3AD6-F2C7-3740-89CC-6A755FD223DF}" destId="{E8F519BA-4B92-BE4C-BFDC-E3265897BDFF}" srcOrd="0" destOrd="0" parTransId="{43AAE057-F841-F94C-A9D1-94196BD36EBC}" sibTransId="{D5A5B4CC-5594-AA48-9293-402B75CDD013}"/>
    <dgm:cxn modelId="{E4ABB556-4134-454D-8BCB-317E097625B6}" type="presParOf" srcId="{DFB47728-9423-8D4C-8FCF-8C61794588F6}" destId="{CE1EA985-1F36-E84E-9C1C-FDF16DA7D24C}" srcOrd="0" destOrd="0" presId="urn:microsoft.com/office/officeart/2005/8/layout/hList1"/>
    <dgm:cxn modelId="{533F5EC1-D71D-4C3D-8F0A-F074B3507D9C}" type="presParOf" srcId="{CE1EA985-1F36-E84E-9C1C-FDF16DA7D24C}" destId="{E79DC89C-413A-FF4E-9D6D-BB24ADD652FA}" srcOrd="0" destOrd="0" presId="urn:microsoft.com/office/officeart/2005/8/layout/hList1"/>
    <dgm:cxn modelId="{873DBBEE-CEDC-497C-8C2F-F4E23C8B4DA4}" type="presParOf" srcId="{CE1EA985-1F36-E84E-9C1C-FDF16DA7D24C}" destId="{1A1DAF71-FF18-484C-886B-36AC857DDD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A1BF9D-81A0-9C42-8E2F-3D1FAAC05104}" type="doc">
      <dgm:prSet loTypeId="urn:microsoft.com/office/officeart/2005/8/layout/hList1" loCatId="" qsTypeId="urn:microsoft.com/office/officeart/2005/8/quickstyle/simple4" qsCatId="simple" csTypeId="urn:microsoft.com/office/officeart/2005/8/colors/accent5_4" csCatId="accent5" phldr="1"/>
      <dgm:spPr/>
      <dgm:t>
        <a:bodyPr/>
        <a:lstStyle/>
        <a:p>
          <a:endParaRPr lang="en-US"/>
        </a:p>
      </dgm:t>
    </dgm:pt>
    <dgm:pt modelId="{C543C196-986D-264F-B1F3-D2DAA85FEEB0}">
      <dgm:prSet/>
      <dgm:spPr/>
      <dgm:t>
        <a:bodyPr/>
        <a:lstStyle/>
        <a:p>
          <a:pPr rtl="0"/>
          <a:r>
            <a:rPr lang="en-US" b="1" dirty="0"/>
            <a:t>Mass-society theory</a:t>
          </a:r>
          <a:endParaRPr lang="en-US" dirty="0"/>
        </a:p>
      </dgm:t>
    </dgm:pt>
    <dgm:pt modelId="{F8490ED1-DB5B-3E44-BCAC-7306DEEBCA72}" type="parTrans" cxnId="{B74B449D-9959-6E49-AADA-79D1E0EF829D}">
      <dgm:prSet/>
      <dgm:spPr/>
      <dgm:t>
        <a:bodyPr/>
        <a:lstStyle/>
        <a:p>
          <a:endParaRPr lang="en-US"/>
        </a:p>
      </dgm:t>
    </dgm:pt>
    <dgm:pt modelId="{655434CF-3DD5-8245-ABEE-6FB684AE462A}" type="sibTrans" cxnId="{B74B449D-9959-6E49-AADA-79D1E0EF829D}">
      <dgm:prSet/>
      <dgm:spPr/>
      <dgm:t>
        <a:bodyPr/>
        <a:lstStyle/>
        <a:p>
          <a:endParaRPr lang="en-US"/>
        </a:p>
      </dgm:t>
    </dgm:pt>
    <dgm:pt modelId="{AA0D47D9-4A82-9841-A26D-19296EBD1CF8}">
      <dgm:prSet/>
      <dgm:spPr/>
      <dgm:t>
        <a:bodyPr/>
        <a:lstStyle/>
        <a:p>
          <a:pPr rtl="0"/>
          <a:r>
            <a:rPr lang="en-US" dirty="0"/>
            <a:t>Scale of modern life has greatly increased.</a:t>
          </a:r>
        </a:p>
      </dgm:t>
    </dgm:pt>
    <dgm:pt modelId="{64F59A7A-BAA3-9E4F-B717-917EC669366A}" type="parTrans" cxnId="{FD5C6200-8EE8-4247-A97F-AF3E05226F02}">
      <dgm:prSet/>
      <dgm:spPr/>
      <dgm:t>
        <a:bodyPr/>
        <a:lstStyle/>
        <a:p>
          <a:endParaRPr lang="en-US"/>
        </a:p>
      </dgm:t>
    </dgm:pt>
    <dgm:pt modelId="{7BCB7FBE-3995-B446-8A21-1135BA6CC6D9}" type="sibTrans" cxnId="{FD5C6200-8EE8-4247-A97F-AF3E05226F02}">
      <dgm:prSet/>
      <dgm:spPr/>
      <dgm:t>
        <a:bodyPr/>
        <a:lstStyle/>
        <a:p>
          <a:endParaRPr lang="en-US"/>
        </a:p>
      </dgm:t>
    </dgm:pt>
    <dgm:pt modelId="{4F02EA16-9B68-1D48-B67A-9B9BCA1D5D08}">
      <dgm:prSet/>
      <dgm:spPr/>
      <dgm:t>
        <a:bodyPr/>
        <a:lstStyle/>
        <a:p>
          <a:pPr rtl="0"/>
          <a:r>
            <a:rPr lang="en-US" dirty="0"/>
            <a:t>Geographic mobility, mass communication, and exposure to diverse ways of life all weaken traditional values.</a:t>
          </a:r>
        </a:p>
      </dgm:t>
    </dgm:pt>
    <dgm:pt modelId="{C1650E20-8EF4-9743-9B8A-9A1251F029B2}" type="parTrans" cxnId="{7450B463-469D-FA44-9989-4D1791022BC2}">
      <dgm:prSet/>
      <dgm:spPr/>
      <dgm:t>
        <a:bodyPr/>
        <a:lstStyle/>
        <a:p>
          <a:endParaRPr lang="en-US"/>
        </a:p>
      </dgm:t>
    </dgm:pt>
    <dgm:pt modelId="{C7F30F93-4052-064F-9421-A5EF51F7E0DF}" type="sibTrans" cxnId="{7450B463-469D-FA44-9989-4D1791022BC2}">
      <dgm:prSet/>
      <dgm:spPr/>
      <dgm:t>
        <a:bodyPr/>
        <a:lstStyle/>
        <a:p>
          <a:endParaRPr lang="en-US"/>
        </a:p>
      </dgm:t>
    </dgm:pt>
    <dgm:pt modelId="{7F646C93-6E4C-FD49-9CB0-29A02D210CBB}">
      <dgm:prSet/>
      <dgm:spPr/>
      <dgm:t>
        <a:bodyPr/>
        <a:lstStyle/>
        <a:p>
          <a:pPr rtl="0"/>
          <a:r>
            <a:rPr lang="en-US" dirty="0"/>
            <a:t>Population becomes a generic mass.</a:t>
          </a:r>
        </a:p>
      </dgm:t>
    </dgm:pt>
    <dgm:pt modelId="{7D6050A4-C2AB-F14B-88AE-6509934901A1}" type="parTrans" cxnId="{2F2D4CA9-6C3E-4946-A8EE-80A1E3BD88A3}">
      <dgm:prSet/>
      <dgm:spPr/>
      <dgm:t>
        <a:bodyPr/>
        <a:lstStyle/>
        <a:p>
          <a:endParaRPr lang="en-US"/>
        </a:p>
      </dgm:t>
    </dgm:pt>
    <dgm:pt modelId="{DE1C4B53-69F0-CF46-8719-5B19206E7728}" type="sibTrans" cxnId="{2F2D4CA9-6C3E-4946-A8EE-80A1E3BD88A3}">
      <dgm:prSet/>
      <dgm:spPr/>
      <dgm:t>
        <a:bodyPr/>
        <a:lstStyle/>
        <a:p>
          <a:endParaRPr lang="en-US"/>
        </a:p>
      </dgm:t>
    </dgm:pt>
    <dgm:pt modelId="{ABA06E60-FD5D-AC4D-B539-BCC3A3F4BF33}" type="pres">
      <dgm:prSet presAssocID="{E5A1BF9D-81A0-9C42-8E2F-3D1FAAC05104}" presName="Name0" presStyleCnt="0">
        <dgm:presLayoutVars>
          <dgm:dir/>
          <dgm:animLvl val="lvl"/>
          <dgm:resizeHandles val="exact"/>
        </dgm:presLayoutVars>
      </dgm:prSet>
      <dgm:spPr/>
    </dgm:pt>
    <dgm:pt modelId="{3EBC581D-0E34-B740-8F23-2AEACFECB3E7}" type="pres">
      <dgm:prSet presAssocID="{C543C196-986D-264F-B1F3-D2DAA85FEEB0}" presName="composite" presStyleCnt="0"/>
      <dgm:spPr/>
    </dgm:pt>
    <dgm:pt modelId="{FDEAD48D-D69C-4541-8B5F-F3E71AF973D3}" type="pres">
      <dgm:prSet presAssocID="{C543C196-986D-264F-B1F3-D2DAA85FEEB0}" presName="parTx" presStyleLbl="alignNode1" presStyleIdx="0" presStyleCnt="1">
        <dgm:presLayoutVars>
          <dgm:chMax val="0"/>
          <dgm:chPref val="0"/>
          <dgm:bulletEnabled val="1"/>
        </dgm:presLayoutVars>
      </dgm:prSet>
      <dgm:spPr/>
    </dgm:pt>
    <dgm:pt modelId="{7D3D7C2F-D8B1-6340-919D-85C1DB957B3A}" type="pres">
      <dgm:prSet presAssocID="{C543C196-986D-264F-B1F3-D2DAA85FEEB0}" presName="desTx" presStyleLbl="alignAccFollowNode1" presStyleIdx="0" presStyleCnt="1">
        <dgm:presLayoutVars>
          <dgm:bulletEnabled val="1"/>
        </dgm:presLayoutVars>
      </dgm:prSet>
      <dgm:spPr/>
    </dgm:pt>
  </dgm:ptLst>
  <dgm:cxnLst>
    <dgm:cxn modelId="{FD5C6200-8EE8-4247-A97F-AF3E05226F02}" srcId="{C543C196-986D-264F-B1F3-D2DAA85FEEB0}" destId="{AA0D47D9-4A82-9841-A26D-19296EBD1CF8}" srcOrd="0" destOrd="0" parTransId="{64F59A7A-BAA3-9E4F-B717-917EC669366A}" sibTransId="{7BCB7FBE-3995-B446-8A21-1135BA6CC6D9}"/>
    <dgm:cxn modelId="{7450B463-469D-FA44-9989-4D1791022BC2}" srcId="{C543C196-986D-264F-B1F3-D2DAA85FEEB0}" destId="{4F02EA16-9B68-1D48-B67A-9B9BCA1D5D08}" srcOrd="1" destOrd="0" parTransId="{C1650E20-8EF4-9743-9B8A-9A1251F029B2}" sibTransId="{C7F30F93-4052-064F-9421-A5EF51F7E0DF}"/>
    <dgm:cxn modelId="{2EF92344-C887-4F26-BBE7-F459D988181F}" type="presOf" srcId="{AA0D47D9-4A82-9841-A26D-19296EBD1CF8}" destId="{7D3D7C2F-D8B1-6340-919D-85C1DB957B3A}" srcOrd="0" destOrd="0" presId="urn:microsoft.com/office/officeart/2005/8/layout/hList1"/>
    <dgm:cxn modelId="{9BCDB67D-836B-409F-9715-6DB16921B9FE}" type="presOf" srcId="{E5A1BF9D-81A0-9C42-8E2F-3D1FAAC05104}" destId="{ABA06E60-FD5D-AC4D-B539-BCC3A3F4BF33}" srcOrd="0" destOrd="0" presId="urn:microsoft.com/office/officeart/2005/8/layout/hList1"/>
    <dgm:cxn modelId="{B74B449D-9959-6E49-AADA-79D1E0EF829D}" srcId="{E5A1BF9D-81A0-9C42-8E2F-3D1FAAC05104}" destId="{C543C196-986D-264F-B1F3-D2DAA85FEEB0}" srcOrd="0" destOrd="0" parTransId="{F8490ED1-DB5B-3E44-BCAC-7306DEEBCA72}" sibTransId="{655434CF-3DD5-8245-ABEE-6FB684AE462A}"/>
    <dgm:cxn modelId="{2F2D4CA9-6C3E-4946-A8EE-80A1E3BD88A3}" srcId="{C543C196-986D-264F-B1F3-D2DAA85FEEB0}" destId="{7F646C93-6E4C-FD49-9CB0-29A02D210CBB}" srcOrd="2" destOrd="0" parTransId="{7D6050A4-C2AB-F14B-88AE-6509934901A1}" sibTransId="{DE1C4B53-69F0-CF46-8719-5B19206E7728}"/>
    <dgm:cxn modelId="{760C39AB-2047-4732-9527-8A5D26C462D6}" type="presOf" srcId="{C543C196-986D-264F-B1F3-D2DAA85FEEB0}" destId="{FDEAD48D-D69C-4541-8B5F-F3E71AF973D3}" srcOrd="0" destOrd="0" presId="urn:microsoft.com/office/officeart/2005/8/layout/hList1"/>
    <dgm:cxn modelId="{69CE34AD-692E-477D-8A9A-051534AF56F5}" type="presOf" srcId="{4F02EA16-9B68-1D48-B67A-9B9BCA1D5D08}" destId="{7D3D7C2F-D8B1-6340-919D-85C1DB957B3A}" srcOrd="0" destOrd="1" presId="urn:microsoft.com/office/officeart/2005/8/layout/hList1"/>
    <dgm:cxn modelId="{68489CE0-5AA4-46F0-8519-DBFE479C707A}" type="presOf" srcId="{7F646C93-6E4C-FD49-9CB0-29A02D210CBB}" destId="{7D3D7C2F-D8B1-6340-919D-85C1DB957B3A}" srcOrd="0" destOrd="2" presId="urn:microsoft.com/office/officeart/2005/8/layout/hList1"/>
    <dgm:cxn modelId="{0F8561EE-2BE3-480F-A08D-60E3582AB8F7}" type="presParOf" srcId="{ABA06E60-FD5D-AC4D-B539-BCC3A3F4BF33}" destId="{3EBC581D-0E34-B740-8F23-2AEACFECB3E7}" srcOrd="0" destOrd="0" presId="urn:microsoft.com/office/officeart/2005/8/layout/hList1"/>
    <dgm:cxn modelId="{078CF1F3-2201-4B6E-B8F8-285BFD2D344B}" type="presParOf" srcId="{3EBC581D-0E34-B740-8F23-2AEACFECB3E7}" destId="{FDEAD48D-D69C-4541-8B5F-F3E71AF973D3}" srcOrd="0" destOrd="0" presId="urn:microsoft.com/office/officeart/2005/8/layout/hList1"/>
    <dgm:cxn modelId="{21F8EAE7-7E5E-4CE5-8B21-DCF7C55790B3}" type="presParOf" srcId="{3EBC581D-0E34-B740-8F23-2AEACFECB3E7}" destId="{7D3D7C2F-D8B1-6340-919D-85C1DB957B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21B391-429E-3E44-8D7D-6ECDC3FE14AD}" type="doc">
      <dgm:prSet loTypeId="urn:microsoft.com/office/officeart/2005/8/layout/hList1" loCatId="" qsTypeId="urn:microsoft.com/office/officeart/2005/8/quickstyle/simple4" qsCatId="simple" csTypeId="urn:microsoft.com/office/officeart/2005/8/colors/accent6_2" csCatId="accent6"/>
      <dgm:spPr/>
      <dgm:t>
        <a:bodyPr/>
        <a:lstStyle/>
        <a:p>
          <a:endParaRPr lang="en-US"/>
        </a:p>
      </dgm:t>
    </dgm:pt>
    <dgm:pt modelId="{4ACB198B-3D05-9F43-A0BB-385F34FD17CD}">
      <dgm:prSet/>
      <dgm:spPr/>
      <dgm:t>
        <a:bodyPr/>
        <a:lstStyle/>
        <a:p>
          <a:pPr rtl="0"/>
          <a:r>
            <a:rPr lang="en-US" b="1"/>
            <a:t>The ever-expanding state</a:t>
          </a:r>
          <a:endParaRPr lang="en-US"/>
        </a:p>
      </dgm:t>
    </dgm:pt>
    <dgm:pt modelId="{AA43D526-950D-714E-84DE-79B3FC376FE3}" type="parTrans" cxnId="{02FB7AD4-44ED-5D43-B029-C96B153956E4}">
      <dgm:prSet/>
      <dgm:spPr/>
      <dgm:t>
        <a:bodyPr/>
        <a:lstStyle/>
        <a:p>
          <a:endParaRPr lang="en-US"/>
        </a:p>
      </dgm:t>
    </dgm:pt>
    <dgm:pt modelId="{6F23B677-FD6A-E040-A838-7E5B00A162EA}" type="sibTrans" cxnId="{02FB7AD4-44ED-5D43-B029-C96B153956E4}">
      <dgm:prSet/>
      <dgm:spPr/>
      <dgm:t>
        <a:bodyPr/>
        <a:lstStyle/>
        <a:p>
          <a:endParaRPr lang="en-US"/>
        </a:p>
      </dgm:t>
    </dgm:pt>
    <dgm:pt modelId="{1E72B595-6483-C740-915F-C25FD73DF29C}">
      <dgm:prSet/>
      <dgm:spPr/>
      <dgm:t>
        <a:bodyPr/>
        <a:lstStyle/>
        <a:p>
          <a:pPr rtl="0"/>
          <a:r>
            <a:rPr lang="en-US" dirty="0"/>
            <a:t>Power resides in large bureaucracies; local communities have reduced control.</a:t>
          </a:r>
        </a:p>
      </dgm:t>
    </dgm:pt>
    <dgm:pt modelId="{5D5541F2-030A-9E49-9A6B-3646382F9258}" type="parTrans" cxnId="{CDAB5662-59AE-F040-A4A5-128A12D4D558}">
      <dgm:prSet/>
      <dgm:spPr/>
      <dgm:t>
        <a:bodyPr/>
        <a:lstStyle/>
        <a:p>
          <a:endParaRPr lang="en-US"/>
        </a:p>
      </dgm:t>
    </dgm:pt>
    <dgm:pt modelId="{1D5397A7-C426-7B40-9743-7B924C174FDA}" type="sibTrans" cxnId="{CDAB5662-59AE-F040-A4A5-128A12D4D558}">
      <dgm:prSet/>
      <dgm:spPr/>
      <dgm:t>
        <a:bodyPr/>
        <a:lstStyle/>
        <a:p>
          <a:endParaRPr lang="en-US"/>
        </a:p>
      </dgm:t>
    </dgm:pt>
    <dgm:pt modelId="{4FF6F78E-D3FF-394A-8A86-FAA022B1868C}">
      <dgm:prSet/>
      <dgm:spPr/>
      <dgm:t>
        <a:bodyPr/>
        <a:lstStyle/>
        <a:p>
          <a:pPr rtl="0"/>
          <a:r>
            <a:rPr lang="en-US"/>
            <a:t>Regulations may protect and advance social equality, but they also undermine autonomy of families and local communities.</a:t>
          </a:r>
        </a:p>
      </dgm:t>
    </dgm:pt>
    <dgm:pt modelId="{229C95C2-6950-E240-80E9-BFFC53AE2C3B}" type="parTrans" cxnId="{6AC3507B-9166-CC4C-8BBB-5F46425788A7}">
      <dgm:prSet/>
      <dgm:spPr/>
      <dgm:t>
        <a:bodyPr/>
        <a:lstStyle/>
        <a:p>
          <a:endParaRPr lang="en-US"/>
        </a:p>
      </dgm:t>
    </dgm:pt>
    <dgm:pt modelId="{A39EEB34-4FCC-EE4D-A2CF-750FF44DACC4}" type="sibTrans" cxnId="{6AC3507B-9166-CC4C-8BBB-5F46425788A7}">
      <dgm:prSet/>
      <dgm:spPr/>
      <dgm:t>
        <a:bodyPr/>
        <a:lstStyle/>
        <a:p>
          <a:endParaRPr lang="en-US"/>
        </a:p>
      </dgm:t>
    </dgm:pt>
    <dgm:pt modelId="{EC75BC34-5021-544E-902C-B22A4AF45F0D}" type="pres">
      <dgm:prSet presAssocID="{FB21B391-429E-3E44-8D7D-6ECDC3FE14AD}" presName="Name0" presStyleCnt="0">
        <dgm:presLayoutVars>
          <dgm:dir/>
          <dgm:animLvl val="lvl"/>
          <dgm:resizeHandles val="exact"/>
        </dgm:presLayoutVars>
      </dgm:prSet>
      <dgm:spPr/>
    </dgm:pt>
    <dgm:pt modelId="{D4371E47-8395-5346-BA7B-B35E89627DDE}" type="pres">
      <dgm:prSet presAssocID="{4ACB198B-3D05-9F43-A0BB-385F34FD17CD}" presName="composite" presStyleCnt="0"/>
      <dgm:spPr/>
    </dgm:pt>
    <dgm:pt modelId="{88886B91-F800-DC4A-93FA-813062797A1C}" type="pres">
      <dgm:prSet presAssocID="{4ACB198B-3D05-9F43-A0BB-385F34FD17CD}" presName="parTx" presStyleLbl="alignNode1" presStyleIdx="0" presStyleCnt="1">
        <dgm:presLayoutVars>
          <dgm:chMax val="0"/>
          <dgm:chPref val="0"/>
          <dgm:bulletEnabled val="1"/>
        </dgm:presLayoutVars>
      </dgm:prSet>
      <dgm:spPr/>
    </dgm:pt>
    <dgm:pt modelId="{68E1B219-10FF-A049-ABB2-67CED44C061E}" type="pres">
      <dgm:prSet presAssocID="{4ACB198B-3D05-9F43-A0BB-385F34FD17CD}" presName="desTx" presStyleLbl="alignAccFollowNode1" presStyleIdx="0" presStyleCnt="1">
        <dgm:presLayoutVars>
          <dgm:bulletEnabled val="1"/>
        </dgm:presLayoutVars>
      </dgm:prSet>
      <dgm:spPr/>
    </dgm:pt>
  </dgm:ptLst>
  <dgm:cxnLst>
    <dgm:cxn modelId="{F0E7A00B-CEA2-481F-812D-6444213FE3FA}" type="presOf" srcId="{4FF6F78E-D3FF-394A-8A86-FAA022B1868C}" destId="{68E1B219-10FF-A049-ABB2-67CED44C061E}" srcOrd="0" destOrd="1" presId="urn:microsoft.com/office/officeart/2005/8/layout/hList1"/>
    <dgm:cxn modelId="{CDAB5662-59AE-F040-A4A5-128A12D4D558}" srcId="{4ACB198B-3D05-9F43-A0BB-385F34FD17CD}" destId="{1E72B595-6483-C740-915F-C25FD73DF29C}" srcOrd="0" destOrd="0" parTransId="{5D5541F2-030A-9E49-9A6B-3646382F9258}" sibTransId="{1D5397A7-C426-7B40-9743-7B924C174FDA}"/>
    <dgm:cxn modelId="{6AC3507B-9166-CC4C-8BBB-5F46425788A7}" srcId="{4ACB198B-3D05-9F43-A0BB-385F34FD17CD}" destId="{4FF6F78E-D3FF-394A-8A86-FAA022B1868C}" srcOrd="1" destOrd="0" parTransId="{229C95C2-6950-E240-80E9-BFFC53AE2C3B}" sibTransId="{A39EEB34-4FCC-EE4D-A2CF-750FF44DACC4}"/>
    <dgm:cxn modelId="{66C16D85-E123-43EA-84BD-DA1F96863416}" type="presOf" srcId="{FB21B391-429E-3E44-8D7D-6ECDC3FE14AD}" destId="{EC75BC34-5021-544E-902C-B22A4AF45F0D}" srcOrd="0" destOrd="0" presId="urn:microsoft.com/office/officeart/2005/8/layout/hList1"/>
    <dgm:cxn modelId="{15A21E88-1F4F-4609-A5FD-C95B65D72982}" type="presOf" srcId="{4ACB198B-3D05-9F43-A0BB-385F34FD17CD}" destId="{88886B91-F800-DC4A-93FA-813062797A1C}" srcOrd="0" destOrd="0" presId="urn:microsoft.com/office/officeart/2005/8/layout/hList1"/>
    <dgm:cxn modelId="{45F83493-0812-4467-968F-D4A65C24D3F7}" type="presOf" srcId="{1E72B595-6483-C740-915F-C25FD73DF29C}" destId="{68E1B219-10FF-A049-ABB2-67CED44C061E}" srcOrd="0" destOrd="0" presId="urn:microsoft.com/office/officeart/2005/8/layout/hList1"/>
    <dgm:cxn modelId="{02FB7AD4-44ED-5D43-B029-C96B153956E4}" srcId="{FB21B391-429E-3E44-8D7D-6ECDC3FE14AD}" destId="{4ACB198B-3D05-9F43-A0BB-385F34FD17CD}" srcOrd="0" destOrd="0" parTransId="{AA43D526-950D-714E-84DE-79B3FC376FE3}" sibTransId="{6F23B677-FD6A-E040-A838-7E5B00A162EA}"/>
    <dgm:cxn modelId="{98D623C3-EE18-4B1A-8980-30DB9ADE943E}" type="presParOf" srcId="{EC75BC34-5021-544E-902C-B22A4AF45F0D}" destId="{D4371E47-8395-5346-BA7B-B35E89627DDE}" srcOrd="0" destOrd="0" presId="urn:microsoft.com/office/officeart/2005/8/layout/hList1"/>
    <dgm:cxn modelId="{361289AF-98F3-4A31-92DA-37F845DFA6E6}" type="presParOf" srcId="{D4371E47-8395-5346-BA7B-B35E89627DDE}" destId="{88886B91-F800-DC4A-93FA-813062797A1C}" srcOrd="0" destOrd="0" presId="urn:microsoft.com/office/officeart/2005/8/layout/hList1"/>
    <dgm:cxn modelId="{59FA75B1-A7CE-4FA0-BDD8-6E9AB7CA4C5F}" type="presParOf" srcId="{D4371E47-8395-5346-BA7B-B35E89627DDE}" destId="{68E1B219-10FF-A049-ABB2-67CED44C06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2D7B7E-0D41-1349-BCB5-431C41E9198F}" type="doc">
      <dgm:prSet loTypeId="urn:microsoft.com/office/officeart/2005/8/layout/hList1" loCatId="" qsTypeId="urn:microsoft.com/office/officeart/2005/8/quickstyle/simple4" qsCatId="simple" csTypeId="urn:microsoft.com/office/officeart/2005/8/colors/accent1_2" csCatId="accent1"/>
      <dgm:spPr/>
      <dgm:t>
        <a:bodyPr/>
        <a:lstStyle/>
        <a:p>
          <a:endParaRPr lang="en-US"/>
        </a:p>
      </dgm:t>
    </dgm:pt>
    <dgm:pt modelId="{0D62975A-7793-E64D-BB3A-39FA6B241C84}">
      <dgm:prSet/>
      <dgm:spPr/>
      <dgm:t>
        <a:bodyPr/>
        <a:lstStyle/>
        <a:p>
          <a:pPr rtl="0"/>
          <a:r>
            <a:rPr lang="en-US" b="1"/>
            <a:t>Persistent inequality</a:t>
          </a:r>
          <a:endParaRPr lang="en-US"/>
        </a:p>
      </dgm:t>
    </dgm:pt>
    <dgm:pt modelId="{3D8CF799-B4BA-2343-B03A-B41EA62DF41C}" type="parTrans" cxnId="{3918D872-F7B1-2446-8E39-4B078417B96F}">
      <dgm:prSet/>
      <dgm:spPr/>
      <dgm:t>
        <a:bodyPr/>
        <a:lstStyle/>
        <a:p>
          <a:endParaRPr lang="en-US"/>
        </a:p>
      </dgm:t>
    </dgm:pt>
    <dgm:pt modelId="{EF6CCF83-AC6E-7043-B7C4-A6EC69CDD4E0}" type="sibTrans" cxnId="{3918D872-F7B1-2446-8E39-4B078417B96F}">
      <dgm:prSet/>
      <dgm:spPr/>
      <dgm:t>
        <a:bodyPr/>
        <a:lstStyle/>
        <a:p>
          <a:endParaRPr lang="en-US"/>
        </a:p>
      </dgm:t>
    </dgm:pt>
    <dgm:pt modelId="{D639A0FB-943A-B94B-AEB5-666289811179}">
      <dgm:prSet/>
      <dgm:spPr/>
      <dgm:t>
        <a:bodyPr/>
        <a:lstStyle/>
        <a:p>
          <a:pPr rtl="0"/>
          <a:r>
            <a:rPr lang="en-US"/>
            <a:t>Contends elite class still exists as people are still born to wealth and power</a:t>
          </a:r>
        </a:p>
      </dgm:t>
    </dgm:pt>
    <dgm:pt modelId="{926A6BA5-729B-2340-85B7-BE171D253D67}" type="parTrans" cxnId="{5FD5C434-9F91-2C48-8AB2-8337D96D0BCC}">
      <dgm:prSet/>
      <dgm:spPr/>
      <dgm:t>
        <a:bodyPr/>
        <a:lstStyle/>
        <a:p>
          <a:endParaRPr lang="en-US"/>
        </a:p>
      </dgm:t>
    </dgm:pt>
    <dgm:pt modelId="{BA919826-9C64-2741-B1B9-B1F5821ADA16}" type="sibTrans" cxnId="{5FD5C434-9F91-2C48-8AB2-8337D96D0BCC}">
      <dgm:prSet/>
      <dgm:spPr/>
      <dgm:t>
        <a:bodyPr/>
        <a:lstStyle/>
        <a:p>
          <a:endParaRPr lang="en-US"/>
        </a:p>
      </dgm:t>
    </dgm:pt>
    <dgm:pt modelId="{29828386-0703-CD43-828F-E4F5A8261D88}">
      <dgm:prSet/>
      <dgm:spPr/>
      <dgm:t>
        <a:bodyPr/>
        <a:lstStyle/>
        <a:p>
          <a:pPr rtl="0"/>
          <a:r>
            <a:rPr lang="en-US"/>
            <a:t>Suggests state can only accomplish minor forms become of capitalist control of economy</a:t>
          </a:r>
        </a:p>
      </dgm:t>
    </dgm:pt>
    <dgm:pt modelId="{B74DD319-71A4-8147-8289-DDC889E898BB}" type="parTrans" cxnId="{C42D7C9C-9DC9-FB43-8D56-8D9652F4FF8A}">
      <dgm:prSet/>
      <dgm:spPr/>
      <dgm:t>
        <a:bodyPr/>
        <a:lstStyle/>
        <a:p>
          <a:endParaRPr lang="en-US"/>
        </a:p>
      </dgm:t>
    </dgm:pt>
    <dgm:pt modelId="{A6BAF9AF-1228-6F49-BD66-ED46D38CE414}" type="sibTrans" cxnId="{C42D7C9C-9DC9-FB43-8D56-8D9652F4FF8A}">
      <dgm:prSet/>
      <dgm:spPr/>
      <dgm:t>
        <a:bodyPr/>
        <a:lstStyle/>
        <a:p>
          <a:endParaRPr lang="en-US"/>
        </a:p>
      </dgm:t>
    </dgm:pt>
    <dgm:pt modelId="{B7541A56-8464-BB4D-9516-07090ED9BB1E}">
      <dgm:prSet/>
      <dgm:spPr/>
      <dgm:t>
        <a:bodyPr/>
        <a:lstStyle/>
        <a:p>
          <a:pPr rtl="0"/>
          <a:r>
            <a:rPr lang="en-US"/>
            <a:t>Posits gains of working people and minorities are result of political struggle and not government goodwill </a:t>
          </a:r>
        </a:p>
      </dgm:t>
    </dgm:pt>
    <dgm:pt modelId="{3EFB7BF1-3986-C44A-BEF4-BCF48DB765D9}" type="parTrans" cxnId="{6D7A3C24-0A52-5C41-AFA1-F0FD6D2C9963}">
      <dgm:prSet/>
      <dgm:spPr/>
      <dgm:t>
        <a:bodyPr/>
        <a:lstStyle/>
        <a:p>
          <a:endParaRPr lang="en-US"/>
        </a:p>
      </dgm:t>
    </dgm:pt>
    <dgm:pt modelId="{9BA87192-AE90-ED4F-BE04-DF2B3687B7F3}" type="sibTrans" cxnId="{6D7A3C24-0A52-5C41-AFA1-F0FD6D2C9963}">
      <dgm:prSet/>
      <dgm:spPr/>
      <dgm:t>
        <a:bodyPr/>
        <a:lstStyle/>
        <a:p>
          <a:endParaRPr lang="en-US"/>
        </a:p>
      </dgm:t>
    </dgm:pt>
    <dgm:pt modelId="{A091A882-68B7-1443-BDAB-C585F5F1B42F}" type="pres">
      <dgm:prSet presAssocID="{392D7B7E-0D41-1349-BCB5-431C41E9198F}" presName="Name0" presStyleCnt="0">
        <dgm:presLayoutVars>
          <dgm:dir/>
          <dgm:animLvl val="lvl"/>
          <dgm:resizeHandles val="exact"/>
        </dgm:presLayoutVars>
      </dgm:prSet>
      <dgm:spPr/>
    </dgm:pt>
    <dgm:pt modelId="{1BEEBD4A-A04C-E844-B440-FF7EA4A09A0A}" type="pres">
      <dgm:prSet presAssocID="{0D62975A-7793-E64D-BB3A-39FA6B241C84}" presName="composite" presStyleCnt="0"/>
      <dgm:spPr/>
    </dgm:pt>
    <dgm:pt modelId="{4A933371-22E7-AE4F-A020-FC3DF63180D2}" type="pres">
      <dgm:prSet presAssocID="{0D62975A-7793-E64D-BB3A-39FA6B241C84}" presName="parTx" presStyleLbl="alignNode1" presStyleIdx="0" presStyleCnt="1">
        <dgm:presLayoutVars>
          <dgm:chMax val="0"/>
          <dgm:chPref val="0"/>
          <dgm:bulletEnabled val="1"/>
        </dgm:presLayoutVars>
      </dgm:prSet>
      <dgm:spPr/>
    </dgm:pt>
    <dgm:pt modelId="{98134C27-E1F4-6548-9813-A467260550BB}" type="pres">
      <dgm:prSet presAssocID="{0D62975A-7793-E64D-BB3A-39FA6B241C84}" presName="desTx" presStyleLbl="alignAccFollowNode1" presStyleIdx="0" presStyleCnt="1">
        <dgm:presLayoutVars>
          <dgm:bulletEnabled val="1"/>
        </dgm:presLayoutVars>
      </dgm:prSet>
      <dgm:spPr/>
    </dgm:pt>
  </dgm:ptLst>
  <dgm:cxnLst>
    <dgm:cxn modelId="{6D7A3C24-0A52-5C41-AFA1-F0FD6D2C9963}" srcId="{0D62975A-7793-E64D-BB3A-39FA6B241C84}" destId="{B7541A56-8464-BB4D-9516-07090ED9BB1E}" srcOrd="2" destOrd="0" parTransId="{3EFB7BF1-3986-C44A-BEF4-BCF48DB765D9}" sibTransId="{9BA87192-AE90-ED4F-BE04-DF2B3687B7F3}"/>
    <dgm:cxn modelId="{D9AC4E32-C153-45BE-86ED-489D1310DBFE}" type="presOf" srcId="{392D7B7E-0D41-1349-BCB5-431C41E9198F}" destId="{A091A882-68B7-1443-BDAB-C585F5F1B42F}" srcOrd="0" destOrd="0" presId="urn:microsoft.com/office/officeart/2005/8/layout/hList1"/>
    <dgm:cxn modelId="{5FD5C434-9F91-2C48-8AB2-8337D96D0BCC}" srcId="{0D62975A-7793-E64D-BB3A-39FA6B241C84}" destId="{D639A0FB-943A-B94B-AEB5-666289811179}" srcOrd="0" destOrd="0" parTransId="{926A6BA5-729B-2340-85B7-BE171D253D67}" sibTransId="{BA919826-9C64-2741-B1B9-B1F5821ADA16}"/>
    <dgm:cxn modelId="{0538F849-7682-4805-A78C-5751C47120BB}" type="presOf" srcId="{29828386-0703-CD43-828F-E4F5A8261D88}" destId="{98134C27-E1F4-6548-9813-A467260550BB}" srcOrd="0" destOrd="1" presId="urn:microsoft.com/office/officeart/2005/8/layout/hList1"/>
    <dgm:cxn modelId="{174BE26A-D8F4-4447-9BE3-4DBB72B5389C}" type="presOf" srcId="{B7541A56-8464-BB4D-9516-07090ED9BB1E}" destId="{98134C27-E1F4-6548-9813-A467260550BB}" srcOrd="0" destOrd="2" presId="urn:microsoft.com/office/officeart/2005/8/layout/hList1"/>
    <dgm:cxn modelId="{3918D872-F7B1-2446-8E39-4B078417B96F}" srcId="{392D7B7E-0D41-1349-BCB5-431C41E9198F}" destId="{0D62975A-7793-E64D-BB3A-39FA6B241C84}" srcOrd="0" destOrd="0" parTransId="{3D8CF799-B4BA-2343-B03A-B41EA62DF41C}" sibTransId="{EF6CCF83-AC6E-7043-B7C4-A6EC69CDD4E0}"/>
    <dgm:cxn modelId="{C42D7C9C-9DC9-FB43-8D56-8D9652F4FF8A}" srcId="{0D62975A-7793-E64D-BB3A-39FA6B241C84}" destId="{29828386-0703-CD43-828F-E4F5A8261D88}" srcOrd="1" destOrd="0" parTransId="{B74DD319-71A4-8147-8289-DDC889E898BB}" sibTransId="{A6BAF9AF-1228-6F49-BD66-ED46D38CE414}"/>
    <dgm:cxn modelId="{9B5A35B1-A9C6-424A-958B-2957A2A2E35A}" type="presOf" srcId="{0D62975A-7793-E64D-BB3A-39FA6B241C84}" destId="{4A933371-22E7-AE4F-A020-FC3DF63180D2}" srcOrd="0" destOrd="0" presId="urn:microsoft.com/office/officeart/2005/8/layout/hList1"/>
    <dgm:cxn modelId="{A740EFF7-2A7F-4AC4-AACB-C9756D3885F7}" type="presOf" srcId="{D639A0FB-943A-B94B-AEB5-666289811179}" destId="{98134C27-E1F4-6548-9813-A467260550BB}" srcOrd="0" destOrd="0" presId="urn:microsoft.com/office/officeart/2005/8/layout/hList1"/>
    <dgm:cxn modelId="{E7851C5B-84EA-4532-97A8-86B99693BEB8}" type="presParOf" srcId="{A091A882-68B7-1443-BDAB-C585F5F1B42F}" destId="{1BEEBD4A-A04C-E844-B440-FF7EA4A09A0A}" srcOrd="0" destOrd="0" presId="urn:microsoft.com/office/officeart/2005/8/layout/hList1"/>
    <dgm:cxn modelId="{6ADFE9C8-5735-4402-B9A3-273E6C12598A}" type="presParOf" srcId="{1BEEBD4A-A04C-E844-B440-FF7EA4A09A0A}" destId="{4A933371-22E7-AE4F-A020-FC3DF63180D2}" srcOrd="0" destOrd="0" presId="urn:microsoft.com/office/officeart/2005/8/layout/hList1"/>
    <dgm:cxn modelId="{856CD44D-AAB8-4212-A2C5-BEE4F0E0529C}" type="presParOf" srcId="{1BEEBD4A-A04C-E844-B440-FF7EA4A09A0A}" destId="{98134C27-E1F4-6548-9813-A467260550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DDE92-C324-4F9F-9A74-BA98549F6592}">
      <dsp:nvSpPr>
        <dsp:cNvPr id="0" name=""/>
        <dsp:cNvSpPr/>
      </dsp:nvSpPr>
      <dsp:spPr>
        <a:xfrm rot="21300000">
          <a:off x="27358" y="2215305"/>
          <a:ext cx="8860682" cy="1014681"/>
        </a:xfrm>
        <a:prstGeom prst="mathMinus">
          <a:avLst/>
        </a:prstGeom>
        <a:solidFill>
          <a:schemeClr val="dk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3CBE3F-9DE0-45A9-B463-877BC848DEB3}">
      <dsp:nvSpPr>
        <dsp:cNvPr id="0" name=""/>
        <dsp:cNvSpPr/>
      </dsp:nvSpPr>
      <dsp:spPr>
        <a:xfrm>
          <a:off x="1069848" y="272264"/>
          <a:ext cx="2674620" cy="2178116"/>
        </a:xfrm>
        <a:prstGeom prst="downArrow">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5D3C1-932F-4FEA-B69F-15AA81E04085}">
      <dsp:nvSpPr>
        <dsp:cNvPr id="0" name=""/>
        <dsp:cNvSpPr/>
      </dsp:nvSpPr>
      <dsp:spPr>
        <a:xfrm>
          <a:off x="4725162" y="0"/>
          <a:ext cx="2852928" cy="228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t>Order</a:t>
          </a:r>
        </a:p>
      </dsp:txBody>
      <dsp:txXfrm>
        <a:off x="4725162" y="0"/>
        <a:ext cx="2852928" cy="2287022"/>
      </dsp:txXfrm>
    </dsp:sp>
    <dsp:sp modelId="{39524F50-93BD-407E-AF0B-AAD525B77ABB}">
      <dsp:nvSpPr>
        <dsp:cNvPr id="0" name=""/>
        <dsp:cNvSpPr/>
      </dsp:nvSpPr>
      <dsp:spPr>
        <a:xfrm>
          <a:off x="5170932" y="2994910"/>
          <a:ext cx="2674620" cy="2178116"/>
        </a:xfrm>
        <a:prstGeom prst="upArrow">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347E8-E028-4637-8648-9AC91A0CFB9B}">
      <dsp:nvSpPr>
        <dsp:cNvPr id="0" name=""/>
        <dsp:cNvSpPr/>
      </dsp:nvSpPr>
      <dsp:spPr>
        <a:xfrm>
          <a:off x="1337310" y="3158269"/>
          <a:ext cx="2852928" cy="228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t>Change</a:t>
          </a:r>
        </a:p>
      </dsp:txBody>
      <dsp:txXfrm>
        <a:off x="1337310" y="3158269"/>
        <a:ext cx="2852928" cy="2287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0DB1E-E438-4624-BE2B-8D0C19A02430}">
      <dsp:nvSpPr>
        <dsp:cNvPr id="0" name=""/>
        <dsp:cNvSpPr/>
      </dsp:nvSpPr>
      <dsp:spPr>
        <a:xfrm>
          <a:off x="673630" y="0"/>
          <a:ext cx="7634482" cy="54968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28317-B528-4471-9E32-AC1C3B6C2355}">
      <dsp:nvSpPr>
        <dsp:cNvPr id="0" name=""/>
        <dsp:cNvSpPr/>
      </dsp:nvSpPr>
      <dsp:spPr>
        <a:xfrm>
          <a:off x="9648" y="1649066"/>
          <a:ext cx="2890998" cy="21987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Structural Determinants</a:t>
          </a:r>
        </a:p>
      </dsp:txBody>
      <dsp:txXfrm>
        <a:off x="116982" y="1756400"/>
        <a:ext cx="2676330" cy="1984087"/>
      </dsp:txXfrm>
    </dsp:sp>
    <dsp:sp modelId="{BE17B4E9-068B-4765-AEB0-63C1694C3E95}">
      <dsp:nvSpPr>
        <dsp:cNvPr id="0" name=""/>
        <dsp:cNvSpPr/>
      </dsp:nvSpPr>
      <dsp:spPr>
        <a:xfrm>
          <a:off x="3045372" y="1649066"/>
          <a:ext cx="2890998" cy="21987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Processes and Mechanisms</a:t>
          </a:r>
        </a:p>
      </dsp:txBody>
      <dsp:txXfrm>
        <a:off x="3152706" y="1756400"/>
        <a:ext cx="2676330" cy="1984087"/>
      </dsp:txXfrm>
    </dsp:sp>
    <dsp:sp modelId="{E3B6E38F-9D53-47E1-9877-B9187679F5D3}">
      <dsp:nvSpPr>
        <dsp:cNvPr id="0" name=""/>
        <dsp:cNvSpPr/>
      </dsp:nvSpPr>
      <dsp:spPr>
        <a:xfrm>
          <a:off x="6081096" y="1649066"/>
          <a:ext cx="2890998" cy="21987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Directions &amp; Consequences</a:t>
          </a:r>
        </a:p>
      </dsp:txBody>
      <dsp:txXfrm>
        <a:off x="6188430" y="1756400"/>
        <a:ext cx="2676330" cy="1984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5FD5E-C128-3043-A314-787E428125E4}">
      <dsp:nvSpPr>
        <dsp:cNvPr id="0" name=""/>
        <dsp:cNvSpPr/>
      </dsp:nvSpPr>
      <dsp:spPr>
        <a:xfrm rot="16200000">
          <a:off x="1529869" y="2171714"/>
          <a:ext cx="4036488" cy="2466722"/>
        </a:xfrm>
        <a:prstGeom prst="round2SameRect">
          <a:avLst>
            <a:gd name="adj1" fmla="val 16670"/>
            <a:gd name="adj2" fmla="val 0"/>
          </a:avLst>
        </a:prstGeom>
        <a:solidFill>
          <a:schemeClr val="accent1">
            <a:tint val="50000"/>
            <a:hueOff val="0"/>
            <a:satOff val="0"/>
            <a:lumOff val="0"/>
            <a:alphaOff val="0"/>
          </a:schemeClr>
        </a:solidFill>
        <a:ln>
          <a:noFill/>
        </a:ln>
        <a:effectLst>
          <a:outerShdw blurRad="38100" dist="25400" dir="5400000" rotWithShape="0">
            <a:srgbClr val="000000">
              <a:alpha val="25000"/>
            </a:srgbClr>
          </a:outerShdw>
        </a:effectLst>
        <a:sp3d z="-5400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21920" tIns="203200" rIns="182880" bIns="203200" numCol="1" spcCol="1270" anchor="t" anchorCtr="0">
          <a:noAutofit/>
        </a:bodyPr>
        <a:lstStyle/>
        <a:p>
          <a:pPr marL="0" lvl="0" indent="0" algn="l" defTabSz="1422400" rtl="0">
            <a:lnSpc>
              <a:spcPct val="90000"/>
            </a:lnSpc>
            <a:spcBef>
              <a:spcPct val="0"/>
            </a:spcBef>
            <a:spcAft>
              <a:spcPct val="35000"/>
            </a:spcAft>
            <a:buNone/>
          </a:pPr>
          <a:r>
            <a:rPr lang="en-US" sz="3200" b="1" kern="1200" dirty="0"/>
            <a:t>Modernity</a:t>
          </a:r>
          <a:endParaRPr lang="en-US" sz="3200" kern="1200" dirty="0"/>
        </a:p>
        <a:p>
          <a:pPr marL="228600" lvl="1" indent="-228600" algn="l" defTabSz="1066800" rtl="0">
            <a:lnSpc>
              <a:spcPct val="90000"/>
            </a:lnSpc>
            <a:spcBef>
              <a:spcPct val="0"/>
            </a:spcBef>
            <a:spcAft>
              <a:spcPct val="15000"/>
            </a:spcAft>
            <a:buChar char="•"/>
          </a:pPr>
          <a:r>
            <a:rPr lang="en-US" sz="2400" kern="1200" dirty="0"/>
            <a:t>Changes brought about by the Industrial Revolution</a:t>
          </a:r>
          <a:br>
            <a:rPr lang="en-US" sz="2400" kern="1200" dirty="0"/>
          </a:br>
          <a:endParaRPr lang="en-US" sz="2400" kern="1200" dirty="0"/>
        </a:p>
      </dsp:txBody>
      <dsp:txXfrm rot="5400000">
        <a:off x="2435189" y="1507269"/>
        <a:ext cx="2346285" cy="3795614"/>
      </dsp:txXfrm>
    </dsp:sp>
    <dsp:sp modelId="{1E25410B-AC86-394E-A7AA-8098BC2BED19}">
      <dsp:nvSpPr>
        <dsp:cNvPr id="0" name=""/>
        <dsp:cNvSpPr/>
      </dsp:nvSpPr>
      <dsp:spPr>
        <a:xfrm rot="5400000">
          <a:off x="5506738" y="2112700"/>
          <a:ext cx="4036488" cy="2466722"/>
        </a:xfrm>
        <a:prstGeom prst="round2SameRect">
          <a:avLst>
            <a:gd name="adj1" fmla="val 16670"/>
            <a:gd name="adj2" fmla="val 0"/>
          </a:avLst>
        </a:prstGeom>
        <a:solidFill>
          <a:schemeClr val="accent1">
            <a:tint val="50000"/>
            <a:hueOff val="0"/>
            <a:satOff val="0"/>
            <a:lumOff val="0"/>
            <a:alphaOff val="0"/>
          </a:schemeClr>
        </a:solidFill>
        <a:ln>
          <a:noFill/>
        </a:ln>
        <a:effectLst>
          <a:outerShdw blurRad="38100" dist="25400" dir="5400000" rotWithShape="0">
            <a:srgbClr val="000000">
              <a:alpha val="25000"/>
            </a:srgbClr>
          </a:outerShdw>
        </a:effectLst>
        <a:sp3d z="-5400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37160" tIns="152400" rIns="91440" bIns="152400" numCol="1" spcCol="1270" anchor="t" anchorCtr="0">
          <a:noAutofit/>
        </a:bodyPr>
        <a:lstStyle/>
        <a:p>
          <a:pPr marL="0" lvl="0" indent="0" algn="l" defTabSz="1066800" rtl="0">
            <a:lnSpc>
              <a:spcPct val="90000"/>
            </a:lnSpc>
            <a:spcBef>
              <a:spcPct val="0"/>
            </a:spcBef>
            <a:spcAft>
              <a:spcPct val="35000"/>
            </a:spcAft>
            <a:buNone/>
          </a:pPr>
          <a:r>
            <a:rPr lang="en-US" sz="2400" b="1" kern="1200" dirty="0"/>
            <a:t>Modernization</a:t>
          </a:r>
          <a:endParaRPr lang="en-US" sz="2400" kern="1200" dirty="0"/>
        </a:p>
        <a:p>
          <a:pPr marL="228600" lvl="1" indent="-228600" algn="l" defTabSz="889000" rtl="0">
            <a:lnSpc>
              <a:spcPct val="90000"/>
            </a:lnSpc>
            <a:spcBef>
              <a:spcPct val="0"/>
            </a:spcBef>
            <a:spcAft>
              <a:spcPct val="15000"/>
            </a:spcAft>
            <a:buChar char="•"/>
          </a:pPr>
          <a:r>
            <a:rPr lang="en-US" sz="2000" kern="1200" dirty="0"/>
            <a:t>Process of social change begun by industrialization</a:t>
          </a:r>
        </a:p>
      </dsp:txBody>
      <dsp:txXfrm rot="-5400000">
        <a:off x="6291621" y="1448255"/>
        <a:ext cx="2346285" cy="3795614"/>
      </dsp:txXfrm>
    </dsp:sp>
    <dsp:sp modelId="{9F3DF294-6DB7-384A-8715-5A6AA6A63F48}">
      <dsp:nvSpPr>
        <dsp:cNvPr id="0" name=""/>
        <dsp:cNvSpPr/>
      </dsp:nvSpPr>
      <dsp:spPr>
        <a:xfrm>
          <a:off x="4196782" y="0"/>
          <a:ext cx="2578731" cy="257860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9A3AA63F-6628-C040-82FC-0DDF37135C60}">
      <dsp:nvSpPr>
        <dsp:cNvPr id="0" name=""/>
        <dsp:cNvSpPr/>
      </dsp:nvSpPr>
      <dsp:spPr>
        <a:xfrm rot="10800000">
          <a:off x="4196782" y="3699957"/>
          <a:ext cx="2578731" cy="257860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DC89C-413A-FF4E-9D6D-BB24ADD652FA}">
      <dsp:nvSpPr>
        <dsp:cNvPr id="0" name=""/>
        <dsp:cNvSpPr/>
      </dsp:nvSpPr>
      <dsp:spPr>
        <a:xfrm>
          <a:off x="0" y="72858"/>
          <a:ext cx="10424160" cy="1671012"/>
        </a:xfrm>
        <a:prstGeom prst="rect">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8000"/>
                <a:lumMod val="94000"/>
              </a:schemeClr>
            </a:gs>
          </a:gsLst>
          <a:lin ang="5400000" scaled="0"/>
        </a:gradFill>
        <a:ln w="9525" cap="rnd" cmpd="sng" algn="ctr">
          <a:solidFill>
            <a:schemeClr val="accent4">
              <a:shade val="5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rtl="0">
            <a:lnSpc>
              <a:spcPct val="90000"/>
            </a:lnSpc>
            <a:spcBef>
              <a:spcPct val="0"/>
            </a:spcBef>
            <a:spcAft>
              <a:spcPct val="35000"/>
            </a:spcAft>
            <a:buNone/>
          </a:pPr>
          <a:r>
            <a:rPr lang="en-US" sz="3800" b="1" kern="1200" dirty="0"/>
            <a:t>Four major characteristics of</a:t>
          </a:r>
        </a:p>
        <a:p>
          <a:pPr marL="0" lvl="0" indent="0" algn="ctr" defTabSz="1689100" rtl="0">
            <a:lnSpc>
              <a:spcPct val="90000"/>
            </a:lnSpc>
            <a:spcBef>
              <a:spcPct val="0"/>
            </a:spcBef>
            <a:spcAft>
              <a:spcPct val="35000"/>
            </a:spcAft>
            <a:buNone/>
          </a:pPr>
          <a:r>
            <a:rPr lang="en-US" sz="3800" b="1" kern="1200" dirty="0"/>
            <a:t> Social Change</a:t>
          </a:r>
          <a:endParaRPr lang="en-US" sz="3800" kern="1200" dirty="0"/>
        </a:p>
      </dsp:txBody>
      <dsp:txXfrm>
        <a:off x="0" y="72858"/>
        <a:ext cx="10424160" cy="1671012"/>
      </dsp:txXfrm>
    </dsp:sp>
    <dsp:sp modelId="{1A1DAF71-FF18-484C-886B-36AC857DDDFE}">
      <dsp:nvSpPr>
        <dsp:cNvPr id="0" name=""/>
        <dsp:cNvSpPr/>
      </dsp:nvSpPr>
      <dsp:spPr>
        <a:xfrm>
          <a:off x="0" y="1743870"/>
          <a:ext cx="10424160" cy="3442229"/>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rtl="0">
            <a:lnSpc>
              <a:spcPct val="90000"/>
            </a:lnSpc>
            <a:spcBef>
              <a:spcPct val="0"/>
            </a:spcBef>
            <a:spcAft>
              <a:spcPct val="15000"/>
            </a:spcAft>
            <a:buChar char="•"/>
          </a:pPr>
          <a:r>
            <a:rPr lang="en-US" sz="3800" kern="1200" dirty="0"/>
            <a:t>Social change happens all the time.</a:t>
          </a:r>
        </a:p>
        <a:p>
          <a:pPr marL="285750" lvl="1" indent="-285750" algn="l" defTabSz="1689100" rtl="0">
            <a:lnSpc>
              <a:spcPct val="90000"/>
            </a:lnSpc>
            <a:spcBef>
              <a:spcPct val="0"/>
            </a:spcBef>
            <a:spcAft>
              <a:spcPct val="15000"/>
            </a:spcAft>
            <a:buChar char="•"/>
          </a:pPr>
          <a:r>
            <a:rPr lang="en-US" sz="3800" kern="1200" dirty="0"/>
            <a:t>Social change is sometimes intentional but often unplanned.</a:t>
          </a:r>
        </a:p>
        <a:p>
          <a:pPr marL="285750" lvl="1" indent="-285750" algn="l" defTabSz="1689100" rtl="0">
            <a:lnSpc>
              <a:spcPct val="90000"/>
            </a:lnSpc>
            <a:spcBef>
              <a:spcPct val="0"/>
            </a:spcBef>
            <a:spcAft>
              <a:spcPct val="15000"/>
            </a:spcAft>
            <a:buChar char="•"/>
          </a:pPr>
          <a:r>
            <a:rPr lang="en-US" sz="3800" kern="1200" dirty="0"/>
            <a:t>Social change is controversial.</a:t>
          </a:r>
        </a:p>
        <a:p>
          <a:pPr marL="285750" lvl="1" indent="-285750" algn="l" defTabSz="1689100" rtl="0">
            <a:lnSpc>
              <a:spcPct val="90000"/>
            </a:lnSpc>
            <a:spcBef>
              <a:spcPct val="0"/>
            </a:spcBef>
            <a:spcAft>
              <a:spcPct val="15000"/>
            </a:spcAft>
            <a:buChar char="•"/>
          </a:pPr>
          <a:r>
            <a:rPr lang="en-US" sz="3800" kern="1200" dirty="0"/>
            <a:t>Some changes matter more than others.</a:t>
          </a:r>
        </a:p>
      </dsp:txBody>
      <dsp:txXfrm>
        <a:off x="0" y="1743870"/>
        <a:ext cx="10424160" cy="3442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AD48D-D69C-4541-8B5F-F3E71AF973D3}">
      <dsp:nvSpPr>
        <dsp:cNvPr id="0" name=""/>
        <dsp:cNvSpPr/>
      </dsp:nvSpPr>
      <dsp:spPr>
        <a:xfrm>
          <a:off x="0" y="54358"/>
          <a:ext cx="10972800" cy="1065600"/>
        </a:xfrm>
        <a:prstGeom prst="rect">
          <a:avLst/>
        </a:prstGeom>
        <a:gradFill rotWithShape="0">
          <a:gsLst>
            <a:gs pos="0">
              <a:schemeClr val="accent5">
                <a:shade val="50000"/>
                <a:hueOff val="0"/>
                <a:satOff val="0"/>
                <a:lumOff val="0"/>
                <a:alphaOff val="0"/>
                <a:tint val="96000"/>
                <a:lumMod val="104000"/>
              </a:schemeClr>
            </a:gs>
            <a:gs pos="100000">
              <a:schemeClr val="accent5">
                <a:shade val="50000"/>
                <a:hueOff val="0"/>
                <a:satOff val="0"/>
                <a:lumOff val="0"/>
                <a:alphaOff val="0"/>
                <a:shade val="98000"/>
                <a:lumMod val="94000"/>
              </a:schemeClr>
            </a:gs>
          </a:gsLst>
          <a:lin ang="5400000" scaled="0"/>
        </a:gradFill>
        <a:ln w="9525" cap="rnd" cmpd="sng" algn="ctr">
          <a:solidFill>
            <a:schemeClr val="accent5">
              <a:shade val="5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rtl="0">
            <a:lnSpc>
              <a:spcPct val="90000"/>
            </a:lnSpc>
            <a:spcBef>
              <a:spcPct val="0"/>
            </a:spcBef>
            <a:spcAft>
              <a:spcPct val="35000"/>
            </a:spcAft>
            <a:buNone/>
          </a:pPr>
          <a:r>
            <a:rPr lang="en-US" sz="3700" b="1" kern="1200" dirty="0"/>
            <a:t>Mass-society theory</a:t>
          </a:r>
          <a:endParaRPr lang="en-US" sz="3700" kern="1200" dirty="0"/>
        </a:p>
      </dsp:txBody>
      <dsp:txXfrm>
        <a:off x="0" y="54358"/>
        <a:ext cx="10972800" cy="1065600"/>
      </dsp:txXfrm>
    </dsp:sp>
    <dsp:sp modelId="{7D3D7C2F-D8B1-6340-919D-85C1DB957B3A}">
      <dsp:nvSpPr>
        <dsp:cNvPr id="0" name=""/>
        <dsp:cNvSpPr/>
      </dsp:nvSpPr>
      <dsp:spPr>
        <a:xfrm>
          <a:off x="0" y="1119958"/>
          <a:ext cx="10972800" cy="3351645"/>
        </a:xfrm>
        <a:prstGeom prst="rect">
          <a:avLst/>
        </a:prstGeom>
        <a:solidFill>
          <a:schemeClr val="accent5">
            <a:alpha val="90000"/>
            <a:tint val="55000"/>
            <a:hueOff val="0"/>
            <a:satOff val="0"/>
            <a:lumOff val="0"/>
            <a:alphaOff val="0"/>
          </a:schemeClr>
        </a:solidFill>
        <a:ln w="9525" cap="rnd"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rtl="0">
            <a:lnSpc>
              <a:spcPct val="90000"/>
            </a:lnSpc>
            <a:spcBef>
              <a:spcPct val="0"/>
            </a:spcBef>
            <a:spcAft>
              <a:spcPct val="15000"/>
            </a:spcAft>
            <a:buChar char="•"/>
          </a:pPr>
          <a:r>
            <a:rPr lang="en-US" sz="3700" kern="1200" dirty="0"/>
            <a:t>Scale of modern life has greatly increased.</a:t>
          </a:r>
        </a:p>
        <a:p>
          <a:pPr marL="285750" lvl="1" indent="-285750" algn="l" defTabSz="1644650" rtl="0">
            <a:lnSpc>
              <a:spcPct val="90000"/>
            </a:lnSpc>
            <a:spcBef>
              <a:spcPct val="0"/>
            </a:spcBef>
            <a:spcAft>
              <a:spcPct val="15000"/>
            </a:spcAft>
            <a:buChar char="•"/>
          </a:pPr>
          <a:r>
            <a:rPr lang="en-US" sz="3700" kern="1200" dirty="0"/>
            <a:t>Geographic mobility, mass communication, and exposure to diverse ways of life all weaken traditional values.</a:t>
          </a:r>
        </a:p>
        <a:p>
          <a:pPr marL="285750" lvl="1" indent="-285750" algn="l" defTabSz="1644650" rtl="0">
            <a:lnSpc>
              <a:spcPct val="90000"/>
            </a:lnSpc>
            <a:spcBef>
              <a:spcPct val="0"/>
            </a:spcBef>
            <a:spcAft>
              <a:spcPct val="15000"/>
            </a:spcAft>
            <a:buChar char="•"/>
          </a:pPr>
          <a:r>
            <a:rPr lang="en-US" sz="3700" kern="1200" dirty="0"/>
            <a:t>Population becomes a generic mass.</a:t>
          </a:r>
        </a:p>
      </dsp:txBody>
      <dsp:txXfrm>
        <a:off x="0" y="1119958"/>
        <a:ext cx="10972800" cy="33516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86B91-F800-DC4A-93FA-813062797A1C}">
      <dsp:nvSpPr>
        <dsp:cNvPr id="0" name=""/>
        <dsp:cNvSpPr/>
      </dsp:nvSpPr>
      <dsp:spPr>
        <a:xfrm>
          <a:off x="0" y="130532"/>
          <a:ext cx="10972800" cy="1065600"/>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rtl="0">
            <a:lnSpc>
              <a:spcPct val="90000"/>
            </a:lnSpc>
            <a:spcBef>
              <a:spcPct val="0"/>
            </a:spcBef>
            <a:spcAft>
              <a:spcPct val="35000"/>
            </a:spcAft>
            <a:buNone/>
          </a:pPr>
          <a:r>
            <a:rPr lang="en-US" sz="3700" b="1" kern="1200"/>
            <a:t>The ever-expanding state</a:t>
          </a:r>
          <a:endParaRPr lang="en-US" sz="3700" kern="1200"/>
        </a:p>
      </dsp:txBody>
      <dsp:txXfrm>
        <a:off x="0" y="130532"/>
        <a:ext cx="10972800" cy="1065600"/>
      </dsp:txXfrm>
    </dsp:sp>
    <dsp:sp modelId="{68E1B219-10FF-A049-ABB2-67CED44C061E}">
      <dsp:nvSpPr>
        <dsp:cNvPr id="0" name=""/>
        <dsp:cNvSpPr/>
      </dsp:nvSpPr>
      <dsp:spPr>
        <a:xfrm>
          <a:off x="0" y="1196132"/>
          <a:ext cx="10972800" cy="3199297"/>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rtl="0">
            <a:lnSpc>
              <a:spcPct val="90000"/>
            </a:lnSpc>
            <a:spcBef>
              <a:spcPct val="0"/>
            </a:spcBef>
            <a:spcAft>
              <a:spcPct val="15000"/>
            </a:spcAft>
            <a:buChar char="•"/>
          </a:pPr>
          <a:r>
            <a:rPr lang="en-US" sz="3700" kern="1200" dirty="0"/>
            <a:t>Power resides in large bureaucracies; local communities have reduced control.</a:t>
          </a:r>
        </a:p>
        <a:p>
          <a:pPr marL="285750" lvl="1" indent="-285750" algn="l" defTabSz="1644650" rtl="0">
            <a:lnSpc>
              <a:spcPct val="90000"/>
            </a:lnSpc>
            <a:spcBef>
              <a:spcPct val="0"/>
            </a:spcBef>
            <a:spcAft>
              <a:spcPct val="15000"/>
            </a:spcAft>
            <a:buChar char="•"/>
          </a:pPr>
          <a:r>
            <a:rPr lang="en-US" sz="3700" kern="1200"/>
            <a:t>Regulations may protect and advance social equality, but they also undermine autonomy of families and local communities.</a:t>
          </a:r>
        </a:p>
      </dsp:txBody>
      <dsp:txXfrm>
        <a:off x="0" y="1196132"/>
        <a:ext cx="10972800" cy="31992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33371-22E7-AE4F-A020-FC3DF63180D2}">
      <dsp:nvSpPr>
        <dsp:cNvPr id="0" name=""/>
        <dsp:cNvSpPr/>
      </dsp:nvSpPr>
      <dsp:spPr>
        <a:xfrm>
          <a:off x="0" y="266331"/>
          <a:ext cx="10972800" cy="86400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a:t>Persistent inequality</a:t>
          </a:r>
          <a:endParaRPr lang="en-US" sz="3000" kern="1200"/>
        </a:p>
      </dsp:txBody>
      <dsp:txXfrm>
        <a:off x="0" y="266331"/>
        <a:ext cx="10972800" cy="864000"/>
      </dsp:txXfrm>
    </dsp:sp>
    <dsp:sp modelId="{98134C27-E1F4-6548-9813-A467260550BB}">
      <dsp:nvSpPr>
        <dsp:cNvPr id="0" name=""/>
        <dsp:cNvSpPr/>
      </dsp:nvSpPr>
      <dsp:spPr>
        <a:xfrm>
          <a:off x="0" y="1130331"/>
          <a:ext cx="10972800" cy="312930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a:t>Contends elite class still exists as people are still born to wealth and power</a:t>
          </a:r>
        </a:p>
        <a:p>
          <a:pPr marL="285750" lvl="1" indent="-285750" algn="l" defTabSz="1333500" rtl="0">
            <a:lnSpc>
              <a:spcPct val="90000"/>
            </a:lnSpc>
            <a:spcBef>
              <a:spcPct val="0"/>
            </a:spcBef>
            <a:spcAft>
              <a:spcPct val="15000"/>
            </a:spcAft>
            <a:buChar char="•"/>
          </a:pPr>
          <a:r>
            <a:rPr lang="en-US" sz="3000" kern="1200"/>
            <a:t>Suggests state can only accomplish minor forms become of capitalist control of economy</a:t>
          </a:r>
        </a:p>
        <a:p>
          <a:pPr marL="285750" lvl="1" indent="-285750" algn="l" defTabSz="1333500" rtl="0">
            <a:lnSpc>
              <a:spcPct val="90000"/>
            </a:lnSpc>
            <a:spcBef>
              <a:spcPct val="0"/>
            </a:spcBef>
            <a:spcAft>
              <a:spcPct val="15000"/>
            </a:spcAft>
            <a:buChar char="•"/>
          </a:pPr>
          <a:r>
            <a:rPr lang="en-US" sz="3000" kern="1200"/>
            <a:t>Posits gains of working people and minorities are result of political struggle and not government goodwill </a:t>
          </a:r>
        </a:p>
      </dsp:txBody>
      <dsp:txXfrm>
        <a:off x="0" y="1130331"/>
        <a:ext cx="10972800" cy="312930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5CF41-E2E0-483D-A6B5-934DB537AB59}" type="datetimeFigureOut">
              <a:rPr lang="en-US" smtClean="0"/>
              <a:t>5/22/2024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8E683-8451-4BC3-B8F5-13EFA03FC1D9}" type="slidenum">
              <a:rPr lang="en-US" smtClean="0"/>
              <a:t>‹#›</a:t>
            </a:fld>
            <a:endParaRPr lang="en-US"/>
          </a:p>
        </p:txBody>
      </p:sp>
    </p:spTree>
    <p:extLst>
      <p:ext uri="{BB962C8B-B14F-4D97-AF65-F5344CB8AC3E}">
        <p14:creationId xmlns:p14="http://schemas.microsoft.com/office/powerpoint/2010/main" val="101472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atin typeface="Arial Rounded MT Bold" pitchFamily="34" charset="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8AC244C-918F-47F7-A58C-40CB0B1E4A74}" type="slidenum">
              <a:rPr lang="en-US" smtClean="0"/>
              <a:pPr eaLnBrk="1" hangingPunct="1"/>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atin typeface="Arial Rounded MT Bold" pitchFamily="34" charset="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578A3CD-1AF8-4E30-B1FB-957296C613A7}" type="slidenum">
              <a:rPr lang="en-US" smtClean="0"/>
              <a:pPr eaLnBrk="1" hangingPunct="1"/>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endParaRPr lang="tr-TR">
              <a:latin typeface="Arial Rounded MT Bold" pitchFamily="34" charset="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DDBA8EC-1EB2-4626-BA96-AB1C8D7E83F3}" type="slidenum">
              <a:rPr lang="en-US" smtClean="0"/>
              <a:pPr eaLnBrk="1" hangingPunct="1"/>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8165" indent="-280064" eaLnBrk="0" hangingPunct="0">
              <a:defRPr>
                <a:solidFill>
                  <a:schemeClr val="tx1"/>
                </a:solidFill>
                <a:latin typeface="Arial" charset="0"/>
              </a:defRPr>
            </a:lvl2pPr>
            <a:lvl3pPr marL="1120254" indent="-224051" eaLnBrk="0" hangingPunct="0">
              <a:defRPr>
                <a:solidFill>
                  <a:schemeClr val="tx1"/>
                </a:solidFill>
                <a:latin typeface="Arial" charset="0"/>
              </a:defRPr>
            </a:lvl3pPr>
            <a:lvl4pPr marL="1568356" indent="-224051" eaLnBrk="0" hangingPunct="0">
              <a:defRPr>
                <a:solidFill>
                  <a:schemeClr val="tx1"/>
                </a:solidFill>
                <a:latin typeface="Arial" charset="0"/>
              </a:defRPr>
            </a:lvl4pPr>
            <a:lvl5pPr marL="2016458" indent="-224051" eaLnBrk="0" hangingPunct="0">
              <a:defRPr>
                <a:solidFill>
                  <a:schemeClr val="tx1"/>
                </a:solidFill>
                <a:latin typeface="Arial" charset="0"/>
              </a:defRPr>
            </a:lvl5pPr>
            <a:lvl6pPr marL="2464559" indent="-224051" eaLnBrk="0" fontAlgn="base" hangingPunct="0">
              <a:spcBef>
                <a:spcPct val="0"/>
              </a:spcBef>
              <a:spcAft>
                <a:spcPct val="0"/>
              </a:spcAft>
              <a:defRPr>
                <a:solidFill>
                  <a:schemeClr val="tx1"/>
                </a:solidFill>
                <a:latin typeface="Arial" charset="0"/>
              </a:defRPr>
            </a:lvl6pPr>
            <a:lvl7pPr marL="2912661" indent="-224051" eaLnBrk="0" fontAlgn="base" hangingPunct="0">
              <a:spcBef>
                <a:spcPct val="0"/>
              </a:spcBef>
              <a:spcAft>
                <a:spcPct val="0"/>
              </a:spcAft>
              <a:defRPr>
                <a:solidFill>
                  <a:schemeClr val="tx1"/>
                </a:solidFill>
                <a:latin typeface="Arial" charset="0"/>
              </a:defRPr>
            </a:lvl7pPr>
            <a:lvl8pPr marL="3360763" indent="-224051" eaLnBrk="0" fontAlgn="base" hangingPunct="0">
              <a:spcBef>
                <a:spcPct val="0"/>
              </a:spcBef>
              <a:spcAft>
                <a:spcPct val="0"/>
              </a:spcAft>
              <a:defRPr>
                <a:solidFill>
                  <a:schemeClr val="tx1"/>
                </a:solidFill>
                <a:latin typeface="Arial" charset="0"/>
              </a:defRPr>
            </a:lvl8pPr>
            <a:lvl9pPr marL="3808865" indent="-224051" eaLnBrk="0" fontAlgn="base" hangingPunct="0">
              <a:spcBef>
                <a:spcPct val="0"/>
              </a:spcBef>
              <a:spcAft>
                <a:spcPct val="0"/>
              </a:spcAft>
              <a:defRPr>
                <a:solidFill>
                  <a:schemeClr val="tx1"/>
                </a:solidFill>
                <a:latin typeface="Arial" charset="0"/>
              </a:defRPr>
            </a:lvl9pPr>
          </a:lstStyle>
          <a:p>
            <a:pPr eaLnBrk="1" hangingPunct="1"/>
            <a:fld id="{69B44B2A-8ED9-4F68-B613-DE55B94946B8}" type="slidenum">
              <a:rPr lang="en-US" smtClean="0">
                <a:latin typeface="Arial Narrow" pitchFamily="34" charset="0"/>
              </a:rPr>
              <a:pPr eaLnBrk="1" hangingPunct="1"/>
              <a:t>50</a:t>
            </a:fld>
            <a:endParaRPr lang="en-US">
              <a:latin typeface="Arial Narrow"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 </a:t>
            </a:r>
            <a:r>
              <a:rPr lang="en-US" b="1" i="1"/>
              <a:t>reform movement</a:t>
            </a:r>
            <a:r>
              <a:rPr lang="en-US"/>
              <a:t> attempts to change limited aspects of a society but does not seek to alter or replace major social institutions. </a:t>
            </a:r>
          </a:p>
          <a:p>
            <a:pPr eaLnBrk="1" hangingPunct="1"/>
            <a:endParaRPr lang="en-US"/>
          </a:p>
          <a:p>
            <a:pPr eaLnBrk="1" hangingPunct="1"/>
            <a:r>
              <a:rPr lang="en-US" b="1" i="1"/>
              <a:t>Countermovements</a:t>
            </a:r>
            <a:r>
              <a:rPr lang="en-US"/>
              <a:t> are designed to prevent or reverse the changes sought or accomplished by an earlier movement. A countermovement is most likely to emerge when the reform movement against which it is reacting becomes large and effective in pursuing its goals and therefore comes to be seen as a threat to personal and social interests (Chafetz &amp; Dworkin, 1987; Mottl, 1980),</a:t>
            </a:r>
          </a:p>
          <a:p>
            <a:pPr eaLnBrk="1" hangingPunct="1"/>
            <a:endParaRPr lang="en-US"/>
          </a:p>
          <a:p>
            <a:pPr eaLnBrk="1" hangingPunct="1"/>
            <a:r>
              <a:rPr lang="en-US" b="1" i="1"/>
              <a:t>revolutionary movements</a:t>
            </a:r>
            <a:r>
              <a:rPr lang="en-US"/>
              <a:t> attempt to overthrow the entire system itself, whether it is the government or the existing social structure, in order to replace it with another (Skocpol, 1979). American Revolution of 1776, the French Revolution of 1789, the Russian Revolution of 1917, the Iranian Revolution of 1979, and the Afghan Revolution of 1996 are examples of movements that toppled existing governments and created a new social order.</a:t>
            </a:r>
          </a:p>
        </p:txBody>
      </p:sp>
    </p:spTree>
    <p:extLst>
      <p:ext uri="{BB962C8B-B14F-4D97-AF65-F5344CB8AC3E}">
        <p14:creationId xmlns:p14="http://schemas.microsoft.com/office/powerpoint/2010/main" val="67359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atin typeface="Arial Rounded MT Bold" pitchFamily="34" charset="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07AC1A1-1FC5-4B09-B1AB-5B4BFA1F3E2C}" type="slidenum">
              <a:rPr lang="en-US" smtClean="0"/>
              <a:pPr eaLnBrk="1" hangingPunct="1"/>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atin typeface="Arial Rounded MT Bold" pitchFamily="34" charset="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46DFBCA-3120-4409-8465-9A900A0AB29F}" type="slidenum">
              <a:rPr lang="en-US" smtClean="0"/>
              <a:pPr eaLnBrk="1" hangingPunct="1"/>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atin typeface="Arial Rounded MT Bold" pitchFamily="34" charset="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1CF7BBA-2909-4F96-835B-1C8092FFA857}" type="slidenum">
              <a:rPr lang="en-US" smtClean="0"/>
              <a:pPr eaLnBrk="1" hangingPunct="1"/>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7A91-A829-4124-BBC8-800D874833C7}"/>
              </a:ext>
            </a:extLst>
          </p:cNvPr>
          <p:cNvSpPr>
            <a:spLocks noGrp="1"/>
          </p:cNvSpPr>
          <p:nvPr>
            <p:ph type="ctrTitle"/>
          </p:nvPr>
        </p:nvSpPr>
        <p:spPr>
          <a:xfrm>
            <a:off x="2378889" y="2550941"/>
            <a:ext cx="9450593" cy="1536965"/>
          </a:xfrm>
        </p:spPr>
        <p:txBody>
          <a:bodyPr>
            <a:noAutofit/>
          </a:bodyPr>
          <a:lstStyle/>
          <a:p>
            <a:r>
              <a:rPr lang="en-US" dirty="0">
                <a:solidFill>
                  <a:srgbClr val="FF0000"/>
                </a:solidFill>
                <a:latin typeface="Times New Roman" pitchFamily="18" charset="0"/>
                <a:cs typeface="Times New Roman" pitchFamily="18" charset="0"/>
              </a:rPr>
              <a:t>Introduction</a:t>
            </a:r>
            <a:r>
              <a:rPr lang="en-US" dirty="0">
                <a:solidFill>
                  <a:srgbClr val="0070C0"/>
                </a:solidFill>
                <a:latin typeface="Times New Roman" pitchFamily="18" charset="0"/>
                <a:cs typeface="Times New Roman" pitchFamily="18" charset="0"/>
              </a:rPr>
              <a:t> to </a:t>
            </a:r>
            <a:r>
              <a:rPr lang="en-US" dirty="0">
                <a:solidFill>
                  <a:srgbClr val="C00000"/>
                </a:solidFill>
                <a:latin typeface="Times New Roman" pitchFamily="18" charset="0"/>
                <a:cs typeface="Times New Roman" pitchFamily="18" charset="0"/>
              </a:rPr>
              <a:t>Social Change</a:t>
            </a:r>
          </a:p>
        </p:txBody>
      </p:sp>
      <p:sp>
        <p:nvSpPr>
          <p:cNvPr id="3" name="Subtitle 2">
            <a:extLst>
              <a:ext uri="{FF2B5EF4-FFF2-40B4-BE49-F238E27FC236}">
                <a16:creationId xmlns:a16="http://schemas.microsoft.com/office/drawing/2014/main" id="{40C2D940-238D-465B-A2E8-8EE79F56866D}"/>
              </a:ext>
            </a:extLst>
          </p:cNvPr>
          <p:cNvSpPr>
            <a:spLocks noGrp="1"/>
          </p:cNvSpPr>
          <p:nvPr>
            <p:ph type="subTitle" idx="1"/>
          </p:nvPr>
        </p:nvSpPr>
        <p:spPr>
          <a:xfrm>
            <a:off x="3889420" y="4777379"/>
            <a:ext cx="4353060" cy="1765089"/>
          </a:xfrm>
        </p:spPr>
        <p:txBody>
          <a:bodyPr>
            <a:noAutofit/>
          </a:bodyPr>
          <a:lstStyle/>
          <a:p>
            <a:pPr algn="ctr" rtl="1"/>
            <a:r>
              <a:rPr lang="en-US" sz="2000" dirty="0">
                <a:solidFill>
                  <a:srgbClr val="0070C0"/>
                </a:solidFill>
                <a:effectLst/>
                <a:ea typeface="Calibri" panose="020F0502020204030204" pitchFamily="34" charset="0"/>
                <a:cs typeface="Unikurd Hiwa" panose="020B0604030504040204" pitchFamily="34" charset="-78"/>
              </a:rPr>
              <a:t>Lecturer:</a:t>
            </a:r>
          </a:p>
          <a:p>
            <a:pPr algn="ctr" rtl="1"/>
            <a:r>
              <a:rPr lang="en-US" sz="2800" b="1" dirty="0">
                <a:ea typeface="Calibri" panose="020F0502020204030204" pitchFamily="34" charset="0"/>
                <a:cs typeface="Unikurd Hiwa" panose="020B0604030504040204" pitchFamily="34" charset="-78"/>
              </a:rPr>
              <a:t>Dr. </a:t>
            </a:r>
            <a:r>
              <a:rPr lang="en-US" sz="2800" b="1" dirty="0" err="1">
                <a:ea typeface="Calibri" panose="020F0502020204030204" pitchFamily="34" charset="0"/>
                <a:cs typeface="Unikurd Hiwa" panose="020B0604030504040204" pitchFamily="34" charset="-78"/>
              </a:rPr>
              <a:t>Hewa</a:t>
            </a:r>
            <a:r>
              <a:rPr lang="en-US" sz="2800" b="1" dirty="0">
                <a:ea typeface="Calibri" panose="020F0502020204030204" pitchFamily="34" charset="0"/>
                <a:cs typeface="Unikurd Hiwa" panose="020B0604030504040204" pitchFamily="34" charset="-78"/>
              </a:rPr>
              <a:t> Ali Omar</a:t>
            </a:r>
          </a:p>
          <a:p>
            <a:pPr algn="ctr" rtl="1"/>
            <a:r>
              <a:rPr lang="en-US" sz="3200" dirty="0">
                <a:solidFill>
                  <a:srgbClr val="00B050"/>
                </a:solidFill>
                <a:effectLst/>
                <a:ea typeface="Calibri" panose="020F0502020204030204" pitchFamily="34" charset="0"/>
                <a:cs typeface="Unikurd Hiwa" panose="020B0604030504040204" pitchFamily="34" charset="-78"/>
              </a:rPr>
              <a:t>2023-2024</a:t>
            </a:r>
            <a:endParaRPr lang="ku-Arab-IQ" sz="3200" dirty="0">
              <a:solidFill>
                <a:srgbClr val="00B050"/>
              </a:solidFill>
              <a:effectLst/>
              <a:ea typeface="Calibri" panose="020F0502020204030204" pitchFamily="34" charset="0"/>
              <a:cs typeface="Unikurd Hiwa" panose="020B0604030504040204" pitchFamily="34" charset="-78"/>
            </a:endParaRPr>
          </a:p>
        </p:txBody>
      </p:sp>
      <p:pic>
        <p:nvPicPr>
          <p:cNvPr id="5" name="Picture 4">
            <a:extLst>
              <a:ext uri="{FF2B5EF4-FFF2-40B4-BE49-F238E27FC236}">
                <a16:creationId xmlns:a16="http://schemas.microsoft.com/office/drawing/2014/main" id="{93B09019-C070-44B4-A646-8430841248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72038" y="-5056"/>
            <a:ext cx="2232148" cy="1650975"/>
          </a:xfrm>
          <a:prstGeom prst="rect">
            <a:avLst/>
          </a:prstGeom>
          <a:ln>
            <a:noFill/>
          </a:ln>
          <a:effectLst>
            <a:softEdge rad="112500"/>
          </a:effectLst>
        </p:spPr>
      </p:pic>
      <p:sp>
        <p:nvSpPr>
          <p:cNvPr id="6" name="Subtitle 2">
            <a:extLst>
              <a:ext uri="{FF2B5EF4-FFF2-40B4-BE49-F238E27FC236}">
                <a16:creationId xmlns:a16="http://schemas.microsoft.com/office/drawing/2014/main" id="{575FA042-5D32-4926-910E-3EE342616BA1}"/>
              </a:ext>
            </a:extLst>
          </p:cNvPr>
          <p:cNvSpPr txBox="1">
            <a:spLocks/>
          </p:cNvSpPr>
          <p:nvPr/>
        </p:nvSpPr>
        <p:spPr>
          <a:xfrm>
            <a:off x="4229082" y="1528274"/>
            <a:ext cx="3673736" cy="109728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rtl="1"/>
            <a:r>
              <a:rPr lang="en-US" b="1" dirty="0" err="1">
                <a:solidFill>
                  <a:schemeClr val="accent1"/>
                </a:solidFill>
                <a:latin typeface="Pristina" panose="03060402040406080204" pitchFamily="66" charset="0"/>
                <a:ea typeface="Calibri" panose="020F0502020204030204" pitchFamily="34" charset="0"/>
                <a:cs typeface="Times New Roman" pitchFamily="18" charset="0"/>
              </a:rPr>
              <a:t>Salahaddin</a:t>
            </a:r>
            <a:r>
              <a:rPr lang="en-US" b="1" dirty="0">
                <a:solidFill>
                  <a:schemeClr val="accent1"/>
                </a:solidFill>
                <a:latin typeface="Pristina" panose="03060402040406080204" pitchFamily="66" charset="0"/>
                <a:ea typeface="Calibri" panose="020F0502020204030204" pitchFamily="34" charset="0"/>
                <a:cs typeface="Times New Roman" pitchFamily="18" charset="0"/>
              </a:rPr>
              <a:t> University- Erbil</a:t>
            </a:r>
          </a:p>
          <a:p>
            <a:pPr algn="ctr" rtl="1"/>
            <a:r>
              <a:rPr lang="en-US" b="1" dirty="0">
                <a:solidFill>
                  <a:schemeClr val="accent1"/>
                </a:solidFill>
                <a:latin typeface="Pristina" panose="03060402040406080204" pitchFamily="66" charset="0"/>
                <a:cs typeface="Times New Roman" pitchFamily="18" charset="0"/>
              </a:rPr>
              <a:t>College of Arts</a:t>
            </a:r>
          </a:p>
          <a:p>
            <a:pPr algn="ctr" rtl="1"/>
            <a:r>
              <a:rPr lang="en-US" b="1" dirty="0">
                <a:solidFill>
                  <a:schemeClr val="accent1"/>
                </a:solidFill>
                <a:latin typeface="Pristina" panose="03060402040406080204" pitchFamily="66" charset="0"/>
                <a:cs typeface="Times New Roman" pitchFamily="18" charset="0"/>
              </a:rPr>
              <a:t>Department of Sociology</a:t>
            </a:r>
          </a:p>
        </p:txBody>
      </p:sp>
    </p:spTree>
    <p:extLst>
      <p:ext uri="{BB962C8B-B14F-4D97-AF65-F5344CB8AC3E}">
        <p14:creationId xmlns:p14="http://schemas.microsoft.com/office/powerpoint/2010/main" val="329974503"/>
      </p:ext>
    </p:extLst>
  </p:cSld>
  <p:clrMapOvr>
    <a:masterClrMapping/>
  </p:clrMapOvr>
  <mc:AlternateContent xmlns:mc="http://schemas.openxmlformats.org/markup-compatibility/2006" xmlns:p14="http://schemas.microsoft.com/office/powerpoint/2010/main">
    <mc:Choice Requires="p14">
      <p:transition spd="slow" p14:dur="2000" advTm="38911"/>
    </mc:Choice>
    <mc:Fallback xmlns="">
      <p:transition spd="slow" advTm="38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wipe(down)">
                                      <p:cBhvr>
                                        <p:cTn id="42" dur="580">
                                          <p:stCondLst>
                                            <p:cond delay="0"/>
                                          </p:stCondLst>
                                        </p:cTn>
                                        <p:tgtEl>
                                          <p:spTgt spid="3">
                                            <p:txEl>
                                              <p:pRg st="1" end="1"/>
                                            </p:txEl>
                                          </p:spTgt>
                                        </p:tgtEl>
                                      </p:cBhvr>
                                    </p:animEffect>
                                    <p:anim calcmode="lin" valueType="num">
                                      <p:cBhvr>
                                        <p:cTn id="4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1" end="1"/>
                                            </p:txEl>
                                          </p:spTgt>
                                        </p:tgtEl>
                                      </p:cBhvr>
                                      <p:to x="100000" y="60000"/>
                                    </p:animScale>
                                    <p:animScale>
                                      <p:cBhvr>
                                        <p:cTn id="49" dur="166" decel="50000">
                                          <p:stCondLst>
                                            <p:cond delay="676"/>
                                          </p:stCondLst>
                                        </p:cTn>
                                        <p:tgtEl>
                                          <p:spTgt spid="3">
                                            <p:txEl>
                                              <p:pRg st="1" end="1"/>
                                            </p:txEl>
                                          </p:spTgt>
                                        </p:tgtEl>
                                      </p:cBhvr>
                                      <p:to x="100000" y="100000"/>
                                    </p:animScale>
                                    <p:animScale>
                                      <p:cBhvr>
                                        <p:cTn id="50" dur="26">
                                          <p:stCondLst>
                                            <p:cond delay="1312"/>
                                          </p:stCondLst>
                                        </p:cTn>
                                        <p:tgtEl>
                                          <p:spTgt spid="3">
                                            <p:txEl>
                                              <p:pRg st="1" end="1"/>
                                            </p:txEl>
                                          </p:spTgt>
                                        </p:tgtEl>
                                      </p:cBhvr>
                                      <p:to x="100000" y="80000"/>
                                    </p:animScale>
                                    <p:animScale>
                                      <p:cBhvr>
                                        <p:cTn id="51" dur="166" decel="50000">
                                          <p:stCondLst>
                                            <p:cond delay="1338"/>
                                          </p:stCondLst>
                                        </p:cTn>
                                        <p:tgtEl>
                                          <p:spTgt spid="3">
                                            <p:txEl>
                                              <p:pRg st="1" end="1"/>
                                            </p:txEl>
                                          </p:spTgt>
                                        </p:tgtEl>
                                      </p:cBhvr>
                                      <p:to x="100000" y="100000"/>
                                    </p:animScale>
                                    <p:animScale>
                                      <p:cBhvr>
                                        <p:cTn id="52" dur="26">
                                          <p:stCondLst>
                                            <p:cond delay="1642"/>
                                          </p:stCondLst>
                                        </p:cTn>
                                        <p:tgtEl>
                                          <p:spTgt spid="3">
                                            <p:txEl>
                                              <p:pRg st="1" end="1"/>
                                            </p:txEl>
                                          </p:spTgt>
                                        </p:tgtEl>
                                      </p:cBhvr>
                                      <p:to x="100000" y="90000"/>
                                    </p:animScale>
                                    <p:animScale>
                                      <p:cBhvr>
                                        <p:cTn id="53" dur="166" decel="50000">
                                          <p:stCondLst>
                                            <p:cond delay="1668"/>
                                          </p:stCondLst>
                                        </p:cTn>
                                        <p:tgtEl>
                                          <p:spTgt spid="3">
                                            <p:txEl>
                                              <p:pRg st="1" end="1"/>
                                            </p:txEl>
                                          </p:spTgt>
                                        </p:tgtEl>
                                      </p:cBhvr>
                                      <p:to x="100000" y="100000"/>
                                    </p:animScale>
                                    <p:animScale>
                                      <p:cBhvr>
                                        <p:cTn id="54" dur="26">
                                          <p:stCondLst>
                                            <p:cond delay="1808"/>
                                          </p:stCondLst>
                                        </p:cTn>
                                        <p:tgtEl>
                                          <p:spTgt spid="3">
                                            <p:txEl>
                                              <p:pRg st="1" end="1"/>
                                            </p:txEl>
                                          </p:spTgt>
                                        </p:tgtEl>
                                      </p:cBhvr>
                                      <p:to x="100000" y="95000"/>
                                    </p:animScale>
                                    <p:animScale>
                                      <p:cBhvr>
                                        <p:cTn id="55" dur="166" decel="50000">
                                          <p:stCondLst>
                                            <p:cond delay="1834"/>
                                          </p:stCondLst>
                                        </p:cTn>
                                        <p:tgtEl>
                                          <p:spTgt spid="3">
                                            <p:txEl>
                                              <p:pRg st="1" end="1"/>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wipe(down)">
                                      <p:cBhvr>
                                        <p:cTn id="60" dur="580">
                                          <p:stCondLst>
                                            <p:cond delay="0"/>
                                          </p:stCondLst>
                                        </p:cTn>
                                        <p:tgtEl>
                                          <p:spTgt spid="3">
                                            <p:txEl>
                                              <p:pRg st="2" end="2"/>
                                            </p:txEl>
                                          </p:spTgt>
                                        </p:tgtEl>
                                      </p:cBhvr>
                                    </p:animEffect>
                                    <p:anim calcmode="lin" valueType="num">
                                      <p:cBhvr>
                                        <p:cTn id="6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2" end="2"/>
                                            </p:txEl>
                                          </p:spTgt>
                                        </p:tgtEl>
                                      </p:cBhvr>
                                      <p:to x="100000" y="60000"/>
                                    </p:animScale>
                                    <p:animScale>
                                      <p:cBhvr>
                                        <p:cTn id="67" dur="166" decel="50000">
                                          <p:stCondLst>
                                            <p:cond delay="676"/>
                                          </p:stCondLst>
                                        </p:cTn>
                                        <p:tgtEl>
                                          <p:spTgt spid="3">
                                            <p:txEl>
                                              <p:pRg st="2" end="2"/>
                                            </p:txEl>
                                          </p:spTgt>
                                        </p:tgtEl>
                                      </p:cBhvr>
                                      <p:to x="100000" y="100000"/>
                                    </p:animScale>
                                    <p:animScale>
                                      <p:cBhvr>
                                        <p:cTn id="68" dur="26">
                                          <p:stCondLst>
                                            <p:cond delay="1312"/>
                                          </p:stCondLst>
                                        </p:cTn>
                                        <p:tgtEl>
                                          <p:spTgt spid="3">
                                            <p:txEl>
                                              <p:pRg st="2" end="2"/>
                                            </p:txEl>
                                          </p:spTgt>
                                        </p:tgtEl>
                                      </p:cBhvr>
                                      <p:to x="100000" y="80000"/>
                                    </p:animScale>
                                    <p:animScale>
                                      <p:cBhvr>
                                        <p:cTn id="69" dur="166" decel="50000">
                                          <p:stCondLst>
                                            <p:cond delay="1338"/>
                                          </p:stCondLst>
                                        </p:cTn>
                                        <p:tgtEl>
                                          <p:spTgt spid="3">
                                            <p:txEl>
                                              <p:pRg st="2" end="2"/>
                                            </p:txEl>
                                          </p:spTgt>
                                        </p:tgtEl>
                                      </p:cBhvr>
                                      <p:to x="100000" y="100000"/>
                                    </p:animScale>
                                    <p:animScale>
                                      <p:cBhvr>
                                        <p:cTn id="70" dur="26">
                                          <p:stCondLst>
                                            <p:cond delay="1642"/>
                                          </p:stCondLst>
                                        </p:cTn>
                                        <p:tgtEl>
                                          <p:spTgt spid="3">
                                            <p:txEl>
                                              <p:pRg st="2" end="2"/>
                                            </p:txEl>
                                          </p:spTgt>
                                        </p:tgtEl>
                                      </p:cBhvr>
                                      <p:to x="100000" y="90000"/>
                                    </p:animScale>
                                    <p:animScale>
                                      <p:cBhvr>
                                        <p:cTn id="71" dur="166" decel="50000">
                                          <p:stCondLst>
                                            <p:cond delay="1668"/>
                                          </p:stCondLst>
                                        </p:cTn>
                                        <p:tgtEl>
                                          <p:spTgt spid="3">
                                            <p:txEl>
                                              <p:pRg st="2" end="2"/>
                                            </p:txEl>
                                          </p:spTgt>
                                        </p:tgtEl>
                                      </p:cBhvr>
                                      <p:to x="100000" y="100000"/>
                                    </p:animScale>
                                    <p:animScale>
                                      <p:cBhvr>
                                        <p:cTn id="72" dur="26">
                                          <p:stCondLst>
                                            <p:cond delay="1808"/>
                                          </p:stCondLst>
                                        </p:cTn>
                                        <p:tgtEl>
                                          <p:spTgt spid="3">
                                            <p:txEl>
                                              <p:pRg st="2" end="2"/>
                                            </p:txEl>
                                          </p:spTgt>
                                        </p:tgtEl>
                                      </p:cBhvr>
                                      <p:to x="100000" y="95000"/>
                                    </p:animScale>
                                    <p:animScale>
                                      <p:cBhvr>
                                        <p:cTn id="7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3D30-3C10-491B-938B-22030773E416}"/>
              </a:ext>
            </a:extLst>
          </p:cNvPr>
          <p:cNvSpPr>
            <a:spLocks noGrp="1"/>
          </p:cNvSpPr>
          <p:nvPr>
            <p:ph type="title"/>
          </p:nvPr>
        </p:nvSpPr>
        <p:spPr>
          <a:xfrm>
            <a:off x="1502859" y="4613294"/>
            <a:ext cx="9894176" cy="1923189"/>
          </a:xfrm>
        </p:spPr>
        <p:txBody>
          <a:bodyPr>
            <a:noAutofit/>
          </a:bodyPr>
          <a:lstStyle/>
          <a:p>
            <a:pPr algn="just"/>
            <a:r>
              <a:rPr lang="en-US" sz="2400" dirty="0"/>
              <a:t>Briefly, then, we can say that the early sociologists brought to social reality not the eye of a photographer, who grasps only a fixed moment outside time, but rather that of a film-maker who records on his film the movement of beings and the course of events (</a:t>
            </a:r>
            <a:r>
              <a:rPr lang="en-US" sz="2400" dirty="0" err="1"/>
              <a:t>Rocher</a:t>
            </a:r>
            <a:r>
              <a:rPr lang="en-US" sz="2400" dirty="0"/>
              <a:t>, 1972).</a:t>
            </a:r>
          </a:p>
        </p:txBody>
      </p:sp>
      <p:grpSp>
        <p:nvGrpSpPr>
          <p:cNvPr id="17" name="Group 16"/>
          <p:cNvGrpSpPr/>
          <p:nvPr/>
        </p:nvGrpSpPr>
        <p:grpSpPr>
          <a:xfrm>
            <a:off x="1695490" y="163530"/>
            <a:ext cx="9427336" cy="4244698"/>
            <a:chOff x="2975020" y="2279561"/>
            <a:chExt cx="8435662" cy="3618963"/>
          </a:xfrm>
        </p:grpSpPr>
        <p:sp>
          <p:nvSpPr>
            <p:cNvPr id="19" name="Rounded Rectangle 18"/>
            <p:cNvSpPr/>
            <p:nvPr/>
          </p:nvSpPr>
          <p:spPr>
            <a:xfrm>
              <a:off x="5653825" y="2279561"/>
              <a:ext cx="2717443" cy="9015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Social Reality</a:t>
              </a:r>
            </a:p>
          </p:txBody>
        </p:sp>
        <p:sp>
          <p:nvSpPr>
            <p:cNvPr id="22" name="Rounded Rectangle 21"/>
            <p:cNvSpPr/>
            <p:nvPr/>
          </p:nvSpPr>
          <p:spPr>
            <a:xfrm>
              <a:off x="8087932" y="4262906"/>
              <a:ext cx="3193961" cy="11075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 Time (Now):</a:t>
              </a:r>
            </a:p>
            <a:p>
              <a:pPr algn="ctr"/>
              <a:r>
                <a:rPr lang="en-US" dirty="0"/>
                <a:t>Phenomenon (Appearance)</a:t>
              </a:r>
            </a:p>
          </p:txBody>
        </p:sp>
        <p:sp>
          <p:nvSpPr>
            <p:cNvPr id="25" name="Rounded Rectangle 24"/>
            <p:cNvSpPr/>
            <p:nvPr/>
          </p:nvSpPr>
          <p:spPr>
            <a:xfrm>
              <a:off x="3088782" y="4295104"/>
              <a:ext cx="3131714" cy="10753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 Past: Noumenon (Process, Structure &amp; Mechanism)</a:t>
              </a:r>
            </a:p>
            <a:p>
              <a:pPr algn="ctr"/>
              <a:endParaRPr lang="en-US" dirty="0"/>
            </a:p>
          </p:txBody>
        </p:sp>
        <p:cxnSp>
          <p:nvCxnSpPr>
            <p:cNvPr id="27" name="Straight Arrow Connector 26"/>
            <p:cNvCxnSpPr>
              <a:stCxn id="19" idx="2"/>
            </p:cNvCxnSpPr>
            <p:nvPr/>
          </p:nvCxnSpPr>
          <p:spPr>
            <a:xfrm>
              <a:off x="7012547" y="3181082"/>
              <a:ext cx="2466303" cy="1081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9" idx="2"/>
              <a:endCxn id="25" idx="0"/>
            </p:cNvCxnSpPr>
            <p:nvPr/>
          </p:nvCxnSpPr>
          <p:spPr>
            <a:xfrm flipH="1">
              <a:off x="4654639" y="3181082"/>
              <a:ext cx="2357908" cy="1114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Oval 29"/>
            <p:cNvSpPr/>
            <p:nvPr/>
          </p:nvSpPr>
          <p:spPr>
            <a:xfrm>
              <a:off x="8925060" y="2614411"/>
              <a:ext cx="2485622" cy="6825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As Photographer</a:t>
              </a:r>
            </a:p>
          </p:txBody>
        </p:sp>
        <p:sp>
          <p:nvSpPr>
            <p:cNvPr id="31" name="Oval 30"/>
            <p:cNvSpPr/>
            <p:nvPr/>
          </p:nvSpPr>
          <p:spPr>
            <a:xfrm>
              <a:off x="2975020" y="2614411"/>
              <a:ext cx="2176529" cy="6825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As Film-maker</a:t>
              </a:r>
            </a:p>
          </p:txBody>
        </p:sp>
        <p:cxnSp>
          <p:nvCxnSpPr>
            <p:cNvPr id="32" name="Straight Arrow Connector 31"/>
            <p:cNvCxnSpPr/>
            <p:nvPr/>
          </p:nvCxnSpPr>
          <p:spPr>
            <a:xfrm>
              <a:off x="3977425" y="3296992"/>
              <a:ext cx="0" cy="99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10182895" y="3296992"/>
              <a:ext cx="0" cy="99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3181082" y="5370490"/>
              <a:ext cx="2884867" cy="5280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Sociological Imagination</a:t>
              </a:r>
            </a:p>
          </p:txBody>
        </p:sp>
        <p:sp>
          <p:nvSpPr>
            <p:cNvPr id="35" name="Rectangle 34"/>
            <p:cNvSpPr/>
            <p:nvPr/>
          </p:nvSpPr>
          <p:spPr>
            <a:xfrm>
              <a:off x="8245699" y="5370490"/>
              <a:ext cx="2907406" cy="528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Anthropology &amp; Ethnography,</a:t>
              </a:r>
            </a:p>
          </p:txBody>
        </p:sp>
      </p:grpSp>
    </p:spTree>
    <p:extLst>
      <p:ext uri="{BB962C8B-B14F-4D97-AF65-F5344CB8AC3E}">
        <p14:creationId xmlns:p14="http://schemas.microsoft.com/office/powerpoint/2010/main" val="3132762723"/>
      </p:ext>
    </p:extLst>
  </p:cSld>
  <p:clrMapOvr>
    <a:masterClrMapping/>
  </p:clrMapOvr>
  <mc:AlternateContent xmlns:mc="http://schemas.openxmlformats.org/markup-compatibility/2006" xmlns:p14="http://schemas.microsoft.com/office/powerpoint/2010/main">
    <mc:Choice Requires="p14">
      <p:transition spd="slow" p14:dur="2000" advTm="167101"/>
    </mc:Choice>
    <mc:Fallback xmlns="">
      <p:transition spd="slow" advTm="1671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3D30-3C10-491B-938B-22030773E416}"/>
              </a:ext>
            </a:extLst>
          </p:cNvPr>
          <p:cNvSpPr>
            <a:spLocks noGrp="1"/>
          </p:cNvSpPr>
          <p:nvPr>
            <p:ph type="title"/>
          </p:nvPr>
        </p:nvSpPr>
        <p:spPr>
          <a:xfrm>
            <a:off x="2207915" y="2428847"/>
            <a:ext cx="8911687" cy="1280890"/>
          </a:xfrm>
        </p:spPr>
        <p:txBody>
          <a:bodyPr>
            <a:noAutofit/>
          </a:bodyPr>
          <a:lstStyle/>
          <a:p>
            <a:pPr algn="ctr"/>
            <a:r>
              <a:rPr lang="en-US" sz="4400" b="1" dirty="0">
                <a:solidFill>
                  <a:srgbClr val="002060"/>
                </a:solidFill>
              </a:rPr>
              <a:t>Definitions of Social Change</a:t>
            </a:r>
            <a:endParaRPr lang="en-US" sz="4400" b="1" dirty="0">
              <a:solidFill>
                <a:srgbClr val="002060"/>
              </a:solidFill>
              <a:cs typeface="Unikurd Hiwa" panose="020B0604030504040204" pitchFamily="34" charset="-78"/>
            </a:endParaRPr>
          </a:p>
        </p:txBody>
      </p:sp>
    </p:spTree>
    <p:extLst>
      <p:ext uri="{BB962C8B-B14F-4D97-AF65-F5344CB8AC3E}">
        <p14:creationId xmlns:p14="http://schemas.microsoft.com/office/powerpoint/2010/main" val="1793314408"/>
      </p:ext>
    </p:extLst>
  </p:cSld>
  <p:clrMapOvr>
    <a:masterClrMapping/>
  </p:clrMapOvr>
  <mc:AlternateContent xmlns:mc="http://schemas.openxmlformats.org/markup-compatibility/2006" xmlns:p14="http://schemas.microsoft.com/office/powerpoint/2010/main">
    <mc:Choice Requires="p14">
      <p:transition spd="slow" p14:dur="2000" advTm="167101"/>
    </mc:Choice>
    <mc:Fallback xmlns="">
      <p:transition spd="slow" advTm="1671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3D30-3C10-491B-938B-22030773E416}"/>
              </a:ext>
            </a:extLst>
          </p:cNvPr>
          <p:cNvSpPr>
            <a:spLocks noGrp="1"/>
          </p:cNvSpPr>
          <p:nvPr>
            <p:ph type="title"/>
          </p:nvPr>
        </p:nvSpPr>
        <p:spPr>
          <a:xfrm>
            <a:off x="2581126" y="399934"/>
            <a:ext cx="8911687" cy="921521"/>
          </a:xfrm>
        </p:spPr>
        <p:txBody>
          <a:bodyPr/>
          <a:lstStyle/>
          <a:p>
            <a:pPr algn="ctr"/>
            <a:r>
              <a:rPr lang="en-US" b="1" dirty="0">
                <a:solidFill>
                  <a:srgbClr val="7030A0"/>
                </a:solidFill>
                <a:cs typeface="Unikurd Hiwa" panose="020B0604030504040204" pitchFamily="34" charset="-78"/>
              </a:rPr>
              <a:t>What is Social  Change?</a:t>
            </a:r>
            <a:endParaRPr lang="en-US" dirty="0">
              <a:cs typeface="Unikurd Hiwa" panose="020B0604030504040204" pitchFamily="34" charset="-78"/>
            </a:endParaRPr>
          </a:p>
        </p:txBody>
      </p:sp>
      <p:sp>
        <p:nvSpPr>
          <p:cNvPr id="3" name="Content Placeholder 2">
            <a:extLst>
              <a:ext uri="{FF2B5EF4-FFF2-40B4-BE49-F238E27FC236}">
                <a16:creationId xmlns:a16="http://schemas.microsoft.com/office/drawing/2014/main" id="{652A1F1C-E3E6-4819-A733-43B4BF78F5E2}"/>
              </a:ext>
            </a:extLst>
          </p:cNvPr>
          <p:cNvSpPr>
            <a:spLocks noGrp="1"/>
          </p:cNvSpPr>
          <p:nvPr>
            <p:ph idx="1"/>
          </p:nvPr>
        </p:nvSpPr>
        <p:spPr>
          <a:xfrm>
            <a:off x="2513126" y="1769806"/>
            <a:ext cx="8796808" cy="4135449"/>
          </a:xfrm>
        </p:spPr>
        <p:txBody>
          <a:bodyPr>
            <a:noAutofit/>
          </a:bodyPr>
          <a:lstStyle/>
          <a:p>
            <a:pPr marL="0" indent="0" algn="just">
              <a:buNone/>
            </a:pPr>
            <a:r>
              <a:rPr lang="en-US" sz="3600" b="1" dirty="0"/>
              <a:t>W. Moore: </a:t>
            </a:r>
            <a:r>
              <a:rPr lang="en-US" sz="3600" dirty="0"/>
              <a:t>“Social change is the significant alteration of </a:t>
            </a:r>
            <a:r>
              <a:rPr lang="en-US" sz="3600" b="1" dirty="0"/>
              <a:t>social structures</a:t>
            </a:r>
            <a:r>
              <a:rPr lang="en-US" sz="3600" dirty="0"/>
              <a:t> including consequences and manifestations of such structures embodied in </a:t>
            </a:r>
            <a:r>
              <a:rPr lang="en-US" sz="3600" b="1" dirty="0"/>
              <a:t>norms</a:t>
            </a:r>
            <a:r>
              <a:rPr lang="en-US" sz="3600" dirty="0"/>
              <a:t>, </a:t>
            </a:r>
            <a:r>
              <a:rPr lang="en-US" sz="3600" b="1" dirty="0"/>
              <a:t>values</a:t>
            </a:r>
            <a:r>
              <a:rPr lang="en-US" sz="3600" dirty="0"/>
              <a:t> and </a:t>
            </a:r>
            <a:r>
              <a:rPr lang="en-US" sz="3600" b="1" dirty="0"/>
              <a:t>cultural products</a:t>
            </a:r>
            <a:r>
              <a:rPr lang="en-US" sz="3600" dirty="0"/>
              <a:t> and </a:t>
            </a:r>
            <a:r>
              <a:rPr lang="en-US" sz="3600" b="1" dirty="0"/>
              <a:t>symbols</a:t>
            </a:r>
            <a:r>
              <a:rPr lang="en-US" sz="3600" dirty="0"/>
              <a:t>” (Moore, 1968:366). </a:t>
            </a:r>
          </a:p>
        </p:txBody>
      </p:sp>
    </p:spTree>
    <p:extLst>
      <p:ext uri="{BB962C8B-B14F-4D97-AF65-F5344CB8AC3E}">
        <p14:creationId xmlns:p14="http://schemas.microsoft.com/office/powerpoint/2010/main" val="8134595"/>
      </p:ext>
    </p:extLst>
  </p:cSld>
  <p:clrMapOvr>
    <a:masterClrMapping/>
  </p:clrMapOvr>
  <mc:AlternateContent xmlns:mc="http://schemas.openxmlformats.org/markup-compatibility/2006" xmlns:p14="http://schemas.microsoft.com/office/powerpoint/2010/main">
    <mc:Choice Requires="p14">
      <p:transition spd="slow" p14:dur="2000" advTm="167101"/>
    </mc:Choice>
    <mc:Fallback xmlns="">
      <p:transition spd="slow" advTm="167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3D30-3C10-491B-938B-22030773E416}"/>
              </a:ext>
            </a:extLst>
          </p:cNvPr>
          <p:cNvSpPr>
            <a:spLocks noGrp="1"/>
          </p:cNvSpPr>
          <p:nvPr>
            <p:ph type="title"/>
          </p:nvPr>
        </p:nvSpPr>
        <p:spPr>
          <a:xfrm>
            <a:off x="2563428" y="563388"/>
            <a:ext cx="8911687" cy="921521"/>
          </a:xfrm>
        </p:spPr>
        <p:txBody>
          <a:bodyPr/>
          <a:lstStyle/>
          <a:p>
            <a:pPr algn="ctr"/>
            <a:r>
              <a:rPr lang="en-US" b="1" dirty="0">
                <a:solidFill>
                  <a:srgbClr val="7030A0"/>
                </a:solidFill>
                <a:cs typeface="Unikurd Hiwa" panose="020B0604030504040204" pitchFamily="34" charset="-78"/>
              </a:rPr>
              <a:t>What is Social  Structure?</a:t>
            </a:r>
            <a:endParaRPr lang="en-US" dirty="0">
              <a:cs typeface="Unikurd Hiwa" panose="020B0604030504040204" pitchFamily="34" charset="-78"/>
            </a:endParaRPr>
          </a:p>
        </p:txBody>
      </p:sp>
      <p:sp>
        <p:nvSpPr>
          <p:cNvPr id="3" name="Content Placeholder 2">
            <a:extLst>
              <a:ext uri="{FF2B5EF4-FFF2-40B4-BE49-F238E27FC236}">
                <a16:creationId xmlns:a16="http://schemas.microsoft.com/office/drawing/2014/main" id="{652A1F1C-E3E6-4819-A733-43B4BF78F5E2}"/>
              </a:ext>
            </a:extLst>
          </p:cNvPr>
          <p:cNvSpPr>
            <a:spLocks noGrp="1"/>
          </p:cNvSpPr>
          <p:nvPr>
            <p:ph idx="1"/>
          </p:nvPr>
        </p:nvSpPr>
        <p:spPr>
          <a:xfrm>
            <a:off x="2433326" y="1822901"/>
            <a:ext cx="8796808" cy="4471711"/>
          </a:xfrm>
        </p:spPr>
        <p:txBody>
          <a:bodyPr>
            <a:noAutofit/>
          </a:bodyPr>
          <a:lstStyle/>
          <a:p>
            <a:pPr marL="0" indent="0" algn="just">
              <a:buNone/>
            </a:pPr>
            <a:r>
              <a:rPr lang="en-US" sz="3600" b="1" dirty="0">
                <a:solidFill>
                  <a:srgbClr val="7030A0"/>
                </a:solidFill>
                <a:cs typeface="Unikurd Hiwa" panose="020B0604030504040204" pitchFamily="34" charset="-78"/>
              </a:rPr>
              <a:t>Social  Structure, </a:t>
            </a:r>
            <a:r>
              <a:rPr lang="en-US" sz="3600" dirty="0"/>
              <a:t>is the way in which society is organized into predictable relationships (Schaefer &amp; </a:t>
            </a:r>
            <a:r>
              <a:rPr lang="en-US" sz="3600" dirty="0" err="1"/>
              <a:t>Kassop</a:t>
            </a:r>
            <a:r>
              <a:rPr lang="en-US" sz="3600" dirty="0"/>
              <a:t>, 2000: 62).</a:t>
            </a:r>
            <a:endParaRPr lang="en-US" sz="3600" b="1" dirty="0">
              <a:solidFill>
                <a:srgbClr val="7030A0"/>
              </a:solidFill>
            </a:endParaRPr>
          </a:p>
          <a:p>
            <a:pPr marL="0" indent="0" algn="just">
              <a:buNone/>
            </a:pPr>
            <a:r>
              <a:rPr lang="en-US" sz="3600" b="1" dirty="0">
                <a:solidFill>
                  <a:srgbClr val="7030A0"/>
                </a:solidFill>
              </a:rPr>
              <a:t>Social Structures</a:t>
            </a:r>
            <a:r>
              <a:rPr lang="en-US" sz="3600" dirty="0"/>
              <a:t>: Repeated and more or less predictable </a:t>
            </a:r>
            <a:r>
              <a:rPr lang="en-US" sz="3600" b="1" dirty="0">
                <a:solidFill>
                  <a:srgbClr val="FF0000"/>
                </a:solidFill>
              </a:rPr>
              <a:t>patterns </a:t>
            </a:r>
            <a:r>
              <a:rPr lang="en-US" sz="3600" dirty="0"/>
              <a:t>of behavior. </a:t>
            </a:r>
          </a:p>
        </p:txBody>
      </p:sp>
    </p:spTree>
    <p:extLst>
      <p:ext uri="{BB962C8B-B14F-4D97-AF65-F5344CB8AC3E}">
        <p14:creationId xmlns:p14="http://schemas.microsoft.com/office/powerpoint/2010/main" val="2610426441"/>
      </p:ext>
    </p:extLst>
  </p:cSld>
  <p:clrMapOvr>
    <a:masterClrMapping/>
  </p:clrMapOvr>
  <mc:AlternateContent xmlns:mc="http://schemas.openxmlformats.org/markup-compatibility/2006" xmlns:p14="http://schemas.microsoft.com/office/powerpoint/2010/main">
    <mc:Choice Requires="p14">
      <p:transition spd="slow" p14:dur="2000" advTm="167101"/>
    </mc:Choice>
    <mc:Fallback xmlns="">
      <p:transition spd="slow" advTm="167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3D30-3C10-491B-938B-22030773E416}"/>
              </a:ext>
            </a:extLst>
          </p:cNvPr>
          <p:cNvSpPr>
            <a:spLocks noGrp="1"/>
          </p:cNvSpPr>
          <p:nvPr>
            <p:ph type="title"/>
          </p:nvPr>
        </p:nvSpPr>
        <p:spPr>
          <a:xfrm>
            <a:off x="2563428" y="563388"/>
            <a:ext cx="8911687" cy="921521"/>
          </a:xfrm>
        </p:spPr>
        <p:txBody>
          <a:bodyPr/>
          <a:lstStyle/>
          <a:p>
            <a:pPr algn="ctr"/>
            <a:r>
              <a:rPr lang="en-US" b="1" dirty="0">
                <a:solidFill>
                  <a:srgbClr val="7030A0"/>
                </a:solidFill>
                <a:cs typeface="Unikurd Hiwa" panose="020B0604030504040204" pitchFamily="34" charset="-78"/>
              </a:rPr>
              <a:t>What is Social  Norms?</a:t>
            </a:r>
            <a:endParaRPr lang="en-US" dirty="0">
              <a:cs typeface="Unikurd Hiwa" panose="020B0604030504040204" pitchFamily="34" charset="-78"/>
            </a:endParaRPr>
          </a:p>
        </p:txBody>
      </p:sp>
      <p:sp>
        <p:nvSpPr>
          <p:cNvPr id="3" name="Content Placeholder 2">
            <a:extLst>
              <a:ext uri="{FF2B5EF4-FFF2-40B4-BE49-F238E27FC236}">
                <a16:creationId xmlns:a16="http://schemas.microsoft.com/office/drawing/2014/main" id="{652A1F1C-E3E6-4819-A733-43B4BF78F5E2}"/>
              </a:ext>
            </a:extLst>
          </p:cNvPr>
          <p:cNvSpPr>
            <a:spLocks noGrp="1"/>
          </p:cNvSpPr>
          <p:nvPr>
            <p:ph idx="1"/>
          </p:nvPr>
        </p:nvSpPr>
        <p:spPr>
          <a:xfrm>
            <a:off x="2433326" y="1822901"/>
            <a:ext cx="8796808" cy="4471711"/>
          </a:xfrm>
        </p:spPr>
        <p:txBody>
          <a:bodyPr>
            <a:noAutofit/>
          </a:bodyPr>
          <a:lstStyle/>
          <a:p>
            <a:pPr algn="just"/>
            <a:r>
              <a:rPr lang="en-US" sz="3600" dirty="0">
                <a:solidFill>
                  <a:srgbClr val="FF0000"/>
                </a:solidFill>
              </a:rPr>
              <a:t>Patterns</a:t>
            </a:r>
            <a:r>
              <a:rPr lang="en-US" sz="3600" dirty="0">
                <a:solidFill>
                  <a:srgbClr val="7030A0"/>
                </a:solidFill>
              </a:rPr>
              <a:t> </a:t>
            </a:r>
            <a:r>
              <a:rPr lang="en-US" sz="3600" dirty="0">
                <a:solidFill>
                  <a:schemeClr val="tx1"/>
                </a:solidFill>
              </a:rPr>
              <a:t>produced by </a:t>
            </a:r>
            <a:r>
              <a:rPr lang="en-US" sz="3600" b="1" dirty="0">
                <a:solidFill>
                  <a:srgbClr val="7030A0"/>
                </a:solidFill>
              </a:rPr>
              <a:t>Norms</a:t>
            </a:r>
            <a:r>
              <a:rPr lang="en-US" sz="3600" dirty="0"/>
              <a:t>. </a:t>
            </a:r>
          </a:p>
          <a:p>
            <a:pPr algn="just"/>
            <a:r>
              <a:rPr lang="en-US" sz="3600" b="1" dirty="0">
                <a:solidFill>
                  <a:srgbClr val="7030A0"/>
                </a:solidFill>
              </a:rPr>
              <a:t>Norms</a:t>
            </a:r>
            <a:r>
              <a:rPr lang="en-US" sz="3600" dirty="0"/>
              <a:t> are created by </a:t>
            </a:r>
            <a:r>
              <a:rPr lang="en-US" sz="3600" b="1" dirty="0">
                <a:solidFill>
                  <a:srgbClr val="00B0F0"/>
                </a:solidFill>
              </a:rPr>
              <a:t>Values</a:t>
            </a:r>
            <a:r>
              <a:rPr lang="en-US" sz="3600" dirty="0"/>
              <a:t>. </a:t>
            </a:r>
          </a:p>
          <a:p>
            <a:pPr algn="just"/>
            <a:r>
              <a:rPr lang="en-US" sz="3600" b="1" dirty="0">
                <a:solidFill>
                  <a:srgbClr val="7030A0"/>
                </a:solidFill>
              </a:rPr>
              <a:t>Norms</a:t>
            </a:r>
            <a:r>
              <a:rPr lang="en-US" sz="3600" dirty="0"/>
              <a:t>: Rules for how things ought to be done, Informal and Invisible. </a:t>
            </a:r>
          </a:p>
          <a:p>
            <a:pPr algn="just"/>
            <a:r>
              <a:rPr lang="en-US" sz="3600" b="1" dirty="0">
                <a:solidFill>
                  <a:srgbClr val="7030A0"/>
                </a:solidFill>
              </a:rPr>
              <a:t>Norms</a:t>
            </a:r>
            <a:r>
              <a:rPr lang="en-US" sz="3600" dirty="0"/>
              <a:t> enforced by </a:t>
            </a:r>
            <a:r>
              <a:rPr lang="en-US" sz="3600" u="sng" dirty="0"/>
              <a:t>sanctions and rewards </a:t>
            </a:r>
            <a:r>
              <a:rPr lang="en-US" sz="3600" dirty="0"/>
              <a:t>for abiding.</a:t>
            </a:r>
          </a:p>
        </p:txBody>
      </p:sp>
    </p:spTree>
    <p:extLst>
      <p:ext uri="{BB962C8B-B14F-4D97-AF65-F5344CB8AC3E}">
        <p14:creationId xmlns:p14="http://schemas.microsoft.com/office/powerpoint/2010/main" val="2381910096"/>
      </p:ext>
    </p:extLst>
  </p:cSld>
  <p:clrMapOvr>
    <a:masterClrMapping/>
  </p:clrMapOvr>
  <mc:AlternateContent xmlns:mc="http://schemas.openxmlformats.org/markup-compatibility/2006" xmlns:p14="http://schemas.microsoft.com/office/powerpoint/2010/main">
    <mc:Choice Requires="p14">
      <p:transition spd="slow" p14:dur="2000" advTm="167101"/>
    </mc:Choice>
    <mc:Fallback xmlns="">
      <p:transition spd="slow" advTm="167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DA-B320-B4D0-F171-E10CA76990AF}"/>
              </a:ext>
            </a:extLst>
          </p:cNvPr>
          <p:cNvSpPr>
            <a:spLocks noGrp="1"/>
          </p:cNvSpPr>
          <p:nvPr>
            <p:ph type="title"/>
          </p:nvPr>
        </p:nvSpPr>
        <p:spPr>
          <a:xfrm>
            <a:off x="2592925" y="624110"/>
            <a:ext cx="8911687" cy="909722"/>
          </a:xfrm>
        </p:spPr>
        <p:txBody>
          <a:bodyPr/>
          <a:lstStyle/>
          <a:p>
            <a:pPr algn="ctr"/>
            <a:r>
              <a:rPr lang="en-US" sz="3600" b="1" dirty="0">
                <a:solidFill>
                  <a:srgbClr val="7030A0"/>
                </a:solidFill>
              </a:rPr>
              <a:t>Types of Social Structure</a:t>
            </a:r>
            <a:endParaRPr lang="en-US" b="1" dirty="0">
              <a:solidFill>
                <a:srgbClr val="7030A0"/>
              </a:solidFill>
            </a:endParaRPr>
          </a:p>
        </p:txBody>
      </p:sp>
      <p:sp>
        <p:nvSpPr>
          <p:cNvPr id="3" name="Content Placeholder 2">
            <a:extLst>
              <a:ext uri="{FF2B5EF4-FFF2-40B4-BE49-F238E27FC236}">
                <a16:creationId xmlns:a16="http://schemas.microsoft.com/office/drawing/2014/main" id="{9609A9C2-0E95-5E45-3A7C-BEF8C97DD76A}"/>
              </a:ext>
            </a:extLst>
          </p:cNvPr>
          <p:cNvSpPr>
            <a:spLocks noGrp="1"/>
          </p:cNvSpPr>
          <p:nvPr>
            <p:ph idx="1"/>
          </p:nvPr>
        </p:nvSpPr>
        <p:spPr>
          <a:xfrm>
            <a:off x="2589212" y="1822901"/>
            <a:ext cx="8915400" cy="4088321"/>
          </a:xfrm>
        </p:spPr>
        <p:txBody>
          <a:bodyPr>
            <a:normAutofit/>
          </a:bodyPr>
          <a:lstStyle/>
          <a:p>
            <a:pPr marL="514350" indent="-514350" algn="just">
              <a:buAutoNum type="arabicPeriod"/>
            </a:pPr>
            <a:r>
              <a:rPr lang="en-US" sz="3600" b="1" dirty="0"/>
              <a:t>Status </a:t>
            </a:r>
          </a:p>
          <a:p>
            <a:pPr marL="514350" indent="-514350" algn="just">
              <a:buAutoNum type="arabicPeriod"/>
            </a:pPr>
            <a:r>
              <a:rPr lang="en-US" sz="3600" b="1" dirty="0"/>
              <a:t>Groups </a:t>
            </a:r>
          </a:p>
          <a:p>
            <a:pPr marL="514350" indent="-514350" algn="just">
              <a:buAutoNum type="arabicPeriod"/>
            </a:pPr>
            <a:r>
              <a:rPr lang="en-US" sz="3600" b="1" dirty="0"/>
              <a:t>Organizations</a:t>
            </a:r>
          </a:p>
          <a:p>
            <a:pPr marL="514350" indent="-514350" algn="just">
              <a:buAutoNum type="arabicPeriod"/>
            </a:pPr>
            <a:r>
              <a:rPr lang="en-US" sz="3600" b="1" dirty="0"/>
              <a:t>Institutions</a:t>
            </a:r>
          </a:p>
          <a:p>
            <a:pPr marL="514350" indent="-514350" algn="just">
              <a:buAutoNum type="arabicPeriod"/>
            </a:pPr>
            <a:r>
              <a:rPr lang="en-US" sz="3600" b="1" dirty="0"/>
              <a:t>Societies</a:t>
            </a:r>
          </a:p>
        </p:txBody>
      </p:sp>
    </p:spTree>
    <p:extLst>
      <p:ext uri="{BB962C8B-B14F-4D97-AF65-F5344CB8AC3E}">
        <p14:creationId xmlns:p14="http://schemas.microsoft.com/office/powerpoint/2010/main" val="186607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DA-B320-B4D0-F171-E10CA76990AF}"/>
              </a:ext>
            </a:extLst>
          </p:cNvPr>
          <p:cNvSpPr>
            <a:spLocks noGrp="1"/>
          </p:cNvSpPr>
          <p:nvPr>
            <p:ph type="title"/>
          </p:nvPr>
        </p:nvSpPr>
        <p:spPr>
          <a:xfrm>
            <a:off x="2592925" y="624110"/>
            <a:ext cx="8911687" cy="909722"/>
          </a:xfrm>
        </p:spPr>
        <p:txBody>
          <a:bodyPr/>
          <a:lstStyle/>
          <a:p>
            <a:pPr algn="ctr"/>
            <a:r>
              <a:rPr lang="en-US" sz="3600" b="1" dirty="0">
                <a:solidFill>
                  <a:srgbClr val="7030A0"/>
                </a:solidFill>
              </a:rPr>
              <a:t>Types of Social Patterns</a:t>
            </a:r>
            <a:endParaRPr lang="en-US" b="1" dirty="0">
              <a:solidFill>
                <a:srgbClr val="7030A0"/>
              </a:solidFill>
            </a:endParaRPr>
          </a:p>
        </p:txBody>
      </p:sp>
      <p:sp>
        <p:nvSpPr>
          <p:cNvPr id="3" name="Content Placeholder 2">
            <a:extLst>
              <a:ext uri="{FF2B5EF4-FFF2-40B4-BE49-F238E27FC236}">
                <a16:creationId xmlns:a16="http://schemas.microsoft.com/office/drawing/2014/main" id="{9609A9C2-0E95-5E45-3A7C-BEF8C97DD76A}"/>
              </a:ext>
            </a:extLst>
          </p:cNvPr>
          <p:cNvSpPr>
            <a:spLocks noGrp="1"/>
          </p:cNvSpPr>
          <p:nvPr>
            <p:ph idx="1"/>
          </p:nvPr>
        </p:nvSpPr>
        <p:spPr>
          <a:xfrm>
            <a:off x="2589212" y="1822901"/>
            <a:ext cx="8915400" cy="4088321"/>
          </a:xfrm>
        </p:spPr>
        <p:txBody>
          <a:bodyPr>
            <a:normAutofit/>
          </a:bodyPr>
          <a:lstStyle/>
          <a:p>
            <a:pPr marL="514350" indent="-514350" algn="just">
              <a:buAutoNum type="arabicPeriod"/>
            </a:pPr>
            <a:r>
              <a:rPr lang="en-US" sz="3600" b="1" dirty="0"/>
              <a:t>Cooperation</a:t>
            </a:r>
          </a:p>
          <a:p>
            <a:pPr marL="514350" indent="-514350" algn="just">
              <a:buAutoNum type="arabicPeriod"/>
            </a:pPr>
            <a:r>
              <a:rPr lang="en-US" sz="3600" b="1" dirty="0"/>
              <a:t>Competition </a:t>
            </a:r>
          </a:p>
          <a:p>
            <a:pPr marL="514350" indent="-514350" algn="just">
              <a:buAutoNum type="arabicPeriod"/>
            </a:pPr>
            <a:r>
              <a:rPr lang="en-US" sz="3600" b="1" dirty="0"/>
              <a:t>Exchange</a:t>
            </a:r>
          </a:p>
          <a:p>
            <a:pPr marL="514350" indent="-514350" algn="just">
              <a:buAutoNum type="arabicPeriod"/>
            </a:pPr>
            <a:r>
              <a:rPr lang="en-US" sz="3600" b="1" dirty="0"/>
              <a:t>Conflict</a:t>
            </a:r>
          </a:p>
          <a:p>
            <a:pPr marL="0" indent="0" algn="just">
              <a:buNone/>
            </a:pPr>
            <a:endParaRPr lang="en-US" sz="3600" b="1" dirty="0"/>
          </a:p>
        </p:txBody>
      </p:sp>
    </p:spTree>
    <p:extLst>
      <p:ext uri="{BB962C8B-B14F-4D97-AF65-F5344CB8AC3E}">
        <p14:creationId xmlns:p14="http://schemas.microsoft.com/office/powerpoint/2010/main" val="360532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41" y="628788"/>
            <a:ext cx="8911687" cy="1069005"/>
          </a:xfrm>
        </p:spPr>
        <p:txBody>
          <a:bodyPr/>
          <a:lstStyle/>
          <a:p>
            <a:pPr algn="ctr"/>
            <a:r>
              <a:rPr lang="en-US" b="1" dirty="0">
                <a:solidFill>
                  <a:srgbClr val="7030A0"/>
                </a:solidFill>
              </a:rPr>
              <a:t>Social Pattern </a:t>
            </a:r>
            <a:r>
              <a:rPr lang="en-US" dirty="0">
                <a:solidFill>
                  <a:schemeClr val="tx1"/>
                </a:solidFill>
              </a:rPr>
              <a:t>according to</a:t>
            </a:r>
            <a:r>
              <a:rPr lang="en-US" b="1" dirty="0">
                <a:solidFill>
                  <a:schemeClr val="tx1"/>
                </a:solidFill>
              </a:rPr>
              <a:t> </a:t>
            </a:r>
            <a:r>
              <a:rPr lang="en-US" b="1" dirty="0">
                <a:solidFill>
                  <a:srgbClr val="7030A0"/>
                </a:solidFill>
              </a:rPr>
              <a:t>Max</a:t>
            </a:r>
            <a:r>
              <a:rPr lang="en-US" sz="3600" dirty="0">
                <a:solidFill>
                  <a:srgbClr val="7030A0"/>
                </a:solidFill>
              </a:rPr>
              <a:t> </a:t>
            </a:r>
            <a:r>
              <a:rPr lang="en-US" sz="3600" b="1" dirty="0">
                <a:solidFill>
                  <a:srgbClr val="7030A0"/>
                </a:solidFill>
              </a:rPr>
              <a:t>Weber</a:t>
            </a:r>
            <a:r>
              <a:rPr lang="en-US" b="1" dirty="0">
                <a:solidFill>
                  <a:srgbClr val="7030A0"/>
                </a:solidFill>
              </a:rPr>
              <a:t> </a:t>
            </a:r>
          </a:p>
        </p:txBody>
      </p:sp>
      <p:sp>
        <p:nvSpPr>
          <p:cNvPr id="3" name="Content Placeholder 2"/>
          <p:cNvSpPr>
            <a:spLocks noGrp="1"/>
          </p:cNvSpPr>
          <p:nvPr>
            <p:ph idx="1"/>
          </p:nvPr>
        </p:nvSpPr>
        <p:spPr>
          <a:xfrm>
            <a:off x="2321555" y="2033480"/>
            <a:ext cx="8915400" cy="3736089"/>
          </a:xfrm>
        </p:spPr>
        <p:txBody>
          <a:bodyPr>
            <a:normAutofit fontScale="92500" lnSpcReduction="10000"/>
          </a:bodyPr>
          <a:lstStyle/>
          <a:p>
            <a:pPr marL="0" indent="0" algn="just">
              <a:buNone/>
            </a:pPr>
            <a:r>
              <a:rPr lang="en-US" sz="3200" dirty="0"/>
              <a:t>A social pattern consists of forms of social actions that are repeated and have some probability of recurring again.</a:t>
            </a:r>
          </a:p>
          <a:p>
            <a:pPr marL="0" indent="0" algn="just">
              <a:buNone/>
            </a:pPr>
            <a:r>
              <a:rPr lang="en-US" sz="3200" dirty="0"/>
              <a:t>These forms are in their turn caused by social actions as well. </a:t>
            </a:r>
          </a:p>
          <a:p>
            <a:pPr marL="0" indent="0" algn="just">
              <a:buNone/>
            </a:pPr>
            <a:r>
              <a:rPr lang="en-US" sz="3200" dirty="0"/>
              <a:t>Social actions are behavior in which a meaning is invested; they are also oriented to other actors or to an order.</a:t>
            </a:r>
          </a:p>
        </p:txBody>
      </p:sp>
    </p:spTree>
    <p:extLst>
      <p:ext uri="{BB962C8B-B14F-4D97-AF65-F5344CB8AC3E}">
        <p14:creationId xmlns:p14="http://schemas.microsoft.com/office/powerpoint/2010/main" val="87308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Social Change </a:t>
            </a:r>
            <a:r>
              <a:rPr lang="en-US" dirty="0"/>
              <a:t>according </a:t>
            </a:r>
            <a:br>
              <a:rPr lang="en-US" dirty="0"/>
            </a:br>
            <a:r>
              <a:rPr lang="en-US" dirty="0"/>
              <a:t>to</a:t>
            </a:r>
            <a:r>
              <a:rPr lang="en-US" b="1" dirty="0"/>
              <a:t> System Model </a:t>
            </a:r>
          </a:p>
        </p:txBody>
      </p:sp>
      <p:sp>
        <p:nvSpPr>
          <p:cNvPr id="3" name="Content Placeholder 2"/>
          <p:cNvSpPr>
            <a:spLocks noGrp="1"/>
          </p:cNvSpPr>
          <p:nvPr>
            <p:ph idx="1"/>
          </p:nvPr>
        </p:nvSpPr>
        <p:spPr/>
        <p:txBody>
          <a:bodyPr>
            <a:normAutofit/>
          </a:bodyPr>
          <a:lstStyle/>
          <a:p>
            <a:pPr marL="0" indent="0" algn="just">
              <a:buNone/>
            </a:pPr>
            <a:r>
              <a:rPr lang="en-US" sz="3200" dirty="0"/>
              <a:t>Social change, accordingly, is conceived as the change occurring within, or embracing the social system. More precisely, it is the difference between various states of the same system succeeding each other in time.</a:t>
            </a:r>
          </a:p>
        </p:txBody>
      </p:sp>
    </p:spTree>
    <p:extLst>
      <p:ext uri="{BB962C8B-B14F-4D97-AF65-F5344CB8AC3E}">
        <p14:creationId xmlns:p14="http://schemas.microsoft.com/office/powerpoint/2010/main" val="121443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258" y="2033516"/>
            <a:ext cx="8915400" cy="1669418"/>
          </a:xfrm>
        </p:spPr>
        <p:txBody>
          <a:bodyPr>
            <a:normAutofit/>
          </a:bodyPr>
          <a:lstStyle/>
          <a:p>
            <a:pPr algn="ctr"/>
            <a:r>
              <a:rPr lang="en-US" sz="5400" dirty="0"/>
              <a:t>Classic Sociologists</a:t>
            </a:r>
            <a:endParaRPr lang="en-US" sz="5400" b="1" dirty="0"/>
          </a:p>
        </p:txBody>
      </p:sp>
    </p:spTree>
    <p:extLst>
      <p:ext uri="{BB962C8B-B14F-4D97-AF65-F5344CB8AC3E}">
        <p14:creationId xmlns:p14="http://schemas.microsoft.com/office/powerpoint/2010/main" val="268587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A1F1C-E3E6-4819-A733-43B4BF78F5E2}"/>
              </a:ext>
            </a:extLst>
          </p:cNvPr>
          <p:cNvSpPr>
            <a:spLocks noGrp="1"/>
          </p:cNvSpPr>
          <p:nvPr>
            <p:ph idx="1"/>
          </p:nvPr>
        </p:nvSpPr>
        <p:spPr>
          <a:xfrm>
            <a:off x="2461655" y="1243071"/>
            <a:ext cx="9143549" cy="4940489"/>
          </a:xfrm>
        </p:spPr>
        <p:txBody>
          <a:bodyPr>
            <a:noAutofit/>
          </a:bodyPr>
          <a:lstStyle/>
          <a:p>
            <a:pPr algn="just">
              <a:buFont typeface="Wingdings" panose="05000000000000000000" pitchFamily="2" charset="2"/>
              <a:buChar char="q"/>
            </a:pPr>
            <a:r>
              <a:rPr lang="en-US" sz="2800" b="1" dirty="0">
                <a:solidFill>
                  <a:srgbClr val="7030A0"/>
                </a:solidFill>
                <a:latin typeface="Unikurd Hiwa" panose="020B0604030504040204" pitchFamily="34" charset="-78"/>
                <a:cs typeface="Unikurd Hiwa" panose="020B0604030504040204" pitchFamily="34" charset="-78"/>
              </a:rPr>
              <a:t>What is the position of Change in sociology?</a:t>
            </a:r>
            <a:endParaRPr lang="en-US" sz="2800" dirty="0">
              <a:solidFill>
                <a:schemeClr val="tx1"/>
              </a:solidFill>
            </a:endParaRPr>
          </a:p>
          <a:p>
            <a:pPr marL="0" indent="0" algn="just">
              <a:buNone/>
            </a:pPr>
            <a:r>
              <a:rPr lang="en-US" sz="2800" dirty="0">
                <a:solidFill>
                  <a:schemeClr val="tx1"/>
                </a:solidFill>
              </a:rPr>
              <a:t>The study of social change is at the very </a:t>
            </a:r>
            <a:r>
              <a:rPr lang="en-US" sz="2800" b="1" i="1" dirty="0">
                <a:solidFill>
                  <a:schemeClr val="tx1"/>
                </a:solidFill>
              </a:rPr>
              <a:t>core</a:t>
            </a:r>
            <a:r>
              <a:rPr lang="en-US" sz="2800" dirty="0">
                <a:solidFill>
                  <a:schemeClr val="tx1"/>
                </a:solidFill>
              </a:rPr>
              <a:t> of sociology.</a:t>
            </a:r>
          </a:p>
          <a:p>
            <a:pPr algn="just">
              <a:buFont typeface="Wingdings" panose="05000000000000000000" pitchFamily="2" charset="2"/>
              <a:buChar char="q"/>
            </a:pPr>
            <a:r>
              <a:rPr lang="en-US" sz="2800" b="1" dirty="0">
                <a:solidFill>
                  <a:srgbClr val="7030A0"/>
                </a:solidFill>
                <a:latin typeface="Unikurd Hiwa" panose="020B0604030504040204" pitchFamily="34" charset="-78"/>
                <a:cs typeface="Unikurd Hiwa" panose="020B0604030504040204" pitchFamily="34" charset="-78"/>
              </a:rPr>
              <a:t>What is the relationship between Change and Social Reality?</a:t>
            </a:r>
          </a:p>
          <a:p>
            <a:pPr marL="0" indent="0" algn="just">
              <a:buNone/>
            </a:pPr>
            <a:r>
              <a:rPr lang="en-US" sz="2800" b="1" i="1" dirty="0">
                <a:solidFill>
                  <a:schemeClr val="tx1"/>
                </a:solidFill>
              </a:rPr>
              <a:t>Change</a:t>
            </a:r>
            <a:r>
              <a:rPr lang="en-US" sz="2800" dirty="0">
                <a:solidFill>
                  <a:schemeClr val="tx1"/>
                </a:solidFill>
              </a:rPr>
              <a:t> is such an evident feature of </a:t>
            </a:r>
            <a:r>
              <a:rPr lang="en-US" sz="2800" b="1" dirty="0">
                <a:solidFill>
                  <a:schemeClr val="tx1"/>
                </a:solidFill>
              </a:rPr>
              <a:t>Social Reality </a:t>
            </a:r>
            <a:r>
              <a:rPr lang="en-US" sz="2800" dirty="0">
                <a:solidFill>
                  <a:schemeClr val="tx1"/>
                </a:solidFill>
              </a:rPr>
              <a:t>that any social-scientific theory, whatever its conceptual starting point, must sooner or later address it' (</a:t>
            </a:r>
            <a:r>
              <a:rPr lang="en-US" sz="2800" dirty="0" err="1">
                <a:solidFill>
                  <a:schemeClr val="tx1"/>
                </a:solidFill>
              </a:rPr>
              <a:t>Haferkamp</a:t>
            </a:r>
            <a:r>
              <a:rPr lang="en-US" sz="2800" dirty="0">
                <a:solidFill>
                  <a:schemeClr val="tx1"/>
                </a:solidFill>
              </a:rPr>
              <a:t> and Smelser 1992a: 1).</a:t>
            </a:r>
          </a:p>
        </p:txBody>
      </p:sp>
    </p:spTree>
    <p:extLst>
      <p:ext uri="{BB962C8B-B14F-4D97-AF65-F5344CB8AC3E}">
        <p14:creationId xmlns:p14="http://schemas.microsoft.com/office/powerpoint/2010/main" val="3930866116"/>
      </p:ext>
    </p:extLst>
  </p:cSld>
  <p:clrMapOvr>
    <a:masterClrMapping/>
  </p:clrMapOvr>
  <mc:AlternateContent xmlns:mc="http://schemas.openxmlformats.org/markup-compatibility/2006" xmlns:p14="http://schemas.microsoft.com/office/powerpoint/2010/main">
    <mc:Choice Requires="p14">
      <p:transition spd="slow" p14:dur="2000" advTm="167101"/>
    </mc:Choice>
    <mc:Fallback xmlns="">
      <p:transition spd="slow" advTm="167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5835"/>
            <a:ext cx="8911687" cy="699247"/>
          </a:xfrm>
        </p:spPr>
        <p:txBody>
          <a:bodyPr/>
          <a:lstStyle/>
          <a:p>
            <a:pPr algn="ctr"/>
            <a:r>
              <a:rPr lang="en-US" b="1" dirty="0"/>
              <a:t>August Comte(1798-1857)</a:t>
            </a:r>
          </a:p>
        </p:txBody>
      </p:sp>
      <p:sp>
        <p:nvSpPr>
          <p:cNvPr id="3" name="Content Placeholder 2"/>
          <p:cNvSpPr>
            <a:spLocks noGrp="1"/>
          </p:cNvSpPr>
          <p:nvPr>
            <p:ph idx="1"/>
          </p:nvPr>
        </p:nvSpPr>
        <p:spPr>
          <a:xfrm>
            <a:off x="2589212" y="1237129"/>
            <a:ext cx="8915400" cy="5368066"/>
          </a:xfrm>
        </p:spPr>
        <p:txBody>
          <a:bodyPr>
            <a:noAutofit/>
          </a:bodyPr>
          <a:lstStyle/>
          <a:p>
            <a:pPr algn="just"/>
            <a:r>
              <a:rPr lang="en-US" sz="2800" dirty="0"/>
              <a:t>Comte divided his system of theory into two separate parts: </a:t>
            </a:r>
            <a:r>
              <a:rPr lang="en-US" sz="2800" b="1" i="1" dirty="0"/>
              <a:t>'social statics</a:t>
            </a:r>
            <a:r>
              <a:rPr lang="en-US" sz="2800" dirty="0"/>
              <a:t>' and </a:t>
            </a:r>
            <a:r>
              <a:rPr lang="en-US" sz="2800" b="1" i="1" dirty="0"/>
              <a:t>'social dynamics</a:t>
            </a:r>
            <a:r>
              <a:rPr lang="en-US" sz="2800" dirty="0"/>
              <a:t>. Underlying the distinction was an implicit metaphor made fully explicit some time later by Herbert </a:t>
            </a:r>
            <a:r>
              <a:rPr lang="en-US" sz="2800" dirty="0" err="1"/>
              <a:t>encer</a:t>
            </a:r>
            <a:r>
              <a:rPr lang="en-US" sz="2800" dirty="0"/>
              <a:t> (1820-1903), the analogy between a society and a biological organism (</a:t>
            </a:r>
            <a:r>
              <a:rPr lang="en-US" sz="2800" dirty="0" err="1"/>
              <a:t>Sztompka</a:t>
            </a:r>
            <a:r>
              <a:rPr lang="en-US" sz="2800" dirty="0"/>
              <a:t>, 1993).</a:t>
            </a:r>
          </a:p>
          <a:p>
            <a:pPr algn="just"/>
            <a:r>
              <a:rPr lang="en-US" sz="2800" b="1" dirty="0"/>
              <a:t>Static sociology </a:t>
            </a:r>
            <a:r>
              <a:rPr lang="en-US" sz="2800" dirty="0"/>
              <a:t>would study what he called </a:t>
            </a:r>
            <a:r>
              <a:rPr lang="en-US" sz="2800" b="1" dirty="0"/>
              <a:t>order</a:t>
            </a:r>
            <a:r>
              <a:rPr lang="en-US" sz="2800" dirty="0"/>
              <a:t>, or the means by which the members of a collectivity arrive at a consensus through which the society can exist, maintain itself, and function.</a:t>
            </a:r>
          </a:p>
        </p:txBody>
      </p:sp>
    </p:spTree>
    <p:extLst>
      <p:ext uri="{BB962C8B-B14F-4D97-AF65-F5344CB8AC3E}">
        <p14:creationId xmlns:p14="http://schemas.microsoft.com/office/powerpoint/2010/main" val="389748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31735"/>
          </a:xfrm>
        </p:spPr>
        <p:txBody>
          <a:bodyPr/>
          <a:lstStyle/>
          <a:p>
            <a:pPr algn="ctr"/>
            <a:r>
              <a:rPr lang="en-US" b="1" dirty="0"/>
              <a:t>A. Comte </a:t>
            </a:r>
            <a:r>
              <a:rPr lang="en-US" dirty="0"/>
              <a:t>(cont..)</a:t>
            </a:r>
          </a:p>
        </p:txBody>
      </p:sp>
      <p:sp>
        <p:nvSpPr>
          <p:cNvPr id="3" name="Content Placeholder 2"/>
          <p:cNvSpPr>
            <a:spLocks noGrp="1"/>
          </p:cNvSpPr>
          <p:nvPr>
            <p:ph idx="1"/>
          </p:nvPr>
        </p:nvSpPr>
        <p:spPr>
          <a:xfrm>
            <a:off x="2374710" y="1596788"/>
            <a:ext cx="9129902" cy="4599295"/>
          </a:xfrm>
        </p:spPr>
        <p:txBody>
          <a:bodyPr>
            <a:noAutofit/>
          </a:bodyPr>
          <a:lstStyle/>
          <a:p>
            <a:pPr algn="just"/>
            <a:r>
              <a:rPr lang="en-US" sz="3200" dirty="0"/>
              <a:t>Dynamic sociology would study progress, or the transformation of societies throughout the history of mankind. It is here that we can locate Comte's law of the three states, and the historical analysis that he derived from it</a:t>
            </a:r>
          </a:p>
          <a:p>
            <a:pPr algn="just"/>
            <a:r>
              <a:rPr lang="en-US" sz="3200" dirty="0"/>
              <a:t>To Comte, dynamic sociology was much more important than static sociology; in fact, he gave it a central place in his work.</a:t>
            </a:r>
          </a:p>
        </p:txBody>
      </p:sp>
    </p:spTree>
    <p:extLst>
      <p:ext uri="{BB962C8B-B14F-4D97-AF65-F5344CB8AC3E}">
        <p14:creationId xmlns:p14="http://schemas.microsoft.com/office/powerpoint/2010/main" val="322573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75" y="2586260"/>
            <a:ext cx="8911687" cy="1280890"/>
          </a:xfrm>
        </p:spPr>
        <p:txBody>
          <a:bodyPr/>
          <a:lstStyle/>
          <a:p>
            <a:pPr algn="ctr"/>
            <a:r>
              <a:rPr lang="en-US" b="1" dirty="0">
                <a:solidFill>
                  <a:srgbClr val="7030A0"/>
                </a:solidFill>
                <a:cs typeface="Unikurd Hiwa" panose="020B0604030504040204" pitchFamily="34" charset="-78"/>
              </a:rPr>
              <a:t>The Relationship between</a:t>
            </a:r>
            <a:br>
              <a:rPr lang="en-US" b="1" dirty="0">
                <a:solidFill>
                  <a:srgbClr val="7030A0"/>
                </a:solidFill>
                <a:cs typeface="Unikurd Hiwa" panose="020B0604030504040204" pitchFamily="34" charset="-78"/>
              </a:rPr>
            </a:br>
            <a:r>
              <a:rPr lang="en-US" b="1" dirty="0">
                <a:solidFill>
                  <a:srgbClr val="7030A0"/>
                </a:solidFill>
                <a:cs typeface="Unikurd Hiwa" panose="020B0604030504040204" pitchFamily="34" charset="-78"/>
              </a:rPr>
              <a:t> </a:t>
            </a:r>
            <a:r>
              <a:rPr lang="en-US" b="1" dirty="0">
                <a:solidFill>
                  <a:srgbClr val="FF0000"/>
                </a:solidFill>
                <a:cs typeface="Unikurd Hiwa" panose="020B0604030504040204" pitchFamily="34" charset="-78"/>
              </a:rPr>
              <a:t>Order</a:t>
            </a:r>
            <a:r>
              <a:rPr lang="en-US" b="1" dirty="0">
                <a:solidFill>
                  <a:srgbClr val="7030A0"/>
                </a:solidFill>
                <a:cs typeface="Unikurd Hiwa" panose="020B0604030504040204" pitchFamily="34" charset="-78"/>
              </a:rPr>
              <a:t> and </a:t>
            </a:r>
            <a:r>
              <a:rPr lang="en-US" b="1" dirty="0">
                <a:solidFill>
                  <a:srgbClr val="92D050"/>
                </a:solidFill>
                <a:cs typeface="Unikurd Hiwa" panose="020B0604030504040204" pitchFamily="34" charset="-78"/>
              </a:rPr>
              <a:t>Change</a:t>
            </a:r>
            <a:endParaRPr lang="en-US" dirty="0"/>
          </a:p>
        </p:txBody>
      </p:sp>
    </p:spTree>
    <p:extLst>
      <p:ext uri="{BB962C8B-B14F-4D97-AF65-F5344CB8AC3E}">
        <p14:creationId xmlns:p14="http://schemas.microsoft.com/office/powerpoint/2010/main" val="183462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318757" y="666750"/>
          <a:ext cx="8915400" cy="544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936199"/>
      </p:ext>
    </p:extLst>
  </p:cSld>
  <p:clrMapOvr>
    <a:masterClrMapping/>
  </p:clrMapOvr>
  <mc:AlternateContent xmlns:mc="http://schemas.openxmlformats.org/markup-compatibility/2006" xmlns:p14="http://schemas.microsoft.com/office/powerpoint/2010/main">
    <mc:Choice Requires="p14">
      <p:transition spd="slow" p14:dur="2000" advTm="167101"/>
    </mc:Choice>
    <mc:Fallback xmlns="">
      <p:transition spd="slow" advTm="167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8" y="1419725"/>
            <a:ext cx="4211051" cy="3970421"/>
          </a:xfrm>
        </p:spPr>
        <p:txBody>
          <a:bodyPr>
            <a:normAutofit fontScale="90000"/>
          </a:bodyPr>
          <a:lstStyle/>
          <a:p>
            <a:r>
              <a:rPr lang="en-US" b="1" dirty="0"/>
              <a:t>The Relations between the two:</a:t>
            </a:r>
            <a:br>
              <a:rPr lang="en-US" b="1" dirty="0"/>
            </a:br>
            <a:r>
              <a:rPr lang="en-US" b="1" dirty="0"/>
              <a:t>1.Order in Change; </a:t>
            </a:r>
            <a:br>
              <a:rPr lang="en-US" b="1" dirty="0"/>
            </a:br>
            <a:r>
              <a:rPr lang="en-US" b="1" dirty="0">
                <a:solidFill>
                  <a:srgbClr val="FF0000"/>
                </a:solidFill>
              </a:rPr>
              <a:t>Order of Change</a:t>
            </a:r>
            <a:br>
              <a:rPr lang="en-US" b="1" dirty="0"/>
            </a:br>
            <a:r>
              <a:rPr lang="en-US" b="1" dirty="0"/>
              <a:t>2.Change in Order; </a:t>
            </a:r>
            <a:r>
              <a:rPr lang="en-US" b="1" dirty="0">
                <a:solidFill>
                  <a:srgbClr val="00B0F0"/>
                </a:solidFill>
              </a:rPr>
              <a:t>Change of Order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560" y="0"/>
            <a:ext cx="7387390" cy="6857999"/>
          </a:xfrm>
        </p:spPr>
      </p:pic>
    </p:spTree>
    <p:extLst>
      <p:ext uri="{BB962C8B-B14F-4D97-AF65-F5344CB8AC3E}">
        <p14:creationId xmlns:p14="http://schemas.microsoft.com/office/powerpoint/2010/main" val="1590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Any theory of change must contain three main elements: </a:t>
            </a:r>
          </a:p>
        </p:txBody>
      </p:sp>
      <p:sp>
        <p:nvSpPr>
          <p:cNvPr id="3" name="Content Placeholder 2"/>
          <p:cNvSpPr>
            <a:spLocks noGrp="1"/>
          </p:cNvSpPr>
          <p:nvPr>
            <p:ph idx="1"/>
          </p:nvPr>
        </p:nvSpPr>
        <p:spPr>
          <a:xfrm>
            <a:off x="2374710" y="1719618"/>
            <a:ext cx="9129902" cy="4585648"/>
          </a:xfrm>
        </p:spPr>
        <p:txBody>
          <a:bodyPr>
            <a:noAutofit/>
          </a:bodyPr>
          <a:lstStyle/>
          <a:p>
            <a:r>
              <a:rPr lang="en-US" sz="2800" dirty="0"/>
              <a:t>1. </a:t>
            </a:r>
            <a:r>
              <a:rPr lang="en-US" sz="2800" b="1" dirty="0"/>
              <a:t>Structural determinants</a:t>
            </a:r>
            <a:r>
              <a:rPr lang="en-US" sz="2800" dirty="0"/>
              <a:t> of social change, such as population changes, the dislocation occasioned by war, or strains and contradictions.</a:t>
            </a:r>
          </a:p>
          <a:p>
            <a:r>
              <a:rPr lang="en-US" sz="2800" dirty="0"/>
              <a:t>2. </a:t>
            </a:r>
            <a:r>
              <a:rPr lang="en-US" sz="2800" b="1" dirty="0"/>
              <a:t>Processes and mechanisms</a:t>
            </a:r>
            <a:r>
              <a:rPr lang="en-US" sz="2800" dirty="0"/>
              <a:t> of social change, including precipitating mechanisms, social movements, political conflict and accommodation, and entrepreneurial activity. </a:t>
            </a:r>
          </a:p>
          <a:p>
            <a:r>
              <a:rPr lang="en-US" sz="2800" dirty="0"/>
              <a:t>3. </a:t>
            </a:r>
            <a:r>
              <a:rPr lang="en-US" sz="2800" b="1" dirty="0"/>
              <a:t>Directions of social change</a:t>
            </a:r>
            <a:r>
              <a:rPr lang="en-US" sz="2800" dirty="0"/>
              <a:t>, including structural changes, effects, and consequences.</a:t>
            </a:r>
          </a:p>
        </p:txBody>
      </p:sp>
    </p:spTree>
    <p:extLst>
      <p:ext uri="{BB962C8B-B14F-4D97-AF65-F5344CB8AC3E}">
        <p14:creationId xmlns:p14="http://schemas.microsoft.com/office/powerpoint/2010/main" val="389651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p:nvPr/>
        </p:nvGraphicFramePr>
        <p:xfrm>
          <a:off x="2509671" y="586855"/>
          <a:ext cx="8981744" cy="549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74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ea typeface="ＭＳ Ｐゴシック" pitchFamily="34" charset="-128"/>
              </a:rPr>
              <a:t>Modernity: What Is…?</a:t>
            </a:r>
          </a:p>
        </p:txBody>
      </p:sp>
      <p:graphicFrame>
        <p:nvGraphicFramePr>
          <p:cNvPr id="2" name="Diagram 1"/>
          <p:cNvGraphicFramePr/>
          <p:nvPr>
            <p:extLst>
              <p:ext uri="{D42A27DB-BD31-4B8C-83A1-F6EECF244321}">
                <p14:modId xmlns:p14="http://schemas.microsoft.com/office/powerpoint/2010/main" val="358714067"/>
              </p:ext>
            </p:extLst>
          </p:nvPr>
        </p:nvGraphicFramePr>
        <p:xfrm>
          <a:off x="914400" y="152401"/>
          <a:ext cx="10972800" cy="627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4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F5D0-529F-6D22-35A0-F8E8DE885527}"/>
              </a:ext>
            </a:extLst>
          </p:cNvPr>
          <p:cNvSpPr>
            <a:spLocks noGrp="1"/>
          </p:cNvSpPr>
          <p:nvPr>
            <p:ph type="title"/>
          </p:nvPr>
        </p:nvSpPr>
        <p:spPr>
          <a:xfrm>
            <a:off x="2592925" y="624110"/>
            <a:ext cx="8911687" cy="880225"/>
          </a:xfrm>
        </p:spPr>
        <p:txBody>
          <a:bodyPr>
            <a:normAutofit/>
          </a:bodyPr>
          <a:lstStyle/>
          <a:p>
            <a:r>
              <a:rPr lang="en-US" sz="3200" b="1" dirty="0"/>
              <a:t>Four major dimensions of modernization</a:t>
            </a:r>
            <a:endParaRPr lang="en-US" sz="3200" dirty="0"/>
          </a:p>
        </p:txBody>
      </p:sp>
      <p:sp>
        <p:nvSpPr>
          <p:cNvPr id="3" name="Content Placeholder 2">
            <a:extLst>
              <a:ext uri="{FF2B5EF4-FFF2-40B4-BE49-F238E27FC236}">
                <a16:creationId xmlns:a16="http://schemas.microsoft.com/office/drawing/2014/main" id="{D3BEB2E6-EAD6-9E05-69D2-1AB9DCFA1036}"/>
              </a:ext>
            </a:extLst>
          </p:cNvPr>
          <p:cNvSpPr>
            <a:spLocks noGrp="1"/>
          </p:cNvSpPr>
          <p:nvPr>
            <p:ph idx="1"/>
          </p:nvPr>
        </p:nvSpPr>
        <p:spPr/>
        <p:txBody>
          <a:bodyPr>
            <a:normAutofit/>
          </a:bodyPr>
          <a:lstStyle/>
          <a:p>
            <a:pPr marL="742950" lvl="0" indent="-742950" rtl="0">
              <a:buFont typeface="+mj-lt"/>
              <a:buAutoNum type="arabicPeriod"/>
            </a:pPr>
            <a:r>
              <a:rPr lang="en-US" sz="3600" dirty="0"/>
              <a:t>Decline of small, traditional towns</a:t>
            </a:r>
          </a:p>
          <a:p>
            <a:pPr marL="742950" lvl="0" indent="-742950" rtl="0">
              <a:buFont typeface="+mj-lt"/>
              <a:buAutoNum type="arabicPeriod"/>
            </a:pPr>
            <a:r>
              <a:rPr lang="en-US" sz="3600" dirty="0"/>
              <a:t>Expansion of personal choice</a:t>
            </a:r>
          </a:p>
          <a:p>
            <a:pPr marL="742950" lvl="0" indent="-742950" rtl="0">
              <a:buFont typeface="+mj-lt"/>
              <a:buAutoNum type="arabicPeriod"/>
            </a:pPr>
            <a:r>
              <a:rPr lang="en-US" sz="3600" dirty="0"/>
              <a:t>Increasing social diversity</a:t>
            </a:r>
          </a:p>
          <a:p>
            <a:pPr marL="742950" lvl="0" indent="-742950" rtl="0">
              <a:buFont typeface="+mj-lt"/>
              <a:buAutoNum type="arabicPeriod"/>
            </a:pPr>
            <a:r>
              <a:rPr lang="en-US" sz="3600" dirty="0"/>
              <a:t>Orientation toward the future and a growing awareness of time.</a:t>
            </a:r>
          </a:p>
        </p:txBody>
      </p:sp>
    </p:spTree>
    <p:extLst>
      <p:ext uri="{BB962C8B-B14F-4D97-AF65-F5344CB8AC3E}">
        <p14:creationId xmlns:p14="http://schemas.microsoft.com/office/powerpoint/2010/main" val="368110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982" y="651406"/>
            <a:ext cx="8911687" cy="1280890"/>
          </a:xfrm>
        </p:spPr>
        <p:txBody>
          <a:bodyPr>
            <a:normAutofit fontScale="90000"/>
          </a:bodyPr>
          <a:lstStyle/>
          <a:p>
            <a:pPr algn="ctr"/>
            <a:r>
              <a:rPr lang="en-US" b="1" dirty="0"/>
              <a:t>Q/ What is the main idea of modernization theory?</a:t>
            </a:r>
            <a:br>
              <a:rPr lang="en-US" dirty="0"/>
            </a:br>
            <a:endParaRPr lang="en-US" dirty="0"/>
          </a:p>
        </p:txBody>
      </p:sp>
      <p:sp>
        <p:nvSpPr>
          <p:cNvPr id="3" name="Content Placeholder 2"/>
          <p:cNvSpPr>
            <a:spLocks noGrp="1"/>
          </p:cNvSpPr>
          <p:nvPr>
            <p:ph idx="1"/>
          </p:nvPr>
        </p:nvSpPr>
        <p:spPr>
          <a:xfrm>
            <a:off x="2548269" y="1838632"/>
            <a:ext cx="8915400" cy="4455979"/>
          </a:xfrm>
        </p:spPr>
        <p:txBody>
          <a:bodyPr>
            <a:noAutofit/>
          </a:bodyPr>
          <a:lstStyle/>
          <a:p>
            <a:pPr marL="0" indent="0" algn="just">
              <a:buNone/>
            </a:pPr>
            <a:r>
              <a:rPr lang="en-US" sz="3200" dirty="0"/>
              <a:t>Modernization theory rested on the idea that societies were more or less independent entities that could be expected to go through the </a:t>
            </a:r>
            <a:r>
              <a:rPr lang="en-US" sz="3200" b="1" dirty="0">
                <a:solidFill>
                  <a:srgbClr val="FF0000"/>
                </a:solidFill>
              </a:rPr>
              <a:t>same stages of development</a:t>
            </a:r>
            <a:r>
              <a:rPr lang="en-US" sz="3200" dirty="0"/>
              <a:t>. The big changes happened to European societies first and their recent histories could be taken as a template for the near future of other “less developed” societies.</a:t>
            </a:r>
          </a:p>
        </p:txBody>
      </p:sp>
    </p:spTree>
    <p:extLst>
      <p:ext uri="{BB962C8B-B14F-4D97-AF65-F5344CB8AC3E}">
        <p14:creationId xmlns:p14="http://schemas.microsoft.com/office/powerpoint/2010/main" val="165425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5ADDE-316E-D5D5-5BF2-4256626C6A51}"/>
              </a:ext>
            </a:extLst>
          </p:cNvPr>
          <p:cNvSpPr>
            <a:spLocks noGrp="1"/>
          </p:cNvSpPr>
          <p:nvPr>
            <p:ph idx="1"/>
          </p:nvPr>
        </p:nvSpPr>
        <p:spPr>
          <a:xfrm>
            <a:off x="2374059" y="849853"/>
            <a:ext cx="8915400" cy="5728447"/>
          </a:xfrm>
        </p:spPr>
        <p:txBody>
          <a:bodyPr>
            <a:noAutofit/>
          </a:bodyPr>
          <a:lstStyle/>
          <a:p>
            <a:pPr algn="just">
              <a:buFont typeface="Wingdings" panose="05000000000000000000" pitchFamily="2" charset="2"/>
              <a:buChar char="q"/>
            </a:pPr>
            <a:r>
              <a:rPr lang="en-US" sz="2800" b="1" dirty="0">
                <a:solidFill>
                  <a:srgbClr val="7030A0"/>
                </a:solidFill>
                <a:latin typeface="Unikurd Hiwa" panose="020B0604030504040204" pitchFamily="34" charset="-78"/>
                <a:cs typeface="Unikurd Hiwa" panose="020B0604030504040204" pitchFamily="34" charset="-78"/>
              </a:rPr>
              <a:t>Why was Sociology born?</a:t>
            </a:r>
            <a:endParaRPr lang="ku-Arab-IQ" sz="2800" b="1" dirty="0">
              <a:solidFill>
                <a:srgbClr val="7030A0"/>
              </a:solidFill>
              <a:latin typeface="Unikurd Hiwa" panose="020B0604030504040204" pitchFamily="34" charset="-78"/>
              <a:cs typeface="Unikurd Hiwa" panose="020B0604030504040204" pitchFamily="34" charset="-78"/>
            </a:endParaRPr>
          </a:p>
          <a:p>
            <a:pPr marL="0" indent="0" algn="just">
              <a:buNone/>
            </a:pPr>
            <a:r>
              <a:rPr lang="en-US" sz="2800" b="1" i="1" dirty="0">
                <a:solidFill>
                  <a:schemeClr val="tx1"/>
                </a:solidFill>
              </a:rPr>
              <a:t>Sociology</a:t>
            </a:r>
            <a:r>
              <a:rPr lang="en-US" sz="2800" dirty="0">
                <a:solidFill>
                  <a:schemeClr val="tx1"/>
                </a:solidFill>
              </a:rPr>
              <a:t> was born in the nineteenth century as an attempt to </a:t>
            </a:r>
            <a:r>
              <a:rPr lang="en-US" sz="2800" b="1" i="1" dirty="0">
                <a:solidFill>
                  <a:schemeClr val="tx1"/>
                </a:solidFill>
              </a:rPr>
              <a:t>comprehend</a:t>
            </a:r>
            <a:r>
              <a:rPr lang="en-US" sz="2800" dirty="0">
                <a:solidFill>
                  <a:schemeClr val="tx1"/>
                </a:solidFill>
              </a:rPr>
              <a:t> the fundamental transition from traditional to modern society, the rise of the urban, industrial, capitalist order. </a:t>
            </a:r>
          </a:p>
          <a:p>
            <a:pPr algn="just">
              <a:buFont typeface="Wingdings" panose="05000000000000000000" pitchFamily="2" charset="2"/>
              <a:buChar char="q"/>
            </a:pPr>
            <a:r>
              <a:rPr lang="en-US" sz="2800" b="1" dirty="0">
                <a:solidFill>
                  <a:srgbClr val="7030A0"/>
                </a:solidFill>
                <a:latin typeface="+mj-lt"/>
                <a:ea typeface="+mj-ea"/>
                <a:cs typeface="Unikurd Hiwa" panose="020B0604030504040204" pitchFamily="34" charset="-78"/>
              </a:rPr>
              <a:t>Does the need to understand change matter to anyone? </a:t>
            </a:r>
            <a:endParaRPr lang="ku-Arab-IQ" sz="2800" b="1" dirty="0">
              <a:solidFill>
                <a:srgbClr val="7030A0"/>
              </a:solidFill>
              <a:latin typeface="+mj-lt"/>
              <a:ea typeface="+mj-ea"/>
              <a:cs typeface="Unikurd Hiwa" panose="020B0604030504040204" pitchFamily="34" charset="-78"/>
            </a:endParaRPr>
          </a:p>
          <a:p>
            <a:pPr marL="0" indent="0" algn="just">
              <a:buNone/>
            </a:pPr>
            <a:r>
              <a:rPr lang="en-US" sz="2800" dirty="0"/>
              <a:t>The need to understand ongoing social change is again acutely perceived by </a:t>
            </a:r>
            <a:r>
              <a:rPr lang="en-US" sz="2800" b="1" i="1" dirty="0"/>
              <a:t>ordinary people </a:t>
            </a:r>
            <a:r>
              <a:rPr lang="en-US" sz="2800" dirty="0"/>
              <a:t>and </a:t>
            </a:r>
            <a:r>
              <a:rPr lang="en-US" sz="2800" b="1" i="1" dirty="0"/>
              <a:t>sociologists</a:t>
            </a:r>
            <a:r>
              <a:rPr lang="en-US" sz="2800" dirty="0"/>
              <a:t> alike:  It was already clear in the 1970s that the most striking feature of contemporary life is the </a:t>
            </a:r>
            <a:r>
              <a:rPr lang="en-US" sz="2800" b="1" dirty="0"/>
              <a:t>revolutionary pace </a:t>
            </a:r>
            <a:r>
              <a:rPr lang="en-US" sz="2800" dirty="0"/>
              <a:t>of social change. </a:t>
            </a:r>
          </a:p>
        </p:txBody>
      </p:sp>
    </p:spTree>
    <p:extLst>
      <p:ext uri="{BB962C8B-B14F-4D97-AF65-F5344CB8AC3E}">
        <p14:creationId xmlns:p14="http://schemas.microsoft.com/office/powerpoint/2010/main" val="3160811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By Whom was written the most famous version of the modernization theory? </a:t>
            </a:r>
            <a:endParaRPr lang="en-US" dirty="0"/>
          </a:p>
        </p:txBody>
      </p:sp>
      <p:sp>
        <p:nvSpPr>
          <p:cNvPr id="3" name="Content Placeholder 2"/>
          <p:cNvSpPr>
            <a:spLocks noGrp="1"/>
          </p:cNvSpPr>
          <p:nvPr>
            <p:ph idx="1"/>
          </p:nvPr>
        </p:nvSpPr>
        <p:spPr>
          <a:xfrm>
            <a:off x="2589212" y="2133600"/>
            <a:ext cx="8915400" cy="4100290"/>
          </a:xfrm>
        </p:spPr>
        <p:txBody>
          <a:bodyPr>
            <a:normAutofit/>
          </a:bodyPr>
          <a:lstStyle/>
          <a:p>
            <a:pPr marL="0" indent="0" algn="just">
              <a:buNone/>
            </a:pPr>
            <a:r>
              <a:rPr lang="en-US" sz="3200" dirty="0"/>
              <a:t>The most famous version of the modernization theory was written by an economist </a:t>
            </a:r>
            <a:r>
              <a:rPr lang="en-US" sz="3200" b="1" dirty="0"/>
              <a:t>W.W. </a:t>
            </a:r>
            <a:r>
              <a:rPr lang="en-US" sz="3200" b="1" dirty="0" err="1"/>
              <a:t>Rostow</a:t>
            </a:r>
            <a:r>
              <a:rPr lang="en-US" sz="3200" b="1" dirty="0"/>
              <a:t> </a:t>
            </a:r>
            <a:r>
              <a:rPr lang="en-US" sz="3200" dirty="0"/>
              <a:t>(Stages of Economic Development) likened modernization to </a:t>
            </a:r>
            <a:r>
              <a:rPr lang="en-US" sz="3200" b="1" dirty="0"/>
              <a:t>the gradual acceleration of an airplane on a runway, from a standing start to a successful “take–off” into sustained industrial growth.</a:t>
            </a:r>
          </a:p>
        </p:txBody>
      </p:sp>
    </p:spTree>
    <p:extLst>
      <p:ext uri="{BB962C8B-B14F-4D97-AF65-F5344CB8AC3E}">
        <p14:creationId xmlns:p14="http://schemas.microsoft.com/office/powerpoint/2010/main" val="787981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871-E49C-1734-C09B-6F9A17FC6D48}"/>
              </a:ext>
            </a:extLst>
          </p:cNvPr>
          <p:cNvSpPr>
            <a:spLocks noGrp="1"/>
          </p:cNvSpPr>
          <p:nvPr>
            <p:ph type="title"/>
          </p:nvPr>
        </p:nvSpPr>
        <p:spPr/>
        <p:txBody>
          <a:bodyPr/>
          <a:lstStyle/>
          <a:p>
            <a:endParaRPr lang="en-US"/>
          </a:p>
        </p:txBody>
      </p:sp>
      <p:pic>
        <p:nvPicPr>
          <p:cNvPr id="1026" name="Picture 2" descr="See the source image">
            <a:extLst>
              <a:ext uri="{FF2B5EF4-FFF2-40B4-BE49-F238E27FC236}">
                <a16:creationId xmlns:a16="http://schemas.microsoft.com/office/drawing/2014/main" id="{82EC419D-D743-E942-9FB5-5A34475103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2622" y="690225"/>
            <a:ext cx="8961990" cy="522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0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59676779"/>
              </p:ext>
            </p:extLst>
          </p:nvPr>
        </p:nvGraphicFramePr>
        <p:xfrm>
          <a:off x="1463040" y="867205"/>
          <a:ext cx="10424160" cy="5258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089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92925" y="624110"/>
            <a:ext cx="8911687" cy="673748"/>
          </a:xfrm>
        </p:spPr>
        <p:txBody>
          <a:bodyPr/>
          <a:lstStyle/>
          <a:p>
            <a:pPr algn="ctr" eaLnBrk="1" hangingPunct="1"/>
            <a:r>
              <a:rPr lang="en-US" dirty="0">
                <a:solidFill>
                  <a:srgbClr val="FF0000"/>
                </a:solidFill>
                <a:ea typeface="ＭＳ Ｐゴシック" pitchFamily="34" charset="-128"/>
              </a:rPr>
              <a:t>F. </a:t>
            </a:r>
            <a:r>
              <a:rPr lang="en-US" dirty="0" err="1">
                <a:solidFill>
                  <a:srgbClr val="FF0000"/>
                </a:solidFill>
                <a:ea typeface="ＭＳ Ｐゴシック" pitchFamily="34" charset="-128"/>
              </a:rPr>
              <a:t>Tönnies</a:t>
            </a:r>
            <a:r>
              <a:rPr lang="en-US" dirty="0">
                <a:solidFill>
                  <a:srgbClr val="FF0000"/>
                </a:solidFill>
                <a:ea typeface="ＭＳ Ｐゴシック" pitchFamily="34" charset="-128"/>
              </a:rPr>
              <a:t>: The Loss of Community</a:t>
            </a:r>
          </a:p>
        </p:txBody>
      </p:sp>
      <p:sp>
        <p:nvSpPr>
          <p:cNvPr id="17411" name="Rectangle 3"/>
          <p:cNvSpPr>
            <a:spLocks noGrp="1" noChangeArrowheads="1"/>
          </p:cNvSpPr>
          <p:nvPr>
            <p:ph idx="1"/>
          </p:nvPr>
        </p:nvSpPr>
        <p:spPr>
          <a:xfrm>
            <a:off x="914399" y="1350952"/>
            <a:ext cx="4673600" cy="5073445"/>
          </a:xfrm>
        </p:spPr>
        <p:txBody>
          <a:bodyPr>
            <a:normAutofit fontScale="85000" lnSpcReduction="20000"/>
          </a:bodyPr>
          <a:lstStyle/>
          <a:p>
            <a:r>
              <a:rPr lang="en-US" sz="2800" dirty="0">
                <a:ea typeface="ＭＳ Ｐゴシック" pitchFamily="34" charset="-128"/>
              </a:rPr>
              <a:t>With modernization comes the loss of </a:t>
            </a:r>
            <a:r>
              <a:rPr lang="en-US" sz="2800" i="1" dirty="0">
                <a:ea typeface="ＭＳ Ｐゴシック" pitchFamily="34" charset="-128"/>
              </a:rPr>
              <a:t>Gemeinschaft</a:t>
            </a:r>
            <a:r>
              <a:rPr lang="en-US" sz="2800" dirty="0">
                <a:ea typeface="ＭＳ Ｐゴシック" pitchFamily="34" charset="-128"/>
              </a:rPr>
              <a:t> (human community).</a:t>
            </a:r>
          </a:p>
          <a:p>
            <a:r>
              <a:rPr lang="en-US" sz="2800" dirty="0">
                <a:ea typeface="ＭＳ Ｐゴシック" pitchFamily="34" charset="-128"/>
              </a:rPr>
              <a:t>Modernity brings </a:t>
            </a:r>
            <a:r>
              <a:rPr lang="en-US" sz="2800" i="1" dirty="0">
                <a:ea typeface="ＭＳ Ｐゴシック" pitchFamily="34" charset="-128"/>
              </a:rPr>
              <a:t>Gesellschaft</a:t>
            </a:r>
            <a:r>
              <a:rPr lang="en-US" sz="2800" dirty="0">
                <a:ea typeface="ＭＳ Ｐゴシック" pitchFamily="34" charset="-128"/>
              </a:rPr>
              <a:t> (impersonal relationships).</a:t>
            </a:r>
          </a:p>
          <a:p>
            <a:pPr lvl="0"/>
            <a:r>
              <a:rPr lang="en-US" sz="2800" b="1" dirty="0"/>
              <a:t>Evaluation</a:t>
            </a:r>
            <a:endParaRPr lang="en-US" sz="2800" dirty="0"/>
          </a:p>
          <a:p>
            <a:pPr lvl="1"/>
            <a:r>
              <a:rPr lang="en-US" sz="2800" i="1" dirty="0"/>
              <a:t>Gemeinschaft</a:t>
            </a:r>
            <a:r>
              <a:rPr lang="en-US" sz="2800" dirty="0"/>
              <a:t> exists in modern society.</a:t>
            </a:r>
          </a:p>
          <a:p>
            <a:pPr lvl="1"/>
            <a:r>
              <a:rPr lang="en-US" sz="2800" dirty="0"/>
              <a:t>No differentiation between cause and effect.</a:t>
            </a:r>
          </a:p>
          <a:p>
            <a:pPr lvl="1"/>
            <a:r>
              <a:rPr lang="en-US" sz="2800" dirty="0"/>
              <a:t>Traditional societies are romanticized.</a:t>
            </a:r>
          </a:p>
          <a:p>
            <a:endParaRPr lang="en-US" sz="2800" dirty="0">
              <a:ea typeface="ＭＳ Ｐゴシック" pitchFamily="34" charset="-128"/>
            </a:endParaRPr>
          </a:p>
          <a:p>
            <a:pPr eaLnBrk="1" hangingPunct="1"/>
            <a:endParaRPr lang="en-US" sz="2800" dirty="0">
              <a:ea typeface="ＭＳ Ｐゴシック" pitchFamily="34" charset="-128"/>
            </a:endParaRPr>
          </a:p>
        </p:txBody>
      </p:sp>
      <p:sp>
        <p:nvSpPr>
          <p:cNvPr id="6" name="Rectangle 5"/>
          <p:cNvSpPr>
            <a:spLocks noChangeArrowheads="1"/>
          </p:cNvSpPr>
          <p:nvPr/>
        </p:nvSpPr>
        <p:spPr bwMode="auto">
          <a:xfrm>
            <a:off x="5588000" y="3733800"/>
            <a:ext cx="6400800" cy="2743200"/>
          </a:xfrm>
          <a:prstGeom prst="rect">
            <a:avLst/>
          </a:prstGeom>
          <a:gradFill rotWithShape="1">
            <a:gsLst>
              <a:gs pos="0">
                <a:srgbClr val="FF8B8B">
                  <a:alpha val="73000"/>
                </a:srgbClr>
              </a:gs>
              <a:gs pos="100000">
                <a:srgbClr val="DD0000">
                  <a:alpha val="73000"/>
                </a:srgbClr>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r>
              <a:rPr lang="en-US" sz="2000">
                <a:solidFill>
                  <a:srgbClr val="FFFFFF"/>
                </a:solidFill>
                <a:latin typeface="Arial" pitchFamily="34" charset="0"/>
              </a:rPr>
              <a:t>George Tooker</a:t>
            </a:r>
            <a:r>
              <a:rPr lang="en-US" altLang="en-US" sz="2000">
                <a:solidFill>
                  <a:srgbClr val="FFFFFF"/>
                </a:solidFill>
                <a:latin typeface="Arial" pitchFamily="34" charset="0"/>
              </a:rPr>
              <a:t>’</a:t>
            </a:r>
            <a:r>
              <a:rPr lang="en-US" sz="2000">
                <a:solidFill>
                  <a:srgbClr val="FFFFFF"/>
                </a:solidFill>
                <a:latin typeface="Arial" pitchFamily="34" charset="0"/>
              </a:rPr>
              <a:t>s 1950 painting The Subway depicts a common problem of modern life: Weakening social ties and eroding traditions create a generic humanity in which everyone is alike yet each person is an anxious stranger in the midst of others.</a:t>
            </a:r>
          </a:p>
        </p:txBody>
      </p:sp>
      <p:pic>
        <p:nvPicPr>
          <p:cNvPr id="2" name="Picture 1"/>
          <p:cNvPicPr>
            <a:picLocks noChangeAspect="1"/>
          </p:cNvPicPr>
          <p:nvPr/>
        </p:nvPicPr>
        <p:blipFill>
          <a:blip r:embed="rId3"/>
          <a:srcRect/>
          <a:stretch>
            <a:fillRect/>
          </a:stretch>
        </p:blipFill>
        <p:spPr bwMode="auto">
          <a:xfrm>
            <a:off x="5587999" y="1394705"/>
            <a:ext cx="6400801" cy="2286001"/>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spTree>
    <p:extLst>
      <p:ext uri="{BB962C8B-B14F-4D97-AF65-F5344CB8AC3E}">
        <p14:creationId xmlns:p14="http://schemas.microsoft.com/office/powerpoint/2010/main" val="336068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592925" y="464950"/>
            <a:ext cx="8911687" cy="738520"/>
          </a:xfrm>
        </p:spPr>
        <p:txBody>
          <a:bodyPr/>
          <a:lstStyle/>
          <a:p>
            <a:pPr algn="ctr" eaLnBrk="1" hangingPunct="1"/>
            <a:r>
              <a:rPr lang="en-CA" dirty="0">
                <a:solidFill>
                  <a:srgbClr val="FF0000"/>
                </a:solidFill>
              </a:rPr>
              <a:t>E. Durkheim: The Division of Labour</a:t>
            </a:r>
          </a:p>
        </p:txBody>
      </p:sp>
      <p:sp>
        <p:nvSpPr>
          <p:cNvPr id="20484" name="Rectangle 3"/>
          <p:cNvSpPr>
            <a:spLocks noGrp="1" noChangeArrowheads="1"/>
          </p:cNvSpPr>
          <p:nvPr>
            <p:ph type="body" idx="1"/>
          </p:nvPr>
        </p:nvSpPr>
        <p:spPr>
          <a:xfrm>
            <a:off x="2142699" y="1333253"/>
            <a:ext cx="9361913" cy="5386111"/>
          </a:xfrm>
        </p:spPr>
        <p:txBody>
          <a:bodyPr>
            <a:noAutofit/>
          </a:bodyPr>
          <a:lstStyle/>
          <a:p>
            <a:pPr algn="just" eaLnBrk="1" hangingPunct="1">
              <a:lnSpc>
                <a:spcPct val="90000"/>
              </a:lnSpc>
              <a:buFont typeface="Wingdings" pitchFamily="2" charset="2"/>
              <a:buNone/>
            </a:pPr>
            <a:r>
              <a:rPr lang="en-CA" sz="2800" dirty="0"/>
              <a:t>Specialized economic activity moves from </a:t>
            </a:r>
            <a:r>
              <a:rPr lang="en-US" sz="2800" b="1" dirty="0"/>
              <a:t>Mechanical solidarity </a:t>
            </a:r>
            <a:r>
              <a:rPr lang="en-US" sz="2800" dirty="0"/>
              <a:t>to</a:t>
            </a:r>
            <a:r>
              <a:rPr lang="en-CA" sz="2800" dirty="0"/>
              <a:t> </a:t>
            </a:r>
            <a:r>
              <a:rPr lang="en-US" sz="2800" b="1" dirty="0"/>
              <a:t>Organic solidarity.</a:t>
            </a:r>
            <a:r>
              <a:rPr lang="en-US" sz="2800" dirty="0"/>
              <a:t> </a:t>
            </a:r>
            <a:endParaRPr lang="en-CA" sz="2800" dirty="0"/>
          </a:p>
          <a:p>
            <a:pPr algn="just">
              <a:lnSpc>
                <a:spcPct val="90000"/>
              </a:lnSpc>
            </a:pPr>
            <a:r>
              <a:rPr lang="en-US" sz="3000" b="1" dirty="0"/>
              <a:t>Mechanical solidarity</a:t>
            </a:r>
            <a:r>
              <a:rPr lang="en-US" sz="3000" dirty="0"/>
              <a:t> refers to a time when society was held together by social bonds (ties) anchored in common moral sentiments.</a:t>
            </a:r>
          </a:p>
          <a:p>
            <a:pPr algn="just">
              <a:lnSpc>
                <a:spcPct val="90000"/>
              </a:lnSpc>
            </a:pPr>
            <a:r>
              <a:rPr lang="en-US" sz="3000" b="1" dirty="0"/>
              <a:t>Organic solidarity</a:t>
            </a:r>
            <a:r>
              <a:rPr lang="en-US" sz="3000" dirty="0"/>
              <a:t> refers to modernity during which time social bonding is accomplished by way of mutual dependence. </a:t>
            </a:r>
          </a:p>
          <a:p>
            <a:pPr algn="just">
              <a:lnSpc>
                <a:spcPct val="90000"/>
              </a:lnSpc>
            </a:pPr>
            <a:r>
              <a:rPr lang="en-US" sz="3000" b="1" dirty="0"/>
              <a:t>Evaluation:</a:t>
            </a:r>
            <a:r>
              <a:rPr lang="en-US" sz="3000" dirty="0"/>
              <a:t> Society’s norms and values are strong enough to avoid </a:t>
            </a:r>
            <a:r>
              <a:rPr lang="en-US" sz="3000" b="1" dirty="0"/>
              <a:t>anomie</a:t>
            </a:r>
            <a:r>
              <a:rPr lang="en-US" sz="3000" i="1" dirty="0"/>
              <a:t> </a:t>
            </a:r>
            <a:r>
              <a:rPr lang="en-US" sz="3000" dirty="0"/>
              <a:t>for most people,</a:t>
            </a:r>
            <a:r>
              <a:rPr lang="en-US" sz="3000" i="1" dirty="0"/>
              <a:t> </a:t>
            </a:r>
            <a:r>
              <a:rPr lang="en-US" sz="3000" dirty="0"/>
              <a:t>and people value the personal freedom of modern society despite the risks.</a:t>
            </a:r>
            <a:endParaRPr lang="en-CA" sz="3000" dirty="0"/>
          </a:p>
        </p:txBody>
      </p:sp>
    </p:spTree>
    <p:extLst>
      <p:ext uri="{BB962C8B-B14F-4D97-AF65-F5344CB8AC3E}">
        <p14:creationId xmlns:p14="http://schemas.microsoft.com/office/powerpoint/2010/main" val="238809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592925" y="382138"/>
            <a:ext cx="8911687" cy="736978"/>
          </a:xfrm>
        </p:spPr>
        <p:txBody>
          <a:bodyPr/>
          <a:lstStyle/>
          <a:p>
            <a:pPr algn="ctr" eaLnBrk="1" hangingPunct="1"/>
            <a:r>
              <a:rPr lang="en-CA" dirty="0">
                <a:solidFill>
                  <a:srgbClr val="FF0000"/>
                </a:solidFill>
              </a:rPr>
              <a:t>M. Weber: Rationalization</a:t>
            </a:r>
          </a:p>
        </p:txBody>
      </p:sp>
      <p:sp>
        <p:nvSpPr>
          <p:cNvPr id="21508" name="Rectangle 3"/>
          <p:cNvSpPr>
            <a:spLocks noGrp="1" noChangeArrowheads="1"/>
          </p:cNvSpPr>
          <p:nvPr>
            <p:ph type="body" idx="1"/>
          </p:nvPr>
        </p:nvSpPr>
        <p:spPr>
          <a:xfrm>
            <a:off x="2033517" y="1315557"/>
            <a:ext cx="9471096" cy="5249016"/>
          </a:xfrm>
        </p:spPr>
        <p:txBody>
          <a:bodyPr>
            <a:noAutofit/>
          </a:bodyPr>
          <a:lstStyle/>
          <a:p>
            <a:pPr>
              <a:buFont typeface="Wingdings" pitchFamily="2" charset="2"/>
              <a:buNone/>
            </a:pPr>
            <a:r>
              <a:rPr lang="en-US" sz="2800" dirty="0"/>
              <a:t>Weber define modernization as a means replacing a </a:t>
            </a:r>
            <a:r>
              <a:rPr lang="en-US" sz="2800" b="1" dirty="0"/>
              <a:t>traditional</a:t>
            </a:r>
            <a:r>
              <a:rPr lang="en-US" sz="2800" i="1" dirty="0"/>
              <a:t> </a:t>
            </a:r>
            <a:r>
              <a:rPr lang="en-US" sz="2800" dirty="0"/>
              <a:t>worldview with a </a:t>
            </a:r>
            <a:r>
              <a:rPr lang="en-US" sz="2800" b="1" dirty="0"/>
              <a:t>rational</a:t>
            </a:r>
            <a:r>
              <a:rPr lang="en-US" sz="2800" dirty="0"/>
              <a:t> way of thinking.</a:t>
            </a:r>
          </a:p>
          <a:p>
            <a:r>
              <a:rPr lang="en-US" sz="3000" dirty="0"/>
              <a:t>Modern people value efficiency, have little reverence for the past and adopt whatever social patterns allow them to achieve their goals.</a:t>
            </a:r>
          </a:p>
          <a:p>
            <a:r>
              <a:rPr lang="en-US" sz="3000" dirty="0"/>
              <a:t>Modern society is “disenchanted”: science replaces gods.</a:t>
            </a:r>
          </a:p>
          <a:p>
            <a:r>
              <a:rPr lang="en-US" sz="2800" b="1"/>
              <a:t>Evaluation</a:t>
            </a:r>
            <a:r>
              <a:rPr lang="en-US" sz="2800" b="1" dirty="0"/>
              <a:t>:</a:t>
            </a:r>
            <a:r>
              <a:rPr lang="en-US" sz="2800" dirty="0"/>
              <a:t> Rationalization could erode the human spirit, but the alienation he attributes to bureaucracy could stem from social inequality</a:t>
            </a:r>
            <a:r>
              <a:rPr lang="en-CA" sz="2800" dirty="0"/>
              <a:t>.</a:t>
            </a:r>
            <a:endParaRPr lang="en-US" sz="2800" dirty="0"/>
          </a:p>
        </p:txBody>
      </p:sp>
    </p:spTree>
    <p:extLst>
      <p:ext uri="{BB962C8B-B14F-4D97-AF65-F5344CB8AC3E}">
        <p14:creationId xmlns:p14="http://schemas.microsoft.com/office/powerpoint/2010/main" val="1835707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2374710" y="346840"/>
            <a:ext cx="8911687" cy="797635"/>
          </a:xfrm>
        </p:spPr>
        <p:txBody>
          <a:bodyPr/>
          <a:lstStyle/>
          <a:p>
            <a:pPr algn="ctr" eaLnBrk="1" hangingPunct="1"/>
            <a:r>
              <a:rPr lang="en-CA" dirty="0">
                <a:solidFill>
                  <a:srgbClr val="FF0000"/>
                </a:solidFill>
              </a:rPr>
              <a:t>K. Marx: Capitalism</a:t>
            </a:r>
          </a:p>
        </p:txBody>
      </p:sp>
      <p:sp>
        <p:nvSpPr>
          <p:cNvPr id="22532" name="Rectangle 3"/>
          <p:cNvSpPr>
            <a:spLocks noGrp="1" noChangeArrowheads="1"/>
          </p:cNvSpPr>
          <p:nvPr>
            <p:ph type="body" idx="1"/>
          </p:nvPr>
        </p:nvSpPr>
        <p:spPr>
          <a:xfrm>
            <a:off x="2374710" y="1539733"/>
            <a:ext cx="9129902" cy="5020350"/>
          </a:xfrm>
        </p:spPr>
        <p:txBody>
          <a:bodyPr>
            <a:noAutofit/>
          </a:bodyPr>
          <a:lstStyle/>
          <a:p>
            <a:pPr algn="just">
              <a:lnSpc>
                <a:spcPct val="90000"/>
              </a:lnSpc>
            </a:pPr>
            <a:r>
              <a:rPr lang="en-US" sz="3000" dirty="0"/>
              <a:t>Capitalism is an economic and political system in which a country’s trade and industry are controlled by the private owners for profit, rather than by the state.</a:t>
            </a:r>
          </a:p>
          <a:p>
            <a:pPr algn="just">
              <a:lnSpc>
                <a:spcPct val="90000"/>
              </a:lnSpc>
            </a:pPr>
            <a:r>
              <a:rPr lang="en-US" sz="3000" dirty="0"/>
              <a:t>Modernity weakened small-scale communities</a:t>
            </a:r>
          </a:p>
          <a:p>
            <a:pPr algn="just">
              <a:lnSpc>
                <a:spcPct val="90000"/>
              </a:lnSpc>
            </a:pPr>
            <a:r>
              <a:rPr lang="en-US" sz="3000" dirty="0"/>
              <a:t>Social conflict in capitalism sows seeds of egalitarian socialist revolution</a:t>
            </a:r>
          </a:p>
          <a:p>
            <a:pPr algn="just">
              <a:lnSpc>
                <a:spcPct val="90000"/>
              </a:lnSpc>
            </a:pPr>
            <a:r>
              <a:rPr lang="en-US" sz="3000" b="1" dirty="0"/>
              <a:t>Evaluation:</a:t>
            </a:r>
            <a:r>
              <a:rPr lang="en-US" sz="3000" dirty="0"/>
              <a:t> Complex theory underestimates dominance of bureaucracy, and stifling socialist bureaucracies were as bad or worse than dehumanizing capitalism.</a:t>
            </a:r>
          </a:p>
        </p:txBody>
      </p:sp>
    </p:spTree>
    <p:extLst>
      <p:ext uri="{BB962C8B-B14F-4D97-AF65-F5344CB8AC3E}">
        <p14:creationId xmlns:p14="http://schemas.microsoft.com/office/powerpoint/2010/main" val="1476326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2374710" y="69571"/>
            <a:ext cx="8911687" cy="797635"/>
          </a:xfrm>
        </p:spPr>
        <p:txBody>
          <a:bodyPr/>
          <a:lstStyle/>
          <a:p>
            <a:pPr algn="ctr" eaLnBrk="1" hangingPunct="1"/>
            <a:r>
              <a:rPr lang="en-US" dirty="0">
                <a:solidFill>
                  <a:srgbClr val="7030A0"/>
                </a:solidFill>
                <a:latin typeface="Times New Roman" panose="02020603050405020304" pitchFamily="18" charset="0"/>
                <a:ea typeface="Calibri" panose="020F0502020204030204" pitchFamily="34" charset="0"/>
                <a:cs typeface="Arial" panose="020B0604020202020204" pitchFamily="34" charset="0"/>
              </a:rPr>
              <a:t>C</a:t>
            </a:r>
            <a:r>
              <a:rPr lang="en-US" sz="36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omponents of Social Change</a:t>
            </a:r>
            <a:endParaRPr lang="en-CA" dirty="0">
              <a:solidFill>
                <a:srgbClr val="7030A0"/>
              </a:solidFill>
            </a:endParaRPr>
          </a:p>
        </p:txBody>
      </p:sp>
      <p:sp>
        <p:nvSpPr>
          <p:cNvPr id="22532" name="Rectangle 3"/>
          <p:cNvSpPr>
            <a:spLocks noGrp="1" noChangeArrowheads="1"/>
          </p:cNvSpPr>
          <p:nvPr>
            <p:ph type="body" idx="1"/>
          </p:nvPr>
        </p:nvSpPr>
        <p:spPr>
          <a:xfrm>
            <a:off x="2374710" y="1109079"/>
            <a:ext cx="9129902" cy="5616186"/>
          </a:xfrm>
        </p:spPr>
        <p:txBody>
          <a:bodyPr>
            <a:noAutofit/>
          </a:bodyPr>
          <a:lstStyle/>
          <a:p>
            <a:pPr marL="0" indent="0" algn="just">
              <a:lnSpc>
                <a:spcPct val="90000"/>
              </a:lnSpc>
              <a:buNone/>
            </a:pPr>
            <a:r>
              <a:rPr lang="en-US" sz="3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Steven </a:t>
            </a:r>
            <a:r>
              <a:rPr lang="en-US" sz="34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Vago</a:t>
            </a:r>
            <a:r>
              <a:rPr lang="en-US" sz="3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says that the Social change is conceptualized as the </a:t>
            </a:r>
            <a:r>
              <a:rPr lang="en-US" sz="34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Process of Planned </a:t>
            </a:r>
            <a:r>
              <a:rPr lang="en-US" sz="34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or</a:t>
            </a:r>
            <a:r>
              <a:rPr lang="en-US" sz="34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Unplanned</a:t>
            </a:r>
            <a:r>
              <a:rPr lang="en-US" sz="34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t>
            </a:r>
            <a:r>
              <a:rPr lang="en-US" sz="34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400" dirty="0">
                <a:solidFill>
                  <a:srgbClr val="00B050"/>
                </a:solidFill>
                <a:latin typeface="Times New Roman" panose="02020603050405020304" pitchFamily="18" charset="0"/>
                <a:ea typeface="Calibri" panose="020F0502020204030204" pitchFamily="34" charset="0"/>
                <a:cs typeface="Arial" panose="020B0604020202020204" pitchFamily="34" charset="0"/>
              </a:rPr>
              <a:t>Q</a:t>
            </a:r>
            <a:r>
              <a:rPr lang="en-US" sz="3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ualitative </a:t>
            </a:r>
            <a:r>
              <a:rPr lang="en-US" sz="34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or</a:t>
            </a:r>
            <a:r>
              <a:rPr lang="en-US" sz="3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Quantitative </a:t>
            </a:r>
            <a:r>
              <a:rPr lang="en-US" sz="3400" dirty="0">
                <a:solidFill>
                  <a:srgbClr val="00B050"/>
                </a:solidFill>
                <a:latin typeface="Times New Roman" panose="02020603050405020304" pitchFamily="18" charset="0"/>
                <a:ea typeface="Calibri" panose="020F0502020204030204" pitchFamily="34" charset="0"/>
                <a:cs typeface="Arial" panose="020B0604020202020204" pitchFamily="34" charset="0"/>
              </a:rPr>
              <a:t>A</a:t>
            </a:r>
            <a:r>
              <a:rPr lang="en-US" sz="3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lterations </a:t>
            </a:r>
            <a:r>
              <a:rPr lang="en-US" sz="34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in</a:t>
            </a:r>
            <a:r>
              <a:rPr lang="en-US" sz="34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4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Social </a:t>
            </a:r>
            <a:r>
              <a:rPr lang="en-US" sz="3400" dirty="0">
                <a:solidFill>
                  <a:srgbClr val="00B0F0"/>
                </a:solidFill>
                <a:latin typeface="Times New Roman" panose="02020603050405020304" pitchFamily="18" charset="0"/>
                <a:ea typeface="Calibri" panose="020F0502020204030204" pitchFamily="34" charset="0"/>
                <a:cs typeface="Arial" panose="020B0604020202020204" pitchFamily="34" charset="0"/>
              </a:rPr>
              <a:t>P</a:t>
            </a:r>
            <a:r>
              <a:rPr lang="en-US" sz="3400"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henomena </a:t>
            </a:r>
            <a:r>
              <a:rPr lang="en-US" sz="34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that can be analyzed in terms of </a:t>
            </a:r>
            <a:r>
              <a:rPr lang="en-US" sz="34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Five </a:t>
            </a:r>
            <a:r>
              <a:rPr lang="en-US" sz="3400"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I</a:t>
            </a:r>
            <a:r>
              <a:rPr lang="en-US" sz="34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nterrelated </a:t>
            </a:r>
            <a:r>
              <a:rPr lang="en-US" sz="3400"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C</a:t>
            </a:r>
            <a:r>
              <a:rPr lang="en-US" sz="3400"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omponents</a:t>
            </a:r>
            <a:r>
              <a:rPr lang="en-US" sz="3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4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Identity, Level of Change, Duration, Magnitude, </a:t>
            </a:r>
            <a:r>
              <a:rPr lang="en-US" sz="3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and </a:t>
            </a:r>
            <a:r>
              <a:rPr lang="en-US" sz="34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Rate of Change</a:t>
            </a:r>
            <a:r>
              <a:rPr lang="en-US" sz="3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en-US" sz="3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15000"/>
              </a:lnSpc>
              <a:spcBef>
                <a:spcPts val="1100"/>
              </a:spcBef>
              <a:spcAft>
                <a:spcPts val="0"/>
              </a:spcAft>
            </a:pPr>
            <a:r>
              <a:rPr lang="en-US" sz="3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Identity of change (Types of Change)</a:t>
            </a:r>
            <a:r>
              <a:rPr lang="en-US" sz="3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refers to a specific social phenomenon undergoing transformation such as a behavior, attitude, authority structure, productivity rate etc.</a:t>
            </a:r>
            <a:endParaRPr lang="en-US" sz="3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3110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9C925-4C15-D6E0-7DBE-00AA60A621FF}"/>
              </a:ext>
            </a:extLst>
          </p:cNvPr>
          <p:cNvSpPr>
            <a:spLocks noGrp="1"/>
          </p:cNvSpPr>
          <p:nvPr>
            <p:ph idx="1"/>
          </p:nvPr>
        </p:nvSpPr>
        <p:spPr>
          <a:xfrm>
            <a:off x="2589212" y="731521"/>
            <a:ext cx="8915400" cy="5934750"/>
          </a:xfrm>
        </p:spPr>
        <p:txBody>
          <a:bodyPr>
            <a:normAutofit/>
          </a:bodyPr>
          <a:lstStyle/>
          <a:p>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Level of change</a:t>
            </a: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delineates the location in a social system where a particular change takes place. Several levels may be designated, such as individual, group, organization, institution, and society: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4" name="Picture 3">
            <a:extLst>
              <a:ext uri="{FF2B5EF4-FFF2-40B4-BE49-F238E27FC236}">
                <a16:creationId xmlns:a16="http://schemas.microsoft.com/office/drawing/2014/main" id="{24341925-5387-3A76-0D46-4C2676769BAA}"/>
              </a:ext>
            </a:extLst>
          </p:cNvPr>
          <p:cNvPicPr>
            <a:picLocks noChangeAspect="1"/>
          </p:cNvPicPr>
          <p:nvPr/>
        </p:nvPicPr>
        <p:blipFill>
          <a:blip r:embed="rId2"/>
          <a:stretch>
            <a:fillRect/>
          </a:stretch>
        </p:blipFill>
        <p:spPr>
          <a:xfrm>
            <a:off x="2867086" y="2212258"/>
            <a:ext cx="8436078" cy="4282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3039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94B18-1107-B30F-6733-940B9F62B427}"/>
              </a:ext>
            </a:extLst>
          </p:cNvPr>
          <p:cNvSpPr>
            <a:spLocks noGrp="1"/>
          </p:cNvSpPr>
          <p:nvPr>
            <p:ph idx="1"/>
          </p:nvPr>
        </p:nvSpPr>
        <p:spPr>
          <a:xfrm>
            <a:off x="2553816" y="1327355"/>
            <a:ext cx="8915400" cy="5108841"/>
          </a:xfrm>
        </p:spPr>
        <p:txBody>
          <a:bodyPr>
            <a:normAutofit/>
          </a:bodyPr>
          <a:lstStyle/>
          <a:p>
            <a:pPr marL="0" marR="0" algn="just">
              <a:lnSpc>
                <a:spcPct val="115000"/>
              </a:lnSpc>
              <a:spcBef>
                <a:spcPts val="200"/>
              </a:spcBef>
              <a:spcAft>
                <a:spcPts val="0"/>
              </a:spcAft>
            </a:pPr>
            <a:r>
              <a:rPr lang="en-US" sz="32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Duration</a:t>
            </a:r>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it may refer to the life span of long-term or short-term (transitory) change phenomena.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200"/>
              </a:spcBef>
              <a:spcAft>
                <a:spcPts val="0"/>
              </a:spcAft>
            </a:pPr>
            <a:r>
              <a:rPr lang="en-US" sz="32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Magnitude</a:t>
            </a:r>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may be based on the three-part scheme of incremental or marginal, comprehensive, and revolutionary changes.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r>
              <a:rPr lang="en-US" sz="3200" b="1" dirty="0">
                <a:solidFill>
                  <a:srgbClr val="000000"/>
                </a:solidFill>
                <a:effectLst/>
                <a:latin typeface="Times New Roman" panose="02020603050405020304" pitchFamily="18" charset="0"/>
                <a:ea typeface="Calibri" panose="020F0502020204030204" pitchFamily="34" charset="0"/>
              </a:rPr>
              <a:t>Rate of change</a:t>
            </a:r>
            <a:r>
              <a:rPr lang="en-US" sz="3200" dirty="0">
                <a:solidFill>
                  <a:srgbClr val="000000"/>
                </a:solidFill>
                <a:effectLst/>
                <a:latin typeface="Times New Roman" panose="02020603050405020304" pitchFamily="18" charset="0"/>
                <a:ea typeface="Calibri" panose="020F0502020204030204" pitchFamily="34" charset="0"/>
              </a:rPr>
              <a:t> may be based on any arbitrary scale, such as fast or slow, continuous or spasmodic, orderly or erratic </a:t>
            </a:r>
            <a:endParaRPr lang="en-US" sz="3200" dirty="0"/>
          </a:p>
        </p:txBody>
      </p:sp>
    </p:spTree>
    <p:extLst>
      <p:ext uri="{BB962C8B-B14F-4D97-AF65-F5344CB8AC3E}">
        <p14:creationId xmlns:p14="http://schemas.microsoft.com/office/powerpoint/2010/main" val="219961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A1F1C-E3E6-4819-A733-43B4BF78F5E2}"/>
              </a:ext>
            </a:extLst>
          </p:cNvPr>
          <p:cNvSpPr>
            <a:spLocks noGrp="1"/>
          </p:cNvSpPr>
          <p:nvPr>
            <p:ph idx="1"/>
          </p:nvPr>
        </p:nvSpPr>
        <p:spPr>
          <a:xfrm>
            <a:off x="2409472" y="1479176"/>
            <a:ext cx="9143549" cy="4260029"/>
          </a:xfrm>
        </p:spPr>
        <p:txBody>
          <a:bodyPr>
            <a:noAutofit/>
          </a:bodyPr>
          <a:lstStyle/>
          <a:p>
            <a:pPr algn="just">
              <a:buFont typeface="Wingdings" panose="05000000000000000000" pitchFamily="2" charset="2"/>
              <a:buChar char="q"/>
            </a:pPr>
            <a:r>
              <a:rPr lang="en-US" sz="3200" b="1" dirty="0">
                <a:solidFill>
                  <a:srgbClr val="7030A0"/>
                </a:solidFill>
              </a:rPr>
              <a:t>What do we mean when we say that nothing can escape from change?</a:t>
            </a:r>
            <a:endParaRPr lang="ku-Arab-IQ" sz="3200" b="1" dirty="0">
              <a:solidFill>
                <a:srgbClr val="7030A0"/>
              </a:solidFill>
            </a:endParaRPr>
          </a:p>
          <a:p>
            <a:pPr marL="0" indent="0" algn="just">
              <a:buNone/>
            </a:pPr>
            <a:r>
              <a:rPr lang="en-US" sz="3200" dirty="0"/>
              <a:t>Never before have things </a:t>
            </a:r>
            <a:r>
              <a:rPr lang="en-US" sz="3200" b="1" dirty="0"/>
              <a:t>changed</a:t>
            </a:r>
            <a:r>
              <a:rPr lang="en-US" sz="3200" dirty="0"/>
              <a:t> </a:t>
            </a:r>
            <a:r>
              <a:rPr lang="en-US" sz="3200" b="1" dirty="0"/>
              <a:t>so fast</a:t>
            </a:r>
            <a:r>
              <a:rPr lang="en-US" sz="3200" dirty="0"/>
              <a:t> for so much of mankind: Everything is affected: art, science, religion, morality, education, politics, the economy, family life, even the inner aspects of our lives - nothing has escaped (Lenski and Lenski 1974. 3). </a:t>
            </a:r>
          </a:p>
        </p:txBody>
      </p:sp>
    </p:spTree>
    <p:extLst>
      <p:ext uri="{BB962C8B-B14F-4D97-AF65-F5344CB8AC3E}">
        <p14:creationId xmlns:p14="http://schemas.microsoft.com/office/powerpoint/2010/main" val="2153222925"/>
      </p:ext>
    </p:extLst>
  </p:cSld>
  <p:clrMapOvr>
    <a:masterClrMapping/>
  </p:clrMapOvr>
  <mc:AlternateContent xmlns:mc="http://schemas.openxmlformats.org/markup-compatibility/2006" xmlns:p14="http://schemas.microsoft.com/office/powerpoint/2010/main">
    <mc:Choice Requires="p14">
      <p:transition spd="slow" p14:dur="1600" advTm="167101">
        <p14:gallery dir="l"/>
      </p:transition>
    </mc:Choice>
    <mc:Fallback xmlns="">
      <p:transition spd="slow" advTm="1671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CB3B-7AAC-DD9B-C420-6C3A149C2718}"/>
              </a:ext>
            </a:extLst>
          </p:cNvPr>
          <p:cNvSpPr>
            <a:spLocks noGrp="1"/>
          </p:cNvSpPr>
          <p:nvPr>
            <p:ph type="title"/>
          </p:nvPr>
        </p:nvSpPr>
        <p:spPr>
          <a:xfrm>
            <a:off x="2592925" y="624110"/>
            <a:ext cx="8911687" cy="791735"/>
          </a:xfrm>
        </p:spPr>
        <p:txBody>
          <a:bodyPr/>
          <a:lstStyle/>
          <a:p>
            <a:pPr algn="ctr"/>
            <a:r>
              <a:rPr lang="en-US" b="1" dirty="0">
                <a:solidFill>
                  <a:srgbClr val="7030A0"/>
                </a:solidFill>
              </a:rPr>
              <a:t>Sources of Social Change</a:t>
            </a:r>
          </a:p>
        </p:txBody>
      </p:sp>
      <p:sp>
        <p:nvSpPr>
          <p:cNvPr id="3" name="Content Placeholder 2">
            <a:extLst>
              <a:ext uri="{FF2B5EF4-FFF2-40B4-BE49-F238E27FC236}">
                <a16:creationId xmlns:a16="http://schemas.microsoft.com/office/drawing/2014/main" id="{D2F2D599-F534-BB21-C9D6-7B5DE0E9BD11}"/>
              </a:ext>
            </a:extLst>
          </p:cNvPr>
          <p:cNvSpPr>
            <a:spLocks noGrp="1"/>
          </p:cNvSpPr>
          <p:nvPr>
            <p:ph idx="1"/>
          </p:nvPr>
        </p:nvSpPr>
        <p:spPr>
          <a:xfrm>
            <a:off x="2589212" y="1681316"/>
            <a:ext cx="8915400" cy="4229906"/>
          </a:xfrm>
        </p:spPr>
        <p:txBody>
          <a:bodyPr>
            <a:normAutofit/>
          </a:bodyPr>
          <a:lstStyle/>
          <a:p>
            <a:r>
              <a:rPr lang="en-US" sz="3600" dirty="0"/>
              <a:t>Demography</a:t>
            </a:r>
          </a:p>
          <a:p>
            <a:r>
              <a:rPr lang="en-US" sz="3600" dirty="0"/>
              <a:t>Technology </a:t>
            </a:r>
          </a:p>
          <a:p>
            <a:r>
              <a:rPr lang="en-US" sz="3600" dirty="0"/>
              <a:t>Economic change </a:t>
            </a:r>
          </a:p>
          <a:p>
            <a:r>
              <a:rPr lang="en-US" sz="3600" dirty="0"/>
              <a:t>Planned change </a:t>
            </a:r>
          </a:p>
          <a:p>
            <a:r>
              <a:rPr lang="en-US" sz="3600" dirty="0"/>
              <a:t>Organizations </a:t>
            </a:r>
          </a:p>
          <a:p>
            <a:r>
              <a:rPr lang="en-US" sz="3600" dirty="0"/>
              <a:t>Institutions </a:t>
            </a:r>
          </a:p>
        </p:txBody>
      </p:sp>
    </p:spTree>
    <p:extLst>
      <p:ext uri="{BB962C8B-B14F-4D97-AF65-F5344CB8AC3E}">
        <p14:creationId xmlns:p14="http://schemas.microsoft.com/office/powerpoint/2010/main" val="3588080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B4AC-1E55-C0D2-695D-7EADF58BF112}"/>
              </a:ext>
            </a:extLst>
          </p:cNvPr>
          <p:cNvSpPr>
            <a:spLocks noGrp="1"/>
          </p:cNvSpPr>
          <p:nvPr>
            <p:ph type="title"/>
          </p:nvPr>
        </p:nvSpPr>
        <p:spPr>
          <a:xfrm>
            <a:off x="2592925" y="277270"/>
            <a:ext cx="8911687" cy="784614"/>
          </a:xfrm>
        </p:spPr>
        <p:txBody>
          <a:bodyPr>
            <a:normAutofit fontScale="90000"/>
          </a:bodyPr>
          <a:lstStyle/>
          <a:p>
            <a:pPr algn="ctr"/>
            <a:r>
              <a:rPr lang="en-US" sz="2400" b="1" dirty="0">
                <a:solidFill>
                  <a:srgbClr val="7030A0"/>
                </a:solidFill>
              </a:rPr>
              <a:t>How the </a:t>
            </a:r>
            <a:r>
              <a:rPr lang="en-US" sz="2400" b="1" dirty="0">
                <a:solidFill>
                  <a:srgbClr val="FF0000"/>
                </a:solidFill>
              </a:rPr>
              <a:t>Demographic Transition </a:t>
            </a:r>
            <a:r>
              <a:rPr lang="en-US" sz="2400" b="1" dirty="0">
                <a:solidFill>
                  <a:srgbClr val="7030A0"/>
                </a:solidFill>
              </a:rPr>
              <a:t>cause the </a:t>
            </a:r>
            <a:r>
              <a:rPr lang="en-US" sz="2400" b="1" dirty="0">
                <a:solidFill>
                  <a:srgbClr val="0070C0"/>
                </a:solidFill>
              </a:rPr>
              <a:t>Social Change</a:t>
            </a:r>
            <a:r>
              <a:rPr lang="en-US" sz="2400" b="1" dirty="0">
                <a:solidFill>
                  <a:srgbClr val="7030A0"/>
                </a:solidFill>
              </a:rPr>
              <a:t>?</a:t>
            </a:r>
          </a:p>
        </p:txBody>
      </p:sp>
      <p:sp>
        <p:nvSpPr>
          <p:cNvPr id="3" name="Content Placeholder 2">
            <a:extLst>
              <a:ext uri="{FF2B5EF4-FFF2-40B4-BE49-F238E27FC236}">
                <a16:creationId xmlns:a16="http://schemas.microsoft.com/office/drawing/2014/main" id="{73A5A849-7868-BE5A-F0A4-74A4013432D8}"/>
              </a:ext>
            </a:extLst>
          </p:cNvPr>
          <p:cNvSpPr>
            <a:spLocks noGrp="1"/>
          </p:cNvSpPr>
          <p:nvPr>
            <p:ph idx="1"/>
          </p:nvPr>
        </p:nvSpPr>
        <p:spPr>
          <a:xfrm>
            <a:off x="2589212" y="1144474"/>
            <a:ext cx="8915400" cy="5533595"/>
          </a:xfrm>
        </p:spPr>
        <p:txBody>
          <a:bodyPr>
            <a:noAutofit/>
          </a:bodyPr>
          <a:lstStyle/>
          <a:p>
            <a:pPr algn="just">
              <a:buFont typeface="+mj-lt"/>
              <a:buAutoNum type="arabicPeriod"/>
            </a:pPr>
            <a:r>
              <a:rPr lang="en-US" sz="2500" dirty="0"/>
              <a:t>Industrialization upgraded both manufacturing and agricultural productivity so that the economic base could support much </a:t>
            </a:r>
            <a:r>
              <a:rPr lang="en-US" sz="2500" b="1" dirty="0">
                <a:solidFill>
                  <a:srgbClr val="00B050"/>
                </a:solidFill>
              </a:rPr>
              <a:t>larger populations</a:t>
            </a:r>
            <a:r>
              <a:rPr lang="en-US" sz="2500" dirty="0"/>
              <a:t>. </a:t>
            </a:r>
          </a:p>
          <a:p>
            <a:pPr algn="just">
              <a:buFont typeface="+mj-lt"/>
              <a:buAutoNum type="arabicPeriod"/>
            </a:pPr>
            <a:r>
              <a:rPr lang="en-US" sz="2500" dirty="0"/>
              <a:t>Medical advances in the control of epidemic disease and </a:t>
            </a:r>
            <a:r>
              <a:rPr lang="en-US" sz="2500" b="1" dirty="0">
                <a:solidFill>
                  <a:srgbClr val="00B050"/>
                </a:solidFill>
              </a:rPr>
              <a:t>improvements in public services</a:t>
            </a:r>
            <a:r>
              <a:rPr lang="en-US" sz="2500" dirty="0"/>
              <a:t> </a:t>
            </a:r>
            <a:r>
              <a:rPr lang="en-US" sz="2500" b="1" dirty="0">
                <a:solidFill>
                  <a:srgbClr val="00B050"/>
                </a:solidFill>
              </a:rPr>
              <a:t>contributed to improved health and reduced mortality rates</a:t>
            </a:r>
            <a:r>
              <a:rPr lang="en-US" sz="2500" dirty="0"/>
              <a:t>. </a:t>
            </a:r>
          </a:p>
          <a:p>
            <a:pPr algn="just">
              <a:buFont typeface="+mj-lt"/>
              <a:buAutoNum type="arabicPeriod"/>
            </a:pPr>
            <a:r>
              <a:rPr lang="en-US" sz="2500" dirty="0">
                <a:solidFill>
                  <a:srgbClr val="0070C0"/>
                </a:solidFill>
              </a:rPr>
              <a:t>As populations became increasingly urbanized, </a:t>
            </a:r>
            <a:r>
              <a:rPr lang="en-US" sz="2500" b="1" dirty="0">
                <a:solidFill>
                  <a:srgbClr val="0070C0"/>
                </a:solidFill>
              </a:rPr>
              <a:t>family changes </a:t>
            </a:r>
            <a:r>
              <a:rPr lang="en-US" sz="2500" dirty="0">
                <a:solidFill>
                  <a:srgbClr val="0070C0"/>
                </a:solidFill>
              </a:rPr>
              <a:t>occurred:</a:t>
            </a:r>
            <a:r>
              <a:rPr lang="en-US" sz="2500" dirty="0"/>
              <a:t> Children- their education- became more of an economic burden than an asset. Industrialization was coupled with </a:t>
            </a:r>
            <a:r>
              <a:rPr lang="en-US" sz="2500" b="1" dirty="0">
                <a:solidFill>
                  <a:srgbClr val="00B050"/>
                </a:solidFill>
              </a:rPr>
              <a:t>opportunities for women to work outside the family</a:t>
            </a:r>
            <a:r>
              <a:rPr lang="en-US" sz="2500" dirty="0"/>
              <a:t> and </a:t>
            </a:r>
            <a:r>
              <a:rPr lang="en-US" sz="2500" b="1" dirty="0">
                <a:solidFill>
                  <a:srgbClr val="00B050"/>
                </a:solidFill>
              </a:rPr>
              <a:t>the</a:t>
            </a:r>
            <a:r>
              <a:rPr lang="en-US" sz="2500" dirty="0"/>
              <a:t> </a:t>
            </a:r>
            <a:r>
              <a:rPr lang="en-US" sz="2500" b="1" dirty="0">
                <a:solidFill>
                  <a:srgbClr val="00B050"/>
                </a:solidFill>
              </a:rPr>
              <a:t>establishment of national social security programs apart from kinship</a:t>
            </a:r>
            <a:r>
              <a:rPr lang="en-US" sz="2500" dirty="0">
                <a:solidFill>
                  <a:schemeClr val="tx1"/>
                </a:solidFill>
              </a:rPr>
              <a:t>. </a:t>
            </a:r>
            <a:endParaRPr lang="en-US" sz="2500" dirty="0"/>
          </a:p>
        </p:txBody>
      </p:sp>
    </p:spTree>
    <p:extLst>
      <p:ext uri="{BB962C8B-B14F-4D97-AF65-F5344CB8AC3E}">
        <p14:creationId xmlns:p14="http://schemas.microsoft.com/office/powerpoint/2010/main" val="2990674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8AF5-9A34-2A61-19BC-F2DDB504B6F8}"/>
              </a:ext>
            </a:extLst>
          </p:cNvPr>
          <p:cNvSpPr>
            <a:spLocks noGrp="1"/>
          </p:cNvSpPr>
          <p:nvPr>
            <p:ph type="title"/>
          </p:nvPr>
        </p:nvSpPr>
        <p:spPr>
          <a:xfrm>
            <a:off x="2592924" y="211155"/>
            <a:ext cx="8911687" cy="732742"/>
          </a:xfrm>
        </p:spPr>
        <p:txBody>
          <a:bodyPr/>
          <a:lstStyle/>
          <a:p>
            <a:pPr algn="ctr"/>
            <a:r>
              <a:rPr lang="en-US" dirty="0"/>
              <a:t>Continue..</a:t>
            </a:r>
          </a:p>
        </p:txBody>
      </p:sp>
      <p:sp>
        <p:nvSpPr>
          <p:cNvPr id="3" name="Content Placeholder 2">
            <a:extLst>
              <a:ext uri="{FF2B5EF4-FFF2-40B4-BE49-F238E27FC236}">
                <a16:creationId xmlns:a16="http://schemas.microsoft.com/office/drawing/2014/main" id="{754FAE95-2EE8-46DD-8F97-B0DAB7B541F6}"/>
              </a:ext>
            </a:extLst>
          </p:cNvPr>
          <p:cNvSpPr>
            <a:spLocks noGrp="1"/>
          </p:cNvSpPr>
          <p:nvPr>
            <p:ph idx="1"/>
          </p:nvPr>
        </p:nvSpPr>
        <p:spPr>
          <a:xfrm>
            <a:off x="2592924" y="985192"/>
            <a:ext cx="8911687" cy="5586689"/>
          </a:xfrm>
        </p:spPr>
        <p:txBody>
          <a:bodyPr>
            <a:normAutofit/>
          </a:bodyPr>
          <a:lstStyle/>
          <a:p>
            <a:pPr algn="just">
              <a:buFont typeface="+mj-lt"/>
              <a:buAutoNum type="arabicPeriod" startAt="4"/>
            </a:pPr>
            <a:r>
              <a:rPr lang="en-US" sz="2800" dirty="0"/>
              <a:t>Research shows that while industrialization is inversely related to </a:t>
            </a:r>
            <a:r>
              <a:rPr lang="en-US" sz="2800" dirty="0">
                <a:solidFill>
                  <a:srgbClr val="0070C0"/>
                </a:solidFill>
              </a:rPr>
              <a:t>fertility</a:t>
            </a:r>
            <a:r>
              <a:rPr lang="en-US" sz="2800" dirty="0"/>
              <a:t>, another important consequence was the level of </a:t>
            </a:r>
            <a:r>
              <a:rPr lang="en-US" sz="2800" b="1" dirty="0">
                <a:solidFill>
                  <a:srgbClr val="FF0000"/>
                </a:solidFill>
              </a:rPr>
              <a:t>economic equality</a:t>
            </a:r>
            <a:r>
              <a:rPr lang="en-US" sz="2800" dirty="0"/>
              <a:t>: </a:t>
            </a:r>
          </a:p>
          <a:p>
            <a:pPr marL="0" indent="0" algn="just">
              <a:buNone/>
            </a:pPr>
            <a:r>
              <a:rPr lang="en-US" sz="2400" b="1" dirty="0">
                <a:solidFill>
                  <a:srgbClr val="0070C0"/>
                </a:solidFill>
              </a:rPr>
              <a:t>“In the European nations the demographic and economic transitions led to a general improvement in living standards for all persons and a gradual reduction in income inequalities”. </a:t>
            </a:r>
          </a:p>
          <a:p>
            <a:pPr marL="0" indent="0" algn="just">
              <a:buNone/>
            </a:pPr>
            <a:r>
              <a:rPr lang="en-US" sz="2800" dirty="0">
                <a:solidFill>
                  <a:schemeClr val="tx1"/>
                </a:solidFill>
              </a:rPr>
              <a:t>However it came about, </a:t>
            </a:r>
            <a:r>
              <a:rPr lang="en-US" sz="2800" b="1" dirty="0">
                <a:solidFill>
                  <a:srgbClr val="00B050"/>
                </a:solidFill>
              </a:rPr>
              <a:t>birth rates </a:t>
            </a:r>
            <a:r>
              <a:rPr lang="en-US" sz="2800" dirty="0">
                <a:solidFill>
                  <a:schemeClr val="tx1"/>
                </a:solidFill>
              </a:rPr>
              <a:t>in all </a:t>
            </a:r>
            <a:r>
              <a:rPr lang="en-US" sz="2800" b="1" dirty="0">
                <a:solidFill>
                  <a:srgbClr val="00B050"/>
                </a:solidFill>
              </a:rPr>
              <a:t>industrialized countries </a:t>
            </a:r>
            <a:r>
              <a:rPr lang="en-US" sz="2800" dirty="0">
                <a:solidFill>
                  <a:schemeClr val="tx1"/>
                </a:solidFill>
              </a:rPr>
              <a:t>began to </a:t>
            </a:r>
            <a:r>
              <a:rPr lang="en-US" sz="2800" b="1" dirty="0">
                <a:solidFill>
                  <a:srgbClr val="00B050"/>
                </a:solidFill>
              </a:rPr>
              <a:t>decline as economic development proceeded.</a:t>
            </a:r>
          </a:p>
        </p:txBody>
      </p:sp>
    </p:spTree>
    <p:extLst>
      <p:ext uri="{BB962C8B-B14F-4D97-AF65-F5344CB8AC3E}">
        <p14:creationId xmlns:p14="http://schemas.microsoft.com/office/powerpoint/2010/main" val="935010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 descr="Screen Shot 2013-09-04 at 2.31.46 PM.png"/>
          <p:cNvPicPr>
            <a:picLocks noChangeAspect="1"/>
          </p:cNvPicPr>
          <p:nvPr/>
        </p:nvPicPr>
        <p:blipFill>
          <a:blip r:embed="rId2">
            <a:extLst>
              <a:ext uri="{28A0092B-C50C-407E-A947-70E740481C1C}">
                <a14:useLocalDpi xmlns:a14="http://schemas.microsoft.com/office/drawing/2010/main" val="0"/>
              </a:ext>
            </a:extLst>
          </a:blip>
          <a:srcRect t="5350" b="43826"/>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721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 descr="Screen Shot 2013-09-04 at 2.31.46 PM.png"/>
          <p:cNvPicPr>
            <a:picLocks noChangeAspect="1"/>
          </p:cNvPicPr>
          <p:nvPr/>
        </p:nvPicPr>
        <p:blipFill>
          <a:blip r:embed="rId2">
            <a:extLst>
              <a:ext uri="{28A0092B-C50C-407E-A947-70E740481C1C}">
                <a14:useLocalDpi xmlns:a14="http://schemas.microsoft.com/office/drawing/2010/main" val="0"/>
              </a:ext>
            </a:extLst>
          </a:blip>
          <a:srcRect l="-154" t="50465" r="154" b="92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627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The system model:</a:t>
            </a:r>
            <a:br>
              <a:rPr lang="en-US" b="1" dirty="0"/>
            </a:br>
            <a:r>
              <a:rPr lang="en-US" b="1" dirty="0"/>
              <a:t> </a:t>
            </a:r>
            <a:r>
              <a:rPr lang="en-US" dirty="0"/>
              <a:t>engendering the concept of social change</a:t>
            </a:r>
          </a:p>
        </p:txBody>
      </p:sp>
      <p:sp>
        <p:nvSpPr>
          <p:cNvPr id="3" name="Content Placeholder 2"/>
          <p:cNvSpPr>
            <a:spLocks noGrp="1"/>
          </p:cNvSpPr>
          <p:nvPr>
            <p:ph idx="1"/>
          </p:nvPr>
        </p:nvSpPr>
        <p:spPr/>
        <p:txBody>
          <a:bodyPr>
            <a:normAutofit/>
          </a:bodyPr>
          <a:lstStyle/>
          <a:p>
            <a:pPr algn="just"/>
            <a:r>
              <a:rPr lang="en-US" sz="2800" b="1" dirty="0"/>
              <a:t>What is System?</a:t>
            </a:r>
          </a:p>
          <a:p>
            <a:pPr marL="0" indent="0" algn="just">
              <a:buNone/>
            </a:pPr>
            <a:r>
              <a:rPr lang="en-US" sz="2800" dirty="0"/>
              <a:t>The idea of a system denotes a complex whole, consisting of multiple elements bound together by various interrelations and separated from the environment by a boundary.</a:t>
            </a:r>
          </a:p>
          <a:p>
            <a:pPr lvl="1" algn="just"/>
            <a:r>
              <a:rPr lang="en-US" sz="2600" dirty="0">
                <a:solidFill>
                  <a:srgbClr val="FF0000"/>
                </a:solidFill>
              </a:rPr>
              <a:t>Examples</a:t>
            </a:r>
            <a:r>
              <a:rPr lang="en-US" sz="2600" dirty="0"/>
              <a:t>: Organisms are clearly cases of systems, but so are molecules, buildings, planets, galaxies.</a:t>
            </a:r>
          </a:p>
        </p:txBody>
      </p:sp>
    </p:spTree>
    <p:extLst>
      <p:ext uri="{BB962C8B-B14F-4D97-AF65-F5344CB8AC3E}">
        <p14:creationId xmlns:p14="http://schemas.microsoft.com/office/powerpoint/2010/main" val="1095108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222D992C-0E39-ED5B-7796-C9D4CC8DBEF6}"/>
              </a:ext>
            </a:extLst>
          </p:cNvPr>
          <p:cNvGraphicFramePr>
            <a:graphicFrameLocks noGrp="1"/>
          </p:cNvGraphicFramePr>
          <p:nvPr>
            <p:ph idx="1"/>
            <p:extLst>
              <p:ext uri="{D42A27DB-BD31-4B8C-83A1-F6EECF244321}">
                <p14:modId xmlns:p14="http://schemas.microsoft.com/office/powerpoint/2010/main" val="1206948170"/>
              </p:ext>
            </p:extLst>
          </p:nvPr>
        </p:nvGraphicFramePr>
        <p:xfrm>
          <a:off x="1551530" y="0"/>
          <a:ext cx="10640470" cy="6312124"/>
        </p:xfrm>
        <a:graphic>
          <a:graphicData uri="http://schemas.openxmlformats.org/drawingml/2006/table">
            <a:tbl>
              <a:tblPr firstRow="1" bandRow="1">
                <a:tableStyleId>{5C22544A-7EE6-4342-B048-85BDC9FD1C3A}</a:tableStyleId>
              </a:tblPr>
              <a:tblGrid>
                <a:gridCol w="490421">
                  <a:extLst>
                    <a:ext uri="{9D8B030D-6E8A-4147-A177-3AD203B41FA5}">
                      <a16:colId xmlns:a16="http://schemas.microsoft.com/office/drawing/2014/main" val="869763872"/>
                    </a:ext>
                  </a:extLst>
                </a:gridCol>
                <a:gridCol w="2521519">
                  <a:extLst>
                    <a:ext uri="{9D8B030D-6E8A-4147-A177-3AD203B41FA5}">
                      <a16:colId xmlns:a16="http://schemas.microsoft.com/office/drawing/2014/main" val="3661503167"/>
                    </a:ext>
                  </a:extLst>
                </a:gridCol>
                <a:gridCol w="1861781">
                  <a:extLst>
                    <a:ext uri="{9D8B030D-6E8A-4147-A177-3AD203B41FA5}">
                      <a16:colId xmlns:a16="http://schemas.microsoft.com/office/drawing/2014/main" val="1197332174"/>
                    </a:ext>
                  </a:extLst>
                </a:gridCol>
                <a:gridCol w="5766749">
                  <a:extLst>
                    <a:ext uri="{9D8B030D-6E8A-4147-A177-3AD203B41FA5}">
                      <a16:colId xmlns:a16="http://schemas.microsoft.com/office/drawing/2014/main" val="3982349581"/>
                    </a:ext>
                  </a:extLst>
                </a:gridCol>
              </a:tblGrid>
              <a:tr h="713729">
                <a:tc>
                  <a:txBody>
                    <a:bodyPr/>
                    <a:lstStyle/>
                    <a:p>
                      <a:pPr algn="l"/>
                      <a:r>
                        <a:rPr lang="en-US" sz="2000" b="1" dirty="0">
                          <a:solidFill>
                            <a:schemeClr val="tx1"/>
                          </a:solidFill>
                        </a:rPr>
                        <a:t>N</a:t>
                      </a:r>
                    </a:p>
                  </a:txBody>
                  <a:tcPr/>
                </a:tc>
                <a:tc>
                  <a:txBody>
                    <a:bodyPr/>
                    <a:lstStyle/>
                    <a:p>
                      <a:pPr algn="ctr"/>
                      <a:r>
                        <a:rPr lang="en-US" sz="2000" b="1" dirty="0">
                          <a:solidFill>
                            <a:srgbClr val="FF0000"/>
                          </a:solidFill>
                        </a:rPr>
                        <a:t>Components of any System</a:t>
                      </a:r>
                    </a:p>
                  </a:txBody>
                  <a:tcPr/>
                </a:tc>
                <a:tc>
                  <a:txBody>
                    <a:bodyPr/>
                    <a:lstStyle/>
                    <a:p>
                      <a:pPr algn="ctr"/>
                      <a:r>
                        <a:rPr lang="en-US" sz="2000" b="1" dirty="0">
                          <a:solidFill>
                            <a:srgbClr val="FF0000"/>
                          </a:solidFill>
                        </a:rPr>
                        <a:t>Types of Change</a:t>
                      </a:r>
                    </a:p>
                  </a:txBody>
                  <a:tcPr/>
                </a:tc>
                <a:tc>
                  <a:txBody>
                    <a:bodyPr/>
                    <a:lstStyle/>
                    <a:p>
                      <a:pPr algn="ctr"/>
                      <a:r>
                        <a:rPr lang="en-US" sz="2000" b="1" dirty="0">
                          <a:solidFill>
                            <a:srgbClr val="FF0000"/>
                          </a:solidFill>
                        </a:rPr>
                        <a:t>Examples</a:t>
                      </a:r>
                    </a:p>
                  </a:txBody>
                  <a:tcPr/>
                </a:tc>
                <a:extLst>
                  <a:ext uri="{0D108BD9-81ED-4DB2-BD59-A6C34878D82A}">
                    <a16:rowId xmlns:a16="http://schemas.microsoft.com/office/drawing/2014/main" val="3675329398"/>
                  </a:ext>
                </a:extLst>
              </a:tr>
              <a:tr h="1024045">
                <a:tc>
                  <a:txBody>
                    <a:bodyPr/>
                    <a:lstStyle/>
                    <a:p>
                      <a:pPr algn="l"/>
                      <a:r>
                        <a:rPr lang="en-US" sz="2000" b="1" dirty="0">
                          <a:solidFill>
                            <a:schemeClr val="tx1"/>
                          </a:solidFill>
                        </a:rPr>
                        <a:t>1</a:t>
                      </a:r>
                    </a:p>
                  </a:txBody>
                  <a:tcPr/>
                </a:tc>
                <a:tc>
                  <a:txBody>
                    <a:bodyPr/>
                    <a:lstStyle/>
                    <a:p>
                      <a:pPr algn="l"/>
                      <a:r>
                        <a:rPr lang="en-US" sz="2000" b="0" dirty="0">
                          <a:solidFill>
                            <a:schemeClr val="tx1"/>
                          </a:solidFill>
                        </a:rPr>
                        <a:t>The ultimate elements </a:t>
                      </a:r>
                    </a:p>
                  </a:txBody>
                  <a:tcPr/>
                </a:tc>
                <a:tc>
                  <a:txBody>
                    <a:bodyPr/>
                    <a:lstStyle/>
                    <a:p>
                      <a:pPr algn="l"/>
                      <a:r>
                        <a:rPr lang="en-US" sz="2000" b="0" dirty="0">
                          <a:solidFill>
                            <a:schemeClr val="tx1"/>
                          </a:solidFill>
                        </a:rPr>
                        <a:t>Change in elements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number and variety of human individuals and their actions</a:t>
                      </a:r>
                    </a:p>
                    <a:p>
                      <a:pPr algn="l"/>
                      <a:endParaRPr lang="en-US" sz="2000" b="0" dirty="0">
                        <a:solidFill>
                          <a:schemeClr val="tx1"/>
                        </a:solidFill>
                      </a:endParaRPr>
                    </a:p>
                  </a:txBody>
                  <a:tcPr/>
                </a:tc>
                <a:extLst>
                  <a:ext uri="{0D108BD9-81ED-4DB2-BD59-A6C34878D82A}">
                    <a16:rowId xmlns:a16="http://schemas.microsoft.com/office/drawing/2014/main" val="2680160355"/>
                  </a:ext>
                </a:extLst>
              </a:tr>
              <a:tr h="1024045">
                <a:tc>
                  <a:txBody>
                    <a:bodyPr/>
                    <a:lstStyle/>
                    <a:p>
                      <a:pPr algn="l"/>
                      <a:r>
                        <a:rPr lang="en-US" sz="2000" b="1" dirty="0">
                          <a:solidFill>
                            <a:schemeClr val="tx1"/>
                          </a:solidFill>
                        </a:rPr>
                        <a:t>2</a:t>
                      </a:r>
                    </a:p>
                  </a:txBody>
                  <a:tcPr/>
                </a:tc>
                <a:tc>
                  <a:txBody>
                    <a:bodyPr/>
                    <a:lstStyle/>
                    <a:p>
                      <a:pPr algn="l"/>
                      <a:r>
                        <a:rPr lang="en-US" sz="2000" b="0" dirty="0">
                          <a:solidFill>
                            <a:schemeClr val="tx1"/>
                          </a:solidFill>
                        </a:rPr>
                        <a:t>Interrelations among elements </a:t>
                      </a:r>
                    </a:p>
                  </a:txBody>
                  <a:tcPr/>
                </a:tc>
                <a:tc>
                  <a:txBody>
                    <a:bodyPr/>
                    <a:lstStyle/>
                    <a:p>
                      <a:pPr algn="l"/>
                      <a:r>
                        <a:rPr lang="en-US" sz="2000" b="0" dirty="0">
                          <a:solidFill>
                            <a:schemeClr val="tx1"/>
                          </a:solidFill>
                        </a:rPr>
                        <a:t>Change in relations</a:t>
                      </a:r>
                    </a:p>
                  </a:txBody>
                  <a:tcPr/>
                </a:tc>
                <a:tc>
                  <a:txBody>
                    <a:bodyPr/>
                    <a:lstStyle/>
                    <a:p>
                      <a:pPr algn="l"/>
                      <a:r>
                        <a:rPr lang="en-US" sz="2000" b="0" dirty="0">
                          <a:solidFill>
                            <a:schemeClr val="tx1"/>
                          </a:solidFill>
                        </a:rPr>
                        <a:t>social bonds, loyalties, dependencies, linkages between individuals</a:t>
                      </a:r>
                    </a:p>
                  </a:txBody>
                  <a:tcPr/>
                </a:tc>
                <a:extLst>
                  <a:ext uri="{0D108BD9-81ED-4DB2-BD59-A6C34878D82A}">
                    <a16:rowId xmlns:a16="http://schemas.microsoft.com/office/drawing/2014/main" val="3340597893"/>
                  </a:ext>
                </a:extLst>
              </a:tr>
              <a:tr h="1024045">
                <a:tc>
                  <a:txBody>
                    <a:bodyPr/>
                    <a:lstStyle/>
                    <a:p>
                      <a:pPr algn="l"/>
                      <a:r>
                        <a:rPr lang="en-US" sz="2000" b="1" dirty="0">
                          <a:solidFill>
                            <a:schemeClr val="tx1"/>
                          </a:solidFill>
                        </a:rPr>
                        <a:t>3</a:t>
                      </a:r>
                    </a:p>
                  </a:txBody>
                  <a:tcPr/>
                </a:tc>
                <a:tc>
                  <a:txBody>
                    <a:bodyPr/>
                    <a:lstStyle/>
                    <a:p>
                      <a:pPr algn="l"/>
                      <a:r>
                        <a:rPr lang="en-US" sz="2000" b="0" dirty="0">
                          <a:solidFill>
                            <a:schemeClr val="tx1"/>
                          </a:solidFill>
                        </a:rPr>
                        <a:t>The functions of elements </a:t>
                      </a:r>
                    </a:p>
                  </a:txBody>
                  <a:tcPr/>
                </a:tc>
                <a:tc>
                  <a:txBody>
                    <a:bodyPr/>
                    <a:lstStyle/>
                    <a:p>
                      <a:pPr algn="l"/>
                      <a:r>
                        <a:rPr lang="en-US" sz="2000" b="0" dirty="0">
                          <a:solidFill>
                            <a:schemeClr val="tx1"/>
                          </a:solidFill>
                        </a:rPr>
                        <a:t>Change in functions</a:t>
                      </a:r>
                    </a:p>
                  </a:txBody>
                  <a:tcPr/>
                </a:tc>
                <a:tc>
                  <a:txBody>
                    <a:bodyPr/>
                    <a:lstStyle/>
                    <a:p>
                      <a:pPr algn="l"/>
                      <a:r>
                        <a:rPr lang="en-US" sz="2000" b="0" dirty="0">
                          <a:solidFill>
                            <a:schemeClr val="tx1"/>
                          </a:solidFill>
                        </a:rPr>
                        <a:t>the occupational roles played by the individuals, </a:t>
                      </a:r>
                    </a:p>
                  </a:txBody>
                  <a:tcPr/>
                </a:tc>
                <a:extLst>
                  <a:ext uri="{0D108BD9-81ED-4DB2-BD59-A6C34878D82A}">
                    <a16:rowId xmlns:a16="http://schemas.microsoft.com/office/drawing/2014/main" val="2008838996"/>
                  </a:ext>
                </a:extLst>
              </a:tr>
              <a:tr h="1098802">
                <a:tc>
                  <a:txBody>
                    <a:bodyPr/>
                    <a:lstStyle/>
                    <a:p>
                      <a:pPr algn="l"/>
                      <a:r>
                        <a:rPr lang="en-US" sz="2000" b="1" dirty="0">
                          <a:solidFill>
                            <a:schemeClr val="tx1"/>
                          </a:solidFill>
                        </a:rPr>
                        <a:t>4</a:t>
                      </a:r>
                    </a:p>
                  </a:txBody>
                  <a:tcPr/>
                </a:tc>
                <a:tc>
                  <a:txBody>
                    <a:bodyPr/>
                    <a:lstStyle/>
                    <a:p>
                      <a:pPr algn="l"/>
                      <a:r>
                        <a:rPr lang="en-US" sz="2000" b="0" dirty="0">
                          <a:solidFill>
                            <a:schemeClr val="tx1"/>
                          </a:solidFill>
                        </a:rPr>
                        <a:t>The boundary </a:t>
                      </a:r>
                    </a:p>
                  </a:txBody>
                  <a:tcPr/>
                </a:tc>
                <a:tc>
                  <a:txBody>
                    <a:bodyPr/>
                    <a:lstStyle/>
                    <a:p>
                      <a:pPr algn="l"/>
                      <a:r>
                        <a:rPr lang="en-US" sz="2000" b="0" dirty="0">
                          <a:solidFill>
                            <a:schemeClr val="tx1"/>
                          </a:solidFill>
                        </a:rPr>
                        <a:t>Change in boundary</a:t>
                      </a:r>
                    </a:p>
                  </a:txBody>
                  <a:tcPr/>
                </a:tc>
                <a:tc>
                  <a:txBody>
                    <a:bodyPr/>
                    <a:lstStyle/>
                    <a:p>
                      <a:pPr algn="l"/>
                      <a:r>
                        <a:rPr lang="en-US" sz="2000" b="0" dirty="0">
                          <a:solidFill>
                            <a:schemeClr val="tx1"/>
                          </a:solidFill>
                        </a:rPr>
                        <a:t>criteria of inclusion, conditions for acceptance of individuals in the group, </a:t>
                      </a:r>
                    </a:p>
                  </a:txBody>
                  <a:tcPr/>
                </a:tc>
                <a:extLst>
                  <a:ext uri="{0D108BD9-81ED-4DB2-BD59-A6C34878D82A}">
                    <a16:rowId xmlns:a16="http://schemas.microsoft.com/office/drawing/2014/main" val="2711611632"/>
                  </a:ext>
                </a:extLst>
              </a:tr>
              <a:tr h="713729">
                <a:tc>
                  <a:txBody>
                    <a:bodyPr/>
                    <a:lstStyle/>
                    <a:p>
                      <a:pPr algn="l"/>
                      <a:r>
                        <a:rPr lang="en-US" sz="2000" b="1" dirty="0">
                          <a:solidFill>
                            <a:schemeClr val="tx1"/>
                          </a:solidFill>
                        </a:rPr>
                        <a:t>5</a:t>
                      </a:r>
                    </a:p>
                  </a:txBody>
                  <a:tcPr/>
                </a:tc>
                <a:tc>
                  <a:txBody>
                    <a:bodyPr/>
                    <a:lstStyle/>
                    <a:p>
                      <a:pPr algn="l"/>
                      <a:r>
                        <a:rPr lang="en-US" sz="2000" b="0" dirty="0">
                          <a:solidFill>
                            <a:schemeClr val="tx1"/>
                          </a:solidFill>
                        </a:rPr>
                        <a:t>The subsystems </a:t>
                      </a:r>
                    </a:p>
                  </a:txBody>
                  <a:tcPr/>
                </a:tc>
                <a:tc>
                  <a:txBody>
                    <a:bodyPr/>
                    <a:lstStyle/>
                    <a:p>
                      <a:pPr algn="l"/>
                      <a:r>
                        <a:rPr lang="en-US" sz="2000" b="0" dirty="0">
                          <a:solidFill>
                            <a:schemeClr val="tx1"/>
                          </a:solidFill>
                        </a:rPr>
                        <a:t>Change in subsystems</a:t>
                      </a:r>
                    </a:p>
                  </a:txBody>
                  <a:tcPr/>
                </a:tc>
                <a:tc>
                  <a:txBody>
                    <a:bodyPr/>
                    <a:lstStyle/>
                    <a:p>
                      <a:pPr algn="l"/>
                      <a:r>
                        <a:rPr lang="en-US" sz="2000" b="0" dirty="0">
                          <a:solidFill>
                            <a:schemeClr val="tx1"/>
                          </a:solidFill>
                        </a:rPr>
                        <a:t>the number and variety of distinguishable specialized, sections</a:t>
                      </a:r>
                    </a:p>
                  </a:txBody>
                  <a:tcPr/>
                </a:tc>
                <a:extLst>
                  <a:ext uri="{0D108BD9-81ED-4DB2-BD59-A6C34878D82A}">
                    <a16:rowId xmlns:a16="http://schemas.microsoft.com/office/drawing/2014/main" val="2348276009"/>
                  </a:ext>
                </a:extLst>
              </a:tr>
              <a:tr h="713729">
                <a:tc>
                  <a:txBody>
                    <a:bodyPr/>
                    <a:lstStyle/>
                    <a:p>
                      <a:pPr algn="l"/>
                      <a:r>
                        <a:rPr lang="en-US" sz="2000" b="1" dirty="0">
                          <a:solidFill>
                            <a:schemeClr val="tx1"/>
                          </a:solidFill>
                        </a:rPr>
                        <a:t>6</a:t>
                      </a:r>
                    </a:p>
                  </a:txBody>
                  <a:tcPr/>
                </a:tc>
                <a:tc>
                  <a:txBody>
                    <a:bodyPr/>
                    <a:lstStyle/>
                    <a:p>
                      <a:pPr algn="l"/>
                      <a:r>
                        <a:rPr lang="en-US" sz="2000" b="0" dirty="0">
                          <a:solidFill>
                            <a:schemeClr val="tx1"/>
                          </a:solidFill>
                        </a:rPr>
                        <a:t>The environment </a:t>
                      </a:r>
                    </a:p>
                  </a:txBody>
                  <a:tcPr/>
                </a:tc>
                <a:tc>
                  <a:txBody>
                    <a:bodyPr/>
                    <a:lstStyle/>
                    <a:p>
                      <a:pPr algn="l"/>
                      <a:r>
                        <a:rPr lang="en-US" sz="2000" b="0" dirty="0">
                          <a:solidFill>
                            <a:schemeClr val="tx1"/>
                          </a:solidFill>
                        </a:rPr>
                        <a:t>Change in environment</a:t>
                      </a:r>
                    </a:p>
                  </a:txBody>
                  <a:tcPr/>
                </a:tc>
                <a:tc>
                  <a:txBody>
                    <a:bodyPr/>
                    <a:lstStyle/>
                    <a:p>
                      <a:pPr algn="l"/>
                      <a:r>
                        <a:rPr lang="en-US" sz="2000" b="0" dirty="0">
                          <a:solidFill>
                            <a:schemeClr val="tx1"/>
                          </a:solidFill>
                        </a:rPr>
                        <a:t>natural conditions, geo-political location</a:t>
                      </a:r>
                    </a:p>
                  </a:txBody>
                  <a:tcPr/>
                </a:tc>
                <a:extLst>
                  <a:ext uri="{0D108BD9-81ED-4DB2-BD59-A6C34878D82A}">
                    <a16:rowId xmlns:a16="http://schemas.microsoft.com/office/drawing/2014/main" val="3417756267"/>
                  </a:ext>
                </a:extLst>
              </a:tr>
            </a:tbl>
          </a:graphicData>
        </a:graphic>
      </p:graphicFrame>
    </p:spTree>
    <p:extLst>
      <p:ext uri="{BB962C8B-B14F-4D97-AF65-F5344CB8AC3E}">
        <p14:creationId xmlns:p14="http://schemas.microsoft.com/office/powerpoint/2010/main" val="1950863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53929"/>
          </a:xfrm>
        </p:spPr>
        <p:txBody>
          <a:bodyPr>
            <a:normAutofit/>
          </a:bodyPr>
          <a:lstStyle/>
          <a:p>
            <a:pPr algn="ctr"/>
            <a:r>
              <a:rPr lang="en-US" b="1" dirty="0">
                <a:solidFill>
                  <a:srgbClr val="0070C0"/>
                </a:solidFill>
                <a:latin typeface="+mn-lt"/>
                <a:ea typeface="+mn-ea"/>
                <a:cs typeface="+mn-cs"/>
              </a:rPr>
              <a:t>What is Functionalism?</a:t>
            </a:r>
          </a:p>
        </p:txBody>
      </p:sp>
      <p:sp>
        <p:nvSpPr>
          <p:cNvPr id="3" name="Content Placeholder 2"/>
          <p:cNvSpPr>
            <a:spLocks noGrp="1"/>
          </p:cNvSpPr>
          <p:nvPr>
            <p:ph idx="1"/>
          </p:nvPr>
        </p:nvSpPr>
        <p:spPr>
          <a:xfrm>
            <a:off x="1911391" y="2133600"/>
            <a:ext cx="9593221" cy="2621280"/>
          </a:xfrm>
        </p:spPr>
        <p:txBody>
          <a:bodyPr>
            <a:noAutofit/>
          </a:bodyPr>
          <a:lstStyle/>
          <a:p>
            <a:pPr marL="0" indent="0" algn="just">
              <a:buNone/>
            </a:pPr>
            <a:r>
              <a:rPr lang="en-US" sz="3600" b="1" i="1" dirty="0">
                <a:solidFill>
                  <a:srgbClr val="FF0000"/>
                </a:solidFill>
              </a:rPr>
              <a:t>Functionalism</a:t>
            </a:r>
            <a:r>
              <a:rPr lang="en-US" sz="3600" b="1" i="1" dirty="0"/>
              <a:t> or </a:t>
            </a:r>
            <a:r>
              <a:rPr lang="en-US" sz="3600" b="1" i="1" dirty="0">
                <a:solidFill>
                  <a:srgbClr val="FF0000"/>
                </a:solidFill>
              </a:rPr>
              <a:t>Structural Functionalism </a:t>
            </a:r>
            <a:r>
              <a:rPr lang="en-US" sz="3600" b="1" dirty="0"/>
              <a:t>assumes </a:t>
            </a:r>
            <a:r>
              <a:rPr lang="en-US" sz="3600" b="1" u="sng" dirty="0"/>
              <a:t>that</a:t>
            </a:r>
            <a:r>
              <a:rPr lang="en-US" sz="3600" b="1" dirty="0"/>
              <a:t> society is a </a:t>
            </a:r>
            <a:r>
              <a:rPr lang="en-US" sz="3600" b="1" dirty="0">
                <a:solidFill>
                  <a:srgbClr val="00B0F0"/>
                </a:solidFill>
              </a:rPr>
              <a:t>system of interrelated parts</a:t>
            </a:r>
            <a:r>
              <a:rPr lang="en-US" sz="3600" b="1" dirty="0"/>
              <a:t> </a:t>
            </a:r>
            <a:r>
              <a:rPr lang="en-US" sz="3600" b="1" u="sng" dirty="0"/>
              <a:t>that</a:t>
            </a:r>
            <a:r>
              <a:rPr lang="en-US" sz="3600" b="1" dirty="0"/>
              <a:t> function in ways </a:t>
            </a:r>
            <a:r>
              <a:rPr lang="en-US" sz="3600" b="1" u="sng" dirty="0"/>
              <a:t>that</a:t>
            </a:r>
            <a:r>
              <a:rPr lang="en-US" sz="3600" b="1" dirty="0"/>
              <a:t> promote the </a:t>
            </a:r>
            <a:r>
              <a:rPr lang="en-US" sz="3600" b="1" dirty="0">
                <a:solidFill>
                  <a:srgbClr val="FF0000"/>
                </a:solidFill>
              </a:rPr>
              <a:t>survival of the whole system</a:t>
            </a:r>
            <a:r>
              <a:rPr lang="en-US" sz="3600" b="1" dirty="0"/>
              <a:t>. </a:t>
            </a:r>
          </a:p>
        </p:txBody>
      </p:sp>
    </p:spTree>
    <p:extLst>
      <p:ext uri="{BB962C8B-B14F-4D97-AF65-F5344CB8AC3E}">
        <p14:creationId xmlns:p14="http://schemas.microsoft.com/office/powerpoint/2010/main" val="3471793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95597"/>
          </a:xfrm>
        </p:spPr>
        <p:txBody>
          <a:bodyPr>
            <a:normAutofit fontScale="90000"/>
          </a:bodyPr>
          <a:lstStyle/>
          <a:p>
            <a:pPr algn="ctr"/>
            <a:r>
              <a:rPr lang="en-US" b="1" dirty="0"/>
              <a:t>What are the Four basic functions of society</a:t>
            </a:r>
          </a:p>
        </p:txBody>
      </p:sp>
      <p:sp>
        <p:nvSpPr>
          <p:cNvPr id="3" name="Content Placeholder 2"/>
          <p:cNvSpPr>
            <a:spLocks noGrp="1"/>
          </p:cNvSpPr>
          <p:nvPr>
            <p:ph idx="1"/>
          </p:nvPr>
        </p:nvSpPr>
        <p:spPr>
          <a:xfrm>
            <a:off x="2589212" y="1558344"/>
            <a:ext cx="8915400" cy="4352878"/>
          </a:xfrm>
        </p:spPr>
        <p:txBody>
          <a:bodyPr>
            <a:noAutofit/>
          </a:bodyPr>
          <a:lstStyle/>
          <a:p>
            <a:pPr marL="0" indent="0" algn="just">
              <a:buNone/>
            </a:pPr>
            <a:r>
              <a:rPr lang="en-US" sz="3000" dirty="0"/>
              <a:t>1. </a:t>
            </a:r>
            <a:r>
              <a:rPr lang="en-US" sz="3000" b="1" dirty="0"/>
              <a:t>Adaptation</a:t>
            </a:r>
            <a:r>
              <a:rPr lang="en-US" sz="3000" dirty="0"/>
              <a:t> (the generation of resources from the environment).</a:t>
            </a:r>
          </a:p>
          <a:p>
            <a:pPr marL="0" indent="0" algn="just">
              <a:buNone/>
            </a:pPr>
            <a:r>
              <a:rPr lang="en-US" sz="3000" dirty="0"/>
              <a:t>2. </a:t>
            </a:r>
            <a:r>
              <a:rPr lang="en-US" sz="3000" b="1" dirty="0"/>
              <a:t>Goal attainment </a:t>
            </a:r>
            <a:r>
              <a:rPr lang="en-US" sz="3000" dirty="0"/>
              <a:t>(choices about the consumption of resources).</a:t>
            </a:r>
          </a:p>
          <a:p>
            <a:pPr marL="0" indent="0" algn="just">
              <a:buNone/>
            </a:pPr>
            <a:r>
              <a:rPr lang="en-US" sz="3000" dirty="0"/>
              <a:t>3. </a:t>
            </a:r>
            <a:r>
              <a:rPr lang="en-US" sz="3000" b="1" dirty="0"/>
              <a:t>Integration</a:t>
            </a:r>
            <a:r>
              <a:rPr lang="en-US" sz="3000" dirty="0"/>
              <a:t> (regulation of relationships between the parts of the system).</a:t>
            </a:r>
          </a:p>
          <a:p>
            <a:pPr marL="0" indent="0" algn="just">
              <a:buNone/>
            </a:pPr>
            <a:r>
              <a:rPr lang="en-US" sz="3000" dirty="0"/>
              <a:t>4. </a:t>
            </a:r>
            <a:r>
              <a:rPr lang="en-US" sz="3000" b="1" dirty="0"/>
              <a:t>Latency</a:t>
            </a:r>
            <a:r>
              <a:rPr lang="en-US" sz="3000" dirty="0"/>
              <a:t> or “</a:t>
            </a:r>
            <a:r>
              <a:rPr lang="en-US" sz="3000" b="1" dirty="0"/>
              <a:t>pattern maintenance</a:t>
            </a:r>
            <a:r>
              <a:rPr lang="en-US" sz="3000" dirty="0"/>
              <a:t>” (providing cultural legitimation for the manner in which other functions are accomplished).</a:t>
            </a:r>
          </a:p>
        </p:txBody>
      </p:sp>
    </p:spTree>
    <p:extLst>
      <p:ext uri="{BB962C8B-B14F-4D97-AF65-F5344CB8AC3E}">
        <p14:creationId xmlns:p14="http://schemas.microsoft.com/office/powerpoint/2010/main" val="1828725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1075901"/>
          </a:xfrm>
        </p:spPr>
        <p:txBody>
          <a:bodyPr>
            <a:normAutofit fontScale="90000"/>
          </a:bodyPr>
          <a:lstStyle/>
          <a:p>
            <a:pPr algn="ctr"/>
            <a:r>
              <a:rPr lang="en-US" b="1" dirty="0"/>
              <a:t>How Functionalism thinking about change?</a:t>
            </a:r>
          </a:p>
        </p:txBody>
      </p:sp>
      <p:sp>
        <p:nvSpPr>
          <p:cNvPr id="3" name="Content Placeholder 2"/>
          <p:cNvSpPr>
            <a:spLocks noGrp="1"/>
          </p:cNvSpPr>
          <p:nvPr>
            <p:ph idx="1"/>
          </p:nvPr>
        </p:nvSpPr>
        <p:spPr>
          <a:xfrm>
            <a:off x="2563454" y="1841680"/>
            <a:ext cx="8915400" cy="2653048"/>
          </a:xfrm>
        </p:spPr>
        <p:txBody>
          <a:bodyPr>
            <a:noAutofit/>
          </a:bodyPr>
          <a:lstStyle/>
          <a:p>
            <a:pPr marL="0" indent="0" algn="just">
              <a:buNone/>
            </a:pPr>
            <a:r>
              <a:rPr lang="en-US" sz="3600" dirty="0"/>
              <a:t>Functionalist thinking about change begins by asserting that in the actual world, integration and “balance” in society are always incomplete.</a:t>
            </a:r>
          </a:p>
        </p:txBody>
      </p:sp>
    </p:spTree>
    <p:extLst>
      <p:ext uri="{BB962C8B-B14F-4D97-AF65-F5344CB8AC3E}">
        <p14:creationId xmlns:p14="http://schemas.microsoft.com/office/powerpoint/2010/main" val="269038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0BEA-8246-6A98-0BFC-0A4E3F905024}"/>
              </a:ext>
            </a:extLst>
          </p:cNvPr>
          <p:cNvSpPr>
            <a:spLocks noGrp="1"/>
          </p:cNvSpPr>
          <p:nvPr>
            <p:ph type="title"/>
          </p:nvPr>
        </p:nvSpPr>
        <p:spPr>
          <a:xfrm>
            <a:off x="2589212" y="1898724"/>
            <a:ext cx="8915399" cy="1827915"/>
          </a:xfrm>
        </p:spPr>
        <p:txBody>
          <a:bodyPr/>
          <a:lstStyle/>
          <a:p>
            <a:pPr algn="ctr"/>
            <a:r>
              <a:rPr lang="en-US" sz="4800" b="1" dirty="0"/>
              <a:t>Historical View </a:t>
            </a:r>
            <a:r>
              <a:rPr lang="en-US" sz="4800" dirty="0"/>
              <a:t>to</a:t>
            </a:r>
            <a:br>
              <a:rPr lang="en-US" sz="4800" dirty="0"/>
            </a:br>
            <a:r>
              <a:rPr lang="en-US" sz="4800" dirty="0"/>
              <a:t> </a:t>
            </a:r>
            <a:r>
              <a:rPr lang="en-US" sz="4800" b="1" dirty="0"/>
              <a:t>Social Change</a:t>
            </a:r>
            <a:endParaRPr lang="en-US" dirty="0"/>
          </a:p>
        </p:txBody>
      </p:sp>
    </p:spTree>
    <p:extLst>
      <p:ext uri="{BB962C8B-B14F-4D97-AF65-F5344CB8AC3E}">
        <p14:creationId xmlns:p14="http://schemas.microsoft.com/office/powerpoint/2010/main" val="283223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858296" y="457200"/>
            <a:ext cx="9927303" cy="946846"/>
          </a:xfrm>
        </p:spPr>
        <p:txBody>
          <a:bodyPr>
            <a:normAutofit/>
          </a:bodyPr>
          <a:lstStyle/>
          <a:p>
            <a:pPr algn="ctr" eaLnBrk="1" hangingPunct="1"/>
            <a:r>
              <a:rPr lang="en-US" b="1" dirty="0">
                <a:solidFill>
                  <a:srgbClr val="0070C0"/>
                </a:solidFill>
              </a:rPr>
              <a:t>What is Social Movement?</a:t>
            </a:r>
          </a:p>
        </p:txBody>
      </p:sp>
      <p:sp>
        <p:nvSpPr>
          <p:cNvPr id="19459" name="Rectangle 3"/>
          <p:cNvSpPr>
            <a:spLocks noGrp="1" noChangeArrowheads="1"/>
          </p:cNvSpPr>
          <p:nvPr>
            <p:ph type="body" idx="1"/>
          </p:nvPr>
        </p:nvSpPr>
        <p:spPr>
          <a:xfrm>
            <a:off x="2542622" y="1710813"/>
            <a:ext cx="8961990" cy="4642792"/>
          </a:xfrm>
        </p:spPr>
        <p:txBody>
          <a:bodyPr>
            <a:normAutofit/>
          </a:bodyPr>
          <a:lstStyle/>
          <a:p>
            <a:pPr eaLnBrk="1" hangingPunct="1"/>
            <a:r>
              <a:rPr lang="en-US" sz="3200" b="1" dirty="0">
                <a:cs typeface="Times New Roman" pitchFamily="18" charset="0"/>
              </a:rPr>
              <a:t>social movement </a:t>
            </a:r>
            <a:r>
              <a:rPr lang="en-US" sz="3200" dirty="0">
                <a:cs typeface="Times New Roman" pitchFamily="18" charset="0"/>
              </a:rPr>
              <a:t>Continuous, large-scale, organized collective action motivated by the desire to enact, stop, or reverse change in some area of society</a:t>
            </a:r>
          </a:p>
          <a:p>
            <a:pPr>
              <a:buFont typeface="Wingdings" panose="05000000000000000000" pitchFamily="2" charset="2"/>
              <a:buChar char="q"/>
            </a:pPr>
            <a:r>
              <a:rPr lang="en-US" sz="3200" dirty="0"/>
              <a:t>Types of movements</a:t>
            </a:r>
          </a:p>
          <a:p>
            <a:r>
              <a:rPr lang="en-US" sz="3000" dirty="0"/>
              <a:t>Reform Movement </a:t>
            </a:r>
          </a:p>
          <a:p>
            <a:r>
              <a:rPr lang="en-US" sz="3000" dirty="0"/>
              <a:t>Countermovement</a:t>
            </a:r>
          </a:p>
          <a:p>
            <a:r>
              <a:rPr lang="en-US" sz="3000" dirty="0"/>
              <a:t>Revolutionary Movement</a:t>
            </a:r>
          </a:p>
        </p:txBody>
      </p:sp>
      <p:pic>
        <p:nvPicPr>
          <p:cNvPr id="3077" name="Picture 6" descr="http://socialscience.cypresscollege.edu/~lyerby/image/vietnam/pro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571" y="3733800"/>
            <a:ext cx="3799184" cy="197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3745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2925" y="624110"/>
            <a:ext cx="8911687" cy="822553"/>
          </a:xfrm>
        </p:spPr>
        <p:txBody>
          <a:bodyPr/>
          <a:lstStyle/>
          <a:p>
            <a:pPr algn="ctr"/>
            <a:r>
              <a:rPr lang="en-US" b="1" dirty="0">
                <a:cs typeface="Arial" charset="0"/>
              </a:rPr>
              <a:t>Global Theories of Social Change</a:t>
            </a:r>
            <a:endParaRPr lang="en-US" b="1" dirty="0">
              <a:latin typeface="Times New Roman" pitchFamily="18" charset="0"/>
              <a:cs typeface="Times New Roman" pitchFamily="18" charset="0"/>
            </a:endParaRPr>
          </a:p>
        </p:txBody>
      </p:sp>
      <p:sp>
        <p:nvSpPr>
          <p:cNvPr id="13315" name="Rectangle 3"/>
          <p:cNvSpPr>
            <a:spLocks noGrp="1" noChangeArrowheads="1"/>
          </p:cNvSpPr>
          <p:nvPr>
            <p:ph type="body" idx="1"/>
          </p:nvPr>
        </p:nvSpPr>
        <p:spPr>
          <a:xfrm>
            <a:off x="2388358" y="1692322"/>
            <a:ext cx="9225436" cy="4384013"/>
          </a:xfrm>
        </p:spPr>
        <p:txBody>
          <a:bodyPr>
            <a:normAutofit/>
          </a:bodyPr>
          <a:lstStyle/>
          <a:p>
            <a:r>
              <a:rPr lang="en-US" sz="2800" b="1" dirty="0">
                <a:cs typeface="Arial" charset="0"/>
              </a:rPr>
              <a:t>Globalization</a:t>
            </a:r>
            <a:r>
              <a:rPr lang="en-US" sz="2800" dirty="0">
                <a:cs typeface="Arial" charset="0"/>
              </a:rPr>
              <a:t> involves increased interconnectedness that can erase or magnify cultural differences.</a:t>
            </a:r>
            <a:endParaRPr lang="en-US" sz="2800" dirty="0">
              <a:cs typeface="Times New Roman" pitchFamily="18" charset="0"/>
            </a:endParaRPr>
          </a:p>
          <a:p>
            <a:r>
              <a:rPr lang="en-US" sz="2800" b="1" dirty="0">
                <a:cs typeface="Arial" charset="0"/>
              </a:rPr>
              <a:t>World Systems Theory </a:t>
            </a:r>
            <a:r>
              <a:rPr lang="en-US" sz="2800" dirty="0">
                <a:cs typeface="Arial" charset="0"/>
              </a:rPr>
              <a:t>- nations are members of a worldwide system of unequal political and economic relationships.</a:t>
            </a:r>
            <a:endParaRPr lang="en-US" sz="2800" dirty="0">
              <a:cs typeface="Times New Roman" pitchFamily="18" charset="0"/>
            </a:endParaRPr>
          </a:p>
          <a:p>
            <a:r>
              <a:rPr lang="en-US" sz="2800" b="1" dirty="0">
                <a:cs typeface="Arial" charset="0"/>
              </a:rPr>
              <a:t>Dependency theory</a:t>
            </a:r>
            <a:r>
              <a:rPr lang="en-US" sz="2800" dirty="0">
                <a:cs typeface="Arial" charset="0"/>
              </a:rPr>
              <a:t>  - industrialized nations tend to imprison developing nations through trade and debt dependency.</a:t>
            </a:r>
            <a:endParaRPr lang="en-US" sz="2800" dirty="0">
              <a:cs typeface="Times New Roman" pitchFamily="18" charset="0"/>
            </a:endParaRPr>
          </a:p>
        </p:txBody>
      </p:sp>
    </p:spTree>
    <p:extLst>
      <p:ext uri="{BB962C8B-B14F-4D97-AF65-F5344CB8AC3E}">
        <p14:creationId xmlns:p14="http://schemas.microsoft.com/office/powerpoint/2010/main" val="698178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Why real societies are </a:t>
            </a:r>
            <a:r>
              <a:rPr lang="en-US" b="1" dirty="0">
                <a:solidFill>
                  <a:srgbClr val="FF0000"/>
                </a:solidFill>
              </a:rPr>
              <a:t>out of sync</a:t>
            </a:r>
            <a:r>
              <a:rPr lang="en-US" b="1" dirty="0"/>
              <a:t> to some degree?</a:t>
            </a:r>
          </a:p>
        </p:txBody>
      </p:sp>
      <p:sp>
        <p:nvSpPr>
          <p:cNvPr id="3" name="Content Placeholder 2"/>
          <p:cNvSpPr>
            <a:spLocks noGrp="1"/>
          </p:cNvSpPr>
          <p:nvPr>
            <p:ph idx="1"/>
          </p:nvPr>
        </p:nvSpPr>
        <p:spPr>
          <a:xfrm>
            <a:off x="2589212" y="2352541"/>
            <a:ext cx="8915400" cy="2760372"/>
          </a:xfrm>
        </p:spPr>
        <p:txBody>
          <a:bodyPr>
            <a:normAutofit/>
          </a:bodyPr>
          <a:lstStyle/>
          <a:p>
            <a:pPr marL="0" indent="0" algn="just">
              <a:buNone/>
            </a:pPr>
            <a:r>
              <a:rPr lang="en-US" sz="3600" dirty="0"/>
              <a:t>for a variety of reasons. They develop inconsistencies, contradictions, and institutional practices that </a:t>
            </a:r>
            <a:r>
              <a:rPr lang="en-US" sz="3600" dirty="0">
                <a:solidFill>
                  <a:srgbClr val="FF0000"/>
                </a:solidFill>
              </a:rPr>
              <a:t>do not mesh </a:t>
            </a:r>
            <a:r>
              <a:rPr lang="en-US" sz="3600" dirty="0"/>
              <a:t>in an integrated way</a:t>
            </a:r>
          </a:p>
        </p:txBody>
      </p:sp>
    </p:spTree>
    <p:extLst>
      <p:ext uri="{BB962C8B-B14F-4D97-AF65-F5344CB8AC3E}">
        <p14:creationId xmlns:p14="http://schemas.microsoft.com/office/powerpoint/2010/main" val="3853440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59991"/>
          </a:xfrm>
        </p:spPr>
        <p:txBody>
          <a:bodyPr>
            <a:normAutofit fontScale="90000"/>
          </a:bodyPr>
          <a:lstStyle/>
          <a:p>
            <a:pPr algn="ctr"/>
            <a:r>
              <a:rPr lang="en-US" b="1" dirty="0">
                <a:solidFill>
                  <a:schemeClr val="tx1"/>
                </a:solidFill>
              </a:rPr>
              <a:t>Why there is a constant struggle to maintain order and integration in society?</a:t>
            </a:r>
          </a:p>
        </p:txBody>
      </p:sp>
      <p:sp>
        <p:nvSpPr>
          <p:cNvPr id="3" name="Content Placeholder 2"/>
          <p:cNvSpPr>
            <a:spLocks noGrp="1"/>
          </p:cNvSpPr>
          <p:nvPr>
            <p:ph idx="1"/>
          </p:nvPr>
        </p:nvSpPr>
        <p:spPr>
          <a:xfrm>
            <a:off x="2511939" y="2768958"/>
            <a:ext cx="8915400" cy="2060620"/>
          </a:xfrm>
        </p:spPr>
        <p:txBody>
          <a:bodyPr>
            <a:noAutofit/>
          </a:bodyPr>
          <a:lstStyle/>
          <a:p>
            <a:pPr marL="0" indent="0" algn="just">
              <a:buNone/>
            </a:pPr>
            <a:r>
              <a:rPr lang="en-US" sz="3200" dirty="0"/>
              <a:t>There is a </a:t>
            </a:r>
            <a:r>
              <a:rPr lang="en-US" sz="3200" dirty="0">
                <a:solidFill>
                  <a:srgbClr val="FF0000"/>
                </a:solidFill>
              </a:rPr>
              <a:t>constant struggle to maintain order and integration</a:t>
            </a:r>
            <a:r>
              <a:rPr lang="en-US" sz="3200" dirty="0"/>
              <a:t> in light of these </a:t>
            </a:r>
            <a:r>
              <a:rPr lang="en-US" sz="3200" i="1" dirty="0">
                <a:solidFill>
                  <a:srgbClr val="00B0F0"/>
                </a:solidFill>
              </a:rPr>
              <a:t>strains</a:t>
            </a:r>
            <a:r>
              <a:rPr lang="en-US" sz="3200" i="1" dirty="0"/>
              <a:t> </a:t>
            </a:r>
            <a:r>
              <a:rPr lang="en-US" sz="3200" dirty="0"/>
              <a:t>(inconsistencies and lack of integration). </a:t>
            </a:r>
          </a:p>
        </p:txBody>
      </p:sp>
    </p:spTree>
    <p:extLst>
      <p:ext uri="{BB962C8B-B14F-4D97-AF65-F5344CB8AC3E}">
        <p14:creationId xmlns:p14="http://schemas.microsoft.com/office/powerpoint/2010/main" val="2236922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What is the Functionalist understanding  to social change?</a:t>
            </a:r>
          </a:p>
        </p:txBody>
      </p:sp>
      <p:sp>
        <p:nvSpPr>
          <p:cNvPr id="3" name="Content Placeholder 2"/>
          <p:cNvSpPr>
            <a:spLocks noGrp="1"/>
          </p:cNvSpPr>
          <p:nvPr>
            <p:ph idx="1"/>
          </p:nvPr>
        </p:nvSpPr>
        <p:spPr>
          <a:xfrm>
            <a:off x="2589212" y="2133600"/>
            <a:ext cx="8915400" cy="3069465"/>
          </a:xfrm>
        </p:spPr>
        <p:txBody>
          <a:bodyPr>
            <a:normAutofit/>
          </a:bodyPr>
          <a:lstStyle/>
          <a:p>
            <a:pPr marL="0" indent="0" algn="just">
              <a:buNone/>
            </a:pPr>
            <a:r>
              <a:rPr lang="en-US" sz="3600" dirty="0"/>
              <a:t>Functionalist theory understands social change as the maintenance of a moving, or </a:t>
            </a:r>
            <a:r>
              <a:rPr lang="en-US" sz="3600" dirty="0">
                <a:solidFill>
                  <a:srgbClr val="FF0000"/>
                </a:solidFill>
              </a:rPr>
              <a:t>dynamic</a:t>
            </a:r>
            <a:r>
              <a:rPr lang="en-US" sz="3600" dirty="0"/>
              <a:t>, rather than a </a:t>
            </a:r>
            <a:r>
              <a:rPr lang="en-US" sz="3600" dirty="0">
                <a:solidFill>
                  <a:srgbClr val="FF0000"/>
                </a:solidFill>
              </a:rPr>
              <a:t>static</a:t>
            </a:r>
            <a:r>
              <a:rPr lang="en-US" sz="3600" dirty="0"/>
              <a:t> </a:t>
            </a:r>
            <a:r>
              <a:rPr lang="en-US" sz="3600" dirty="0">
                <a:solidFill>
                  <a:srgbClr val="FF0000"/>
                </a:solidFill>
              </a:rPr>
              <a:t>equilibrium</a:t>
            </a:r>
            <a:r>
              <a:rPr lang="en-US" sz="3600" dirty="0"/>
              <a:t> between the components of the social system. </a:t>
            </a:r>
          </a:p>
        </p:txBody>
      </p:sp>
    </p:spTree>
    <p:extLst>
      <p:ext uri="{BB962C8B-B14F-4D97-AF65-F5344CB8AC3E}">
        <p14:creationId xmlns:p14="http://schemas.microsoft.com/office/powerpoint/2010/main" val="808474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34234"/>
          </a:xfrm>
        </p:spPr>
        <p:txBody>
          <a:bodyPr>
            <a:normAutofit fontScale="90000"/>
          </a:bodyPr>
          <a:lstStyle/>
          <a:p>
            <a:pPr algn="ctr"/>
            <a:r>
              <a:rPr lang="en-US" b="1" dirty="0">
                <a:solidFill>
                  <a:schemeClr val="tx1"/>
                </a:solidFill>
              </a:rPr>
              <a:t>Where are the sources of strains that causes change in society?</a:t>
            </a:r>
          </a:p>
        </p:txBody>
      </p:sp>
      <p:sp>
        <p:nvSpPr>
          <p:cNvPr id="3" name="Content Placeholder 2"/>
          <p:cNvSpPr>
            <a:spLocks noGrp="1"/>
          </p:cNvSpPr>
          <p:nvPr>
            <p:ph idx="1"/>
          </p:nvPr>
        </p:nvSpPr>
        <p:spPr>
          <a:xfrm>
            <a:off x="2460423" y="1880316"/>
            <a:ext cx="8915400" cy="3799267"/>
          </a:xfrm>
        </p:spPr>
        <p:txBody>
          <a:bodyPr>
            <a:normAutofit/>
          </a:bodyPr>
          <a:lstStyle/>
          <a:p>
            <a:pPr marL="0" indent="0" algn="just">
              <a:buNone/>
            </a:pPr>
            <a:r>
              <a:rPr lang="en-US" sz="3200" dirty="0"/>
              <a:t>Since social systems are all </a:t>
            </a:r>
            <a:r>
              <a:rPr lang="en-US" sz="3200" dirty="0">
                <a:solidFill>
                  <a:srgbClr val="FF0000"/>
                </a:solidFill>
              </a:rPr>
              <a:t>open</a:t>
            </a:r>
            <a:r>
              <a:rPr lang="en-US" sz="3200" dirty="0"/>
              <a:t> to </a:t>
            </a:r>
            <a:r>
              <a:rPr lang="en-US" sz="3200" dirty="0">
                <a:solidFill>
                  <a:srgbClr val="FF0000"/>
                </a:solidFill>
              </a:rPr>
              <a:t>their environments</a:t>
            </a:r>
            <a:r>
              <a:rPr lang="en-US" sz="3200" dirty="0"/>
              <a:t> to varying degrees, strains can result from </a:t>
            </a:r>
            <a:r>
              <a:rPr lang="en-US" sz="3200" i="1" dirty="0">
                <a:solidFill>
                  <a:srgbClr val="00B0F0"/>
                </a:solidFill>
              </a:rPr>
              <a:t>exogenous discrepant</a:t>
            </a:r>
            <a:r>
              <a:rPr lang="en-US" sz="3200" dirty="0">
                <a:solidFill>
                  <a:srgbClr val="00B0F0"/>
                </a:solidFill>
              </a:rPr>
              <a:t> cultural items</a:t>
            </a:r>
            <a:r>
              <a:rPr lang="en-US" sz="3200" dirty="0"/>
              <a:t> that are imported from surrounding natural and social environments.</a:t>
            </a:r>
          </a:p>
        </p:txBody>
      </p:sp>
    </p:spTree>
    <p:extLst>
      <p:ext uri="{BB962C8B-B14F-4D97-AF65-F5344CB8AC3E}">
        <p14:creationId xmlns:p14="http://schemas.microsoft.com/office/powerpoint/2010/main" val="1856230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101659"/>
          </a:xfrm>
        </p:spPr>
        <p:txBody>
          <a:bodyPr>
            <a:normAutofit/>
          </a:bodyPr>
          <a:lstStyle/>
          <a:p>
            <a:pPr algn="ctr"/>
            <a:r>
              <a:rPr lang="en-US" b="1" dirty="0"/>
              <a:t>Conflict Theory of Change</a:t>
            </a:r>
            <a:endParaRPr lang="en-US" dirty="0"/>
          </a:p>
        </p:txBody>
      </p:sp>
      <p:sp>
        <p:nvSpPr>
          <p:cNvPr id="3" name="Content Placeholder 2"/>
          <p:cNvSpPr>
            <a:spLocks noGrp="1"/>
          </p:cNvSpPr>
          <p:nvPr>
            <p:ph idx="1"/>
          </p:nvPr>
        </p:nvSpPr>
        <p:spPr>
          <a:xfrm>
            <a:off x="2589212" y="1764406"/>
            <a:ext cx="8915400" cy="4146816"/>
          </a:xfrm>
        </p:spPr>
        <p:txBody>
          <a:bodyPr>
            <a:normAutofit/>
          </a:bodyPr>
          <a:lstStyle/>
          <a:p>
            <a:pPr marL="0" indent="0" algn="just">
              <a:buNone/>
            </a:pPr>
            <a:r>
              <a:rPr lang="en-US" sz="3200" dirty="0"/>
              <a:t>Functionalist theory focused on broad developmental change, dealing primarily with the growth and differentiation of social systems. Conflict theorists focus on the accumulation of contradictions and the </a:t>
            </a:r>
            <a:r>
              <a:rPr lang="en-US" sz="3200" i="1" dirty="0"/>
              <a:t>transformation </a:t>
            </a:r>
            <a:r>
              <a:rPr lang="en-US" sz="3200" dirty="0"/>
              <a:t>of systems, often with concrete historical referents.</a:t>
            </a:r>
          </a:p>
        </p:txBody>
      </p:sp>
    </p:spTree>
    <p:extLst>
      <p:ext uri="{BB962C8B-B14F-4D97-AF65-F5344CB8AC3E}">
        <p14:creationId xmlns:p14="http://schemas.microsoft.com/office/powerpoint/2010/main" val="2235428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47113"/>
          </a:xfrm>
        </p:spPr>
        <p:txBody>
          <a:bodyPr/>
          <a:lstStyle/>
          <a:p>
            <a:pPr algn="ctr"/>
            <a:r>
              <a:rPr lang="en-US" b="1" dirty="0"/>
              <a:t>Continue..</a:t>
            </a:r>
          </a:p>
        </p:txBody>
      </p:sp>
      <p:sp>
        <p:nvSpPr>
          <p:cNvPr id="3" name="Content Placeholder 2"/>
          <p:cNvSpPr>
            <a:spLocks noGrp="1"/>
          </p:cNvSpPr>
          <p:nvPr>
            <p:ph idx="1"/>
          </p:nvPr>
        </p:nvSpPr>
        <p:spPr>
          <a:xfrm>
            <a:off x="2589212" y="1596979"/>
            <a:ext cx="8915400" cy="4494727"/>
          </a:xfrm>
        </p:spPr>
        <p:txBody>
          <a:bodyPr>
            <a:noAutofit/>
          </a:bodyPr>
          <a:lstStyle/>
          <a:p>
            <a:pPr marL="0" indent="0" algn="just">
              <a:buNone/>
            </a:pPr>
            <a:r>
              <a:rPr lang="en-US" sz="2800" dirty="0"/>
              <a:t>Unlike Marx, </a:t>
            </a:r>
            <a:r>
              <a:rPr lang="en-US" sz="2800" dirty="0" err="1"/>
              <a:t>Dahrendorf</a:t>
            </a:r>
            <a:r>
              <a:rPr lang="en-US" sz="2800" dirty="0"/>
              <a:t> (1959) argues that it is not control of the means of production, per se, but </a:t>
            </a:r>
            <a:r>
              <a:rPr lang="en-US" sz="2800" i="1" dirty="0"/>
              <a:t>social control in general </a:t>
            </a:r>
            <a:r>
              <a:rPr lang="en-US" sz="2800" dirty="0"/>
              <a:t>that is the broadest basis of conflict in social systems. </a:t>
            </a:r>
          </a:p>
          <a:p>
            <a:pPr marL="0" indent="0" algn="just">
              <a:buNone/>
            </a:pPr>
            <a:r>
              <a:rPr lang="en-US" sz="2800" dirty="0"/>
              <a:t>Some clusters of roles have power to extract conformity from others. Further, power relationships in established systems tend to be institutionalized as authority, where power to control becomes invested with normative rights to dominate others</a:t>
            </a:r>
          </a:p>
        </p:txBody>
      </p:sp>
    </p:spTree>
    <p:extLst>
      <p:ext uri="{BB962C8B-B14F-4D97-AF65-F5344CB8AC3E}">
        <p14:creationId xmlns:p14="http://schemas.microsoft.com/office/powerpoint/2010/main" val="4212752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98628"/>
          </a:xfrm>
        </p:spPr>
        <p:txBody>
          <a:bodyPr/>
          <a:lstStyle/>
          <a:p>
            <a:pPr algn="ctr"/>
            <a:r>
              <a:rPr lang="en-US" b="1" dirty="0"/>
              <a:t>Continue..</a:t>
            </a:r>
            <a:endParaRPr lang="en-US" dirty="0"/>
          </a:p>
        </p:txBody>
      </p:sp>
      <p:sp>
        <p:nvSpPr>
          <p:cNvPr id="3" name="Content Placeholder 2"/>
          <p:cNvSpPr>
            <a:spLocks noGrp="1"/>
          </p:cNvSpPr>
          <p:nvPr>
            <p:ph idx="1"/>
          </p:nvPr>
        </p:nvSpPr>
        <p:spPr>
          <a:xfrm>
            <a:off x="2589212" y="1725768"/>
            <a:ext cx="8915400" cy="4185453"/>
          </a:xfrm>
        </p:spPr>
        <p:txBody>
          <a:bodyPr>
            <a:noAutofit/>
          </a:bodyPr>
          <a:lstStyle/>
          <a:p>
            <a:pPr marL="0" indent="0" algn="just">
              <a:buNone/>
            </a:pPr>
            <a:r>
              <a:rPr lang="en-US" sz="2800" dirty="0"/>
              <a:t>At any rate, </a:t>
            </a:r>
            <a:r>
              <a:rPr lang="en-US" sz="2800" dirty="0" err="1"/>
              <a:t>Dahrendorf</a:t>
            </a:r>
            <a:r>
              <a:rPr lang="en-US" sz="2800" dirty="0"/>
              <a:t> is certainly right in assuming that in any established social system some have authority to give orders and others are obliged to obey (thus, parents have authority over children, teachers over students, correctional officers over prison inmates, and so forth). Those in charge are assumed to have an inherent interest in maintaining control, while subordinates have a similar interest in gaining concessions and control.</a:t>
            </a:r>
          </a:p>
        </p:txBody>
      </p:sp>
    </p:spTree>
    <p:extLst>
      <p:ext uri="{BB962C8B-B14F-4D97-AF65-F5344CB8AC3E}">
        <p14:creationId xmlns:p14="http://schemas.microsoft.com/office/powerpoint/2010/main" val="3251673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623" y="263501"/>
            <a:ext cx="8911687" cy="728172"/>
          </a:xfrm>
        </p:spPr>
        <p:txBody>
          <a:bodyPr/>
          <a:lstStyle/>
          <a:p>
            <a:pPr algn="ctr"/>
            <a:r>
              <a:rPr lang="en-US" b="1" dirty="0"/>
              <a:t>Causal Conflict Theory of Change</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9" y="1184856"/>
            <a:ext cx="10766737" cy="55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62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BE8A30-F829-0C97-B9A4-853A1150CA1B}"/>
              </a:ext>
            </a:extLst>
          </p:cNvPr>
          <p:cNvSpPr>
            <a:spLocks noGrp="1"/>
          </p:cNvSpPr>
          <p:nvPr>
            <p:ph type="body" sz="half" idx="2"/>
          </p:nvPr>
        </p:nvSpPr>
        <p:spPr/>
        <p:txBody>
          <a:bodyPr>
            <a:normAutofit/>
          </a:bodyPr>
          <a:lstStyle/>
          <a:p>
            <a:r>
              <a:rPr lang="en-US" sz="2400" dirty="0">
                <a:solidFill>
                  <a:srgbClr val="FF0000"/>
                </a:solidFill>
              </a:rPr>
              <a:t>We use seconds, minutes, and hours to analyze types of social change and their relationship to each other. As for the forces that carry these pointers, we take them as the driving force of change:</a:t>
            </a:r>
          </a:p>
        </p:txBody>
      </p:sp>
      <p:sp>
        <p:nvSpPr>
          <p:cNvPr id="3" name="Content Placeholder 2">
            <a:extLst>
              <a:ext uri="{FF2B5EF4-FFF2-40B4-BE49-F238E27FC236}">
                <a16:creationId xmlns:a16="http://schemas.microsoft.com/office/drawing/2014/main" id="{AC255CA4-FE7A-CD6F-BA8C-71A72A0347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34814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42197" y="241971"/>
            <a:ext cx="10345002" cy="1204691"/>
          </a:xfrm>
        </p:spPr>
        <p:txBody>
          <a:bodyPr>
            <a:normAutofit/>
          </a:bodyPr>
          <a:lstStyle/>
          <a:p>
            <a:pPr algn="ctr" eaLnBrk="1" hangingPunct="1"/>
            <a:r>
              <a:rPr lang="en-US" b="1" dirty="0">
                <a:ea typeface="ＭＳ Ｐゴシック" pitchFamily="34" charset="-128"/>
              </a:rPr>
              <a:t>Structural-functional theory: Modernity as mass society </a:t>
            </a:r>
          </a:p>
        </p:txBody>
      </p:sp>
      <p:graphicFrame>
        <p:nvGraphicFramePr>
          <p:cNvPr id="2" name="Diagram 1"/>
          <p:cNvGraphicFramePr/>
          <p:nvPr/>
        </p:nvGraphicFramePr>
        <p:xfrm>
          <a:off x="9144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544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ea typeface="ＭＳ Ｐゴシック" pitchFamily="34" charset="-128"/>
              </a:rPr>
              <a:t>Structural-functional theory: Modernity as mass society </a:t>
            </a:r>
          </a:p>
        </p:txBody>
      </p:sp>
      <p:graphicFrame>
        <p:nvGraphicFramePr>
          <p:cNvPr id="2" name="Diagram 1"/>
          <p:cNvGraphicFramePr/>
          <p:nvPr/>
        </p:nvGraphicFramePr>
        <p:xfrm>
          <a:off x="9144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508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Structural-functional theory: Modernity as mass society </a:t>
            </a:r>
            <a:endParaRPr lang="en-US" dirty="0"/>
          </a:p>
        </p:txBody>
      </p:sp>
      <p:sp>
        <p:nvSpPr>
          <p:cNvPr id="3" name="Content Placeholder 2"/>
          <p:cNvSpPr>
            <a:spLocks noGrp="1"/>
          </p:cNvSpPr>
          <p:nvPr>
            <p:ph idx="1"/>
          </p:nvPr>
        </p:nvSpPr>
        <p:spPr>
          <a:xfrm>
            <a:off x="2238233" y="2133600"/>
            <a:ext cx="9266379" cy="3939654"/>
          </a:xfrm>
        </p:spPr>
        <p:txBody>
          <a:bodyPr>
            <a:noAutofit/>
          </a:bodyPr>
          <a:lstStyle/>
          <a:p>
            <a:pPr lvl="0"/>
            <a:r>
              <a:rPr lang="en-US" sz="2800" b="1" dirty="0"/>
              <a:t>Critical evaluation</a:t>
            </a:r>
            <a:endParaRPr lang="en-US" sz="2800" dirty="0"/>
          </a:p>
          <a:p>
            <a:pPr lvl="1"/>
            <a:r>
              <a:rPr lang="en-US" sz="2800" dirty="0"/>
              <a:t>Positive aspects of growing modern  life is matched with loss of some cultural heritage.</a:t>
            </a:r>
          </a:p>
          <a:p>
            <a:pPr lvl="1"/>
            <a:r>
              <a:rPr lang="en-US" sz="2800" dirty="0"/>
              <a:t>Modern societies may create reduced family values and patterns and increased sense of individual feelings of isolation, powerless, and materialism.</a:t>
            </a:r>
          </a:p>
          <a:p>
            <a:pPr lvl="1"/>
            <a:r>
              <a:rPr lang="en-US" sz="2800" dirty="0"/>
              <a:t>Theory romanticizes past.</a:t>
            </a:r>
          </a:p>
        </p:txBody>
      </p:sp>
    </p:spTree>
    <p:extLst>
      <p:ext uri="{BB962C8B-B14F-4D97-AF65-F5344CB8AC3E}">
        <p14:creationId xmlns:p14="http://schemas.microsoft.com/office/powerpoint/2010/main" val="3987257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ea typeface="ＭＳ Ｐゴシック" pitchFamily="34" charset="-128"/>
              </a:rPr>
              <a:t>Social-Conflict Theory: Modernity as Class society </a:t>
            </a:r>
          </a:p>
        </p:txBody>
      </p:sp>
      <p:graphicFrame>
        <p:nvGraphicFramePr>
          <p:cNvPr id="2" name="Diagram 1"/>
          <p:cNvGraphicFramePr/>
          <p:nvPr/>
        </p:nvGraphicFramePr>
        <p:xfrm>
          <a:off x="9144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12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735" y="1855695"/>
            <a:ext cx="9089590" cy="3802828"/>
          </a:xfrm>
        </p:spPr>
        <p:txBody>
          <a:bodyPr>
            <a:noAutofit/>
          </a:bodyPr>
          <a:lstStyle/>
          <a:p>
            <a:pPr algn="just">
              <a:buFont typeface="Wingdings" panose="05000000000000000000" pitchFamily="2" charset="2"/>
              <a:buChar char="q"/>
            </a:pPr>
            <a:r>
              <a:rPr lang="en-US" sz="3200" b="1" dirty="0">
                <a:solidFill>
                  <a:srgbClr val="7030A0"/>
                </a:solidFill>
                <a:cs typeface="Unikurd Hiwa" panose="020B0604030504040204" pitchFamily="34" charset="-78"/>
              </a:rPr>
              <a:t>What do we need to understand contemporary phenomena?</a:t>
            </a:r>
            <a:endParaRPr lang="ku-Arab-IQ" sz="3200" b="1" dirty="0">
              <a:solidFill>
                <a:srgbClr val="7030A0"/>
              </a:solidFill>
              <a:cs typeface="Unikurd Hiwa" panose="020B0604030504040204" pitchFamily="34" charset="-78"/>
            </a:endParaRPr>
          </a:p>
          <a:p>
            <a:pPr marL="0" indent="0" algn="just">
              <a:buNone/>
            </a:pPr>
            <a:r>
              <a:rPr lang="en-US" sz="3200" dirty="0">
                <a:solidFill>
                  <a:schemeClr val="tx1"/>
                </a:solidFill>
                <a:cs typeface="Unikurd Hiwa" panose="020B0604030504040204" pitchFamily="34" charset="-78"/>
              </a:rPr>
              <a:t>There is </a:t>
            </a:r>
            <a:r>
              <a:rPr lang="en-US" sz="3200" b="1" dirty="0">
                <a:solidFill>
                  <a:srgbClr val="7030A0"/>
                </a:solidFill>
                <a:cs typeface="Unikurd Hiwa" panose="020B0604030504040204" pitchFamily="34" charset="-78"/>
              </a:rPr>
              <a:t>sociological wisdom </a:t>
            </a:r>
            <a:r>
              <a:rPr lang="en-US" sz="3200" dirty="0">
                <a:solidFill>
                  <a:schemeClr val="tx1"/>
                </a:solidFill>
                <a:cs typeface="Unikurd Hiwa" panose="020B0604030504040204" pitchFamily="34" charset="-78"/>
              </a:rPr>
              <a:t>says: in order to understand any contemporary phenomenon, we must look back to </a:t>
            </a:r>
            <a:r>
              <a:rPr lang="en-US" sz="3200" b="1" dirty="0">
                <a:solidFill>
                  <a:srgbClr val="7030A0"/>
                </a:solidFill>
                <a:cs typeface="Unikurd Hiwa" panose="020B0604030504040204" pitchFamily="34" charset="-78"/>
              </a:rPr>
              <a:t>its origins</a:t>
            </a:r>
            <a:r>
              <a:rPr lang="en-US" sz="3200" dirty="0">
                <a:solidFill>
                  <a:schemeClr val="tx1"/>
                </a:solidFill>
                <a:cs typeface="Unikurd Hiwa" panose="020B0604030504040204" pitchFamily="34" charset="-78"/>
              </a:rPr>
              <a:t> and </a:t>
            </a:r>
            <a:r>
              <a:rPr lang="en-US" sz="3200" b="1" dirty="0">
                <a:solidFill>
                  <a:srgbClr val="7030A0"/>
                </a:solidFill>
                <a:cs typeface="Unikurd Hiwa" panose="020B0604030504040204" pitchFamily="34" charset="-78"/>
              </a:rPr>
              <a:t>the processes</a:t>
            </a:r>
            <a:r>
              <a:rPr lang="en-US" sz="3200" dirty="0">
                <a:solidFill>
                  <a:schemeClr val="tx1"/>
                </a:solidFill>
                <a:cs typeface="Unikurd Hiwa" panose="020B0604030504040204" pitchFamily="34" charset="-78"/>
              </a:rPr>
              <a:t> that brought it about.</a:t>
            </a:r>
          </a:p>
        </p:txBody>
      </p:sp>
    </p:spTree>
    <p:extLst>
      <p:ext uri="{BB962C8B-B14F-4D97-AF65-F5344CB8AC3E}">
        <p14:creationId xmlns:p14="http://schemas.microsoft.com/office/powerpoint/2010/main" val="62592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77288-B63E-A13A-537F-EBB250DF01E6}"/>
              </a:ext>
            </a:extLst>
          </p:cNvPr>
          <p:cNvSpPr>
            <a:spLocks noGrp="1"/>
          </p:cNvSpPr>
          <p:nvPr>
            <p:ph idx="1"/>
          </p:nvPr>
        </p:nvSpPr>
        <p:spPr>
          <a:xfrm>
            <a:off x="2519288" y="1117001"/>
            <a:ext cx="8915400" cy="5068645"/>
          </a:xfrm>
        </p:spPr>
        <p:txBody>
          <a:bodyPr>
            <a:noAutofit/>
          </a:bodyPr>
          <a:lstStyle/>
          <a:p>
            <a:pPr algn="just">
              <a:buFont typeface="Wingdings" panose="05000000000000000000" pitchFamily="2" charset="2"/>
              <a:buChar char="q"/>
            </a:pPr>
            <a:r>
              <a:rPr lang="en-US" sz="3600" b="1" dirty="0">
                <a:solidFill>
                  <a:srgbClr val="7030A0"/>
                </a:solidFill>
              </a:rPr>
              <a:t>Count some of the examples that analyze the history of society?</a:t>
            </a:r>
          </a:p>
          <a:p>
            <a:pPr marL="514350" indent="-514350" algn="just">
              <a:buFont typeface="+mj-lt"/>
              <a:buAutoNum type="arabicPeriod"/>
            </a:pPr>
            <a:r>
              <a:rPr lang="en-US" sz="3600" b="1"/>
              <a:t>Spencer </a:t>
            </a:r>
            <a:r>
              <a:rPr lang="en-US" sz="3600"/>
              <a:t>(	the </a:t>
            </a:r>
            <a:r>
              <a:rPr lang="en-US" sz="3600" dirty="0"/>
              <a:t>law of universal evolution),</a:t>
            </a:r>
          </a:p>
          <a:p>
            <a:pPr marL="514350" indent="-514350" algn="just">
              <a:buFont typeface="+mj-lt"/>
              <a:buAutoNum type="arabicPeriod"/>
            </a:pPr>
            <a:r>
              <a:rPr lang="en-US" sz="3600" b="1" dirty="0"/>
              <a:t>Durkheim</a:t>
            </a:r>
            <a:r>
              <a:rPr lang="en-US" sz="3600" dirty="0"/>
              <a:t> (the division of labor), </a:t>
            </a:r>
          </a:p>
          <a:p>
            <a:pPr marL="514350" indent="-514350" algn="just">
              <a:buFont typeface="+mj-lt"/>
              <a:buAutoNum type="arabicPeriod"/>
            </a:pPr>
            <a:r>
              <a:rPr lang="en-US" sz="3600" b="1" dirty="0"/>
              <a:t>Marx</a:t>
            </a:r>
            <a:r>
              <a:rPr lang="en-US" sz="3600" dirty="0"/>
              <a:t> (his study of conflict), </a:t>
            </a:r>
          </a:p>
          <a:p>
            <a:pPr marL="514350" indent="-514350" algn="just">
              <a:buFont typeface="+mj-lt"/>
              <a:buAutoNum type="arabicPeriod"/>
            </a:pPr>
            <a:r>
              <a:rPr lang="en-US" sz="3600" b="1" dirty="0"/>
              <a:t>Pareto</a:t>
            </a:r>
            <a:r>
              <a:rPr lang="en-US" sz="3600" dirty="0"/>
              <a:t> (the elites) and </a:t>
            </a:r>
          </a:p>
          <a:p>
            <a:pPr marL="514350" indent="-514350" algn="just">
              <a:buFont typeface="+mj-lt"/>
              <a:buAutoNum type="arabicPeriod"/>
            </a:pPr>
            <a:r>
              <a:rPr lang="en-US" sz="3600" b="1" dirty="0"/>
              <a:t>Weber</a:t>
            </a:r>
            <a:r>
              <a:rPr lang="en-US" sz="3600" dirty="0"/>
              <a:t> (historical comparative).</a:t>
            </a:r>
          </a:p>
        </p:txBody>
      </p:sp>
    </p:spTree>
    <p:extLst>
      <p:ext uri="{BB962C8B-B14F-4D97-AF65-F5344CB8AC3E}">
        <p14:creationId xmlns:p14="http://schemas.microsoft.com/office/powerpoint/2010/main" val="359677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242" y="707923"/>
            <a:ext cx="9575609" cy="5858059"/>
          </a:xfrm>
        </p:spPr>
        <p:txBody>
          <a:bodyPr>
            <a:noAutofit/>
          </a:bodyPr>
          <a:lstStyle/>
          <a:p>
            <a:pPr algn="just">
              <a:buFont typeface="Wingdings" panose="05000000000000000000" pitchFamily="2" charset="2"/>
              <a:buChar char="q"/>
            </a:pPr>
            <a:r>
              <a:rPr lang="en-US" sz="3000" b="1" dirty="0">
                <a:solidFill>
                  <a:srgbClr val="7030A0"/>
                </a:solidFill>
              </a:rPr>
              <a:t>What is Synchronic Method?</a:t>
            </a:r>
          </a:p>
          <a:p>
            <a:pPr marL="0" indent="0" algn="just">
              <a:buNone/>
            </a:pPr>
            <a:r>
              <a:rPr lang="en-US" sz="3000" b="1" dirty="0"/>
              <a:t>Synchronic is a method to study a </a:t>
            </a:r>
            <a:r>
              <a:rPr lang="en-US" sz="3000" dirty="0"/>
              <a:t>certain social phenomena invariably appear together (Searching for laws of coexistence). </a:t>
            </a:r>
            <a:r>
              <a:rPr lang="en-US" sz="3000" b="1" dirty="0"/>
              <a:t>Synchronic</a:t>
            </a:r>
            <a:r>
              <a:rPr lang="en-US" sz="3000" u="sng" dirty="0"/>
              <a:t>(or cross-sectional)</a:t>
            </a:r>
            <a:r>
              <a:rPr lang="en-US" sz="3000" dirty="0"/>
              <a:t> study was defined as looking at society in a </a:t>
            </a:r>
            <a:r>
              <a:rPr lang="en-US" sz="3000" b="1" dirty="0"/>
              <a:t>timeless</a:t>
            </a:r>
            <a:r>
              <a:rPr lang="en-US" sz="3000" dirty="0"/>
              <a:t>, </a:t>
            </a:r>
            <a:r>
              <a:rPr lang="en-US" sz="3000" b="1" dirty="0"/>
              <a:t>static perspective</a:t>
            </a:r>
            <a:r>
              <a:rPr lang="en-US" sz="3000" dirty="0"/>
              <a:t>, </a:t>
            </a:r>
          </a:p>
          <a:p>
            <a:pPr algn="just">
              <a:buFont typeface="Wingdings" panose="05000000000000000000" pitchFamily="2" charset="2"/>
              <a:buChar char="q"/>
            </a:pPr>
            <a:r>
              <a:rPr lang="en-US" sz="3000" b="1" dirty="0">
                <a:solidFill>
                  <a:srgbClr val="7030A0"/>
                </a:solidFill>
              </a:rPr>
              <a:t>What is Diachronic Method?</a:t>
            </a:r>
            <a:endParaRPr lang="en-US" sz="3000" b="1" dirty="0"/>
          </a:p>
          <a:p>
            <a:pPr marL="0" indent="0" algn="just">
              <a:buNone/>
            </a:pPr>
            <a:r>
              <a:rPr lang="en-US" sz="3000" b="1" dirty="0"/>
              <a:t>Diachronic: is a method to study </a:t>
            </a:r>
            <a:r>
              <a:rPr lang="en-US" sz="3000" dirty="0"/>
              <a:t>a certain social phenomena invariably precede or follow others (Searching for laws of succession). </a:t>
            </a:r>
            <a:r>
              <a:rPr lang="en-US" sz="3000" b="1" u="sng" dirty="0"/>
              <a:t>Diachronic</a:t>
            </a:r>
            <a:r>
              <a:rPr lang="en-US" sz="3000" u="sng" dirty="0"/>
              <a:t> (or sequential</a:t>
            </a:r>
            <a:r>
              <a:rPr lang="en-US" sz="3000" dirty="0"/>
              <a:t>) study', as recognizing the flow of time and focusing on </a:t>
            </a:r>
            <a:r>
              <a:rPr lang="en-US" sz="3000" b="1" dirty="0"/>
              <a:t>ongoing social changes.</a:t>
            </a:r>
          </a:p>
          <a:p>
            <a:pPr marL="0" indent="0" algn="just">
              <a:buNone/>
            </a:pPr>
            <a:br>
              <a:rPr lang="en-US" sz="3000" dirty="0"/>
            </a:br>
            <a:endParaRPr lang="en-US" sz="3000" dirty="0"/>
          </a:p>
        </p:txBody>
      </p:sp>
    </p:spTree>
    <p:extLst>
      <p:ext uri="{BB962C8B-B14F-4D97-AF65-F5344CB8AC3E}">
        <p14:creationId xmlns:p14="http://schemas.microsoft.com/office/powerpoint/2010/main" val="1526202803"/>
      </p:ext>
    </p:extLst>
  </p:cSld>
  <p:clrMapOvr>
    <a:masterClrMapping/>
  </p:clrMapOvr>
</p:sld>
</file>

<file path=ppt/theme/theme1.xml><?xml version="1.0" encoding="utf-8"?>
<a:theme xmlns:a="http://schemas.openxmlformats.org/drawingml/2006/main" name="Wisp">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37868</TotalTime>
  <Words>3097</Words>
  <Application>Microsoft Office PowerPoint</Application>
  <PresentationFormat>Widescreen</PresentationFormat>
  <Paragraphs>250</Paragraphs>
  <Slides>63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ＭＳ Ｐゴシック</vt:lpstr>
      <vt:lpstr>Arial</vt:lpstr>
      <vt:lpstr>Arial Narrow</vt:lpstr>
      <vt:lpstr>Arial Rounded MT Bold</vt:lpstr>
      <vt:lpstr>Calibri</vt:lpstr>
      <vt:lpstr>Century Gothic</vt:lpstr>
      <vt:lpstr>Pristina</vt:lpstr>
      <vt:lpstr>Times New Roman</vt:lpstr>
      <vt:lpstr>Unikurd Hiwa</vt:lpstr>
      <vt:lpstr>Wingdings</vt:lpstr>
      <vt:lpstr>Wingdings 3</vt:lpstr>
      <vt:lpstr>Wisp</vt:lpstr>
      <vt:lpstr>Introduction to Social Change</vt:lpstr>
      <vt:lpstr>PowerPoint Presentation</vt:lpstr>
      <vt:lpstr>PowerPoint Presentation</vt:lpstr>
      <vt:lpstr>PowerPoint Presentation</vt:lpstr>
      <vt:lpstr>Historical View to  Social Change</vt:lpstr>
      <vt:lpstr>PowerPoint Presentation</vt:lpstr>
      <vt:lpstr>PowerPoint Presentation</vt:lpstr>
      <vt:lpstr>PowerPoint Presentation</vt:lpstr>
      <vt:lpstr>PowerPoint Presentation</vt:lpstr>
      <vt:lpstr>Briefly, then, we can say that the early sociologists brought to social reality not the eye of a photographer, who grasps only a fixed moment outside time, but rather that of a film-maker who records on his film the movement of beings and the course of events (Rocher, 1972).</vt:lpstr>
      <vt:lpstr>Definitions of Social Change</vt:lpstr>
      <vt:lpstr>What is Social  Change?</vt:lpstr>
      <vt:lpstr>What is Social  Structure?</vt:lpstr>
      <vt:lpstr>What is Social  Norms?</vt:lpstr>
      <vt:lpstr>Types of Social Structure</vt:lpstr>
      <vt:lpstr>Types of Social Patterns</vt:lpstr>
      <vt:lpstr>Social Pattern according to Max Weber </vt:lpstr>
      <vt:lpstr>Social Change according  to System Model </vt:lpstr>
      <vt:lpstr>Classic Sociologists</vt:lpstr>
      <vt:lpstr>August Comte(1798-1857)</vt:lpstr>
      <vt:lpstr>A. Comte (cont..)</vt:lpstr>
      <vt:lpstr>The Relationship between  Order and Change</vt:lpstr>
      <vt:lpstr>PowerPoint Presentation</vt:lpstr>
      <vt:lpstr>The Relations between the two: 1.Order in Change;  Order of Change 2.Change in Order; Change of Order</vt:lpstr>
      <vt:lpstr>Any theory of change must contain three main elements: </vt:lpstr>
      <vt:lpstr>PowerPoint Presentation</vt:lpstr>
      <vt:lpstr>Modernity: What Is…?</vt:lpstr>
      <vt:lpstr>Four major dimensions of modernization</vt:lpstr>
      <vt:lpstr>Q/ What is the main idea of modernization theory? </vt:lpstr>
      <vt:lpstr>By Whom was written the most famous version of the modernization theory? </vt:lpstr>
      <vt:lpstr>PowerPoint Presentation</vt:lpstr>
      <vt:lpstr>PowerPoint Presentation</vt:lpstr>
      <vt:lpstr>F. Tönnies: The Loss of Community</vt:lpstr>
      <vt:lpstr>E. Durkheim: The Division of Labour</vt:lpstr>
      <vt:lpstr>M. Weber: Rationalization</vt:lpstr>
      <vt:lpstr>K. Marx: Capitalism</vt:lpstr>
      <vt:lpstr>Components of Social Change</vt:lpstr>
      <vt:lpstr>PowerPoint Presentation</vt:lpstr>
      <vt:lpstr>PowerPoint Presentation</vt:lpstr>
      <vt:lpstr>Sources of Social Change</vt:lpstr>
      <vt:lpstr>How the Demographic Transition cause the Social Change?</vt:lpstr>
      <vt:lpstr>Continue..</vt:lpstr>
      <vt:lpstr>PowerPoint Presentation</vt:lpstr>
      <vt:lpstr>PowerPoint Presentation</vt:lpstr>
      <vt:lpstr>The system model:  engendering the concept of social change</vt:lpstr>
      <vt:lpstr>PowerPoint Presentation</vt:lpstr>
      <vt:lpstr>What is Functionalism?</vt:lpstr>
      <vt:lpstr>What are the Four basic functions of society</vt:lpstr>
      <vt:lpstr>How Functionalism thinking about change?</vt:lpstr>
      <vt:lpstr>What is Social Movement?</vt:lpstr>
      <vt:lpstr>Global Theories of Social Change</vt:lpstr>
      <vt:lpstr>Why real societies are out of sync to some degree?</vt:lpstr>
      <vt:lpstr>Why there is a constant struggle to maintain order and integration in society?</vt:lpstr>
      <vt:lpstr>What is the Functionalist understanding  to social change?</vt:lpstr>
      <vt:lpstr>Where are the sources of strains that causes change in society?</vt:lpstr>
      <vt:lpstr>Conflict Theory of Change</vt:lpstr>
      <vt:lpstr>Continue..</vt:lpstr>
      <vt:lpstr>Continue..</vt:lpstr>
      <vt:lpstr>Causal Conflict Theory of Change</vt:lpstr>
      <vt:lpstr>Structural-functional theory: Modernity as mass society </vt:lpstr>
      <vt:lpstr>Structural-functional theory: Modernity as mass society </vt:lpstr>
      <vt:lpstr>Structural-functional theory: Modernity as mass society </vt:lpstr>
      <vt:lpstr>Social-Conflict Theory: Modernity as Class society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بەردەوامی..</dc:title>
  <dc:creator>HEWA OMAR</dc:creator>
  <cp:lastModifiedBy>HEWA OMAR</cp:lastModifiedBy>
  <cp:revision>586</cp:revision>
  <dcterms:created xsi:type="dcterms:W3CDTF">2020-10-13T17:31:11Z</dcterms:created>
  <dcterms:modified xsi:type="dcterms:W3CDTF">2024-05-22T12:11:00Z</dcterms:modified>
</cp:coreProperties>
</file>