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3" r:id="rId6"/>
    <p:sldId id="261"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9"/>
    <a:srgbClr val="CEFC2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60"/>
  </p:normalViewPr>
  <p:slideViewPr>
    <p:cSldViewPr>
      <p:cViewPr>
        <p:scale>
          <a:sx n="60" d="100"/>
          <a:sy n="60" d="100"/>
        </p:scale>
        <p:origin x="-1554"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6355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5752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20758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7210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6273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8371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3700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9806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18192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11219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51701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118967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8.png"/><Relationship Id="rId7" Type="http://schemas.openxmlformats.org/officeDocument/2006/relationships/image" Target="../media/image14.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عنوان 3"/>
          <p:cNvSpPr>
            <a:spLocks noGrp="1"/>
          </p:cNvSpPr>
          <p:nvPr>
            <p:ph type="ctrTitle" idx="4294967295"/>
          </p:nvPr>
        </p:nvSpPr>
        <p:spPr>
          <a:xfrm>
            <a:off x="990600" y="1143000"/>
            <a:ext cx="7391400" cy="2286000"/>
          </a:xfrm>
        </p:spPr>
        <p:txBody>
          <a:bodyPr>
            <a:normAutofit/>
          </a:bodyPr>
          <a:lstStyle/>
          <a:p>
            <a:pPr algn="ctr"/>
            <a:r>
              <a:rPr lang="ar-IQ" sz="6000" b="1" dirty="0" smtClean="0">
                <a:latin typeface="Arial" pitchFamily="34" charset="0"/>
                <a:cs typeface="Arial" pitchFamily="34" charset="0"/>
              </a:rPr>
              <a:t>تشكيلات حائط الصد والدفاع عن الملعب</a:t>
            </a:r>
            <a:endParaRPr lang="ar-IQ" sz="6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52400" y="0"/>
            <a:ext cx="8839200" cy="1752600"/>
          </a:xfrm>
          <a:solidFill>
            <a:schemeClr val="accent1">
              <a:lumMod val="20000"/>
              <a:lumOff val="80000"/>
            </a:schemeClr>
          </a:solidFill>
        </p:spPr>
        <p:txBody>
          <a:bodyPr>
            <a:noAutofit/>
          </a:bodyPr>
          <a:lstStyle/>
          <a:p>
            <a:pPr algn="just" rtl="1"/>
            <a:r>
              <a:rPr lang="ar-IQ" sz="2800" b="1" dirty="0">
                <a:solidFill>
                  <a:schemeClr val="tx1"/>
                </a:solidFill>
              </a:rPr>
              <a:t>هو عمل مشترك بين </a:t>
            </a:r>
            <a:r>
              <a:rPr lang="ar-IQ" sz="2800" b="1" dirty="0" smtClean="0">
                <a:solidFill>
                  <a:schemeClr val="tx1"/>
                </a:solidFill>
              </a:rPr>
              <a:t>لاعب اولاعبي </a:t>
            </a:r>
            <a:r>
              <a:rPr lang="ar-IQ" sz="2800" b="1" dirty="0">
                <a:solidFill>
                  <a:schemeClr val="tx1"/>
                </a:solidFill>
              </a:rPr>
              <a:t>حائط </a:t>
            </a:r>
            <a:r>
              <a:rPr lang="ar-IQ" sz="2800" b="1" dirty="0" smtClean="0">
                <a:solidFill>
                  <a:schemeClr val="tx1"/>
                </a:solidFill>
              </a:rPr>
              <a:t>الصد </a:t>
            </a:r>
            <a:r>
              <a:rPr lang="ar-IQ" sz="2800" b="1" dirty="0">
                <a:solidFill>
                  <a:schemeClr val="tx1"/>
                </a:solidFill>
              </a:rPr>
              <a:t>وبقية اللاعبين للدفاع عن الملعب </a:t>
            </a:r>
            <a:r>
              <a:rPr lang="ar-IQ" sz="2800" b="1" dirty="0" smtClean="0">
                <a:solidFill>
                  <a:schemeClr val="tx1"/>
                </a:solidFill>
              </a:rPr>
              <a:t>والتغطية, </a:t>
            </a:r>
            <a:r>
              <a:rPr lang="ar-IQ" sz="2800" b="1" dirty="0">
                <a:solidFill>
                  <a:schemeClr val="tx1"/>
                </a:solidFill>
              </a:rPr>
              <a:t>والذي يمكن إن يثمر </a:t>
            </a:r>
            <a:r>
              <a:rPr lang="ar-IQ" sz="2800" b="1" dirty="0" smtClean="0">
                <a:solidFill>
                  <a:schemeClr val="tx1"/>
                </a:solidFill>
              </a:rPr>
              <a:t>عنه </a:t>
            </a:r>
            <a:r>
              <a:rPr lang="ar-IQ" sz="2800" b="1" dirty="0">
                <a:solidFill>
                  <a:schemeClr val="tx1"/>
                </a:solidFill>
              </a:rPr>
              <a:t>عمل ناجح ضد الضرب الساحق أو الخداع الذي يقوم به الفريق المنافس</a:t>
            </a:r>
            <a:r>
              <a:rPr lang="ar-IQ" sz="1600" dirty="0">
                <a:solidFill>
                  <a:schemeClr val="tx1"/>
                </a:solidFill>
              </a:rPr>
              <a:t>.</a:t>
            </a:r>
            <a:endParaRPr lang="ar-IQ" sz="1600" dirty="0">
              <a:solidFill>
                <a:schemeClr val="tx1"/>
              </a:solidFill>
            </a:endParaRPr>
          </a:p>
        </p:txBody>
      </p:sp>
      <p:pic>
        <p:nvPicPr>
          <p:cNvPr id="1026" name="Picture 2" descr="C:\Users\asus\Desktop\maxres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362200"/>
            <a:ext cx="7442200" cy="4186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 y="0"/>
            <a:ext cx="9144000" cy="1295400"/>
          </a:xfrm>
          <a:solidFill>
            <a:schemeClr val="bg1"/>
          </a:solidFill>
          <a:effectLst>
            <a:outerShdw blurRad="50800" dist="50800" dir="5400000" algn="ctr" rotWithShape="0">
              <a:schemeClr val="bg1"/>
            </a:outerShdw>
          </a:effectLst>
        </p:spPr>
        <p:txBody>
          <a:bodyPr>
            <a:normAutofit/>
          </a:bodyPr>
          <a:lstStyle/>
          <a:p>
            <a:r>
              <a:rPr lang="ar-IQ" sz="3600" b="1" dirty="0" smtClean="0"/>
              <a:t>التكتيكات المستخدمة في تشكيلات حائط الصد والدفاع عن الملعب:</a:t>
            </a:r>
            <a:endParaRPr lang="ar-IQ" sz="3600" b="1" dirty="0"/>
          </a:p>
        </p:txBody>
      </p:sp>
      <p:sp>
        <p:nvSpPr>
          <p:cNvPr id="3" name="عنوان فرعي 2"/>
          <p:cNvSpPr>
            <a:spLocks noGrp="1"/>
          </p:cNvSpPr>
          <p:nvPr>
            <p:ph type="subTitle" idx="1"/>
          </p:nvPr>
        </p:nvSpPr>
        <p:spPr>
          <a:xfrm>
            <a:off x="10510" y="1361514"/>
            <a:ext cx="9144000" cy="4953000"/>
          </a:xfrm>
          <a:solidFill>
            <a:schemeClr val="tx2">
              <a:lumMod val="40000"/>
              <a:lumOff val="60000"/>
            </a:schemeClr>
          </a:solidFill>
        </p:spPr>
        <p:txBody>
          <a:bodyPr>
            <a:normAutofit/>
          </a:bodyPr>
          <a:lstStyle/>
          <a:p>
            <a:pPr algn="just" rtl="1"/>
            <a:r>
              <a:rPr lang="ar-IQ" sz="3600" b="1" dirty="0" smtClean="0">
                <a:solidFill>
                  <a:schemeClr val="tx1"/>
                </a:solidFill>
              </a:rPr>
              <a:t>1- تشكيلات حائط الصد والدفاع عن الملعب بتقدم مركز (6)</a:t>
            </a:r>
          </a:p>
          <a:p>
            <a:pPr algn="just" rtl="1"/>
            <a:r>
              <a:rPr lang="ar-IQ" sz="3600" b="1" dirty="0" smtClean="0">
                <a:solidFill>
                  <a:schemeClr val="tx1"/>
                </a:solidFill>
              </a:rPr>
              <a:t>2- تشكيلات حائط الصد والدفاع عن الملعب بتأخر مركز(6)</a:t>
            </a:r>
            <a:endParaRPr lang="ar-IQ" sz="3600" b="1" dirty="0">
              <a:solidFill>
                <a:schemeClr val="tx1"/>
              </a:solidFill>
            </a:endParaRPr>
          </a:p>
        </p:txBody>
      </p:sp>
      <p:pic>
        <p:nvPicPr>
          <p:cNvPr id="2050" name="Picture 2" descr="C:\Users\asus\Desktop\متى-ظهرت-الكرة-الطائرة.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66" y="3200400"/>
            <a:ext cx="6743700" cy="3790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81000"/>
            <a:ext cx="8229600" cy="762000"/>
          </a:xfrm>
          <a:gradFill>
            <a:gsLst>
              <a:gs pos="0">
                <a:schemeClr val="accent3">
                  <a:lumMod val="40000"/>
                  <a:lumOff val="60000"/>
                </a:schemeClr>
              </a:gs>
              <a:gs pos="100000">
                <a:schemeClr val="bg1">
                  <a:shade val="35000"/>
                  <a:satMod val="155000"/>
                </a:schemeClr>
              </a:gs>
            </a:gsLst>
            <a:path path="circle">
              <a:fillToRect l="50000" t="50000" r="50000" b="50000"/>
            </a:path>
          </a:gradFill>
        </p:spPr>
        <p:txBody>
          <a:bodyPr>
            <a:normAutofit/>
          </a:bodyPr>
          <a:lstStyle/>
          <a:p>
            <a:r>
              <a:rPr lang="ar-IQ" sz="3200" b="1" dirty="0" smtClean="0">
                <a:solidFill>
                  <a:schemeClr val="tx1"/>
                </a:solidFill>
              </a:rPr>
              <a:t>1- تشكيلات حائط الصد والدفاع عن الملعب بتقدم مركز (6)</a:t>
            </a:r>
            <a:endParaRPr lang="ar-IQ" sz="3200" b="1" dirty="0">
              <a:solidFill>
                <a:schemeClr val="tx1">
                  <a:lumMod val="65000"/>
                  <a:lumOff val="35000"/>
                </a:schemeClr>
              </a:solidFill>
              <a:latin typeface="Arial" pitchFamily="34" charset="0"/>
              <a:cs typeface="Arial" pitchFamily="34" charset="0"/>
            </a:endParaRPr>
          </a:p>
        </p:txBody>
      </p:sp>
      <p:sp>
        <p:nvSpPr>
          <p:cNvPr id="3" name="عنصر نائب للمحتوى 2"/>
          <p:cNvSpPr>
            <a:spLocks noGrp="1"/>
          </p:cNvSpPr>
          <p:nvPr>
            <p:ph idx="1"/>
          </p:nvPr>
        </p:nvSpPr>
        <p:spPr>
          <a:xfrm>
            <a:off x="0" y="1106214"/>
            <a:ext cx="9144000" cy="5715000"/>
          </a:xfrm>
          <a:solidFill>
            <a:schemeClr val="bg2">
              <a:alpha val="84000"/>
            </a:schemeClr>
          </a:solidFill>
        </p:spPr>
        <p:txBody>
          <a:bodyPr>
            <a:normAutofit/>
          </a:bodyPr>
          <a:lstStyle/>
          <a:p>
            <a:pPr algn="just" rtl="1"/>
            <a:r>
              <a:rPr lang="ar-IQ" sz="2600" dirty="0"/>
              <a:t>تعد هذه الطريقة أمينة حيث لا يترك مجال للشك بين اللاعبين اثناء التغطية, </a:t>
            </a:r>
            <a:r>
              <a:rPr lang="ar-IQ" sz="2600" u="sng" dirty="0" smtClean="0"/>
              <a:t>واللاعب </a:t>
            </a:r>
            <a:r>
              <a:rPr lang="ar-IQ" sz="2600" u="sng" dirty="0"/>
              <a:t>الذي يحتل مركز    ( 6 ) هو المسئول عن تغطية حائط الصد </a:t>
            </a:r>
            <a:r>
              <a:rPr lang="ar-IQ" sz="2600" dirty="0"/>
              <a:t>والمسئول عن الكرات الساقطة خلفه والتي تعد من المناطق الاكثر خطورة اثناء نهوض حائط الصد  ,ويستخدم هذا التكتيك من قبل الفرق المبتدئة وقد تستخدم من قبل الفرق المتقدمة وحسب ظروف اللعب المختلفة.</a:t>
            </a:r>
            <a:endParaRPr lang="en-US" sz="2600" dirty="0"/>
          </a:p>
          <a:p>
            <a:pPr algn="just" rtl="1"/>
            <a:r>
              <a:rPr lang="ar-IQ" sz="2600" dirty="0"/>
              <a:t>ولتطبيق هذا التكتيك لابد إن تكون له وقفة أساسية قبل التشكيل وهي كما في الشكل التالي</a:t>
            </a:r>
            <a:r>
              <a:rPr lang="ar-IQ" sz="2600" dirty="0" smtClean="0"/>
              <a:t>:                                     2          3         4</a:t>
            </a:r>
            <a:endParaRPr lang="ar-IQ" sz="2600" dirty="0"/>
          </a:p>
          <a:p>
            <a:pPr marL="0" indent="0" algn="r" rtl="1">
              <a:buNone/>
            </a:pPr>
            <a:endParaRPr lang="ar-IQ" dirty="0" smtClean="0"/>
          </a:p>
          <a:p>
            <a:pPr marL="0" indent="0" algn="r" rtl="1">
              <a:buNone/>
            </a:pPr>
            <a:r>
              <a:rPr lang="ar-IQ" sz="2400" dirty="0" smtClean="0"/>
              <a:t>                                                                6</a:t>
            </a:r>
          </a:p>
          <a:p>
            <a:pPr marL="0" indent="0" algn="r" rtl="1">
              <a:buNone/>
            </a:pPr>
            <a:r>
              <a:rPr lang="ar-IQ" sz="2400" dirty="0"/>
              <a:t> </a:t>
            </a:r>
            <a:r>
              <a:rPr lang="ar-IQ" sz="2400" dirty="0" smtClean="0"/>
              <a:t>    </a:t>
            </a:r>
          </a:p>
          <a:p>
            <a:pPr marL="0" indent="0" algn="r" rtl="1">
              <a:buNone/>
            </a:pPr>
            <a:r>
              <a:rPr lang="ar-IQ" sz="2400" dirty="0"/>
              <a:t> </a:t>
            </a:r>
            <a:r>
              <a:rPr lang="ar-IQ" sz="2400" dirty="0" smtClean="0"/>
              <a:t>                                                   1                         5</a:t>
            </a:r>
            <a:endParaRPr lang="ar-IQ" sz="2400" dirty="0"/>
          </a:p>
          <a:p>
            <a:pPr marL="0" indent="0" algn="r" rtl="1">
              <a:buNone/>
            </a:pPr>
            <a:endParaRPr lang="ar-IQ" sz="2400" dirty="0" smtClean="0"/>
          </a:p>
          <a:p>
            <a:pPr marL="0" indent="0" algn="r" rtl="1">
              <a:buNone/>
            </a:pPr>
            <a:endParaRPr lang="ar-IQ" dirty="0" smtClean="0">
              <a:latin typeface="Arial" pitchFamily="34" charset="0"/>
              <a:cs typeface="Arial" pitchFamily="34"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599" y="3733800"/>
            <a:ext cx="3464603"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6200" y="-105827"/>
            <a:ext cx="9301045" cy="6858000"/>
          </a:xfrm>
          <a:blipFill>
            <a:blip r:embed="rId2"/>
            <a:tile tx="0" ty="0" sx="100000" sy="100000" flip="none" algn="tl"/>
          </a:blipFill>
          <a:ln>
            <a:solidFill>
              <a:schemeClr val="accent4">
                <a:lumMod val="60000"/>
                <a:lumOff val="40000"/>
              </a:schemeClr>
            </a:solidFill>
          </a:ln>
          <a:scene3d>
            <a:camera prst="orthographicFront"/>
            <a:lightRig rig="threePt" dir="t"/>
          </a:scene3d>
          <a:sp3d contourW="12700">
            <a:contourClr>
              <a:schemeClr val="accent4">
                <a:lumMod val="60000"/>
                <a:lumOff val="40000"/>
              </a:schemeClr>
            </a:contourClr>
          </a:sp3d>
        </p:spPr>
        <p:txBody>
          <a:bodyPr>
            <a:normAutofit fontScale="55000" lnSpcReduction="20000"/>
          </a:bodyPr>
          <a:lstStyle/>
          <a:p>
            <a:pPr marL="514350" indent="-514350" algn="just" rtl="1">
              <a:buAutoNum type="arabic1Minus"/>
            </a:pPr>
            <a:r>
              <a:rPr lang="ar-IQ" b="1" dirty="0" smtClean="0">
                <a:solidFill>
                  <a:srgbClr val="7030A0"/>
                </a:solidFill>
                <a:latin typeface="Arial" pitchFamily="34" charset="0"/>
                <a:cs typeface="Arial" pitchFamily="34" charset="0"/>
              </a:rPr>
              <a:t>حائط الصد بلاعبين(2 لاعب) والدفاع عن الملعب بتقدم مركز(6):</a:t>
            </a:r>
          </a:p>
          <a:p>
            <a:pPr algn="just" rtl="1"/>
            <a:r>
              <a:rPr lang="ar-IQ" b="1" u="sng" dirty="0" smtClean="0">
                <a:solidFill>
                  <a:srgbClr val="7030A0"/>
                </a:solidFill>
                <a:latin typeface="Arial" pitchFamily="34" charset="0"/>
                <a:cs typeface="Arial" pitchFamily="34" charset="0"/>
              </a:rPr>
              <a:t>هجوم المنافس من مركز (4)</a:t>
            </a:r>
          </a:p>
          <a:p>
            <a:pPr marL="457200" indent="-457200" algn="just" rtl="1">
              <a:buFontTx/>
              <a:buChar char="-"/>
            </a:pPr>
            <a:r>
              <a:rPr lang="ar-IQ" b="1" dirty="0" smtClean="0">
                <a:solidFill>
                  <a:srgbClr val="7030A0"/>
                </a:solidFill>
                <a:latin typeface="Arial" pitchFamily="34" charset="0"/>
                <a:cs typeface="Arial" pitchFamily="34" charset="0"/>
              </a:rPr>
              <a:t>مركز (2) و(3) تشكيل حائط الصد.</a:t>
            </a:r>
          </a:p>
          <a:p>
            <a:pPr marL="457200" indent="-457200" algn="just" rtl="1">
              <a:buFontTx/>
              <a:buChar char="-"/>
            </a:pPr>
            <a:r>
              <a:rPr lang="ar-IQ" b="1" dirty="0" smtClean="0">
                <a:solidFill>
                  <a:srgbClr val="7030A0"/>
                </a:solidFill>
                <a:latin typeface="Arial" pitchFamily="34" charset="0"/>
                <a:cs typeface="Arial" pitchFamily="34" charset="0"/>
              </a:rPr>
              <a:t>مركز (6) تغطية حائط الصد </a:t>
            </a:r>
          </a:p>
          <a:p>
            <a:pPr marL="457200" indent="-457200" algn="just" rtl="1">
              <a:buFontTx/>
              <a:buChar char="-"/>
            </a:pPr>
            <a:r>
              <a:rPr lang="ar-IQ" b="1" dirty="0" smtClean="0">
                <a:solidFill>
                  <a:srgbClr val="7030A0"/>
                </a:solidFill>
                <a:latin typeface="Arial" pitchFamily="34" charset="0"/>
                <a:cs typeface="Arial" pitchFamily="34" charset="0"/>
              </a:rPr>
              <a:t>مركز (4) الدفاع عن الملعب والانسحاب</a:t>
            </a:r>
          </a:p>
          <a:p>
            <a:pPr algn="just" rtl="1"/>
            <a:r>
              <a:rPr lang="ar-IQ" b="1" dirty="0" smtClean="0">
                <a:solidFill>
                  <a:srgbClr val="7030A0"/>
                </a:solidFill>
                <a:latin typeface="Arial" pitchFamily="34" charset="0"/>
                <a:cs typeface="Arial" pitchFamily="34" charset="0"/>
              </a:rPr>
              <a:t>الى خط الهجوم</a:t>
            </a:r>
          </a:p>
          <a:p>
            <a:pPr marL="457200" indent="-457200" algn="just" rtl="1">
              <a:buFontTx/>
              <a:buChar char="-"/>
            </a:pPr>
            <a:r>
              <a:rPr lang="ar-IQ" b="1" dirty="0" smtClean="0">
                <a:solidFill>
                  <a:srgbClr val="7030A0"/>
                </a:solidFill>
                <a:latin typeface="Arial" pitchFamily="34" charset="0"/>
                <a:cs typeface="Arial" pitchFamily="34" charset="0"/>
              </a:rPr>
              <a:t>مركز (5) يقف خارج ظل البلوك والدفاع</a:t>
            </a:r>
          </a:p>
          <a:p>
            <a:pPr algn="just" rtl="1"/>
            <a:r>
              <a:rPr lang="ar-IQ" b="1" dirty="0" smtClean="0">
                <a:solidFill>
                  <a:srgbClr val="7030A0"/>
                </a:solidFill>
                <a:latin typeface="Arial" pitchFamily="34" charset="0"/>
                <a:cs typeface="Arial" pitchFamily="34" charset="0"/>
              </a:rPr>
              <a:t>عن الكرات البعيدة والملموسة بحائط الصد</a:t>
            </a:r>
          </a:p>
          <a:p>
            <a:pPr algn="just" rtl="1"/>
            <a:r>
              <a:rPr lang="ar-IQ" b="1" dirty="0" smtClean="0">
                <a:solidFill>
                  <a:srgbClr val="7030A0"/>
                </a:solidFill>
                <a:latin typeface="Arial" pitchFamily="34" charset="0"/>
                <a:cs typeface="Arial" pitchFamily="34" charset="0"/>
              </a:rPr>
              <a:t>والكرات الساقطة داخل ظل حائط الصد في اخر الملعب</a:t>
            </a:r>
            <a:endParaRPr lang="ar-IQ" b="1" dirty="0" smtClean="0">
              <a:solidFill>
                <a:schemeClr val="tx1"/>
              </a:solidFill>
              <a:latin typeface="Arial" pitchFamily="34" charset="0"/>
              <a:cs typeface="Arial" pitchFamily="34" charset="0"/>
            </a:endParaRPr>
          </a:p>
          <a:p>
            <a:pPr marL="457200" indent="-457200" algn="just" rtl="1">
              <a:buFontTx/>
              <a:buChar char="-"/>
            </a:pPr>
            <a:r>
              <a:rPr lang="ar-IQ" b="1" dirty="0" smtClean="0">
                <a:solidFill>
                  <a:srgbClr val="7030A0"/>
                </a:solidFill>
                <a:latin typeface="Arial" pitchFamily="34" charset="0"/>
                <a:cs typeface="Arial" pitchFamily="34" charset="0"/>
              </a:rPr>
              <a:t>مركز(1) يقف في الثلث الاخير من الملعب </a:t>
            </a:r>
          </a:p>
          <a:p>
            <a:pPr algn="just" rtl="1"/>
            <a:r>
              <a:rPr lang="ar-IQ" b="1" dirty="0" smtClean="0">
                <a:solidFill>
                  <a:srgbClr val="7030A0"/>
                </a:solidFill>
                <a:latin typeface="Arial" pitchFamily="34" charset="0"/>
                <a:cs typeface="Arial" pitchFamily="34" charset="0"/>
              </a:rPr>
              <a:t>ويدافع عن الملعب في مركزه وعن الكرات </a:t>
            </a:r>
            <a:r>
              <a:rPr lang="ar-IQ" b="1" dirty="0" smtClean="0">
                <a:solidFill>
                  <a:schemeClr val="tx1"/>
                </a:solidFill>
                <a:latin typeface="Arial" pitchFamily="34" charset="0"/>
                <a:cs typeface="Arial" pitchFamily="34" charset="0"/>
              </a:rPr>
              <a:t>التي                        2                     3</a:t>
            </a:r>
          </a:p>
          <a:p>
            <a:pPr algn="just" rtl="1"/>
            <a:r>
              <a:rPr lang="ar-IQ" b="1" dirty="0" smtClean="0">
                <a:solidFill>
                  <a:srgbClr val="7030A0"/>
                </a:solidFill>
                <a:latin typeface="Arial" pitchFamily="34" charset="0"/>
                <a:cs typeface="Arial" pitchFamily="34" charset="0"/>
              </a:rPr>
              <a:t>تلمس حائط الصد وتذهب للخلف او خارج  الملعب</a:t>
            </a:r>
          </a:p>
          <a:p>
            <a:pPr algn="just" rtl="1"/>
            <a:r>
              <a:rPr lang="ar-IQ" b="1" dirty="0" smtClean="0">
                <a:solidFill>
                  <a:srgbClr val="7030A0"/>
                </a:solidFill>
                <a:latin typeface="Arial" pitchFamily="34" charset="0"/>
                <a:cs typeface="Arial" pitchFamily="34" charset="0"/>
              </a:rPr>
              <a:t>من جهته                                                                          </a:t>
            </a:r>
          </a:p>
          <a:p>
            <a:pPr algn="just" rtl="1"/>
            <a:r>
              <a:rPr lang="ar-IQ" b="1" dirty="0">
                <a:solidFill>
                  <a:schemeClr val="tx1"/>
                </a:solidFill>
                <a:latin typeface="Arial" pitchFamily="34" charset="0"/>
                <a:cs typeface="Arial" pitchFamily="34" charset="0"/>
              </a:rPr>
              <a:t> </a:t>
            </a:r>
            <a:r>
              <a:rPr lang="ar-IQ" b="1" dirty="0" smtClean="0">
                <a:solidFill>
                  <a:schemeClr val="tx1"/>
                </a:solidFill>
                <a:latin typeface="Arial" pitchFamily="34" charset="0"/>
                <a:cs typeface="Arial" pitchFamily="34" charset="0"/>
              </a:rPr>
              <a:t>                                                                                   6                                     4</a:t>
            </a:r>
          </a:p>
          <a:p>
            <a:pPr algn="just" rtl="1"/>
            <a:endParaRPr lang="ar-IQ" sz="2800" b="1" dirty="0" smtClean="0">
              <a:solidFill>
                <a:srgbClr val="7030A0"/>
              </a:solidFill>
              <a:latin typeface="Arial" pitchFamily="34" charset="0"/>
              <a:cs typeface="Arial" pitchFamily="34" charset="0"/>
            </a:endParaRPr>
          </a:p>
          <a:p>
            <a:pPr algn="just" rtl="1"/>
            <a:endParaRPr lang="ar-IQ" sz="2800" b="1" dirty="0" smtClean="0">
              <a:solidFill>
                <a:srgbClr val="7030A0"/>
              </a:solidFill>
              <a:latin typeface="Arial" pitchFamily="34" charset="0"/>
              <a:cs typeface="Arial" pitchFamily="34" charset="0"/>
            </a:endParaRPr>
          </a:p>
          <a:p>
            <a:pPr marL="457200" indent="-457200" algn="just" rtl="1">
              <a:buFontTx/>
              <a:buChar char="-"/>
            </a:pPr>
            <a:endParaRPr lang="ar-IQ" sz="2800" b="1" dirty="0" smtClean="0">
              <a:solidFill>
                <a:srgbClr val="7030A0"/>
              </a:solidFill>
              <a:latin typeface="Arial" pitchFamily="34" charset="0"/>
              <a:cs typeface="Arial" pitchFamily="34" charset="0"/>
            </a:endParaRPr>
          </a:p>
          <a:p>
            <a:pPr marL="514350" indent="-514350" algn="just" rtl="1">
              <a:buAutoNum type="arabic1Minus"/>
            </a:pPr>
            <a:endParaRPr lang="ar-IQ" sz="2800" b="1" dirty="0">
              <a:solidFill>
                <a:srgbClr val="7030A0"/>
              </a:solidFill>
              <a:latin typeface="Arial" pitchFamily="34" charset="0"/>
              <a:cs typeface="Arial" pitchFamily="34" charset="0"/>
            </a:endParaRPr>
          </a:p>
          <a:p>
            <a:pPr marL="514350" indent="-514350" algn="just" rtl="1">
              <a:buAutoNum type="arabic1Minus"/>
            </a:pPr>
            <a:endParaRPr lang="ar-IQ" sz="2800" b="1" dirty="0" smtClean="0">
              <a:solidFill>
                <a:srgbClr val="7030A0"/>
              </a:solidFill>
              <a:latin typeface="Arial" pitchFamily="34" charset="0"/>
              <a:cs typeface="Arial" pitchFamily="34" charset="0"/>
            </a:endParaRPr>
          </a:p>
          <a:p>
            <a:pPr marL="514350" indent="-514350" algn="just" rtl="1">
              <a:buAutoNum type="arabic1Minus"/>
            </a:pPr>
            <a:endParaRPr lang="ar-IQ" sz="2800" b="1" dirty="0">
              <a:solidFill>
                <a:srgbClr val="7030A0"/>
              </a:solidFill>
              <a:latin typeface="Arial" pitchFamily="34" charset="0"/>
              <a:cs typeface="Arial" pitchFamily="34" charset="0"/>
            </a:endParaRPr>
          </a:p>
          <a:p>
            <a:pPr algn="just" rtl="1"/>
            <a:endParaRPr lang="ar-IQ" sz="2800" b="1" dirty="0">
              <a:solidFill>
                <a:srgbClr val="7030A0"/>
              </a:solidFill>
              <a:latin typeface="Arial" pitchFamily="34" charset="0"/>
              <a:cs typeface="Arial" pitchFamily="34" charset="0"/>
            </a:endParaRPr>
          </a:p>
          <a:p>
            <a:pPr algn="just" rtl="1"/>
            <a:endParaRPr lang="ar-IQ" sz="2800" b="1" dirty="0">
              <a:solidFill>
                <a:srgbClr val="7030A0"/>
              </a:solidFill>
              <a:latin typeface="Arial" pitchFamily="34" charset="0"/>
              <a:cs typeface="Arial" pitchFamily="34" charset="0"/>
            </a:endParaRPr>
          </a:p>
          <a:p>
            <a:pPr algn="just" rtl="1"/>
            <a:endParaRPr lang="ar-IQ" sz="2800" b="1" dirty="0" smtClean="0">
              <a:solidFill>
                <a:srgbClr val="7030A0"/>
              </a:solidFill>
              <a:latin typeface="Arial" pitchFamily="34" charset="0"/>
              <a:cs typeface="Arial" pitchFamily="34" charset="0"/>
            </a:endParaRPr>
          </a:p>
          <a:p>
            <a:pPr algn="just" rtl="1"/>
            <a:r>
              <a:rPr lang="ar-IQ" sz="4500" b="1" dirty="0" smtClean="0">
                <a:solidFill>
                  <a:schemeClr val="tx1"/>
                </a:solidFill>
                <a:latin typeface="Arial" pitchFamily="34" charset="0"/>
                <a:cs typeface="Arial" pitchFamily="34" charset="0"/>
              </a:rPr>
              <a:t>                                                              1                                 5</a:t>
            </a: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7104">
            <a:off x="2735964" y="3445131"/>
            <a:ext cx="954525" cy="791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a:cxnSpLocks noChangeShapeType="1"/>
          </p:cNvCxnSpPr>
          <p:nvPr/>
        </p:nvCxnSpPr>
        <p:spPr bwMode="auto">
          <a:xfrm flipH="1">
            <a:off x="80845" y="3840910"/>
            <a:ext cx="4419600" cy="127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9" name="Group 8"/>
          <p:cNvGrpSpPr>
            <a:grpSpLocks/>
          </p:cNvGrpSpPr>
          <p:nvPr/>
        </p:nvGrpSpPr>
        <p:grpSpPr bwMode="auto">
          <a:xfrm rot="2871380">
            <a:off x="829470" y="3621008"/>
            <a:ext cx="575945" cy="587559"/>
            <a:chOff x="8790" y="7367"/>
            <a:chExt cx="427" cy="327"/>
          </a:xfrm>
        </p:grpSpPr>
        <p:sp>
          <p:nvSpPr>
            <p:cNvPr id="10" name="Oval 9"/>
            <p:cNvSpPr>
              <a:spLocks noChangeArrowheads="1"/>
            </p:cNvSpPr>
            <p:nvPr/>
          </p:nvSpPr>
          <p:spPr bwMode="auto">
            <a:xfrm>
              <a:off x="8864" y="7457"/>
              <a:ext cx="283" cy="237"/>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1" name="AutoShape 543"/>
            <p:cNvSpPr>
              <a:spLocks noChangeArrowheads="1"/>
            </p:cNvSpPr>
            <p:nvPr/>
          </p:nvSpPr>
          <p:spPr bwMode="auto">
            <a:xfrm>
              <a:off x="8790" y="7367"/>
              <a:ext cx="74" cy="282"/>
            </a:xfrm>
            <a:prstGeom prst="moon">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2" name="AutoShape 544"/>
            <p:cNvSpPr>
              <a:spLocks noChangeArrowheads="1"/>
            </p:cNvSpPr>
            <p:nvPr/>
          </p:nvSpPr>
          <p:spPr bwMode="auto">
            <a:xfrm rot="10481745">
              <a:off x="9146" y="7367"/>
              <a:ext cx="71" cy="282"/>
            </a:xfrm>
            <a:prstGeom prst="moon">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13" name="Group 12"/>
          <p:cNvGrpSpPr>
            <a:grpSpLocks/>
          </p:cNvGrpSpPr>
          <p:nvPr/>
        </p:nvGrpSpPr>
        <p:grpSpPr bwMode="auto">
          <a:xfrm rot="2257326">
            <a:off x="636048" y="5164982"/>
            <a:ext cx="592772" cy="583348"/>
            <a:chOff x="8790" y="7367"/>
            <a:chExt cx="427" cy="327"/>
          </a:xfrm>
        </p:grpSpPr>
        <p:sp>
          <p:nvSpPr>
            <p:cNvPr id="14" name="Oval 13"/>
            <p:cNvSpPr>
              <a:spLocks noChangeArrowheads="1"/>
            </p:cNvSpPr>
            <p:nvPr/>
          </p:nvSpPr>
          <p:spPr bwMode="auto">
            <a:xfrm>
              <a:off x="8864" y="7457"/>
              <a:ext cx="283" cy="237"/>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5" name="AutoShape 543"/>
            <p:cNvSpPr>
              <a:spLocks noChangeArrowheads="1"/>
            </p:cNvSpPr>
            <p:nvPr/>
          </p:nvSpPr>
          <p:spPr bwMode="auto">
            <a:xfrm>
              <a:off x="8790" y="7367"/>
              <a:ext cx="74" cy="282"/>
            </a:xfrm>
            <a:prstGeom prst="moon">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6" name="AutoShape 544"/>
            <p:cNvSpPr>
              <a:spLocks noChangeArrowheads="1"/>
            </p:cNvSpPr>
            <p:nvPr/>
          </p:nvSpPr>
          <p:spPr bwMode="auto">
            <a:xfrm rot="10481745">
              <a:off x="9146" y="7367"/>
              <a:ext cx="71" cy="282"/>
            </a:xfrm>
            <a:prstGeom prst="moon">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17" name="Group 16"/>
          <p:cNvGrpSpPr>
            <a:grpSpLocks/>
          </p:cNvGrpSpPr>
          <p:nvPr/>
        </p:nvGrpSpPr>
        <p:grpSpPr bwMode="auto">
          <a:xfrm>
            <a:off x="3738445" y="5206546"/>
            <a:ext cx="575946" cy="580043"/>
            <a:chOff x="8790" y="7367"/>
            <a:chExt cx="427" cy="327"/>
          </a:xfrm>
        </p:grpSpPr>
        <p:sp>
          <p:nvSpPr>
            <p:cNvPr id="18" name="Oval 17"/>
            <p:cNvSpPr>
              <a:spLocks noChangeArrowheads="1"/>
            </p:cNvSpPr>
            <p:nvPr/>
          </p:nvSpPr>
          <p:spPr bwMode="auto">
            <a:xfrm>
              <a:off x="8864" y="7457"/>
              <a:ext cx="283" cy="237"/>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9" name="AutoShape 543"/>
            <p:cNvSpPr>
              <a:spLocks noChangeArrowheads="1"/>
            </p:cNvSpPr>
            <p:nvPr/>
          </p:nvSpPr>
          <p:spPr bwMode="auto">
            <a:xfrm>
              <a:off x="8790" y="7367"/>
              <a:ext cx="74" cy="282"/>
            </a:xfrm>
            <a:prstGeom prst="moon">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0" name="AutoShape 544"/>
            <p:cNvSpPr>
              <a:spLocks noChangeArrowheads="1"/>
            </p:cNvSpPr>
            <p:nvPr/>
          </p:nvSpPr>
          <p:spPr bwMode="auto">
            <a:xfrm rot="10481745">
              <a:off x="9146" y="7367"/>
              <a:ext cx="71" cy="282"/>
            </a:xfrm>
            <a:prstGeom prst="moon">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43" name="Arc 42"/>
          <p:cNvSpPr/>
          <p:nvPr/>
        </p:nvSpPr>
        <p:spPr>
          <a:xfrm rot="11491684">
            <a:off x="2170961" y="1357536"/>
            <a:ext cx="2729763" cy="2869481"/>
          </a:xfrm>
          <a:prstGeom prst="arc">
            <a:avLst>
              <a:gd name="adj1" fmla="val 13103391"/>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lowchart: Connector 45"/>
          <p:cNvSpPr>
            <a:spLocks noChangeArrowheads="1"/>
          </p:cNvSpPr>
          <p:nvPr/>
        </p:nvSpPr>
        <p:spPr bwMode="auto">
          <a:xfrm>
            <a:off x="3483387" y="1555545"/>
            <a:ext cx="355917" cy="407065"/>
          </a:xfrm>
          <a:prstGeom prst="flowChartConnector">
            <a:avLst/>
          </a:prstGeom>
          <a:solidFill>
            <a:srgbClr val="FFFF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Arial"/>
              </a:rPr>
              <a:t> </a:t>
            </a: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3" y="2088945"/>
            <a:ext cx="4419600" cy="4769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5" name="Straight Arrow Connector 44"/>
          <p:cNvCxnSpPr/>
          <p:nvPr/>
        </p:nvCxnSpPr>
        <p:spPr>
          <a:xfrm flipH="1" flipV="1">
            <a:off x="600994" y="3124200"/>
            <a:ext cx="284634" cy="5624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1328779" y="3124200"/>
            <a:ext cx="905404" cy="5624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1345240" y="4255426"/>
            <a:ext cx="88894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V="1">
            <a:off x="4029116" y="4358646"/>
            <a:ext cx="0" cy="9166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4337308" y="5044705"/>
            <a:ext cx="615692" cy="4119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H="1" flipV="1">
            <a:off x="2641305" y="5456656"/>
            <a:ext cx="1020040" cy="1190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4029116" y="5814627"/>
            <a:ext cx="0" cy="5099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1101912" y="4816968"/>
            <a:ext cx="413210" cy="5198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flipV="1">
            <a:off x="80845" y="5044705"/>
            <a:ext cx="487788" cy="2920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96" name="Straight Arrow Connector 4095"/>
          <p:cNvCxnSpPr/>
          <p:nvPr/>
        </p:nvCxnSpPr>
        <p:spPr>
          <a:xfrm>
            <a:off x="1209016" y="5809287"/>
            <a:ext cx="1025167" cy="2603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00" name="Straight Arrow Connector 4099"/>
          <p:cNvCxnSpPr/>
          <p:nvPr/>
        </p:nvCxnSpPr>
        <p:spPr>
          <a:xfrm>
            <a:off x="762866" y="5786589"/>
            <a:ext cx="213667" cy="8428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4221" y="-30696"/>
            <a:ext cx="9640621" cy="6981651"/>
          </a:xfrm>
          <a:solidFill>
            <a:schemeClr val="accent2">
              <a:lumMod val="20000"/>
              <a:lumOff val="80000"/>
            </a:schemeClr>
          </a:solidFill>
          <a:scene3d>
            <a:camera prst="orthographicFront"/>
            <a:lightRig rig="threePt" dir="t"/>
          </a:scene3d>
          <a:sp3d>
            <a:bevelT/>
          </a:sp3d>
        </p:spPr>
        <p:txBody>
          <a:bodyPr>
            <a:normAutofit fontScale="92500" lnSpcReduction="10000"/>
          </a:bodyPr>
          <a:lstStyle/>
          <a:p>
            <a:pPr marL="514350" indent="-514350" algn="just" rtl="1">
              <a:buAutoNum type="arabic1Minus"/>
            </a:pPr>
            <a:r>
              <a:rPr lang="ar-IQ" sz="2800" b="1" dirty="0" smtClean="0">
                <a:latin typeface="Arial" pitchFamily="34" charset="0"/>
                <a:cs typeface="Arial" pitchFamily="34" charset="0"/>
              </a:rPr>
              <a:t>حائط الصد بلاعبين(2 لاعب) والدفاع عن الملعب بتقدم مركز(6):</a:t>
            </a:r>
          </a:p>
          <a:p>
            <a:pPr algn="just" rtl="1">
              <a:buFontTx/>
              <a:buChar char="-"/>
            </a:pPr>
            <a:r>
              <a:rPr lang="ar-IQ" sz="2800" b="1" dirty="0" smtClean="0">
                <a:latin typeface="Arial" pitchFamily="34" charset="0"/>
                <a:cs typeface="Arial" pitchFamily="34" charset="0"/>
              </a:rPr>
              <a:t>هجوم المنافس من مركز (2)</a:t>
            </a:r>
          </a:p>
          <a:p>
            <a:pPr marL="457200" indent="-457200" algn="just" rtl="1">
              <a:buFontTx/>
              <a:buChar char="-"/>
            </a:pPr>
            <a:r>
              <a:rPr lang="ar-IQ" sz="2100" b="1" dirty="0" smtClean="0">
                <a:latin typeface="Arial" pitchFamily="34" charset="0"/>
                <a:cs typeface="Arial" pitchFamily="34" charset="0"/>
              </a:rPr>
              <a:t>مركز (3) و(4) تشكيل حائط الصد.</a:t>
            </a:r>
          </a:p>
          <a:p>
            <a:pPr marL="457200" indent="-457200" algn="just" rtl="1">
              <a:buFontTx/>
              <a:buChar char="-"/>
            </a:pPr>
            <a:r>
              <a:rPr lang="ar-IQ" sz="2100" b="1" dirty="0" smtClean="0">
                <a:latin typeface="Arial" pitchFamily="34" charset="0"/>
                <a:cs typeface="Arial" pitchFamily="34" charset="0"/>
              </a:rPr>
              <a:t>مركز (6) تغطية حائط الصد </a:t>
            </a:r>
          </a:p>
          <a:p>
            <a:pPr marL="457200" indent="-457200" algn="just" rtl="1">
              <a:buFontTx/>
              <a:buChar char="-"/>
            </a:pPr>
            <a:r>
              <a:rPr lang="ar-IQ" sz="2100" b="1" dirty="0" smtClean="0">
                <a:latin typeface="Arial" pitchFamily="34" charset="0"/>
                <a:cs typeface="Arial" pitchFamily="34" charset="0"/>
              </a:rPr>
              <a:t>مركز (2) الدفاع عن الملعب والانسحاب</a:t>
            </a:r>
          </a:p>
          <a:p>
            <a:pPr algn="just" rtl="1"/>
            <a:r>
              <a:rPr lang="ar-IQ" sz="2100" b="1" dirty="0" smtClean="0">
                <a:latin typeface="Arial" pitchFamily="34" charset="0"/>
                <a:cs typeface="Arial" pitchFamily="34" charset="0"/>
              </a:rPr>
              <a:t>الى خط الهجوم</a:t>
            </a:r>
          </a:p>
          <a:p>
            <a:pPr marL="457200" indent="-457200" algn="just" rtl="1">
              <a:buFontTx/>
              <a:buChar char="-"/>
            </a:pPr>
            <a:r>
              <a:rPr lang="ar-IQ" sz="2100" b="1" dirty="0" smtClean="0">
                <a:latin typeface="Arial" pitchFamily="34" charset="0"/>
                <a:cs typeface="Arial" pitchFamily="34" charset="0"/>
              </a:rPr>
              <a:t>مركز (1) يقف خارج ظل البلوك والدفاع</a:t>
            </a:r>
          </a:p>
          <a:p>
            <a:pPr algn="just" rtl="1"/>
            <a:r>
              <a:rPr lang="ar-IQ" sz="2100" b="1" dirty="0" smtClean="0">
                <a:latin typeface="Arial" pitchFamily="34" charset="0"/>
                <a:cs typeface="Arial" pitchFamily="34" charset="0"/>
              </a:rPr>
              <a:t>عن الكرات البعيدة والملموسة بحائط الصد</a:t>
            </a:r>
          </a:p>
          <a:p>
            <a:pPr algn="just" rtl="1"/>
            <a:r>
              <a:rPr lang="ar-IQ" sz="2100" b="1" dirty="0" smtClean="0">
                <a:latin typeface="Arial" pitchFamily="34" charset="0"/>
                <a:cs typeface="Arial" pitchFamily="34" charset="0"/>
              </a:rPr>
              <a:t>والكرات الساقطة داخل ظل حائط الصد في اخر الملعب</a:t>
            </a:r>
          </a:p>
          <a:p>
            <a:pPr marL="457200" indent="-457200" algn="just" rtl="1">
              <a:buFontTx/>
              <a:buChar char="-"/>
            </a:pPr>
            <a:r>
              <a:rPr lang="ar-IQ" sz="2100" b="1" dirty="0" smtClean="0">
                <a:latin typeface="Arial" pitchFamily="34" charset="0"/>
                <a:cs typeface="Arial" pitchFamily="34" charset="0"/>
              </a:rPr>
              <a:t>مركز(5) يقف في الثلث الاخير من الملعب                                                             3                  4 </a:t>
            </a:r>
          </a:p>
          <a:p>
            <a:pPr algn="just" rtl="1"/>
            <a:r>
              <a:rPr lang="ar-IQ" sz="2100" b="1" dirty="0" smtClean="0">
                <a:latin typeface="Arial" pitchFamily="34" charset="0"/>
                <a:cs typeface="Arial" pitchFamily="34" charset="0"/>
              </a:rPr>
              <a:t>ويدافع عن الملعب في مركزه وعن الكرات التي                  </a:t>
            </a:r>
          </a:p>
          <a:p>
            <a:pPr algn="just" rtl="1"/>
            <a:r>
              <a:rPr lang="ar-IQ" sz="2100" b="1" dirty="0" smtClean="0">
                <a:latin typeface="Arial" pitchFamily="34" charset="0"/>
                <a:cs typeface="Arial" pitchFamily="34" charset="0"/>
              </a:rPr>
              <a:t>تلمس حائط الصد وتذهب للخلف او خارج  الملعب</a:t>
            </a:r>
          </a:p>
          <a:p>
            <a:pPr algn="just" rtl="1"/>
            <a:r>
              <a:rPr lang="ar-IQ" sz="2100" b="1" dirty="0" smtClean="0">
                <a:latin typeface="Arial" pitchFamily="34" charset="0"/>
                <a:cs typeface="Arial" pitchFamily="34" charset="0"/>
              </a:rPr>
              <a:t>من جهته                                                                    2                                                            </a:t>
            </a:r>
          </a:p>
          <a:p>
            <a:pPr marL="0" indent="0" algn="just" rtl="1">
              <a:buNone/>
            </a:pPr>
            <a:r>
              <a:rPr lang="ar-IQ" sz="2800" b="1" dirty="0">
                <a:latin typeface="Arial" pitchFamily="34" charset="0"/>
                <a:cs typeface="Arial" pitchFamily="34" charset="0"/>
              </a:rPr>
              <a:t> </a:t>
            </a:r>
            <a:r>
              <a:rPr lang="ar-IQ" sz="2800" b="1" dirty="0" smtClean="0">
                <a:latin typeface="Arial" pitchFamily="34" charset="0"/>
                <a:cs typeface="Arial" pitchFamily="34" charset="0"/>
              </a:rPr>
              <a:t>                                                                                        6                       </a:t>
            </a:r>
          </a:p>
          <a:p>
            <a:pPr marL="0" indent="0" algn="just" rtl="1">
              <a:buNone/>
            </a:pPr>
            <a:endParaRPr lang="ar-IQ" sz="2800" b="1" dirty="0">
              <a:latin typeface="Arial" pitchFamily="34" charset="0"/>
              <a:cs typeface="Arial" pitchFamily="34" charset="0"/>
            </a:endParaRPr>
          </a:p>
          <a:p>
            <a:pPr marL="0" indent="0" algn="just" rtl="1">
              <a:buNone/>
            </a:pPr>
            <a:endParaRPr lang="ar-IQ" sz="2800" b="1" dirty="0" smtClean="0">
              <a:latin typeface="Arial" pitchFamily="34" charset="0"/>
              <a:cs typeface="Arial" pitchFamily="34" charset="0"/>
            </a:endParaRPr>
          </a:p>
          <a:p>
            <a:pPr marL="0" indent="0" algn="just" rtl="1">
              <a:buNone/>
            </a:pPr>
            <a:r>
              <a:rPr lang="ar-IQ" sz="2800" b="1" dirty="0">
                <a:latin typeface="Arial" pitchFamily="34" charset="0"/>
                <a:cs typeface="Arial" pitchFamily="34" charset="0"/>
              </a:rPr>
              <a:t> </a:t>
            </a:r>
            <a:r>
              <a:rPr lang="ar-IQ" sz="2800" b="1" dirty="0" smtClean="0">
                <a:latin typeface="Arial" pitchFamily="34" charset="0"/>
                <a:cs typeface="Arial" pitchFamily="34" charset="0"/>
              </a:rPr>
              <a:t>                                                       1                              </a:t>
            </a:r>
          </a:p>
          <a:p>
            <a:pPr marL="0" indent="0" algn="just" rtl="1">
              <a:buNone/>
            </a:pPr>
            <a:r>
              <a:rPr lang="ar-IQ" sz="2800" b="1" dirty="0">
                <a:latin typeface="Arial" pitchFamily="34" charset="0"/>
                <a:cs typeface="Arial" pitchFamily="34" charset="0"/>
              </a:rPr>
              <a:t> </a:t>
            </a:r>
            <a:r>
              <a:rPr lang="ar-IQ" sz="2800" b="1" dirty="0" smtClean="0">
                <a:latin typeface="Arial" pitchFamily="34" charset="0"/>
                <a:cs typeface="Arial" pitchFamily="34" charset="0"/>
              </a:rPr>
              <a:t>                                                                                           5                           </a:t>
            </a:r>
            <a:endParaRPr lang="ar-IQ" sz="2800" b="1" dirty="0" smtClean="0">
              <a:latin typeface="Arial" pitchFamily="34" charset="0"/>
              <a:cs typeface="Arial" pitchFamily="34" charset="0"/>
            </a:endParaRPr>
          </a:p>
        </p:txBody>
      </p:sp>
      <p:cxnSp>
        <p:nvCxnSpPr>
          <p:cNvPr id="20" name="Straight Arrow Connector 19"/>
          <p:cNvCxnSpPr>
            <a:cxnSpLocks noChangeShapeType="1"/>
          </p:cNvCxnSpPr>
          <p:nvPr/>
        </p:nvCxnSpPr>
        <p:spPr bwMode="auto">
          <a:xfrm flipH="1">
            <a:off x="-40234" y="3112804"/>
            <a:ext cx="381762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1" name="Straight Arrow Connector 20"/>
          <p:cNvCxnSpPr>
            <a:cxnSpLocks noChangeShapeType="1"/>
          </p:cNvCxnSpPr>
          <p:nvPr/>
        </p:nvCxnSpPr>
        <p:spPr bwMode="auto">
          <a:xfrm flipH="1">
            <a:off x="-40234" y="6688210"/>
            <a:ext cx="3813321" cy="272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2" name="Straight Arrow Connector 21"/>
          <p:cNvCxnSpPr>
            <a:cxnSpLocks noChangeShapeType="1"/>
          </p:cNvCxnSpPr>
          <p:nvPr/>
        </p:nvCxnSpPr>
        <p:spPr bwMode="auto">
          <a:xfrm flipH="1">
            <a:off x="-40234" y="4113918"/>
            <a:ext cx="3817620" cy="2043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3" name="Straight Arrow Connector 22"/>
          <p:cNvCxnSpPr>
            <a:cxnSpLocks noChangeShapeType="1"/>
          </p:cNvCxnSpPr>
          <p:nvPr/>
        </p:nvCxnSpPr>
        <p:spPr bwMode="auto">
          <a:xfrm>
            <a:off x="-40234" y="3112804"/>
            <a:ext cx="7165" cy="358902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4" name="Straight Arrow Connector 23"/>
          <p:cNvCxnSpPr>
            <a:cxnSpLocks noChangeShapeType="1"/>
          </p:cNvCxnSpPr>
          <p:nvPr/>
        </p:nvCxnSpPr>
        <p:spPr bwMode="auto">
          <a:xfrm flipH="1" flipV="1">
            <a:off x="3764489" y="3112804"/>
            <a:ext cx="2866" cy="3569958"/>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5" name="Straight Arrow Connector 24"/>
          <p:cNvCxnSpPr>
            <a:cxnSpLocks noChangeShapeType="1"/>
          </p:cNvCxnSpPr>
          <p:nvPr/>
        </p:nvCxnSpPr>
        <p:spPr bwMode="auto">
          <a:xfrm>
            <a:off x="1348618" y="3305349"/>
            <a:ext cx="1687370" cy="331342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6" name="Straight Arrow Connector 25"/>
          <p:cNvCxnSpPr>
            <a:cxnSpLocks noChangeShapeType="1"/>
          </p:cNvCxnSpPr>
          <p:nvPr/>
        </p:nvCxnSpPr>
        <p:spPr bwMode="auto">
          <a:xfrm>
            <a:off x="434347" y="3460130"/>
            <a:ext cx="45857" cy="324170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27" name="Group 26"/>
          <p:cNvGrpSpPr>
            <a:grpSpLocks/>
          </p:cNvGrpSpPr>
          <p:nvPr/>
        </p:nvGrpSpPr>
        <p:grpSpPr bwMode="auto">
          <a:xfrm>
            <a:off x="405189" y="2719201"/>
            <a:ext cx="447109" cy="828130"/>
            <a:chOff x="6660" y="5817"/>
            <a:chExt cx="285" cy="443"/>
          </a:xfrm>
        </p:grpSpPr>
        <p:sp>
          <p:nvSpPr>
            <p:cNvPr id="32" name="Oval 31"/>
            <p:cNvSpPr>
              <a:spLocks noChangeArrowheads="1"/>
            </p:cNvSpPr>
            <p:nvPr/>
          </p:nvSpPr>
          <p:spPr bwMode="auto">
            <a:xfrm>
              <a:off x="6662" y="6023"/>
              <a:ext cx="283" cy="237"/>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3" name="AutoShape 515"/>
            <p:cNvSpPr>
              <a:spLocks noChangeArrowheads="1"/>
            </p:cNvSpPr>
            <p:nvPr/>
          </p:nvSpPr>
          <p:spPr bwMode="auto">
            <a:xfrm>
              <a:off x="6660" y="5817"/>
              <a:ext cx="71" cy="255"/>
            </a:xfrm>
            <a:prstGeom prst="upArrow">
              <a:avLst>
                <a:gd name="adj1" fmla="val 50000"/>
                <a:gd name="adj2" fmla="val 89789"/>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4" name="AutoShape 516"/>
            <p:cNvSpPr>
              <a:spLocks noChangeArrowheads="1"/>
            </p:cNvSpPr>
            <p:nvPr/>
          </p:nvSpPr>
          <p:spPr bwMode="auto">
            <a:xfrm>
              <a:off x="6873" y="5817"/>
              <a:ext cx="71" cy="255"/>
            </a:xfrm>
            <a:prstGeom prst="upArrow">
              <a:avLst>
                <a:gd name="adj1" fmla="val 50000"/>
                <a:gd name="adj2" fmla="val 89789"/>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28" name="Group 27"/>
          <p:cNvGrpSpPr>
            <a:grpSpLocks/>
          </p:cNvGrpSpPr>
          <p:nvPr/>
        </p:nvGrpSpPr>
        <p:grpSpPr bwMode="auto">
          <a:xfrm>
            <a:off x="885768" y="2698739"/>
            <a:ext cx="447109" cy="828130"/>
            <a:chOff x="6660" y="5817"/>
            <a:chExt cx="285" cy="443"/>
          </a:xfrm>
        </p:grpSpPr>
        <p:sp>
          <p:nvSpPr>
            <p:cNvPr id="29" name="Oval 28"/>
            <p:cNvSpPr>
              <a:spLocks noChangeArrowheads="1"/>
            </p:cNvSpPr>
            <p:nvPr/>
          </p:nvSpPr>
          <p:spPr bwMode="auto">
            <a:xfrm>
              <a:off x="6662" y="6023"/>
              <a:ext cx="283" cy="237"/>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0" name="AutoShape 515"/>
            <p:cNvSpPr>
              <a:spLocks noChangeArrowheads="1"/>
            </p:cNvSpPr>
            <p:nvPr/>
          </p:nvSpPr>
          <p:spPr bwMode="auto">
            <a:xfrm>
              <a:off x="6660" y="5817"/>
              <a:ext cx="71" cy="255"/>
            </a:xfrm>
            <a:prstGeom prst="upArrow">
              <a:avLst>
                <a:gd name="adj1" fmla="val 50000"/>
                <a:gd name="adj2" fmla="val 89789"/>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1" name="AutoShape 516"/>
            <p:cNvSpPr>
              <a:spLocks noChangeArrowheads="1"/>
            </p:cNvSpPr>
            <p:nvPr/>
          </p:nvSpPr>
          <p:spPr bwMode="auto">
            <a:xfrm>
              <a:off x="6873" y="5817"/>
              <a:ext cx="71" cy="255"/>
            </a:xfrm>
            <a:prstGeom prst="upArrow">
              <a:avLst>
                <a:gd name="adj1" fmla="val 50000"/>
                <a:gd name="adj2" fmla="val 89789"/>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362" y="2063103"/>
            <a:ext cx="36512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545599">
            <a:off x="704738" y="3773591"/>
            <a:ext cx="734721"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2709757" y="3761409"/>
            <a:ext cx="652463"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7062061">
            <a:off x="2883589" y="5194216"/>
            <a:ext cx="652463"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8450744">
            <a:off x="-113637" y="5318273"/>
            <a:ext cx="652463"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1"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7358460">
            <a:off x="-113343" y="3144056"/>
            <a:ext cx="2273300" cy="1719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7" name="Straight Arrow Connector 36"/>
          <p:cNvCxnSpPr/>
          <p:nvPr/>
        </p:nvCxnSpPr>
        <p:spPr>
          <a:xfrm flipH="1" flipV="1">
            <a:off x="2295370" y="3589493"/>
            <a:ext cx="499786" cy="2967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2192303" y="4325592"/>
            <a:ext cx="602852" cy="3263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flipV="1">
            <a:off x="3209820" y="3238052"/>
            <a:ext cx="170656" cy="5416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flipV="1">
            <a:off x="2691501" y="4962062"/>
            <a:ext cx="344487" cy="398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flipH="1" flipV="1">
            <a:off x="1540944" y="5538703"/>
            <a:ext cx="1322800" cy="1240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3624486" y="4897783"/>
            <a:ext cx="414114" cy="4628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212594" y="4651984"/>
            <a:ext cx="0" cy="7086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622924" y="5360637"/>
            <a:ext cx="596999" cy="3021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378131" y="5940214"/>
            <a:ext cx="841792" cy="5367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a:off x="2795156" y="5940214"/>
            <a:ext cx="414664" cy="5367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a:off x="-609600" y="5791200"/>
            <a:ext cx="530758" cy="1490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100000">
              <a:schemeClr val="bg1">
                <a:shade val="35000"/>
                <a:satMod val="15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7010400"/>
          </a:xfrm>
          <a:gradFill flip="none" rotWithShape="1">
            <a:gsLst>
              <a:gs pos="0">
                <a:srgbClr val="FFEFD1"/>
              </a:gs>
              <a:gs pos="64999">
                <a:srgbClr val="F0EBD5"/>
              </a:gs>
              <a:gs pos="100000">
                <a:srgbClr val="D1C39F"/>
              </a:gs>
            </a:gsLst>
            <a:lin ang="5400000" scaled="0"/>
            <a:tileRect/>
          </a:gradFill>
        </p:spPr>
        <p:txBody>
          <a:bodyPr>
            <a:normAutofit/>
          </a:bodyPr>
          <a:lstStyle/>
          <a:p>
            <a:pPr marL="0" indent="0" algn="r">
              <a:buNone/>
            </a:pPr>
            <a:r>
              <a:rPr lang="ar-IQ" sz="2800" b="1" dirty="0" smtClean="0">
                <a:latin typeface="Arial" pitchFamily="34" charset="0"/>
                <a:cs typeface="Arial" pitchFamily="34" charset="0"/>
              </a:rPr>
              <a:t>حائط الصد بلاعبين(2 لاعب) والدفاع عن الملعب بتقدم مركز(6):</a:t>
            </a:r>
            <a:br>
              <a:rPr lang="ar-IQ" sz="2800" b="1" dirty="0" smtClean="0">
                <a:latin typeface="Arial" pitchFamily="34" charset="0"/>
                <a:cs typeface="Arial" pitchFamily="34" charset="0"/>
              </a:rPr>
            </a:br>
            <a:r>
              <a:rPr lang="ar-IQ" sz="2800" b="1" dirty="0" smtClean="0">
                <a:latin typeface="Arial" pitchFamily="34" charset="0"/>
                <a:cs typeface="Arial" pitchFamily="34" charset="0"/>
              </a:rPr>
              <a:t> </a:t>
            </a:r>
            <a:r>
              <a:rPr lang="ar-IQ" b="1" dirty="0" smtClean="0">
                <a:latin typeface="Arial" pitchFamily="34" charset="0"/>
                <a:cs typeface="Arial" pitchFamily="34" charset="0"/>
              </a:rPr>
              <a:t>هجوم المنافس من مركز (3)</a:t>
            </a:r>
          </a:p>
          <a:p>
            <a:pPr marL="0" indent="0" algn="r">
              <a:buNone/>
            </a:pPr>
            <a:endParaRPr lang="ar-IQ" b="1" dirty="0">
              <a:latin typeface="Arial" pitchFamily="34" charset="0"/>
              <a:cs typeface="Arial" pitchFamily="34" charset="0"/>
            </a:endParaRPr>
          </a:p>
          <a:p>
            <a:pPr marL="0" indent="0" algn="r">
              <a:buNone/>
            </a:pPr>
            <a:endParaRPr lang="ar-IQ" b="1" dirty="0" smtClean="0">
              <a:latin typeface="Arial" pitchFamily="34" charset="0"/>
              <a:cs typeface="Arial" pitchFamily="34" charset="0"/>
            </a:endParaRPr>
          </a:p>
          <a:p>
            <a:pPr marL="0" indent="0" algn="r">
              <a:buNone/>
            </a:pPr>
            <a:endParaRPr lang="ar-IQ" b="1" dirty="0">
              <a:latin typeface="Arial" pitchFamily="34" charset="0"/>
              <a:cs typeface="Arial" pitchFamily="34" charset="0"/>
            </a:endParaRPr>
          </a:p>
          <a:p>
            <a:pPr marL="0" indent="0" algn="r">
              <a:buNone/>
            </a:pPr>
            <a:r>
              <a:rPr lang="ar-IQ" b="1" dirty="0" smtClean="0">
                <a:latin typeface="Arial" pitchFamily="34" charset="0"/>
                <a:cs typeface="Arial" pitchFamily="34" charset="0"/>
              </a:rPr>
              <a:t>            2           3                          3          4</a:t>
            </a:r>
          </a:p>
          <a:p>
            <a:pPr marL="0" indent="0" algn="r">
              <a:buNone/>
            </a:pPr>
            <a:r>
              <a:rPr lang="ar-IQ" b="1" dirty="0">
                <a:latin typeface="Arial" pitchFamily="34" charset="0"/>
                <a:cs typeface="Arial" pitchFamily="34" charset="0"/>
              </a:rPr>
              <a:t> </a:t>
            </a:r>
            <a:r>
              <a:rPr lang="ar-IQ" b="1" dirty="0" smtClean="0">
                <a:latin typeface="Arial" pitchFamily="34" charset="0"/>
                <a:cs typeface="Arial" pitchFamily="34" charset="0"/>
              </a:rPr>
              <a:t>   6                           4             2                         6</a:t>
            </a:r>
          </a:p>
          <a:p>
            <a:pPr marL="0" indent="0" algn="r">
              <a:buNone/>
            </a:pPr>
            <a:endParaRPr lang="ar-IQ" b="1" dirty="0">
              <a:latin typeface="Arial" pitchFamily="34" charset="0"/>
              <a:cs typeface="Arial" pitchFamily="34" charset="0"/>
            </a:endParaRPr>
          </a:p>
          <a:p>
            <a:pPr marL="0" indent="0" algn="r">
              <a:buNone/>
            </a:pPr>
            <a:endParaRPr lang="ar-IQ" b="1" dirty="0" smtClean="0">
              <a:latin typeface="Arial" pitchFamily="34" charset="0"/>
              <a:cs typeface="Arial" pitchFamily="34" charset="0"/>
            </a:endParaRPr>
          </a:p>
          <a:p>
            <a:pPr marL="0" indent="0" algn="r">
              <a:buNone/>
            </a:pPr>
            <a:r>
              <a:rPr lang="ar-IQ" b="1" dirty="0">
                <a:latin typeface="Arial" pitchFamily="34" charset="0"/>
                <a:cs typeface="Arial" pitchFamily="34" charset="0"/>
              </a:rPr>
              <a:t> </a:t>
            </a:r>
            <a:r>
              <a:rPr lang="ar-IQ" b="1" dirty="0" smtClean="0">
                <a:latin typeface="Arial" pitchFamily="34" charset="0"/>
                <a:cs typeface="Arial" pitchFamily="34" charset="0"/>
              </a:rPr>
              <a:t>         1                      5           </a:t>
            </a:r>
          </a:p>
          <a:p>
            <a:pPr marL="0" indent="0" algn="r">
              <a:buNone/>
            </a:pPr>
            <a:r>
              <a:rPr lang="ar-IQ" b="1" dirty="0">
                <a:latin typeface="Arial" pitchFamily="34" charset="0"/>
                <a:cs typeface="Arial" pitchFamily="34" charset="0"/>
              </a:rPr>
              <a:t> </a:t>
            </a:r>
            <a:r>
              <a:rPr lang="ar-IQ" b="1" dirty="0" smtClean="0">
                <a:latin typeface="Arial" pitchFamily="34" charset="0"/>
                <a:cs typeface="Arial" pitchFamily="34" charset="0"/>
              </a:rPr>
              <a:t>                                             1                          5</a:t>
            </a:r>
          </a:p>
          <a:p>
            <a:pPr marL="0" indent="0" algn="r">
              <a:buNone/>
            </a:pPr>
            <a:endParaRPr lang="ar-IQ" b="1" dirty="0">
              <a:latin typeface="Arial" pitchFamily="34" charset="0"/>
              <a:cs typeface="Arial" pitchFamily="34" charset="0"/>
            </a:endParaRPr>
          </a:p>
          <a:p>
            <a:pPr marL="0" indent="0" algn="r">
              <a:buNone/>
            </a:pPr>
            <a:endParaRPr lang="ar-IQ" b="1" dirty="0" smtClean="0">
              <a:latin typeface="Arial" pitchFamily="34" charset="0"/>
              <a:cs typeface="Arial" pitchFamily="34" charset="0"/>
            </a:endParaRPr>
          </a:p>
          <a:p>
            <a:pPr marL="0" indent="0" algn="r">
              <a:buNone/>
            </a:pPr>
            <a:endParaRPr lang="ar-IQ" b="1" dirty="0">
              <a:latin typeface="Arial" pitchFamily="34" charset="0"/>
              <a:cs typeface="Arial" pitchFamily="34" charset="0"/>
            </a:endParaRPr>
          </a:p>
        </p:txBody>
      </p:sp>
      <p:cxnSp>
        <p:nvCxnSpPr>
          <p:cNvPr id="6" name="Straight Arrow Connector 5"/>
          <p:cNvCxnSpPr>
            <a:cxnSpLocks noChangeShapeType="1"/>
          </p:cNvCxnSpPr>
          <p:nvPr/>
        </p:nvCxnSpPr>
        <p:spPr bwMode="auto">
          <a:xfrm flipH="1">
            <a:off x="4960018" y="6248451"/>
            <a:ext cx="3735204" cy="270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 name="Straight Arrow Connector 6"/>
          <p:cNvCxnSpPr>
            <a:cxnSpLocks noChangeShapeType="1"/>
          </p:cNvCxnSpPr>
          <p:nvPr/>
        </p:nvCxnSpPr>
        <p:spPr bwMode="auto">
          <a:xfrm>
            <a:off x="4953000" y="2707822"/>
            <a:ext cx="7018" cy="356225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 name="Straight Arrow Connector 7"/>
          <p:cNvCxnSpPr>
            <a:cxnSpLocks noChangeShapeType="1"/>
          </p:cNvCxnSpPr>
          <p:nvPr/>
        </p:nvCxnSpPr>
        <p:spPr bwMode="auto">
          <a:xfrm flipH="1" flipV="1">
            <a:off x="8692415" y="2705118"/>
            <a:ext cx="2807" cy="354333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 name="Straight Arrow Connector 8"/>
          <p:cNvCxnSpPr>
            <a:cxnSpLocks noChangeShapeType="1"/>
          </p:cNvCxnSpPr>
          <p:nvPr/>
        </p:nvCxnSpPr>
        <p:spPr bwMode="auto">
          <a:xfrm>
            <a:off x="7405236" y="2904310"/>
            <a:ext cx="748164" cy="334684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 name="Straight Arrow Connector 9"/>
          <p:cNvCxnSpPr>
            <a:cxnSpLocks noChangeShapeType="1"/>
          </p:cNvCxnSpPr>
          <p:nvPr/>
        </p:nvCxnSpPr>
        <p:spPr bwMode="auto">
          <a:xfrm flipH="1">
            <a:off x="5509637" y="2888087"/>
            <a:ext cx="869482" cy="336036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Straight Arrow Connector 10"/>
          <p:cNvCxnSpPr>
            <a:cxnSpLocks noChangeShapeType="1"/>
          </p:cNvCxnSpPr>
          <p:nvPr/>
        </p:nvCxnSpPr>
        <p:spPr bwMode="auto">
          <a:xfrm flipH="1">
            <a:off x="4956509" y="2726748"/>
            <a:ext cx="373941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Straight Arrow Connector 11"/>
          <p:cNvCxnSpPr>
            <a:cxnSpLocks noChangeShapeType="1"/>
          </p:cNvCxnSpPr>
          <p:nvPr/>
        </p:nvCxnSpPr>
        <p:spPr bwMode="auto">
          <a:xfrm flipH="1">
            <a:off x="4949549" y="3850178"/>
            <a:ext cx="3735204" cy="270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13" name="Group 12"/>
          <p:cNvGrpSpPr>
            <a:grpSpLocks/>
          </p:cNvGrpSpPr>
          <p:nvPr/>
        </p:nvGrpSpPr>
        <p:grpSpPr bwMode="auto">
          <a:xfrm>
            <a:off x="6435291" y="2302224"/>
            <a:ext cx="437949" cy="821954"/>
            <a:chOff x="6660" y="5817"/>
            <a:chExt cx="285" cy="443"/>
          </a:xfrm>
        </p:grpSpPr>
        <p:sp>
          <p:nvSpPr>
            <p:cNvPr id="18" name="Oval 17"/>
            <p:cNvSpPr>
              <a:spLocks noChangeArrowheads="1"/>
            </p:cNvSpPr>
            <p:nvPr/>
          </p:nvSpPr>
          <p:spPr bwMode="auto">
            <a:xfrm>
              <a:off x="6662" y="6023"/>
              <a:ext cx="283" cy="237"/>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9" name="AutoShape 515"/>
            <p:cNvSpPr>
              <a:spLocks noChangeArrowheads="1"/>
            </p:cNvSpPr>
            <p:nvPr/>
          </p:nvSpPr>
          <p:spPr bwMode="auto">
            <a:xfrm>
              <a:off x="6660" y="5817"/>
              <a:ext cx="71" cy="255"/>
            </a:xfrm>
            <a:prstGeom prst="upArrow">
              <a:avLst>
                <a:gd name="adj1" fmla="val 50000"/>
                <a:gd name="adj2" fmla="val 89789"/>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0" name="AutoShape 516"/>
            <p:cNvSpPr>
              <a:spLocks noChangeArrowheads="1"/>
            </p:cNvSpPr>
            <p:nvPr/>
          </p:nvSpPr>
          <p:spPr bwMode="auto">
            <a:xfrm>
              <a:off x="6873" y="5817"/>
              <a:ext cx="71" cy="255"/>
            </a:xfrm>
            <a:prstGeom prst="upArrow">
              <a:avLst>
                <a:gd name="adj1" fmla="val 50000"/>
                <a:gd name="adj2" fmla="val 89789"/>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14" name="Group 13"/>
          <p:cNvGrpSpPr>
            <a:grpSpLocks/>
          </p:cNvGrpSpPr>
          <p:nvPr/>
        </p:nvGrpSpPr>
        <p:grpSpPr bwMode="auto">
          <a:xfrm>
            <a:off x="6956057" y="2286001"/>
            <a:ext cx="437949" cy="821954"/>
            <a:chOff x="6660" y="5817"/>
            <a:chExt cx="285" cy="443"/>
          </a:xfrm>
        </p:grpSpPr>
        <p:sp>
          <p:nvSpPr>
            <p:cNvPr id="15" name="Oval 14"/>
            <p:cNvSpPr>
              <a:spLocks noChangeArrowheads="1"/>
            </p:cNvSpPr>
            <p:nvPr/>
          </p:nvSpPr>
          <p:spPr bwMode="auto">
            <a:xfrm>
              <a:off x="6662" y="6023"/>
              <a:ext cx="283" cy="237"/>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6" name="AutoShape 515"/>
            <p:cNvSpPr>
              <a:spLocks noChangeArrowheads="1"/>
            </p:cNvSpPr>
            <p:nvPr/>
          </p:nvSpPr>
          <p:spPr bwMode="auto">
            <a:xfrm>
              <a:off x="6660" y="5817"/>
              <a:ext cx="71" cy="255"/>
            </a:xfrm>
            <a:prstGeom prst="upArrow">
              <a:avLst>
                <a:gd name="adj1" fmla="val 50000"/>
                <a:gd name="adj2" fmla="val 89789"/>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7" name="AutoShape 516"/>
            <p:cNvSpPr>
              <a:spLocks noChangeArrowheads="1"/>
            </p:cNvSpPr>
            <p:nvPr/>
          </p:nvSpPr>
          <p:spPr bwMode="auto">
            <a:xfrm>
              <a:off x="6873" y="5817"/>
              <a:ext cx="71" cy="255"/>
            </a:xfrm>
            <a:prstGeom prst="upArrow">
              <a:avLst>
                <a:gd name="adj1" fmla="val 50000"/>
                <a:gd name="adj2" fmla="val 89789"/>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648232">
            <a:off x="7857352" y="4636730"/>
            <a:ext cx="950913"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196664">
            <a:off x="4946951" y="4568269"/>
            <a:ext cx="950913"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831869">
            <a:off x="5084977" y="3459299"/>
            <a:ext cx="950913"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487585">
            <a:off x="7671296" y="3659981"/>
            <a:ext cx="95726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8545" y="1676400"/>
            <a:ext cx="36512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7" name="Straight Arrow Connector 26"/>
          <p:cNvCxnSpPr/>
          <p:nvPr/>
        </p:nvCxnSpPr>
        <p:spPr>
          <a:xfrm flipV="1">
            <a:off x="7924800" y="3107955"/>
            <a:ext cx="0" cy="4734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7337917" y="3344677"/>
            <a:ext cx="441401" cy="2367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6959130" y="3733800"/>
            <a:ext cx="706605" cy="1163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5422407" y="2904310"/>
            <a:ext cx="87230" cy="6770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5791200" y="3344678"/>
            <a:ext cx="647164" cy="3891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6092409" y="3956082"/>
            <a:ext cx="670191" cy="968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615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460049"/>
            <a:ext cx="3756025" cy="400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5"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3910439"/>
            <a:ext cx="3736975"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9774" y="1871664"/>
            <a:ext cx="36512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7"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509679">
            <a:off x="176899" y="3455908"/>
            <a:ext cx="1243013"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8"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6841048">
            <a:off x="2960030" y="3285364"/>
            <a:ext cx="1341437"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9" name="Picture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7182918">
            <a:off x="3009249" y="4488952"/>
            <a:ext cx="1341437"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0" name="Picture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359" y="4568269"/>
            <a:ext cx="1341437"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2" name="Straight Arrow Connector 41"/>
          <p:cNvCxnSpPr/>
          <p:nvPr/>
        </p:nvCxnSpPr>
        <p:spPr>
          <a:xfrm flipH="1" flipV="1">
            <a:off x="3505200" y="3172643"/>
            <a:ext cx="304800" cy="4087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2514600" y="3581400"/>
            <a:ext cx="685800" cy="2105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2374899" y="4056776"/>
            <a:ext cx="977901" cy="270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798405" y="3124178"/>
            <a:ext cx="0" cy="4150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1066800" y="3581400"/>
            <a:ext cx="7620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1230298" y="4191894"/>
            <a:ext cx="77947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990600"/>
          </a:xfrm>
          <a:gradFill>
            <a:gsLst>
              <a:gs pos="0">
                <a:srgbClr val="FFEFD1"/>
              </a:gs>
              <a:gs pos="64999">
                <a:srgbClr val="F0EBD5"/>
              </a:gs>
              <a:gs pos="100000">
                <a:srgbClr val="D1C39F"/>
              </a:gs>
            </a:gsLst>
            <a:lin ang="5400000" scaled="0"/>
          </a:gradFill>
        </p:spPr>
        <p:txBody>
          <a:bodyPr>
            <a:normAutofit/>
          </a:bodyPr>
          <a:lstStyle/>
          <a:p>
            <a:pPr algn="ctr"/>
            <a:r>
              <a:rPr lang="ar-IQ" sz="3200" b="1" dirty="0"/>
              <a:t>ب- حائط الصد بثلاثة لاعبين والدفاع عن الملعب يتقدم مركز(6)</a:t>
            </a:r>
            <a:endParaRPr lang="ar-IQ" sz="3200" b="1" dirty="0"/>
          </a:p>
        </p:txBody>
      </p:sp>
      <p:sp>
        <p:nvSpPr>
          <p:cNvPr id="3" name="عنوان فرعي 2"/>
          <p:cNvSpPr>
            <a:spLocks noGrp="1"/>
          </p:cNvSpPr>
          <p:nvPr>
            <p:ph type="subTitle" idx="1"/>
          </p:nvPr>
        </p:nvSpPr>
        <p:spPr>
          <a:xfrm>
            <a:off x="0" y="1066800"/>
            <a:ext cx="9144000" cy="5867400"/>
          </a:xfrm>
          <a:gradFill>
            <a:gsLst>
              <a:gs pos="0">
                <a:schemeClr val="accent3">
                  <a:lumMod val="40000"/>
                  <a:lumOff val="60000"/>
                </a:schemeClr>
              </a:gs>
              <a:gs pos="64999">
                <a:srgbClr val="F0EBD5"/>
              </a:gs>
              <a:gs pos="100000">
                <a:srgbClr val="D1C39F"/>
              </a:gs>
            </a:gsLst>
            <a:lin ang="5400000" scaled="0"/>
          </a:gradFill>
        </p:spPr>
        <p:txBody>
          <a:bodyPr>
            <a:normAutofit/>
          </a:bodyPr>
          <a:lstStyle/>
          <a:p>
            <a:pPr lvl="0"/>
            <a:endParaRPr lang="en-US" dirty="0" smtClean="0"/>
          </a:p>
          <a:p>
            <a:pPr algn="just" rtl="1"/>
            <a:r>
              <a:rPr lang="ar-IQ" dirty="0" smtClean="0"/>
              <a:t>                                        </a:t>
            </a:r>
            <a:r>
              <a:rPr lang="ar-IQ" sz="2400" dirty="0" smtClean="0">
                <a:solidFill>
                  <a:schemeClr val="tx1"/>
                </a:solidFill>
              </a:rPr>
              <a:t>2    3   4</a:t>
            </a:r>
            <a:endParaRPr lang="ar-IQ" dirty="0" smtClean="0"/>
          </a:p>
          <a:p>
            <a:pPr algn="just" rtl="1"/>
            <a:r>
              <a:rPr lang="ar-IQ" dirty="0"/>
              <a:t> </a:t>
            </a:r>
            <a:r>
              <a:rPr lang="ar-IQ" dirty="0" smtClean="0"/>
              <a:t>                                   </a:t>
            </a:r>
            <a:endParaRPr lang="ar-IQ" sz="2400" dirty="0">
              <a:solidFill>
                <a:schemeClr val="tx1"/>
              </a:solidFill>
            </a:endParaRPr>
          </a:p>
          <a:p>
            <a:pPr algn="just" rtl="1"/>
            <a:endParaRPr lang="ar-IQ" sz="2400" dirty="0" smtClean="0">
              <a:solidFill>
                <a:schemeClr val="tx1"/>
              </a:solidFill>
            </a:endParaRPr>
          </a:p>
          <a:p>
            <a:pPr algn="just" rtl="1"/>
            <a:r>
              <a:rPr lang="ar-IQ" sz="2400" dirty="0">
                <a:solidFill>
                  <a:schemeClr val="tx1"/>
                </a:solidFill>
              </a:rPr>
              <a:t> </a:t>
            </a:r>
            <a:r>
              <a:rPr lang="ar-IQ" sz="2400" dirty="0" smtClean="0">
                <a:solidFill>
                  <a:schemeClr val="tx1"/>
                </a:solidFill>
              </a:rPr>
              <a:t>                                                              6</a:t>
            </a:r>
          </a:p>
          <a:p>
            <a:pPr algn="just" rtl="1"/>
            <a:endParaRPr lang="ar-IQ" sz="2400" dirty="0">
              <a:solidFill>
                <a:schemeClr val="tx1"/>
              </a:solidFill>
            </a:endParaRPr>
          </a:p>
          <a:p>
            <a:pPr algn="just" rtl="1"/>
            <a:endParaRPr lang="ar-IQ" sz="2400" dirty="0" smtClean="0">
              <a:solidFill>
                <a:schemeClr val="tx1"/>
              </a:solidFill>
            </a:endParaRPr>
          </a:p>
          <a:p>
            <a:pPr algn="just" rtl="1"/>
            <a:endParaRPr lang="ar-IQ" sz="2400" dirty="0">
              <a:solidFill>
                <a:schemeClr val="tx1"/>
              </a:solidFill>
            </a:endParaRPr>
          </a:p>
          <a:p>
            <a:pPr algn="just" rtl="1"/>
            <a:endParaRPr lang="ar-IQ" sz="2400" dirty="0" smtClean="0">
              <a:solidFill>
                <a:schemeClr val="tx1"/>
              </a:solidFill>
            </a:endParaRPr>
          </a:p>
          <a:p>
            <a:pPr algn="just" rtl="1"/>
            <a:r>
              <a:rPr lang="ar-IQ" sz="2400" dirty="0">
                <a:solidFill>
                  <a:schemeClr val="tx1"/>
                </a:solidFill>
              </a:rPr>
              <a:t> </a:t>
            </a:r>
            <a:r>
              <a:rPr lang="ar-IQ" sz="2400" dirty="0" smtClean="0">
                <a:solidFill>
                  <a:schemeClr val="tx1"/>
                </a:solidFill>
              </a:rPr>
              <a:t>                                      1                                  5     </a:t>
            </a:r>
            <a:endParaRPr lang="ar-IQ" dirty="0"/>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3543" y="2349197"/>
            <a:ext cx="4623841" cy="4397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807780"/>
            <a:ext cx="457200"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1792014"/>
            <a:ext cx="457200"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789112"/>
            <a:ext cx="457200"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8"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7716804">
            <a:off x="5333410" y="4571791"/>
            <a:ext cx="1341437"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9"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818418">
            <a:off x="1600198" y="4643629"/>
            <a:ext cx="1341437"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flipH="1">
            <a:off x="2667000" y="2438400"/>
            <a:ext cx="685800" cy="4168543"/>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24400" y="2438400"/>
            <a:ext cx="838200" cy="4168543"/>
          </a:xfrm>
          <a:prstGeom prst="line">
            <a:avLst/>
          </a:prstGeom>
        </p:spPr>
        <p:style>
          <a:lnRef idx="1">
            <a:schemeClr val="accent1"/>
          </a:lnRef>
          <a:fillRef idx="0">
            <a:schemeClr val="accent1"/>
          </a:fillRef>
          <a:effectRef idx="0">
            <a:schemeClr val="accent1"/>
          </a:effectRef>
          <a:fontRef idx="minor">
            <a:schemeClr val="tx1"/>
          </a:fontRef>
        </p:style>
      </p:cxnSp>
      <p:pic>
        <p:nvPicPr>
          <p:cNvPr id="7180"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8984810">
            <a:off x="3396976" y="2890721"/>
            <a:ext cx="1487487" cy="151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Arc 8"/>
          <p:cNvSpPr/>
          <p:nvPr/>
        </p:nvSpPr>
        <p:spPr>
          <a:xfrm rot="6374680">
            <a:off x="1909803" y="-603081"/>
            <a:ext cx="4461834" cy="4689208"/>
          </a:xfrm>
          <a:prstGeom prst="arc">
            <a:avLst>
              <a:gd name="adj1" fmla="val 16255613"/>
              <a:gd name="adj2" fmla="val 3399347"/>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Arrow Connector 10"/>
          <p:cNvCxnSpPr/>
          <p:nvPr/>
        </p:nvCxnSpPr>
        <p:spPr>
          <a:xfrm flipV="1">
            <a:off x="4495800" y="3124200"/>
            <a:ext cx="1066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140720" y="2819400"/>
            <a:ext cx="0"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2895600" y="3067050"/>
            <a:ext cx="914400" cy="438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5410200" y="4038600"/>
            <a:ext cx="593928"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096000" y="3810000"/>
            <a:ext cx="0" cy="901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4267200" y="4711963"/>
            <a:ext cx="1295400" cy="5305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4914900" y="5638800"/>
            <a:ext cx="1181100" cy="4966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2438400" y="4038600"/>
            <a:ext cx="2286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2667000" y="4711963"/>
            <a:ext cx="1143000" cy="6023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1066800" y="4711963"/>
            <a:ext cx="990600" cy="393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6324600" y="4711963"/>
            <a:ext cx="691194" cy="393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1562100" y="5638800"/>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438400" y="5638800"/>
            <a:ext cx="1371600" cy="2483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181" name="Picture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17841" y="1066800"/>
            <a:ext cx="36512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1066</TotalTime>
  <Words>411</Words>
  <Application>Microsoft Office PowerPoint</Application>
  <PresentationFormat>On-screen Show (4:3)</PresentationFormat>
  <Paragraphs>77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تشكيلات حائط الصد والدفاع عن الملعب</vt:lpstr>
      <vt:lpstr>PowerPoint Presentation</vt:lpstr>
      <vt:lpstr>التكتيكات المستخدمة في تشكيلات حائط الصد والدفاع عن الملعب:</vt:lpstr>
      <vt:lpstr>1- تشكيلات حائط الصد والدفاع عن الملعب بتقدم مركز (6)</vt:lpstr>
      <vt:lpstr>PowerPoint Presentation</vt:lpstr>
      <vt:lpstr>PowerPoint Presentation</vt:lpstr>
      <vt:lpstr>PowerPoint Presentation</vt:lpstr>
      <vt:lpstr>ب- حائط الصد بثلاثة لاعبين والدفاع عن الملعب يتقدم مركز(6)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أنماط التعلم</dc:title>
  <dc:creator>asus</dc:creator>
  <cp:lastModifiedBy>asus</cp:lastModifiedBy>
  <cp:revision>74</cp:revision>
  <dcterms:created xsi:type="dcterms:W3CDTF">2006-08-16T00:00:00Z</dcterms:created>
  <dcterms:modified xsi:type="dcterms:W3CDTF">2020-04-13T19:19:37Z</dcterms:modified>
</cp:coreProperties>
</file>