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2CB58-A763-4B5E-BE07-68442F8A3E9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351978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2CB58-A763-4B5E-BE07-68442F8A3E9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105158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2CB58-A763-4B5E-BE07-68442F8A3E9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299050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2CB58-A763-4B5E-BE07-68442F8A3E9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172934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C2CB58-A763-4B5E-BE07-68442F8A3E96}"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204044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2CB58-A763-4B5E-BE07-68442F8A3E96}"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49449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2CB58-A763-4B5E-BE07-68442F8A3E96}"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311649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2CB58-A763-4B5E-BE07-68442F8A3E96}"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62523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2CB58-A763-4B5E-BE07-68442F8A3E96}"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84905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C2CB58-A763-4B5E-BE07-68442F8A3E96}"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417385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C2CB58-A763-4B5E-BE07-68442F8A3E96}"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D9D47-A42A-4637-8EA1-578560CCD33C}" type="slidenum">
              <a:rPr lang="en-US" smtClean="0"/>
              <a:t>‹#›</a:t>
            </a:fld>
            <a:endParaRPr lang="en-US"/>
          </a:p>
        </p:txBody>
      </p:sp>
    </p:spTree>
    <p:extLst>
      <p:ext uri="{BB962C8B-B14F-4D97-AF65-F5344CB8AC3E}">
        <p14:creationId xmlns:p14="http://schemas.microsoft.com/office/powerpoint/2010/main" val="271635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2CB58-A763-4B5E-BE07-68442F8A3E96}"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D9D47-A42A-4637-8EA1-578560CCD33C}" type="slidenum">
              <a:rPr lang="en-US" smtClean="0"/>
              <a:t>‹#›</a:t>
            </a:fld>
            <a:endParaRPr lang="en-US"/>
          </a:p>
        </p:txBody>
      </p:sp>
    </p:spTree>
    <p:extLst>
      <p:ext uri="{BB962C8B-B14F-4D97-AF65-F5344CB8AC3E}">
        <p14:creationId xmlns:p14="http://schemas.microsoft.com/office/powerpoint/2010/main" val="386956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8" y="267629"/>
            <a:ext cx="10515600" cy="2787805"/>
          </a:xfrm>
        </p:spPr>
        <p:txBody>
          <a:bodyPr>
            <a:normAutofit fontScale="90000"/>
          </a:bodyPr>
          <a:lstStyle/>
          <a:p>
            <a:pPr marL="0" marR="0" algn="r" rtl="1">
              <a:lnSpc>
                <a:spcPct val="150000"/>
              </a:lnSpc>
              <a:spcBef>
                <a:spcPts val="0"/>
              </a:spcBef>
              <a:spcAft>
                <a:spcPts val="800"/>
              </a:spcAft>
              <a:tabLst>
                <a:tab pos="4191000" algn="l"/>
              </a:tabLst>
            </a:pPr>
            <a:r>
              <a:rPr lang="ar-SA" sz="2600" dirty="0" smtClean="0">
                <a:solidFill>
                  <a:srgbClr val="C00000"/>
                </a:solidFill>
                <a:effectLst/>
                <a:latin typeface="Calibri" panose="020F0502020204030204" pitchFamily="34" charset="0"/>
                <a:ea typeface="Calibri" panose="020F0502020204030204" pitchFamily="34" charset="0"/>
                <a:cs typeface="Ali_K_Alwand" pitchFamily="2" charset="-78"/>
              </a:rPr>
              <a:t>رِاكيَــــــــــــــــت</a:t>
            </a:r>
            <a:r>
              <a:rPr lang="en-US" sz="1100" dirty="0" smtClean="0">
                <a:effectLst/>
                <a:latin typeface="Calibri" panose="020F0502020204030204" pitchFamily="34" charset="0"/>
                <a:ea typeface="Calibri" panose="020F0502020204030204" pitchFamily="34" charset="0"/>
                <a:cs typeface="Arial" panose="020B0604020202020204" pitchFamily="34" charset="0"/>
              </a:rPr>
              <a:t/>
            </a:r>
            <a:br>
              <a:rPr lang="en-US" sz="1100" dirty="0" smtClean="0">
                <a:effectLst/>
                <a:latin typeface="Calibri" panose="020F0502020204030204" pitchFamily="34" charset="0"/>
                <a:ea typeface="Calibri" panose="020F0502020204030204" pitchFamily="34" charset="0"/>
                <a:cs typeface="Arial" panose="020B0604020202020204" pitchFamily="34" charset="0"/>
              </a:rPr>
            </a:br>
            <a:r>
              <a:rPr lang="ar-SA" sz="1800" dirty="0" smtClean="0">
                <a:effectLst/>
                <a:latin typeface="Calibri" panose="020F0502020204030204" pitchFamily="34" charset="0"/>
                <a:ea typeface="Calibri" panose="020F0502020204030204" pitchFamily="34" charset="0"/>
                <a:cs typeface="Arial" panose="020B0604020202020204" pitchFamily="34" charset="0"/>
              </a:rPr>
              <a:t>دەبێ تەخت و ڕەق بێت. هەر شێوە، قەبارە و کێشێکى هەبێت ئاساییە .</a:t>
            </a:r>
            <a:r>
              <a:rPr lang="en-US" sz="1100" dirty="0" smtClean="0">
                <a:effectLst/>
                <a:latin typeface="Calibri" panose="020F0502020204030204" pitchFamily="34" charset="0"/>
                <a:ea typeface="Calibri" panose="020F0502020204030204" pitchFamily="34" charset="0"/>
                <a:cs typeface="Arial" panose="020B0604020202020204" pitchFamily="34" charset="0"/>
              </a:rPr>
              <a:t/>
            </a:r>
            <a:br>
              <a:rPr lang="en-US" sz="1100" dirty="0" smtClean="0">
                <a:effectLst/>
                <a:latin typeface="Calibri" panose="020F0502020204030204" pitchFamily="34" charset="0"/>
                <a:ea typeface="Calibri" panose="020F0502020204030204" pitchFamily="34" charset="0"/>
                <a:cs typeface="Arial" panose="020B0604020202020204" pitchFamily="34" charset="0"/>
              </a:rPr>
            </a:br>
            <a:r>
              <a:rPr lang="ar-SA" sz="1800" dirty="0" smtClean="0">
                <a:effectLst/>
                <a:latin typeface="Calibri" panose="020F0502020204030204" pitchFamily="34" charset="0"/>
                <a:ea typeface="Calibri" panose="020F0502020204030204" pitchFamily="34" charset="0"/>
                <a:cs typeface="Arial" panose="020B0604020202020204" pitchFamily="34" charset="0"/>
              </a:rPr>
              <a:t>بەلایەنى کەمەوە " ٨٥ ٪"ی لەشی ڕاکێت لە داری سروشتیی پێکهاتبێت. بۆ بەهێزترکردنى لەشی ڕاکێتەکە دەکرێت چینێکى ڕیشاڵیی تری پێوبلکێندرێت، وەک: ڕیشاڵی کاربۆنیی، ڕیشاڵی شووشەیی یان کاغەزی پەستێوراو. بەمەرجێک ئەستوورییەکەى لە " ٧،٥ ٪"ى کۆی ئەستووریی ڕاکێتەکە زیاتر نەبێت، یان " ٠،٣٥ ملم" بێت. کامیان کەمتر بێت.</a:t>
            </a:r>
            <a:r>
              <a:rPr lang="en-US" sz="1100" dirty="0" smtClean="0">
                <a:effectLst/>
                <a:latin typeface="Calibri" panose="020F0502020204030204" pitchFamily="34" charset="0"/>
                <a:ea typeface="Calibri" panose="020F0502020204030204" pitchFamily="34" charset="0"/>
                <a:cs typeface="Arial" panose="020B0604020202020204" pitchFamily="34" charset="0"/>
              </a:rPr>
              <a:t/>
            </a:r>
            <a:br>
              <a:rPr lang="en-US" sz="1100" dirty="0" smtClean="0">
                <a:effectLst/>
                <a:latin typeface="Calibri" panose="020F0502020204030204" pitchFamily="34" charset="0"/>
                <a:ea typeface="Calibri" panose="020F0502020204030204" pitchFamily="34" charset="0"/>
                <a:cs typeface="Arial" panose="020B0604020202020204" pitchFamily="34" charset="0"/>
              </a:rPr>
            </a:br>
            <a:r>
              <a:rPr lang="ar-SA" sz="1800" dirty="0" smtClean="0">
                <a:effectLst/>
                <a:latin typeface="Calibri" panose="020F0502020204030204" pitchFamily="34" charset="0"/>
                <a:ea typeface="Calibri" panose="020F0502020204030204" pitchFamily="34" charset="0"/>
                <a:cs typeface="Arial" panose="020B0604020202020204" pitchFamily="34" charset="0"/>
              </a:rPr>
              <a:t>دەبێت ئەو لایەی ڕاکێتەکە، کە بۆ لێدانى تۆپ بە کارد ێت، بە داپۆشەرە ماددە ٢ ی وەک: چینێکی لاستیکیى دەنکۆڵەداری ئاسایی داپۆشرابێت، کە دەنکۆڵەکانى بۆدەرەوە یان بۆناوەوە بن. ئەستوورییەکەشی بە کەتیرەکەیەوە " ٢ ملم" زیاتر نەبێت. یان بە چینێکى لاستیکیی ئیسفەنجی داپۆشرابێت، کە دەنکۆڵەکانى بۆدەرەوە یان بۆناوەوە بن. ئەستوورییەکەشی بە کەتیرەکەیەوە لە " ٤ ملم" زیاتر نەبێت.</a:t>
            </a:r>
            <a:r>
              <a:rPr lang="en-US" sz="1100" dirty="0" smtClean="0">
                <a:effectLst/>
                <a:latin typeface="Calibri" panose="020F0502020204030204" pitchFamily="34" charset="0"/>
                <a:ea typeface="Calibri" panose="020F0502020204030204" pitchFamily="34" charset="0"/>
                <a:cs typeface="Arial" panose="020B0604020202020204" pitchFamily="34" charset="0"/>
              </a:rPr>
              <a:t/>
            </a:r>
            <a:br>
              <a:rPr lang="en-US" sz="1100" dirty="0" smtClean="0">
                <a:effectLst/>
                <a:latin typeface="Calibri" panose="020F0502020204030204" pitchFamily="34" charset="0"/>
                <a:ea typeface="Calibri" panose="020F0502020204030204" pitchFamily="34" charset="0"/>
                <a:cs typeface="Arial" panose="020B0604020202020204" pitchFamily="34" charset="0"/>
              </a:rPr>
            </a:br>
            <a:endParaRPr lang="en-US" sz="1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9836" y="3308350"/>
            <a:ext cx="5147877" cy="3125904"/>
          </a:xfrm>
          <a:prstGeom prst="rect">
            <a:avLst/>
          </a:prstGeom>
          <a:noFill/>
          <a:ln>
            <a:noFill/>
          </a:ln>
        </p:spPr>
      </p:pic>
    </p:spTree>
    <p:extLst>
      <p:ext uri="{BB962C8B-B14F-4D97-AF65-F5344CB8AC3E}">
        <p14:creationId xmlns:p14="http://schemas.microsoft.com/office/powerpoint/2010/main" val="258773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23802"/>
          </a:xfrm>
        </p:spPr>
        <p:txBody>
          <a:bodyPr>
            <a:noAutofit/>
          </a:bodyPr>
          <a:lstStyle/>
          <a:p>
            <a:pPr marL="0" marR="0" algn="r" rtl="1">
              <a:lnSpc>
                <a:spcPct val="150000"/>
              </a:lnSpc>
              <a:spcBef>
                <a:spcPts val="0"/>
              </a:spcBef>
              <a:spcAft>
                <a:spcPts val="800"/>
              </a:spcAft>
              <a:tabLst>
                <a:tab pos="1009650" algn="l"/>
              </a:tabLst>
            </a:pPr>
            <a:r>
              <a:rPr lang="en-US" sz="1600" b="1" dirty="0" smtClean="0">
                <a:solidFill>
                  <a:srgbClr val="FF0000"/>
                </a:solidFill>
                <a:effectLst/>
                <a:latin typeface="Sarchia_Banoka_1"/>
                <a:ea typeface="Calibri" panose="020F0502020204030204" pitchFamily="34" charset="0"/>
                <a:cs typeface="Arial" panose="020B0604020202020204" pitchFamily="34" charset="0"/>
              </a:rPr>
              <a:t> </a:t>
            </a:r>
            <a:r>
              <a:rPr lang="en-US" sz="1600" dirty="0" smtClean="0">
                <a:effectLst/>
                <a:latin typeface="Calibri" panose="020F0502020204030204" pitchFamily="34" charset="0"/>
                <a:ea typeface="Calibri" panose="020F0502020204030204" pitchFamily="34" charset="0"/>
                <a:cs typeface="Arial" panose="020B0604020202020204" pitchFamily="34" charset="0"/>
              </a:rPr>
              <a:t/>
            </a:r>
            <a:br>
              <a:rPr lang="en-US" sz="1600" dirty="0" smtClean="0">
                <a:effectLst/>
                <a:latin typeface="Calibri" panose="020F0502020204030204" pitchFamily="34" charset="0"/>
                <a:ea typeface="Calibri" panose="020F0502020204030204" pitchFamily="34" charset="0"/>
                <a:cs typeface="Arial" panose="020B0604020202020204" pitchFamily="34" charset="0"/>
              </a:rPr>
            </a:br>
            <a:r>
              <a:rPr lang="ar-SA" sz="1600" b="1" dirty="0" smtClean="0">
                <a:solidFill>
                  <a:srgbClr val="FF0000"/>
                </a:solidFill>
                <a:effectLst/>
                <a:latin typeface="Sarchia_Banoka_1"/>
                <a:ea typeface="Calibri" panose="020F0502020204030204" pitchFamily="34" charset="0"/>
                <a:cs typeface="Sarchia_Banoka_1"/>
              </a:rPr>
              <a:t>خاڵـــــــــــــــــــــــــــ</a:t>
            </a:r>
            <a:r>
              <a:rPr lang="en-US" sz="1600" dirty="0" smtClean="0">
                <a:effectLst/>
                <a:latin typeface="Calibri" panose="020F0502020204030204" pitchFamily="34" charset="0"/>
                <a:ea typeface="Calibri" panose="020F0502020204030204" pitchFamily="34" charset="0"/>
                <a:cs typeface="Arial" panose="020B0604020202020204" pitchFamily="34" charset="0"/>
              </a:rPr>
              <a:t/>
            </a:r>
            <a:br>
              <a:rPr lang="en-US" sz="1600" dirty="0" smtClean="0">
                <a:effectLst/>
                <a:latin typeface="Calibri" panose="020F0502020204030204" pitchFamily="34" charset="0"/>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ئەگەر</a:t>
            </a:r>
            <a:r>
              <a:rPr lang="ar-SA" sz="1600" dirty="0">
                <a:latin typeface="Sarchia_Banoka_1"/>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ئاڵوگۆڕ</a:t>
            </a:r>
            <a:r>
              <a:rPr lang="ar-SA" sz="1600" dirty="0">
                <a:latin typeface="Sarchia_Banoka_1"/>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دووبارەنەکرایەوە،</a:t>
            </a:r>
            <a:r>
              <a:rPr lang="ar-SA" sz="1600" dirty="0">
                <a:latin typeface="Sarchia_Banoka_1"/>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ئەوە</a:t>
            </a:r>
            <a:r>
              <a:rPr lang="ar-SA" sz="1600" dirty="0">
                <a:latin typeface="Sarchia_Banoka_1"/>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یەکێک لە</a:t>
            </a:r>
            <a:r>
              <a:rPr lang="ar-SA" sz="1600" dirty="0">
                <a:latin typeface="Sarchia_Banoka_1"/>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یاریزانەکان</a:t>
            </a:r>
            <a:r>
              <a:rPr lang="ar-SA" sz="1600" dirty="0">
                <a:latin typeface="Sarchia_Banoka_1"/>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خاڵ</a:t>
            </a:r>
            <a:r>
              <a:rPr lang="ar-SA" sz="1600" dirty="0">
                <a:latin typeface="Sarchia_Banoka_1"/>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cs typeface="Arial" panose="020B0604020202020204" pitchFamily="34" charset="0"/>
              </a:rPr>
              <a:t>وەردەگرێت</a:t>
            </a:r>
            <a:r>
              <a:rPr lang="en-US" sz="1600" dirty="0">
                <a:latin typeface="Sarchia_Banoka_1"/>
                <a:ea typeface="Calibri" panose="020F0502020204030204" pitchFamily="34" charset="0"/>
                <a:cs typeface="Arial" panose="020B0604020202020204" pitchFamily="34" charset="0"/>
              </a:rPr>
              <a:t>.</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ئەگەر یاریزانى بەرانبەر سەرکەوتوو نەبوو لە ناردن.</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ئەگەر یاریزانى بەرانبەر سەرکەوتوو نەبوولە گەڕاندنەوە.</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لەدواى ناردن /گەڕاندنەوە و پێش ئەوەى یاریزانى بەرانبەر لە تۆپ بدات، بەر تەنێکى دەرەکی بکەوێت، جگە لە کۆمەڵەى تۆڕ.</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لەدواى ناردن/گەڕاندنەوە تۆپ بچێتە دەرەوە، بێ ئەوەى بەر نیوەى مێزى یاریزانى بەرانبەر بکەوێت.</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لەدواى لێدانى تۆپ لەلایەن یاریزانى بەرانبەرەوە، تۆپ بەسەر تۆڕدا یان بەنێوان تۆڕ و ڕاگری تۆڕ یان بەنێوان تۆڕ و ڕووى یاری تێبپەڕێت.</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 لە نیوەى مێزى یاریزانى بەرانبەر نەدات و بچێتە دەرەوە ) .</a:t>
            </a:r>
            <a:r>
              <a:rPr lang="en-US" sz="1600" dirty="0" smtClean="0">
                <a:effectLst/>
                <a:latin typeface="Calibri" panose="020F0502020204030204" pitchFamily="34" charset="0"/>
                <a:ea typeface="Calibri" panose="020F0502020204030204" pitchFamily="34" charset="0"/>
                <a:cs typeface="Arial" panose="020B0604020202020204" pitchFamily="34" charset="0"/>
              </a:rPr>
              <a:t/>
            </a:r>
            <a:br>
              <a:rPr lang="en-US" sz="1600" dirty="0" smtClean="0">
                <a:effectLst/>
                <a:latin typeface="Calibri" panose="020F0502020204030204" pitchFamily="34" charset="0"/>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ئەگەر یاریزانى بەرانبەر ڕێگریی لە تۆپ کرد.</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یاریزانى بەرانبەر لە جارێک زیاتر لە تۆپ بدات، بەئەنقەست.</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ئەگەر یاریزانى بەرانبەر بە دەست یان هەرشتێک لەبەری کردبێت یان بەدەستییەوە بێت، مێزى یاری جوڵاندن.</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ئەگەر دەستى یاریزانى بەرانبەر یان هەرشتێک لەبەری کردبێت یان بەدەستییەوە بێت، بەر کۆمەڵەى تۆڕ بکەوێت.</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دەستى ئازادی یاریزانی بەرانبەر بەر ڕووى یاری بکەوێت.</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r>
              <a:rPr lang="ar-SA" sz="1600" dirty="0">
                <a:latin typeface="Calibri" panose="020F0502020204030204" pitchFamily="34" charset="0"/>
                <a:ea typeface="Calibri" panose="020F0502020204030204" pitchFamily="34" charset="0"/>
                <a:cs typeface="Arial" panose="020B0604020202020204" pitchFamily="34" charset="0"/>
              </a:rPr>
              <a:t>لەکاتى یاری دووانیی؛ ناردن و گەڕاندنەوە بەنۆرە ئەنجام نەدرا. واتە لێدانى نێرەری یەکەم، وەرگری یەکەم نەیگەڕاندەوە.</a:t>
            </a:r>
            <a:r>
              <a:rPr lang="en-US" sz="1600" dirty="0" smtClean="0">
                <a:effectLst/>
                <a:latin typeface="Sarchia_Banoka_1"/>
                <a:ea typeface="Calibri" panose="020F0502020204030204" pitchFamily="34" charset="0"/>
                <a:cs typeface="Arial" panose="020B0604020202020204" pitchFamily="34" charset="0"/>
              </a:rPr>
              <a:t/>
            </a:r>
            <a:br>
              <a:rPr lang="en-US" sz="1600" dirty="0" smtClean="0">
                <a:effectLst/>
                <a:latin typeface="Sarchia_Banoka_1"/>
                <a:ea typeface="Calibri" panose="020F0502020204030204" pitchFamily="34" charset="0"/>
                <a:cs typeface="Arial" panose="020B0604020202020204" pitchFamily="34" charset="0"/>
              </a:rPr>
            </a:br>
            <a:endParaRPr lang="en-US" sz="1600" dirty="0"/>
          </a:p>
        </p:txBody>
      </p:sp>
    </p:spTree>
    <p:extLst>
      <p:ext uri="{BB962C8B-B14F-4D97-AF65-F5344CB8AC3E}">
        <p14:creationId xmlns:p14="http://schemas.microsoft.com/office/powerpoint/2010/main" val="60487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97565"/>
            <a:ext cx="6096000" cy="4862870"/>
          </a:xfrm>
          <a:prstGeom prst="rect">
            <a:avLst/>
          </a:prstGeom>
        </p:spPr>
        <p:txBody>
          <a:bodyPr>
            <a:spAutoFit/>
          </a:bodyPr>
          <a:lstStyle/>
          <a:p>
            <a:pPr algn="r" rtl="1">
              <a:lnSpc>
                <a:spcPct val="150000"/>
              </a:lnSpc>
              <a:spcAft>
                <a:spcPts val="800"/>
              </a:spcAft>
            </a:pPr>
            <a:r>
              <a:rPr lang="ar-SA" b="1" dirty="0">
                <a:solidFill>
                  <a:srgbClr val="FF0000"/>
                </a:solidFill>
                <a:latin typeface="Calibri" panose="020F0502020204030204" pitchFamily="34" charset="0"/>
                <a:ea typeface="Calibri" panose="020F0502020204030204" pitchFamily="34" charset="0"/>
              </a:rPr>
              <a:t>گێـــــــــــــم</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600" dirty="0">
                <a:latin typeface="Calibri" panose="020F0502020204030204" pitchFamily="34" charset="0"/>
                <a:ea typeface="Calibri" panose="020F0502020204030204" pitchFamily="34" charset="0"/>
              </a:rPr>
              <a:t>براوەى گێم ئەو یاریزانەیە ، کە زووتر"١١" خاڵ</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 </a:t>
            </a:r>
            <a:r>
              <a:rPr lang="ar-SA" sz="1600" dirty="0">
                <a:latin typeface="Arial" panose="020B0604020202020204" pitchFamily="34" charset="0"/>
                <a:ea typeface="Calibri" panose="020F0502020204030204" pitchFamily="34" charset="0"/>
              </a:rPr>
              <a:t>تۆمار</a:t>
            </a:r>
            <a:r>
              <a:rPr lang="ar-SA" sz="1600" dirty="0">
                <a:latin typeface="Calibri" panose="020F0502020204030204" pitchFamily="34" charset="0"/>
                <a:ea typeface="Calibri" panose="020F0502020204030204" pitchFamily="34" charset="0"/>
              </a:rPr>
              <a:t> دەکات</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rPr>
              <a:t>ئەگەر هەردوو یاریزان</a:t>
            </a:r>
            <a:r>
              <a:rPr lang="en-US" sz="1600" dirty="0" smtClean="0">
                <a:effectLst/>
                <a:latin typeface="Calibri" panose="020F0502020204030204" pitchFamily="34" charset="0"/>
                <a:ea typeface="Calibri" panose="020F0502020204030204" pitchFamily="34" charset="0"/>
                <a:cs typeface="Arial" panose="020B0604020202020204" pitchFamily="34" charset="0"/>
              </a:rPr>
              <a:t>/</a:t>
            </a:r>
            <a:r>
              <a:rPr lang="ar-SA" sz="1600" dirty="0">
                <a:latin typeface="Calibri" panose="020F0502020204030204" pitchFamily="34" charset="0"/>
                <a:ea typeface="Calibri" panose="020F0502020204030204" pitchFamily="34" charset="0"/>
              </a:rPr>
              <a:t>جووت"١٠ " خاڵ</a:t>
            </a:r>
            <a:r>
              <a:rPr lang="en-US" sz="1600" dirty="0" smtClean="0">
                <a:effectLst/>
                <a:latin typeface="Calibri" panose="020F0502020204030204" pitchFamily="34" charset="0"/>
                <a:ea typeface="Calibri" panose="020F0502020204030204" pitchFamily="34" charset="0"/>
                <a:cs typeface="Arial" panose="020B0604020202020204" pitchFamily="34" charset="0"/>
              </a:rPr>
              <a:t>"</a:t>
            </a:r>
            <a:r>
              <a:rPr lang="ar-SA" sz="1600" dirty="0">
                <a:latin typeface="Calibri" panose="020F0502020204030204" pitchFamily="34" charset="0"/>
                <a:ea typeface="Calibri" panose="020F0502020204030204" pitchFamily="34" charset="0"/>
              </a:rPr>
              <a:t>یان تۆمار کرد، ئەوە براوەى گێم ئەو یاریزانەیە کە 2 خالَي تر تۆمار دەکات</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rPr>
              <a:t>واتە دەبێ یاریزان بەجیاوازیی</a:t>
            </a:r>
            <a:r>
              <a:rPr lang="en-US" sz="1600" dirty="0" smtClean="0">
                <a:effectLst/>
                <a:latin typeface="Calibri" panose="020F0502020204030204" pitchFamily="34" charset="0"/>
                <a:ea typeface="Calibri" panose="020F0502020204030204" pitchFamily="34" charset="0"/>
                <a:cs typeface="Arial" panose="020B0604020202020204" pitchFamily="34" charset="0"/>
              </a:rPr>
              <a:t> " </a:t>
            </a:r>
            <a:r>
              <a:rPr lang="ar-SA" sz="1600" dirty="0">
                <a:latin typeface="Calibri" panose="020F0502020204030204" pitchFamily="34" charset="0"/>
                <a:ea typeface="Calibri" panose="020F0502020204030204" pitchFamily="34" charset="0"/>
              </a:rPr>
              <a:t>٢ خاڵ</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rPr>
              <a:t>گێمەکە بباتەوە</a:t>
            </a:r>
            <a:r>
              <a:rPr lang="en-US" sz="1600" dirty="0" smtClean="0">
                <a:effectLst/>
                <a:latin typeface="Calibri" panose="020F0502020204030204" pitchFamily="34" charset="0"/>
                <a:ea typeface="Calibri" panose="020F0502020204030204" pitchFamily="34" charset="0"/>
                <a:cs typeface="Arial" panose="020B0604020202020204" pitchFamily="34" charset="0"/>
              </a:rPr>
              <a:t>.</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b="1" dirty="0">
                <a:solidFill>
                  <a:srgbClr val="FF0000"/>
                </a:solidFill>
                <a:latin typeface="Calibri" panose="020F0502020204030204" pitchFamily="34" charset="0"/>
                <a:ea typeface="Calibri" panose="020F0502020204030204" pitchFamily="34" charset="0"/>
              </a:rPr>
              <a:t>یـــــــــــــاری</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600" dirty="0">
                <a:latin typeface="Calibri" panose="020F0502020204030204" pitchFamily="34" charset="0"/>
                <a:ea typeface="Calibri" panose="020F0502020204030204" pitchFamily="34" charset="0"/>
              </a:rPr>
              <a:t>دەبێ گێمەکانى یاریی، ژمارەیان تاک بێت</a:t>
            </a:r>
            <a:r>
              <a:rPr lang="en-US" sz="1600" dirty="0" smtClean="0">
                <a:effectLst/>
                <a:latin typeface="Calibri" panose="020F0502020204030204" pitchFamily="34" charset="0"/>
                <a:ea typeface="Calibri" panose="020F0502020204030204" pitchFamily="34" charset="0"/>
                <a:cs typeface="Arial" panose="020B0604020202020204" pitchFamily="34" charset="0"/>
              </a:rPr>
              <a:t>.</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rPr>
              <a:t>دەکرێ یاری لە ٣ ، ٥ ، ٧ ، ٩ ، ١١ ،</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r>
              <a:rPr lang="ar-SA" sz="1600" dirty="0">
                <a:latin typeface="Calibri" panose="020F0502020204030204" pitchFamily="34" charset="0"/>
                <a:ea typeface="Calibri" panose="020F0502020204030204" pitchFamily="34" charset="0"/>
              </a:rPr>
              <a:t>گێم پێک بێت</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800"/>
              </a:spcAft>
              <a:buFont typeface="+mj-lt"/>
              <a:buAutoNum type="arabicPeriod"/>
            </a:pPr>
            <a:r>
              <a:rPr lang="ar-SA" sz="1600" dirty="0">
                <a:latin typeface="Calibri" panose="020F0502020204030204" pitchFamily="34" charset="0"/>
                <a:ea typeface="Calibri" panose="020F0502020204030204" pitchFamily="34" charset="0"/>
              </a:rPr>
              <a:t>براوەى تیروپشک مافی هەڵبژاردنی یەکەم ناردن یان یەکەم گەڕاندنەوە یان هەڵبژاردنى کۆتاییەکی مێزەکەی هەیە.</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800"/>
              </a:spcAft>
              <a:buFont typeface="+mj-lt"/>
              <a:buAutoNum type="arabicPeriod"/>
            </a:pPr>
            <a:r>
              <a:rPr lang="ar-SA" sz="1600" dirty="0">
                <a:latin typeface="Calibri" panose="020F0502020204030204" pitchFamily="34" charset="0"/>
                <a:ea typeface="Calibri" panose="020F0502020204030204" pitchFamily="34" charset="0"/>
              </a:rPr>
              <a:t>یاریزانی/جووتی دۆڕاو لە تیروپشک، ئەو بژاردانەى بۆ دەمێنێتەوە، کە یاریزانی/جووتی براوە هەڵی نەبژاردووە.</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12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2605" y="555184"/>
            <a:ext cx="6096000" cy="6302816"/>
          </a:xfrm>
          <a:prstGeom prst="rect">
            <a:avLst/>
          </a:prstGeom>
        </p:spPr>
        <p:txBody>
          <a:bodyPr>
            <a:spAutoFit/>
          </a:bodyPr>
          <a:lstStyle/>
          <a:p>
            <a:pPr algn="r">
              <a:lnSpc>
                <a:spcPct val="107000"/>
              </a:lnSpc>
              <a:spcAft>
                <a:spcPts val="800"/>
              </a:spcAft>
            </a:pPr>
            <a:r>
              <a:rPr lang="ar-SA" sz="1200" b="1" dirty="0">
                <a:solidFill>
                  <a:srgbClr val="00B050"/>
                </a:solidFill>
                <a:latin typeface="Calibri" panose="020F0502020204030204" pitchFamily="34" charset="0"/>
                <a:ea typeface="Calibri" panose="020F0502020204030204" pitchFamily="34" charset="0"/>
              </a:rPr>
              <a:t>لێـــــــدانەکـــــان</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SA" sz="1200" dirty="0">
                <a:latin typeface="Calibri" panose="020F0502020204030204" pitchFamily="34" charset="0"/>
                <a:ea typeface="Calibri" panose="020F0502020204030204" pitchFamily="34" charset="0"/>
              </a:rPr>
              <a:t>لێدانە کان ئەو کارا مانەن بۆ یاریکردن و سووڕا ندنى تۆپ بەکاردێت، جا لە باری بەرگریکردن/هێرشبردن بێت. ئێمە لەم بەشە باسی دوو گرنگترین لێدانەکانى تێنسی سەرمێز دەکەین، کە لێدانى پێشەدەست و پشتەدەستە.</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SzPts val="1800"/>
              <a:buFont typeface="+mj-lt"/>
              <a:buAutoNum type="arabicPeriod"/>
              <a:tabLst>
                <a:tab pos="5153025" algn="l"/>
                <a:tab pos="5943600" algn="r"/>
              </a:tabLst>
            </a:pPr>
            <a:r>
              <a:rPr lang="ar-SA" sz="1200" b="1" dirty="0">
                <a:solidFill>
                  <a:srgbClr val="FF0000"/>
                </a:solidFill>
                <a:latin typeface="Calibri" panose="020F0502020204030204" pitchFamily="34" charset="0"/>
                <a:ea typeface="Calibri" panose="020F0502020204030204" pitchFamily="34" charset="0"/>
              </a:rPr>
              <a:t>لێدانى پێشەدەست - </a:t>
            </a:r>
            <a:r>
              <a:rPr lang="en-US" sz="12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Forehand drive)</a:t>
            </a:r>
            <a:r>
              <a:rPr lang="ar-IQ" sz="1200" b="1" dirty="0">
                <a:solidFill>
                  <a:srgbClr val="FF0000"/>
                </a:solidFill>
                <a:latin typeface="Calibri" panose="020F0502020204030204" pitchFamily="34" charset="0"/>
                <a:ea typeface="Calibri" panose="020F0502020204030204" pitchFamily="34" charset="0"/>
              </a:rPr>
              <a:t>) :-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tabLst>
                <a:tab pos="5153025" algn="l"/>
                <a:tab pos="5943600" algn="r"/>
              </a:tabLst>
            </a:pPr>
            <a:r>
              <a:rPr lang="ar-SA" sz="1200" dirty="0">
                <a:latin typeface="Calibri" panose="020F0502020204030204" pitchFamily="34" charset="0"/>
                <a:ea typeface="Calibri" panose="020F0502020204030204" pitchFamily="34" charset="0"/>
              </a:rPr>
              <a:t>ئەم لێدانە باوترین لێدانی بەکارهاتووە لە تێنسی سەرمێز،هەروەها یەکە مین لێدا نى سەرە کییە لە چوار لێدانە سەرەکییەکەى تێنسی سەرمێز. زۆرجار یاریزان ئەم لێدانە لاى ڕاستى مێزەکەیەوە بەکاردەهێنێ، بەڵام یاریزانە پێشکەوتووەکان بۆ ئەو تۆپانەش بەکاری دەهێنن، کە بۆ ناوەڕاستى مێزەکەیان دێت. تەنانەت ئەگەر زوو تۆپەکە ببینن، ئەوە لاى چەپی مێزەکەشیانەوە بەکاری دەهێنن، بەڵام پێویستی بە کارامەییەکى زۆرە.</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tabLst>
                <a:tab pos="5153025" algn="l"/>
                <a:tab pos="5943600" algn="r"/>
              </a:tabLst>
            </a:pPr>
            <a:r>
              <a:rPr lang="ar-SA" sz="1200" b="1" dirty="0">
                <a:solidFill>
                  <a:srgbClr val="FF0000"/>
                </a:solidFill>
                <a:latin typeface="Calibri" panose="020F0502020204030204" pitchFamily="34" charset="0"/>
                <a:ea typeface="Calibri" panose="020F0502020204030204" pitchFamily="34" charset="0"/>
              </a:rPr>
              <a:t>لایەنى هونەریی لێدانى پێشەدەست دابەش دەبێت بۆ چوار قۆناغی سەرەکی:</a:t>
            </a:r>
            <a:r>
              <a:rPr lang="en-US" sz="1200" b="1" dirty="0">
                <a:latin typeface="Calibri" panose="020F0502020204030204" pitchFamily="34"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tabLst>
                <a:tab pos="5153025" algn="l"/>
                <a:tab pos="5943600" algn="r"/>
              </a:tabLst>
            </a:pPr>
            <a:r>
              <a:rPr lang="ar-SA" sz="1200" b="1" dirty="0">
                <a:solidFill>
                  <a:srgbClr val="00B0F0"/>
                </a:solidFill>
                <a:latin typeface="Calibri" panose="020F0502020204030204" pitchFamily="34" charset="0"/>
                <a:ea typeface="Calibri" panose="020F0502020204030204" pitchFamily="34" charset="0"/>
              </a:rPr>
              <a:t>أ / ئامادەییەوەستان</a:t>
            </a:r>
            <a:r>
              <a:rPr lang="en-US" sz="1200" b="1" dirty="0" smtClean="0">
                <a:solidFill>
                  <a:srgbClr val="00B0F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5153025" algn="l"/>
                <a:tab pos="5943600" algn="r"/>
              </a:tabLst>
            </a:pPr>
            <a:r>
              <a:rPr lang="ar-SA" sz="1200" dirty="0">
                <a:latin typeface="Calibri" panose="020F0502020204030204" pitchFamily="34" charset="0"/>
                <a:ea typeface="Calibri" panose="020F0502020204030204" pitchFamily="34" charset="0"/>
              </a:rPr>
              <a:t>کرانەوەى پێیەکان زیاتر لە شان</a:t>
            </a:r>
            <a:r>
              <a:rPr lang="en-US" sz="1200" dirty="0">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5153025" algn="l"/>
                <a:tab pos="5943600" algn="r"/>
              </a:tabLst>
            </a:pPr>
            <a:r>
              <a:rPr lang="ar-SA" sz="1200" dirty="0">
                <a:latin typeface="Calibri" panose="020F0502020204030204" pitchFamily="34" charset="0"/>
                <a:ea typeface="Calibri" panose="020F0502020204030204" pitchFamily="34" charset="0"/>
              </a:rPr>
              <a:t>پێیەک لەپێش پێیەک دەبێت</a:t>
            </a:r>
            <a:r>
              <a:rPr lang="en-US" sz="1200" dirty="0">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5153025" algn="l"/>
                <a:tab pos="5943600" algn="r"/>
              </a:tabLst>
            </a:pPr>
            <a:r>
              <a:rPr lang="ar-SA" sz="1200" dirty="0">
                <a:latin typeface="Calibri" panose="020F0502020204030204" pitchFamily="34" charset="0"/>
                <a:ea typeface="Calibri" panose="020F0502020204030204" pitchFamily="34" charset="0"/>
              </a:rPr>
              <a:t>نووشتانەوەیەکى کەم لە ئەژنۆکان</a:t>
            </a:r>
            <a:r>
              <a:rPr lang="en-US" sz="1200" dirty="0">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5153025" algn="l"/>
                <a:tab pos="5943600" algn="r"/>
              </a:tabLst>
            </a:pPr>
            <a:r>
              <a:rPr lang="ar-SA" sz="1200" dirty="0">
                <a:latin typeface="Calibri" panose="020F0502020204030204" pitchFamily="34" charset="0"/>
                <a:ea typeface="Calibri" panose="020F0502020204030204" pitchFamily="34" charset="0"/>
              </a:rPr>
              <a:t>لاربوونەوەیەکى کەم لە کەمەر، بۆ پێشەوە</a:t>
            </a:r>
            <a:r>
              <a:rPr lang="en-US" sz="1200" dirty="0">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5153025" algn="l"/>
                <a:tab pos="5943600" algn="r"/>
              </a:tabLst>
            </a:pPr>
            <a:r>
              <a:rPr lang="ar-SA" sz="1200" dirty="0">
                <a:latin typeface="Calibri" panose="020F0502020204030204" pitchFamily="34" charset="0"/>
                <a:ea typeface="Calibri" panose="020F0502020204030204" pitchFamily="34" charset="0"/>
              </a:rPr>
              <a:t>کردنەوەى باسکەکان و بردنیان بۆ پێشەوە</a:t>
            </a:r>
            <a:r>
              <a:rPr lang="en-US" sz="1200" dirty="0">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5153025" algn="l"/>
                <a:tab pos="5943600" algn="r"/>
              </a:tabLst>
            </a:pPr>
            <a:r>
              <a:rPr lang="ar-SA" sz="1200" dirty="0">
                <a:latin typeface="Calibri" panose="020F0502020204030204" pitchFamily="34" charset="0"/>
                <a:ea typeface="Calibri" panose="020F0502020204030204" pitchFamily="34" charset="0"/>
              </a:rPr>
              <a:t>نووشتانەوەیەک بە گۆشەى ٩٠ -◦ ١١٠ لە ئەنیشک</a:t>
            </a:r>
            <a:r>
              <a:rPr lang="en-US" sz="1200" dirty="0">
                <a:latin typeface="Calibri" panose="020F0502020204030204" pitchFamily="34"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5153025" algn="l"/>
                <a:tab pos="5943600" algn="r"/>
              </a:tabLst>
            </a:pPr>
            <a:r>
              <a:rPr lang="ar-SA" sz="1200" dirty="0">
                <a:latin typeface="Calibri" panose="020F0502020204030204" pitchFamily="34" charset="0"/>
                <a:ea typeface="Calibri" panose="020F0502020204030204" pitchFamily="34" charset="0"/>
              </a:rPr>
              <a:t>وەستان لەنزیک مێزەکەوە</a:t>
            </a:r>
            <a:r>
              <a:rPr lang="en-US" sz="1200" dirty="0">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800"/>
              </a:spcAft>
              <a:buFont typeface="+mj-lt"/>
              <a:buAutoNum type="arabicPeriod"/>
              <a:tabLst>
                <a:tab pos="5153025" algn="l"/>
                <a:tab pos="5943600" algn="r"/>
              </a:tabLst>
            </a:pPr>
            <a:r>
              <a:rPr lang="ar-SA" sz="1200" dirty="0">
                <a:latin typeface="Calibri" panose="020F0502020204030204" pitchFamily="34" charset="0"/>
                <a:ea typeface="Calibri" panose="020F0502020204030204" pitchFamily="34" charset="0"/>
              </a:rPr>
              <a:t>چەقی قورسایی جەستە لەسەر پێشەوەى پێیەکان دەبێت، نەک پاژنەی پێیەکان.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747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163336" y="1182029"/>
            <a:ext cx="8062331" cy="4204010"/>
          </a:xfrm>
          <a:prstGeom prst="rect">
            <a:avLst/>
          </a:prstGeom>
          <a:noFill/>
          <a:ln>
            <a:noFill/>
          </a:ln>
        </p:spPr>
      </p:pic>
    </p:spTree>
    <p:extLst>
      <p:ext uri="{BB962C8B-B14F-4D97-AF65-F5344CB8AC3E}">
        <p14:creationId xmlns:p14="http://schemas.microsoft.com/office/powerpoint/2010/main" val="3306742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230</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Ali_K_Alwand</vt:lpstr>
      <vt:lpstr>Arial</vt:lpstr>
      <vt:lpstr>Calibri</vt:lpstr>
      <vt:lpstr>Calibri Light</vt:lpstr>
      <vt:lpstr>Sarchia_Banoka_1</vt:lpstr>
      <vt:lpstr>Office Theme</vt:lpstr>
      <vt:lpstr>رِاكيَــــــــــــــــت دەبێ تەخت و ڕەق بێت. هەر شێوە، قەبارە و کێشێکى هەبێت ئاساییە . بەلایەنى کەمەوە " ٨٥ ٪"ی لەشی ڕاکێت لە داری سروشتیی پێکهاتبێت. بۆ بەهێزترکردنى لەشی ڕاکێتەکە دەکرێت چینێکى ڕیشاڵیی تری پێوبلکێندرێت، وەک: ڕیشاڵی کاربۆنیی، ڕیشاڵی شووشەیی یان کاغەزی پەستێوراو. بەمەرجێک ئەستوورییەکەى لە " ٧،٥ ٪"ى کۆی ئەستووریی ڕاکێتەکە زیاتر نەبێت، یان " ٠،٣٥ ملم" بێت. کامیان کەمتر بێت. دەبێت ئەو لایەی ڕاکێتەکە، کە بۆ لێدانى تۆپ بە کارد ێت، بە داپۆشەرە ماددە ٢ ی وەک: چینێکی لاستیکیى دەنکۆڵەداری ئاسایی داپۆشرابێت، کە دەنکۆڵەکانى بۆدەرەوە یان بۆناوەوە بن. ئەستوورییەکەشی بە کەتیرەکەیەوە " ٢ ملم" زیاتر نەبێت. یان بە چینێکى لاستیکیی ئیسفەنجی داپۆشرابێت، کە دەنکۆڵەکانى بۆدەرەوە یان بۆناوەوە بن. ئەستوورییەکەشی بە کەتیرەکەیەوە لە " ٤ ملم" زیاتر نەبێت. </vt:lpstr>
      <vt:lpstr>  خاڵـــــــــــــــــــــــــــ ئەگەر ئاڵوگۆڕ دووبارەنەکرایەوە، ئەوە یەکێک لە یاریزانەکان خاڵ وەردەگرێت. ئەگەر یاریزانى بەرانبەر سەرکەوتوو نەبوو لە ناردن. ئەگەر یاریزانى بەرانبەر سەرکەوتوو نەبوولە گەڕاندنەوە. لەدواى ناردن /گەڕاندنەوە و پێش ئەوەى یاریزانى بەرانبەر لە تۆپ بدات، بەر تەنێکى دەرەکی بکەوێت، جگە لە کۆمەڵەى تۆڕ. لەدواى ناردن/گەڕاندنەوە تۆپ بچێتە دەرەوە، بێ ئەوەى بەر نیوەى مێزى یاریزانى بەرانبەر بکەوێت. لەدواى لێدانى تۆپ لەلایەن یاریزانى بەرانبەرەوە، تۆپ بەسەر تۆڕدا یان بەنێوان تۆڕ و ڕاگری تۆڕ یان بەنێوان تۆڕ و ڕووى یاری تێبپەڕێت. ( لە نیوەى مێزى یاریزانى بەرانبەر نەدات و بچێتە دەرەوە ) . ئەگەر یاریزانى بەرانبەر ڕێگریی لە تۆپ کرد. یاریزانى بەرانبەر لە جارێک زیاتر لە تۆپ بدات، بەئەنقەست. ئەگەر یاریزانى بەرانبەر بە دەست یان هەرشتێک لەبەری کردبێت یان بەدەستییەوە بێت، مێزى یاری جوڵاندن. ئەگەر دەستى یاریزانى بەرانبەر یان هەرشتێک لەبەری کردبێت یان بەدەستییەوە بێت، بەر کۆمەڵەى تۆڕ بکەوێت. دەستى ئازادی یاریزانی بەرانبەر بەر ڕووى یاری بکەوێت. لەکاتى یاری دووانیی؛ ناردن و گەڕاندنەوە بەنۆرە ئەنجام نەدرا. واتە لێدانى نێرەری یەکەم، وەرگری یەکەم نەیگەڕاندەوە. </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رِاكيَــــــــــــــــت دەبێ تەخت و ڕەق بێت. هەر شێوە، قەبارە و کێشێکى هەبێت ئاساییە . بەلایەنى کەمەوە " ٨٥ ٪"ی لەشی ڕاکێت لە داری سروشتیی پێکهاتبێت. بۆ بەهێزترکردنى لەشی ڕاکێتەکە دەکرێت چینێکى ڕیشاڵیی تری پێوبلکێندرێت، وەک: ڕیشاڵی کاربۆنیی، ڕیشاڵی شووشەیی یان کاغەزی پەستێوراو. بەمەرجێک ئەستوورییەکەى لە " ٧،٥ ٪"ى کۆی ئەستووریی ڕاکێتەکە زیاتر نەبێت، یان " ٠،٣٥ ملم" بێت. کامیان کەمتر بێت. دەبێت ئەو لایەی ڕاکێتەکە، کە بۆ لێدانى تۆپ بە کارد ێت، بە داپۆشەرە ماددە ٢ ی وەک: چینێکی لاستیکیى دەنکۆڵەداری ئاسایی داپۆشرابێت، کە دەنکۆڵەکانى بۆدەرەوە یان بۆناوەوە بن. ئەستوورییەکەشی بە کەتیرەکەیەوە " ٢ ملم" زیاتر نەبێت. یان بە چینێکى لاستیکیی ئیسفەنجی داپۆشرابێت، کە دەنکۆڵەکانى بۆدەرەوە یان بۆناوەوە بن. ئەستوورییەکەشی بە کەتیرەکەیەوە لە " ٤ ملم" زیاتر نەبێت. </dc:title>
  <dc:creator>Maher</dc:creator>
  <cp:lastModifiedBy>Maher</cp:lastModifiedBy>
  <cp:revision>1</cp:revision>
  <dcterms:created xsi:type="dcterms:W3CDTF">2023-05-03T14:21:58Z</dcterms:created>
  <dcterms:modified xsi:type="dcterms:W3CDTF">2023-05-03T14:29:43Z</dcterms:modified>
</cp:coreProperties>
</file>