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19"/>
  </p:notesMasterIdLst>
  <p:sldIdLst>
    <p:sldId id="256" r:id="rId5"/>
    <p:sldId id="257" r:id="rId6"/>
    <p:sldId id="258" r:id="rId7"/>
    <p:sldId id="261" r:id="rId8"/>
    <p:sldId id="259" r:id="rId9"/>
    <p:sldId id="268" r:id="rId10"/>
    <p:sldId id="269" r:id="rId11"/>
    <p:sldId id="260" r:id="rId12"/>
    <p:sldId id="262" r:id="rId13"/>
    <p:sldId id="263" r:id="rId14"/>
    <p:sldId id="264" r:id="rId15"/>
    <p:sldId id="265" r:id="rId16"/>
    <p:sldId id="266"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3/8/2021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3/8/2021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684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138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3/8/2021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058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3/8/2021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57556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3/8/2021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3105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6180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3126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6F347-1B2F-4097-AEB5-4A26FB45D67A}"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1620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3/8/2021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053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5B4BE-627A-4EC1-99E1-6F1AA97AB802}"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187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3/8/2021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522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BED6AC-4FBA-40BD-BE75-20DB64DA4BAD}" type="datetime1">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914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33C87-D201-458A-93C0-8EDD9AC92D93}" type="datetime1">
              <a:rPr lang="en-US" smtClean="0"/>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087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CE6829-5A25-485A-91B1-5D6D58BB9F23}" type="datetime1">
              <a:rPr lang="en-US" smtClean="0"/>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951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3/8/2021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553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938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089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3/8/2021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430633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ritannica.com/sports/ball-spor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792483" y="821265"/>
            <a:ext cx="6098705" cy="5222117"/>
          </a:xfrm>
        </p:spPr>
        <p:txBody>
          <a:bodyPr anchor="ctr">
            <a:normAutofit/>
          </a:bodyPr>
          <a:lstStyle/>
          <a:p>
            <a:pPr algn="ctr"/>
            <a:r>
              <a:rPr lang="en-US" sz="5400" b="1" dirty="0"/>
              <a:t>ESP</a:t>
            </a:r>
            <a:r>
              <a:rPr lang="en-US" sz="5400" dirty="0"/>
              <a:t/>
            </a:r>
            <a:br>
              <a:rPr lang="en-US" sz="5400" dirty="0"/>
            </a:br>
            <a:r>
              <a:rPr lang="en-US" sz="5400" i="1" dirty="0"/>
              <a:t>English for Specific purposes</a:t>
            </a:r>
          </a:p>
        </p:txBody>
      </p:sp>
      <p:sp>
        <p:nvSpPr>
          <p:cNvPr id="3" name="Subtitle 2">
            <a:extLst>
              <a:ext uri="{FF2B5EF4-FFF2-40B4-BE49-F238E27FC236}">
                <a16:creationId xmlns:a16="http://schemas.microsoft.com/office/drawing/2014/main" id="{E309A740-48C5-4AE5-879B-F567D3D7ACDC}"/>
              </a:ext>
            </a:extLst>
          </p:cNvPr>
          <p:cNvSpPr>
            <a:spLocks noGrp="1"/>
          </p:cNvSpPr>
          <p:nvPr>
            <p:ph type="subTitle" idx="1"/>
          </p:nvPr>
        </p:nvSpPr>
        <p:spPr>
          <a:xfrm>
            <a:off x="7903028" y="821265"/>
            <a:ext cx="3265713" cy="5222117"/>
          </a:xfrm>
        </p:spPr>
        <p:txBody>
          <a:bodyPr anchor="ctr">
            <a:normAutofit/>
          </a:bodyPr>
          <a:lstStyle/>
          <a:p>
            <a:r>
              <a:rPr lang="en-US" dirty="0" smtClean="0"/>
              <a:t>Hezha Hamid Mustafa</a:t>
            </a:r>
          </a:p>
          <a:p>
            <a:endParaRPr lang="en-US" dirty="0"/>
          </a:p>
        </p:txBody>
      </p:sp>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DA580-F6E0-453E-A181-5A9141EE9B19}"/>
              </a:ext>
            </a:extLst>
          </p:cNvPr>
          <p:cNvSpPr>
            <a:spLocks noGrp="1"/>
          </p:cNvSpPr>
          <p:nvPr>
            <p:ph idx="1"/>
          </p:nvPr>
        </p:nvSpPr>
        <p:spPr>
          <a:xfrm>
            <a:off x="301487" y="1033670"/>
            <a:ext cx="10820400" cy="5168347"/>
          </a:xfrm>
        </p:spPr>
        <p:txBody>
          <a:bodyPr/>
          <a:lstStyle/>
          <a:p>
            <a:pPr algn="ctr"/>
            <a:r>
              <a:rPr lang="en-US" sz="5400" b="1" dirty="0"/>
              <a:t>Scoring</a:t>
            </a:r>
          </a:p>
          <a:p>
            <a:r>
              <a:rPr lang="en-US" dirty="0"/>
              <a:t>To score the ball must go into your opponent’s goal. </a:t>
            </a:r>
          </a:p>
          <a:p>
            <a:r>
              <a:rPr lang="en-US" dirty="0"/>
              <a:t>The whole ball needs to be over the line for it to be a legitimate goal. </a:t>
            </a:r>
          </a:p>
          <a:p>
            <a:r>
              <a:rPr lang="en-US" dirty="0"/>
              <a:t>A goal can be scored with any part of the body apart from the hand or arm up to the shoulder.</a:t>
            </a:r>
          </a:p>
          <a:p>
            <a:r>
              <a:rPr lang="en-US" dirty="0"/>
              <a:t> The goal itself consists of a frame measuring 8 feet high and 8 yards wide.</a:t>
            </a:r>
          </a:p>
          <a:p>
            <a:endParaRPr lang="en-US" dirty="0"/>
          </a:p>
        </p:txBody>
      </p:sp>
    </p:spTree>
    <p:extLst>
      <p:ext uri="{BB962C8B-B14F-4D97-AF65-F5344CB8AC3E}">
        <p14:creationId xmlns:p14="http://schemas.microsoft.com/office/powerpoint/2010/main" val="1325192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C5969-D180-41F3-B31F-2DA35D4E87A8}"/>
              </a:ext>
            </a:extLst>
          </p:cNvPr>
          <p:cNvSpPr>
            <a:spLocks noGrp="1"/>
          </p:cNvSpPr>
          <p:nvPr>
            <p:ph idx="1"/>
          </p:nvPr>
        </p:nvSpPr>
        <p:spPr>
          <a:xfrm>
            <a:off x="685800" y="1378226"/>
            <a:ext cx="10820400" cy="4840459"/>
          </a:xfrm>
        </p:spPr>
        <p:txBody>
          <a:bodyPr/>
          <a:lstStyle/>
          <a:p>
            <a:pPr algn="ctr"/>
            <a:r>
              <a:rPr lang="en-US" sz="4400" b="1" dirty="0"/>
              <a:t>Winning</a:t>
            </a:r>
            <a:r>
              <a:rPr lang="en-US" b="1" dirty="0"/>
              <a:t> the </a:t>
            </a:r>
            <a:r>
              <a:rPr lang="en-US" sz="4400" b="1" dirty="0"/>
              <a:t>Game</a:t>
            </a:r>
          </a:p>
          <a:p>
            <a:r>
              <a:rPr lang="en-US" dirty="0"/>
              <a:t>To win you have to score more goals than that of your opponents.</a:t>
            </a:r>
          </a:p>
          <a:p>
            <a:r>
              <a:rPr lang="en-US" dirty="0"/>
              <a:t> If the scores are level after 90 minutes then the game will end as a draw apart from in cup games where the game can go to extra time and even a penalty shootout to decide the winner. </a:t>
            </a:r>
          </a:p>
          <a:p>
            <a:r>
              <a:rPr lang="en-US" dirty="0"/>
              <a:t>Players must use their feet to kick the ball and are prohibited to use their hands apart from goalkeepers who can use any part of their body within the 18 yard box (of which more can be found out in the next section).</a:t>
            </a:r>
          </a:p>
          <a:p>
            <a:endParaRPr lang="en-US" dirty="0"/>
          </a:p>
        </p:txBody>
      </p:sp>
    </p:spTree>
    <p:extLst>
      <p:ext uri="{BB962C8B-B14F-4D97-AF65-F5344CB8AC3E}">
        <p14:creationId xmlns:p14="http://schemas.microsoft.com/office/powerpoint/2010/main" val="402502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BB721A-658C-4FD7-BED4-3D78752422FC}"/>
              </a:ext>
            </a:extLst>
          </p:cNvPr>
          <p:cNvSpPr>
            <a:spLocks noGrp="1"/>
          </p:cNvSpPr>
          <p:nvPr>
            <p:ph idx="1"/>
          </p:nvPr>
        </p:nvSpPr>
        <p:spPr>
          <a:xfrm>
            <a:off x="685800" y="980662"/>
            <a:ext cx="10820400" cy="5238024"/>
          </a:xfrm>
        </p:spPr>
        <p:txBody>
          <a:bodyPr/>
          <a:lstStyle/>
          <a:p>
            <a:pPr marL="0" indent="0" algn="ctr">
              <a:buNone/>
            </a:pPr>
            <a:r>
              <a:rPr lang="en-US" sz="4000" b="1" dirty="0"/>
              <a:t>Rules of Football</a:t>
            </a:r>
            <a:r>
              <a:rPr lang="en-US" b="1" dirty="0"/>
              <a:t> (</a:t>
            </a:r>
            <a:r>
              <a:rPr lang="en-US" sz="4000" b="1" dirty="0"/>
              <a:t>Soccer</a:t>
            </a:r>
            <a:r>
              <a:rPr lang="en-US" b="1" dirty="0"/>
              <a:t>)</a:t>
            </a:r>
          </a:p>
          <a:p>
            <a:pPr marL="0" lvl="0" indent="0" eaLnBrk="0" fontAlgn="base" hangingPunct="0">
              <a:lnSpc>
                <a:spcPct val="100000"/>
              </a:lnSpc>
              <a:spcBef>
                <a:spcPct val="0"/>
              </a:spcBef>
              <a:spcAft>
                <a:spcPct val="0"/>
              </a:spcAft>
              <a:buFontTx/>
              <a:buChar char="•"/>
            </a:pPr>
            <a:r>
              <a:rPr lang="en-US" altLang="en-US" sz="2400" dirty="0">
                <a:latin typeface="Arial" panose="020B0604020202020204" pitchFamily="34" charset="0"/>
              </a:rPr>
              <a:t>A match consists of two 45 minutes halves with a 15 minute rest period in between. </a:t>
            </a:r>
          </a:p>
          <a:p>
            <a:pPr marL="0" lvl="0" indent="0" eaLnBrk="0" fontAlgn="base" hangingPunct="0">
              <a:lnSpc>
                <a:spcPct val="100000"/>
              </a:lnSpc>
              <a:spcBef>
                <a:spcPct val="0"/>
              </a:spcBef>
              <a:spcAft>
                <a:spcPct val="0"/>
              </a:spcAft>
              <a:buFontTx/>
              <a:buChar char="•"/>
            </a:pPr>
            <a:r>
              <a:rPr lang="en-US" altLang="en-US" sz="2400" dirty="0">
                <a:latin typeface="Arial" panose="020B0604020202020204" pitchFamily="34" charset="0"/>
              </a:rPr>
              <a:t>Each team can have a minimum off 11 players (including 1 goalkeeper who is the only player allowed to handle the ball within the 18 yard box) and a minimum of 7 players are needed to constitute a match. </a:t>
            </a:r>
          </a:p>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2400" dirty="0">
                <a:latin typeface="Arial" panose="020B0604020202020204" pitchFamily="34" charset="0"/>
              </a:rPr>
              <a:t>The field must be made of either artificial or natural grass. The size of pitches is allowed to vary but must be within 100-130 yards long and 50-100 yards wide. </a:t>
            </a:r>
          </a:p>
          <a:p>
            <a:pPr marL="0" indent="0">
              <a:buNone/>
            </a:pPr>
            <a:endParaRPr lang="en-US" b="1" dirty="0"/>
          </a:p>
        </p:txBody>
      </p:sp>
    </p:spTree>
    <p:extLst>
      <p:ext uri="{BB962C8B-B14F-4D97-AF65-F5344CB8AC3E}">
        <p14:creationId xmlns:p14="http://schemas.microsoft.com/office/powerpoint/2010/main" val="1520483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D74ECCDA-16B4-4EB5-8481-99828B9EFCBC}"/>
              </a:ext>
            </a:extLst>
          </p:cNvPr>
          <p:cNvSpPr>
            <a:spLocks noGrp="1" noChangeArrowheads="1"/>
          </p:cNvSpPr>
          <p:nvPr>
            <p:ph idx="1"/>
          </p:nvPr>
        </p:nvSpPr>
        <p:spPr bwMode="auto">
          <a:xfrm>
            <a:off x="685800" y="1205803"/>
            <a:ext cx="1072432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2400" dirty="0">
                <a:latin typeface="Arial" panose="020B0604020202020204" pitchFamily="34" charset="0"/>
              </a:rPr>
              <a:t>The ball must have a circumference of 58-61cm and be of a circular shape. </a:t>
            </a:r>
          </a:p>
          <a:p>
            <a:pPr marL="0" lvl="0" indent="0" eaLnBrk="0" fontAlgn="base" hangingPunct="0">
              <a:lnSpc>
                <a:spcPct val="100000"/>
              </a:lnSpc>
              <a:spcBef>
                <a:spcPct val="0"/>
              </a:spcBef>
              <a:spcAft>
                <a:spcPct val="0"/>
              </a:spcAft>
              <a:buFontTx/>
              <a:buChar char="•"/>
            </a:pPr>
            <a:r>
              <a:rPr lang="en-US" altLang="en-US" sz="2400" dirty="0">
                <a:latin typeface="Arial" panose="020B0604020202020204" pitchFamily="34" charset="0"/>
              </a:rPr>
              <a:t>Each team can name up to 7 substitute players. Substitutions can be made at any time of the match with each team being able to make a maximum of 3 substitutions per side. </a:t>
            </a:r>
          </a:p>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sz="2400" dirty="0">
                <a:latin typeface="Arial" panose="020B0604020202020204" pitchFamily="34" charset="0"/>
              </a:rPr>
              <a:t>Each game must include one referee and two assistant referee’s (linesmen). It’s the job of the referee to act as time keeper and make any decisions which may need to be made such as fouls, free kicks, throw ins, penalties and added on time at the end of each half. </a:t>
            </a:r>
          </a:p>
          <a:p>
            <a:pPr marL="0" lvl="0" indent="0" eaLnBrk="0" fontAlgn="base" hangingPunct="0">
              <a:lnSpc>
                <a:spcPct val="100000"/>
              </a:lnSpc>
              <a:spcBef>
                <a:spcPct val="0"/>
              </a:spcBef>
              <a:spcAft>
                <a:spcPct val="0"/>
              </a:spcAft>
              <a:buNone/>
            </a:pPr>
            <a:endParaRPr lang="en-US" sz="2400"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sz="2400" dirty="0">
                <a:latin typeface="Arial" panose="020B0604020202020204" pitchFamily="34" charset="0"/>
              </a:rPr>
              <a:t>if a ball goes out of play off an opponent in either of the side lines then it is given as a throw in. If it goes out of play off an attacking player on the base line then it is a goal kick. If it comes off a defending player it is a corner kick.</a:t>
            </a:r>
          </a:p>
          <a:p>
            <a:pPr marL="0" lvl="0" indent="0" eaLnBrk="0" fontAlgn="base" hangingPunct="0">
              <a:lnSpc>
                <a:spcPct val="100000"/>
              </a:lnSpc>
              <a:spcBef>
                <a:spcPct val="0"/>
              </a:spcBef>
              <a:spcAft>
                <a:spcPct val="0"/>
              </a:spcAft>
              <a:buFontTx/>
              <a:buChar char="•"/>
            </a:pPr>
            <a:endParaRPr lang="en-US" altLang="en-US" sz="2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3679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EBCDCE-6AC3-4CE5-8A66-DA3377039E80}"/>
              </a:ext>
            </a:extLst>
          </p:cNvPr>
          <p:cNvSpPr>
            <a:spLocks noGrp="1"/>
          </p:cNvSpPr>
          <p:nvPr>
            <p:ph idx="1"/>
          </p:nvPr>
        </p:nvSpPr>
        <p:spPr/>
        <p:txBody>
          <a:bodyPr>
            <a:normAutofit lnSpcReduction="10000"/>
          </a:bodyPr>
          <a:lstStyle/>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2400" dirty="0">
                <a:latin typeface="Arial" panose="020B0604020202020204" pitchFamily="34" charset="0"/>
              </a:rPr>
              <a:t>f the game needs to head to extra time as a result of both teams being level in a match then 30 minutes will be added in the form of two 15 minute halves after the allotted 90 minutes. </a:t>
            </a:r>
          </a:p>
          <a:p>
            <a:pPr marL="0" lvl="0" indent="0" eaLnBrk="0" fontAlgn="base" hangingPunct="0">
              <a:lnSpc>
                <a:spcPct val="100000"/>
              </a:lnSpc>
              <a:spcBef>
                <a:spcPct val="0"/>
              </a:spcBef>
              <a:spcAft>
                <a:spcPct val="0"/>
              </a:spcAft>
              <a:buFontTx/>
              <a:buChar char="•"/>
            </a:pPr>
            <a:r>
              <a:rPr lang="en-US" altLang="en-US" sz="2400" dirty="0">
                <a:latin typeface="Arial" panose="020B0604020202020204" pitchFamily="34" charset="0"/>
              </a:rPr>
              <a:t>If teams are still level after extra time then a penalty shootout must take place. </a:t>
            </a:r>
          </a:p>
          <a:p>
            <a:pPr marL="0" lvl="0" indent="0" eaLnBrk="0" fontAlgn="base" hangingPunct="0">
              <a:lnSpc>
                <a:spcPct val="100000"/>
              </a:lnSpc>
              <a:spcBef>
                <a:spcPct val="0"/>
              </a:spcBef>
              <a:spcAft>
                <a:spcPct val="0"/>
              </a:spcAft>
              <a:buFontTx/>
              <a:buChar char="•"/>
            </a:pPr>
            <a:r>
              <a:rPr lang="en-US" altLang="en-US" sz="2400" dirty="0">
                <a:latin typeface="Arial" panose="020B0604020202020204" pitchFamily="34" charset="0"/>
              </a:rPr>
              <a:t>The whole ball must cross the goal line for it to constitute as a goal. </a:t>
            </a:r>
          </a:p>
          <a:p>
            <a:pPr marL="0" lvl="0" indent="0" eaLnBrk="0" fontAlgn="base" hangingPunct="0">
              <a:lnSpc>
                <a:spcPct val="100000"/>
              </a:lnSpc>
              <a:spcBef>
                <a:spcPct val="0"/>
              </a:spcBef>
              <a:spcAft>
                <a:spcPct val="0"/>
              </a:spcAft>
              <a:buFontTx/>
              <a:buChar char="•"/>
            </a:pPr>
            <a:r>
              <a:rPr lang="en-US" altLang="en-US" sz="2400" dirty="0">
                <a:latin typeface="Arial" panose="020B0604020202020204" pitchFamily="34" charset="0"/>
              </a:rPr>
              <a:t>For fouls committed a player could receive either a yellow or red card depending on the severity of the foul; this comes down to the referee’s discretion. The yellow is a warning and a red card is a dismissal of that player. Two yellow cards will equal one red. Once a player is sent off then they cannot be replaced. </a:t>
            </a:r>
          </a:p>
          <a:p>
            <a:endParaRPr lang="en-US" dirty="0"/>
          </a:p>
        </p:txBody>
      </p:sp>
    </p:spTree>
    <p:extLst>
      <p:ext uri="{BB962C8B-B14F-4D97-AF65-F5344CB8AC3E}">
        <p14:creationId xmlns:p14="http://schemas.microsoft.com/office/powerpoint/2010/main" val="294404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90507" y="764373"/>
            <a:ext cx="7434070" cy="1474330"/>
          </a:xfrm>
        </p:spPr>
        <p:txBody>
          <a:bodyPr>
            <a:normAutofit/>
          </a:bodyPr>
          <a:lstStyle/>
          <a:p>
            <a:pPr algn="l"/>
            <a:r>
              <a:rPr lang="en-US" dirty="0"/>
              <a:t>ESP</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962401" y="2238704"/>
            <a:ext cx="7582184" cy="3979982"/>
          </a:xfrm>
        </p:spPr>
        <p:txBody>
          <a:bodyPr>
            <a:normAutofit/>
          </a:bodyPr>
          <a:lstStyle/>
          <a:p>
            <a:pPr>
              <a:lnSpc>
                <a:spcPct val="100000"/>
              </a:lnSpc>
            </a:pPr>
            <a:r>
              <a:rPr lang="en-US" sz="2400" dirty="0" err="1">
                <a:latin typeface="Calibri" panose="020F0502020204030204" pitchFamily="34" charset="0"/>
                <a:cs typeface="Calibri" panose="020F0502020204030204" pitchFamily="34" charset="0"/>
              </a:rPr>
              <a:t>Paltridgeand</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Starfield’s</a:t>
            </a:r>
            <a:r>
              <a:rPr lang="en-US" sz="2400" dirty="0">
                <a:latin typeface="Calibri" panose="020F0502020204030204" pitchFamily="34" charset="0"/>
                <a:cs typeface="Calibri" panose="020F0502020204030204" pitchFamily="34" charset="0"/>
              </a:rPr>
              <a:t>(2013, p. 2) definition: “English for specific purposes (ESP) refers to the teaching and learning of English as a second or foreign language where the goal of the learners is to use English in a particular domain.”</a:t>
            </a:r>
          </a:p>
        </p:txBody>
      </p:sp>
    </p:spTree>
    <p:extLst>
      <p:ext uri="{BB962C8B-B14F-4D97-AF65-F5344CB8AC3E}">
        <p14:creationId xmlns:p14="http://schemas.microsoft.com/office/powerpoint/2010/main" val="21942331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FC9A2-4AE9-4803-82F7-1E1EA6093480}"/>
              </a:ext>
            </a:extLst>
          </p:cNvPr>
          <p:cNvSpPr>
            <a:spLocks noGrp="1"/>
          </p:cNvSpPr>
          <p:nvPr>
            <p:ph idx="1"/>
          </p:nvPr>
        </p:nvSpPr>
        <p:spPr>
          <a:xfrm>
            <a:off x="685800" y="984738"/>
            <a:ext cx="10820400" cy="5233947"/>
          </a:xfrm>
          <a:solidFill>
            <a:schemeClr val="bg1">
              <a:alpha val="0"/>
            </a:schemeClr>
          </a:solidFill>
        </p:spPr>
        <p:txBody>
          <a:bodyPr/>
          <a:lstStyle/>
          <a:p>
            <a:r>
              <a:rPr lang="en-US" dirty="0"/>
              <a:t>The most comprehensive definition </a:t>
            </a:r>
          </a:p>
          <a:p>
            <a:r>
              <a:rPr lang="en-US" dirty="0"/>
              <a:t></a:t>
            </a:r>
            <a:r>
              <a:rPr lang="en-US" dirty="0" err="1"/>
              <a:t>Streven’s</a:t>
            </a:r>
            <a:r>
              <a:rPr lang="en-US" dirty="0"/>
              <a:t> (1988, pp. 1-2) definition:</a:t>
            </a:r>
          </a:p>
          <a:p>
            <a:r>
              <a:rPr lang="en-US" dirty="0"/>
              <a:t>1) Absolute characteristics: </a:t>
            </a:r>
          </a:p>
          <a:p>
            <a:r>
              <a:rPr lang="en-US" dirty="0"/>
              <a:t>ESP consists of English language teaching which is:</a:t>
            </a:r>
          </a:p>
          <a:p>
            <a:r>
              <a:rPr lang="en-US" dirty="0"/>
              <a:t>designed to meet specified needs of the learner</a:t>
            </a:r>
          </a:p>
          <a:p>
            <a:r>
              <a:rPr lang="en-US" dirty="0"/>
              <a:t>related in content (</a:t>
            </a:r>
            <a:r>
              <a:rPr lang="en-US" dirty="0" err="1"/>
              <a:t>i</a:t>
            </a:r>
            <a:r>
              <a:rPr lang="en-US" dirty="0"/>
              <a:t>. e., in its themes and topics) to particular disciplines, occupations and activities</a:t>
            </a:r>
          </a:p>
          <a:p>
            <a:r>
              <a:rPr lang="en-US" dirty="0"/>
              <a:t>in contrast with “General English”</a:t>
            </a:r>
          </a:p>
        </p:txBody>
      </p:sp>
    </p:spTree>
    <p:extLst>
      <p:ext uri="{BB962C8B-B14F-4D97-AF65-F5344CB8AC3E}">
        <p14:creationId xmlns:p14="http://schemas.microsoft.com/office/powerpoint/2010/main" val="2283263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D7D00A-7BD6-4C93-8335-0543EE2AF91A}"/>
              </a:ext>
            </a:extLst>
          </p:cNvPr>
          <p:cNvSpPr>
            <a:spLocks noGrp="1"/>
          </p:cNvSpPr>
          <p:nvPr>
            <p:ph idx="1"/>
          </p:nvPr>
        </p:nvSpPr>
        <p:spPr>
          <a:xfrm>
            <a:off x="685800" y="1561514"/>
            <a:ext cx="10820400" cy="4657171"/>
          </a:xfrm>
        </p:spPr>
        <p:txBody>
          <a:bodyPr/>
          <a:lstStyle/>
          <a:p>
            <a:r>
              <a:rPr lang="en-US" dirty="0"/>
              <a:t>2) Variable characteristics: ESP may be, but is not necessarily:</a:t>
            </a:r>
          </a:p>
          <a:p>
            <a:r>
              <a:rPr lang="en-US" dirty="0"/>
              <a:t> restricted as to the language skills to be learned (e.g., reading only)</a:t>
            </a:r>
          </a:p>
          <a:p>
            <a:r>
              <a:rPr lang="en-US" dirty="0"/>
              <a:t> not taught according to any pre-ordained methodology Claims: the claims for ESP are </a:t>
            </a:r>
          </a:p>
          <a:p>
            <a:r>
              <a:rPr lang="en-US" dirty="0"/>
              <a:t>being focused on the learner’s need, wastes no time</a:t>
            </a:r>
          </a:p>
          <a:p>
            <a:r>
              <a:rPr lang="en-US" dirty="0"/>
              <a:t> is relevant to the learner </a:t>
            </a:r>
          </a:p>
          <a:p>
            <a:r>
              <a:rPr lang="en-US" dirty="0"/>
              <a:t>is successful in imparting learning</a:t>
            </a:r>
          </a:p>
          <a:p>
            <a:r>
              <a:rPr lang="en-US" dirty="0"/>
              <a:t> is more cost-effective than “General English”</a:t>
            </a:r>
          </a:p>
        </p:txBody>
      </p:sp>
    </p:spTree>
    <p:extLst>
      <p:ext uri="{BB962C8B-B14F-4D97-AF65-F5344CB8AC3E}">
        <p14:creationId xmlns:p14="http://schemas.microsoft.com/office/powerpoint/2010/main" val="92811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E1C200-9613-476C-86B6-FB8843904B75}"/>
              </a:ext>
            </a:extLst>
          </p:cNvPr>
          <p:cNvSpPr>
            <a:spLocks noGrp="1"/>
          </p:cNvSpPr>
          <p:nvPr>
            <p:ph idx="1"/>
          </p:nvPr>
        </p:nvSpPr>
        <p:spPr>
          <a:xfrm>
            <a:off x="685800" y="1364974"/>
            <a:ext cx="10820400" cy="4853711"/>
          </a:xfrm>
        </p:spPr>
        <p:txBody>
          <a:bodyPr/>
          <a:lstStyle/>
          <a:p>
            <a:endParaRPr lang="en-US" b="1" dirty="0"/>
          </a:p>
          <a:p>
            <a:endParaRPr lang="en-US" b="1" dirty="0"/>
          </a:p>
          <a:p>
            <a:pPr marL="0" indent="0" algn="ctr">
              <a:buNone/>
            </a:pPr>
            <a:r>
              <a:rPr lang="en-US" sz="4400" b="1" i="1" dirty="0"/>
              <a:t>Football</a:t>
            </a:r>
          </a:p>
          <a:p>
            <a:r>
              <a:rPr lang="en-US" b="1" dirty="0"/>
              <a:t>Football</a:t>
            </a:r>
            <a:r>
              <a:rPr lang="en-US" dirty="0"/>
              <a:t>, also called </a:t>
            </a:r>
            <a:r>
              <a:rPr lang="en-US" b="1" dirty="0"/>
              <a:t>association football</a:t>
            </a:r>
            <a:r>
              <a:rPr lang="en-US" dirty="0"/>
              <a:t> or </a:t>
            </a:r>
            <a:r>
              <a:rPr lang="en-US" b="1" dirty="0"/>
              <a:t>soccer</a:t>
            </a:r>
            <a:r>
              <a:rPr lang="en-US" dirty="0"/>
              <a:t>, game in which two teams of 11 players, using any part of their bodies except their hands and arms, try to maneuver the </a:t>
            </a:r>
            <a:r>
              <a:rPr lang="en-US" dirty="0">
                <a:hlinkClick r:id="rId2"/>
              </a:rPr>
              <a:t>ball</a:t>
            </a:r>
            <a:r>
              <a:rPr lang="en-US" dirty="0"/>
              <a:t> into the opposing team’s goal. Only the goalkeeper is permitted to handle the ball and may do so only within the penalty area surrounding the goal. The team that scores more goals wins.</a:t>
            </a:r>
          </a:p>
        </p:txBody>
      </p:sp>
    </p:spTree>
    <p:extLst>
      <p:ext uri="{BB962C8B-B14F-4D97-AF65-F5344CB8AC3E}">
        <p14:creationId xmlns:p14="http://schemas.microsoft.com/office/powerpoint/2010/main" val="2984527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E1C200-9613-476C-86B6-FB8843904B75}"/>
              </a:ext>
            </a:extLst>
          </p:cNvPr>
          <p:cNvSpPr>
            <a:spLocks noGrp="1"/>
          </p:cNvSpPr>
          <p:nvPr>
            <p:ph idx="1"/>
          </p:nvPr>
        </p:nvSpPr>
        <p:spPr>
          <a:xfrm>
            <a:off x="685800" y="1364974"/>
            <a:ext cx="10820400" cy="4853711"/>
          </a:xfrm>
        </p:spPr>
        <p:txBody>
          <a:bodyPr/>
          <a:lstStyle/>
          <a:p>
            <a:endParaRPr lang="en-US" b="1" dirty="0"/>
          </a:p>
          <a:p>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090400" cy="6942667"/>
          </a:xfrm>
          <a:prstGeom prst="rect">
            <a:avLst/>
          </a:prstGeom>
        </p:spPr>
      </p:pic>
    </p:spTree>
    <p:extLst>
      <p:ext uri="{BB962C8B-B14F-4D97-AF65-F5344CB8AC3E}">
        <p14:creationId xmlns:p14="http://schemas.microsoft.com/office/powerpoint/2010/main" val="229410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E1C200-9613-476C-86B6-FB8843904B75}"/>
              </a:ext>
            </a:extLst>
          </p:cNvPr>
          <p:cNvSpPr>
            <a:spLocks noGrp="1"/>
          </p:cNvSpPr>
          <p:nvPr>
            <p:ph idx="1"/>
          </p:nvPr>
        </p:nvSpPr>
        <p:spPr>
          <a:xfrm>
            <a:off x="685800" y="1364974"/>
            <a:ext cx="10820400" cy="4853711"/>
          </a:xfrm>
        </p:spPr>
        <p:txBody>
          <a:bodyPr/>
          <a:lstStyle/>
          <a:p>
            <a:endParaRPr lang="en-US" b="1" dirty="0"/>
          </a:p>
          <a:p>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467" y="316088"/>
            <a:ext cx="10543823" cy="6688667"/>
          </a:xfrm>
          <a:prstGeom prst="rect">
            <a:avLst/>
          </a:prstGeom>
        </p:spPr>
      </p:pic>
    </p:spTree>
    <p:extLst>
      <p:ext uri="{BB962C8B-B14F-4D97-AF65-F5344CB8AC3E}">
        <p14:creationId xmlns:p14="http://schemas.microsoft.com/office/powerpoint/2010/main" val="178710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1D738-A4BC-48DC-990E-7DF85AE3C69C}"/>
              </a:ext>
            </a:extLst>
          </p:cNvPr>
          <p:cNvSpPr>
            <a:spLocks noGrp="1"/>
          </p:cNvSpPr>
          <p:nvPr>
            <p:ph idx="1"/>
          </p:nvPr>
        </p:nvSpPr>
        <p:spPr/>
        <p:txBody>
          <a:bodyPr/>
          <a:lstStyle/>
          <a:p>
            <a:r>
              <a:rPr lang="en-US" b="1" dirty="0"/>
              <a:t>Object of the Game</a:t>
            </a:r>
          </a:p>
          <a:p>
            <a:r>
              <a:rPr lang="en-US" dirty="0"/>
              <a:t>The aim of football is to score more goals then your opponent in a 90 minute playing time frame. </a:t>
            </a:r>
          </a:p>
          <a:p>
            <a:r>
              <a:rPr lang="en-US" dirty="0"/>
              <a:t>The match is split up into two halves of 45 minutes. After the first 45 minutes players will take a 15 minute rest period called half time.</a:t>
            </a:r>
          </a:p>
          <a:p>
            <a:r>
              <a:rPr lang="en-US" dirty="0"/>
              <a:t> The second 45 minutes will resume and any time deemed fit to be added on by the referee (injury time) will be accordingly.</a:t>
            </a:r>
          </a:p>
          <a:p>
            <a:pPr marL="0" indent="0">
              <a:buNone/>
            </a:pPr>
            <a:endParaRPr lang="en-US" dirty="0"/>
          </a:p>
        </p:txBody>
      </p:sp>
    </p:spTree>
    <p:extLst>
      <p:ext uri="{BB962C8B-B14F-4D97-AF65-F5344CB8AC3E}">
        <p14:creationId xmlns:p14="http://schemas.microsoft.com/office/powerpoint/2010/main" val="862976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D03C27-FDC0-43E0-B99E-887AFF277CE5}"/>
              </a:ext>
            </a:extLst>
          </p:cNvPr>
          <p:cNvSpPr>
            <a:spLocks noGrp="1"/>
          </p:cNvSpPr>
          <p:nvPr>
            <p:ph idx="1"/>
          </p:nvPr>
        </p:nvSpPr>
        <p:spPr>
          <a:xfrm>
            <a:off x="685800" y="980662"/>
            <a:ext cx="10820400" cy="5238024"/>
          </a:xfrm>
        </p:spPr>
        <p:txBody>
          <a:bodyPr/>
          <a:lstStyle/>
          <a:p>
            <a:pPr algn="ctr"/>
            <a:r>
              <a:rPr lang="en-US" sz="4000" b="1" dirty="0"/>
              <a:t>Players &amp; Equipment</a:t>
            </a:r>
          </a:p>
          <a:p>
            <a:r>
              <a:rPr lang="en-US" dirty="0"/>
              <a:t>Each team consists of 11 players. </a:t>
            </a:r>
          </a:p>
          <a:p>
            <a:r>
              <a:rPr lang="en-US" dirty="0"/>
              <a:t>These are made up of one goalkeeper and ten players.</a:t>
            </a:r>
          </a:p>
          <a:p>
            <a:r>
              <a:rPr lang="en-US" dirty="0"/>
              <a:t> The pitch dimensions vary from each ground but are roughly 120 yards long and 75 yards wide. </a:t>
            </a:r>
          </a:p>
        </p:txBody>
      </p:sp>
    </p:spTree>
    <p:extLst>
      <p:ext uri="{BB962C8B-B14F-4D97-AF65-F5344CB8AC3E}">
        <p14:creationId xmlns:p14="http://schemas.microsoft.com/office/powerpoint/2010/main" val="159039734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10EE66-8707-456F-8F2E-091D581CB030}">
  <ds:schemaRefs>
    <ds:schemaRef ds:uri="http://schemas.microsoft.com/office/2006/documentManagement/types"/>
    <ds:schemaRef ds:uri="http://schemas.openxmlformats.org/package/2006/metadata/core-properties"/>
    <ds:schemaRef ds:uri="16c05727-aa75-4e4a-9b5f-8a80a1165891"/>
    <ds:schemaRef ds:uri="http://purl.org/dc/dcmitype/"/>
    <ds:schemaRef ds:uri="http://www.w3.org/XML/1998/namespace"/>
    <ds:schemaRef ds:uri="http://purl.org/dc/elements/1.1/"/>
    <ds:schemaRef ds:uri="http://schemas.microsoft.com/office/infopath/2007/PartnerControls"/>
    <ds:schemaRef ds:uri="71af3243-3dd4-4a8d-8c0d-dd76da1f02a5"/>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BEB954-4024-4CCF-A9D6-4C00FDC028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0</TotalTime>
  <Words>952</Words>
  <Application>Microsoft Office PowerPoint</Application>
  <PresentationFormat>Widescreen</PresentationFormat>
  <Paragraphs>56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Gothic</vt:lpstr>
      <vt:lpstr>Vapor Trail</vt:lpstr>
      <vt:lpstr>ESP English for Specific purposes</vt:lpstr>
      <vt:lpstr>ESP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2020-02-11T21:18:13Z</dcterms:created>
  <dcterms:modified xsi:type="dcterms:W3CDTF">2021-03-08T10:29:00Z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