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89" y="1515291"/>
            <a:ext cx="7524205" cy="1871373"/>
          </a:xfrm>
        </p:spPr>
        <p:txBody>
          <a:bodyPr/>
          <a:lstStyle/>
          <a:p>
            <a:r>
              <a:rPr lang="en-US" sz="7200" dirty="0" smtClean="0"/>
              <a:t>Grammar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189" y="3657596"/>
            <a:ext cx="7524205" cy="1680757"/>
          </a:xfrm>
        </p:spPr>
        <p:txBody>
          <a:bodyPr/>
          <a:lstStyle/>
          <a:p>
            <a:r>
              <a:rPr lang="en-US" b="1" dirty="0" smtClean="0"/>
              <a:t>Prepared by: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Lect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Hezha</a:t>
            </a:r>
            <a:r>
              <a:rPr lang="en-US" b="1" dirty="0" smtClean="0">
                <a:solidFill>
                  <a:srgbClr val="FF0000"/>
                </a:solidFill>
              </a:rPr>
              <a:t> Hamid Mustafa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653143"/>
            <a:ext cx="10964092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Present Simple Tense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473234"/>
            <a:ext cx="10546080" cy="3796937"/>
          </a:xfrm>
        </p:spPr>
        <p:txBody>
          <a:bodyPr/>
          <a:lstStyle/>
          <a:p>
            <a:r>
              <a:rPr lang="en-US" dirty="0"/>
              <a:t>The present tense is the </a:t>
            </a:r>
            <a:r>
              <a:rPr lang="en-US" b="1" dirty="0"/>
              <a:t>base form</a:t>
            </a:r>
            <a:r>
              <a:rPr lang="en-US" dirty="0"/>
              <a:t> of the verb</a:t>
            </a:r>
            <a:r>
              <a:rPr lang="en-US" dirty="0" smtClean="0"/>
              <a:t>: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I</a:t>
            </a:r>
            <a:r>
              <a:rPr lang="en-US" i="1" dirty="0"/>
              <a:t> </a:t>
            </a:r>
            <a:r>
              <a:rPr lang="en-US" b="1" i="1" dirty="0"/>
              <a:t>work</a:t>
            </a:r>
            <a:r>
              <a:rPr lang="en-US" i="1" dirty="0"/>
              <a:t> in London. 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/>
              <a:t>But </a:t>
            </a:r>
            <a:r>
              <a:rPr lang="en-US" altLang="en-US" dirty="0"/>
              <a:t>with the third person singular (</a:t>
            </a:r>
            <a:r>
              <a:rPr lang="en-US" altLang="en-US" i="1" dirty="0"/>
              <a:t>she/he/it</a:t>
            </a:r>
            <a:r>
              <a:rPr lang="en-US" altLang="en-US" dirty="0"/>
              <a:t>), we add an </a:t>
            </a:r>
            <a:r>
              <a:rPr lang="en-US" altLang="en-US" b="1" dirty="0"/>
              <a:t>–s</a:t>
            </a:r>
            <a:r>
              <a:rPr lang="en-US" altLang="en-US" dirty="0"/>
              <a:t>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/>
              <a:t>She</a:t>
            </a:r>
            <a:r>
              <a:rPr lang="en-US" altLang="en-US" dirty="0"/>
              <a:t> </a:t>
            </a:r>
            <a:r>
              <a:rPr lang="en-US" altLang="en-US" b="1" dirty="0"/>
              <a:t>works</a:t>
            </a:r>
            <a:r>
              <a:rPr lang="en-US" altLang="en-US" dirty="0"/>
              <a:t> in London.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14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531" y="1049774"/>
            <a:ext cx="95620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BritishCouncilSansW01-Headline"/>
              </a:rPr>
              <a:t>Present simple </a:t>
            </a:r>
            <a:r>
              <a:rPr lang="en-US" sz="2400" b="1" dirty="0" smtClean="0">
                <a:solidFill>
                  <a:srgbClr val="FF0000"/>
                </a:solidFill>
                <a:latin typeface="BritishCouncilSansW01-Headline"/>
              </a:rPr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3085A"/>
              </a:solidFill>
              <a:latin typeface="BritishCouncilSansW01-Headlin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Look at these questions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600" i="1" dirty="0">
                <a:latin typeface="Arial" panose="020B0604020202020204" pitchFamily="34" charset="0"/>
              </a:rPr>
              <a:t> you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play</a:t>
            </a:r>
            <a:r>
              <a:rPr lang="en-US" altLang="en-US" sz="1600" i="1" dirty="0">
                <a:latin typeface="Arial" panose="020B0604020202020204" pitchFamily="34" charset="0"/>
              </a:rPr>
              <a:t> the piano</a:t>
            </a:r>
            <a:r>
              <a:rPr lang="en-US" altLang="en-US" sz="1600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panose="020B0604020202020204" pitchFamily="34" charset="0"/>
              </a:rPr>
              <a:t/>
            </a:r>
            <a:br>
              <a:rPr lang="en-US" altLang="en-US" sz="1600" i="1" dirty="0">
                <a:latin typeface="Arial" panose="020B0604020202020204" pitchFamily="34" charset="0"/>
              </a:rPr>
            </a:br>
            <a:r>
              <a:rPr lang="en-US" altLang="en-US" sz="1600" i="1" dirty="0">
                <a:latin typeface="Arial" panose="020B0604020202020204" pitchFamily="34" charset="0"/>
              </a:rPr>
              <a:t>Where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600" i="1" dirty="0">
                <a:latin typeface="Arial" panose="020B0604020202020204" pitchFamily="34" charset="0"/>
              </a:rPr>
              <a:t> you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live</a:t>
            </a:r>
            <a:r>
              <a:rPr lang="en-US" altLang="en-US" sz="1600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Does</a:t>
            </a:r>
            <a:r>
              <a:rPr lang="en-US" altLang="en-US" sz="1600" i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1600" i="1" dirty="0">
                <a:latin typeface="Arial" panose="020B0604020202020204" pitchFamily="34" charset="0"/>
              </a:rPr>
              <a:t>Jack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play</a:t>
            </a:r>
            <a:r>
              <a:rPr lang="en-US" altLang="en-US" sz="1600" i="1" dirty="0">
                <a:latin typeface="Arial" panose="020B0604020202020204" pitchFamily="34" charset="0"/>
              </a:rPr>
              <a:t> football</a:t>
            </a:r>
            <a:r>
              <a:rPr lang="en-US" altLang="en-US" sz="1600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panose="020B0604020202020204" pitchFamily="34" charset="0"/>
              </a:rPr>
              <a:t/>
            </a:r>
            <a:br>
              <a:rPr lang="en-US" altLang="en-US" sz="1600" i="1" dirty="0">
                <a:latin typeface="Arial" panose="020B0604020202020204" pitchFamily="34" charset="0"/>
              </a:rPr>
            </a:br>
            <a:r>
              <a:rPr lang="en-US" altLang="en-US" sz="1600" i="1" dirty="0">
                <a:latin typeface="Arial" panose="020B0604020202020204" pitchFamily="34" charset="0"/>
              </a:rPr>
              <a:t>Where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does</a:t>
            </a:r>
            <a:r>
              <a:rPr lang="en-US" altLang="en-US" sz="1600" i="1" dirty="0">
                <a:latin typeface="Arial" panose="020B0604020202020204" pitchFamily="34" charset="0"/>
              </a:rPr>
              <a:t> he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come from</a:t>
            </a:r>
            <a:r>
              <a:rPr lang="en-US" altLang="en-US" sz="1600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600" i="1" dirty="0">
                <a:latin typeface="Arial" panose="020B0604020202020204" pitchFamily="34" charset="0"/>
              </a:rPr>
              <a:t> Rita and Angela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live</a:t>
            </a:r>
            <a:r>
              <a:rPr lang="en-US" altLang="en-US" sz="1600" i="1" dirty="0">
                <a:latin typeface="Arial" panose="020B0604020202020204" pitchFamily="34" charset="0"/>
              </a:rPr>
              <a:t> in Manchester</a:t>
            </a:r>
            <a:r>
              <a:rPr lang="en-US" altLang="en-US" sz="1600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i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panose="020B0604020202020204" pitchFamily="34" charset="0"/>
              </a:rPr>
              <a:t/>
            </a:r>
            <a:br>
              <a:rPr lang="en-US" altLang="en-US" sz="1600" i="1" dirty="0">
                <a:latin typeface="Arial" panose="020B0604020202020204" pitchFamily="34" charset="0"/>
              </a:rPr>
            </a:br>
            <a:r>
              <a:rPr lang="en-US" altLang="en-US" sz="1600" i="1" dirty="0">
                <a:latin typeface="Arial" panose="020B0604020202020204" pitchFamily="34" charset="0"/>
              </a:rPr>
              <a:t>Where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600" i="1" dirty="0">
                <a:latin typeface="Arial" panose="020B0604020202020204" pitchFamily="34" charset="0"/>
              </a:rPr>
              <a:t> they 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work</a:t>
            </a:r>
            <a:r>
              <a:rPr lang="en-US" altLang="en-US" sz="1600" i="1" dirty="0">
                <a:latin typeface="Arial" panose="020B0604020202020204" pitchFamily="34" charset="0"/>
              </a:rPr>
              <a:t>?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3085A"/>
              </a:solidFill>
              <a:latin typeface="BritishCouncilSansW01-Headline"/>
            </a:endParaRPr>
          </a:p>
          <a:p>
            <a:endParaRPr lang="en-US" b="1" i="0" dirty="0">
              <a:solidFill>
                <a:srgbClr val="23085A"/>
              </a:solidFill>
              <a:effectLst/>
              <a:latin typeface="BritishCouncilSansW01-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533535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863" y="1051449"/>
            <a:ext cx="9701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Where do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Angela and Rita 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live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What does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 Angela 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When does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 Rita usually 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get up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4662" y="2936977"/>
            <a:ext cx="96839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questions with 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often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 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Who lives</a:t>
            </a:r>
            <a:r>
              <a:rPr lang="en-US" altLang="en-US" i="1" dirty="0">
                <a:latin typeface="Arial" panose="020B0604020202020204" pitchFamily="34" charset="0"/>
              </a:rPr>
              <a:t> in London</a:t>
            </a:r>
            <a:r>
              <a:rPr lang="en-US" altLang="en-US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Who plays</a:t>
            </a:r>
            <a:r>
              <a:rPr lang="en-US" altLang="en-US" i="1" dirty="0">
                <a:latin typeface="Arial" panose="020B0604020202020204" pitchFamily="34" charset="0"/>
              </a:rPr>
              <a:t> football at the weekend</a:t>
            </a:r>
            <a:r>
              <a:rPr lang="en-US" altLang="en-US" i="1" dirty="0" smtClean="0">
                <a:latin typeface="Arial" panose="020B0604020202020204" pitchFamily="34" charset="0"/>
              </a:rPr>
              <a:t>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Who works</a:t>
            </a:r>
            <a:r>
              <a:rPr lang="en-US" altLang="en-US" i="1" dirty="0">
                <a:latin typeface="Arial" panose="020B0604020202020204" pitchFamily="34" charset="0"/>
              </a:rPr>
              <a:t> at Liverpool </a:t>
            </a:r>
            <a:r>
              <a:rPr lang="en-US" altLang="en-US" i="1" dirty="0" smtClean="0">
                <a:latin typeface="Arial" panose="020B0604020202020204" pitchFamily="34" charset="0"/>
              </a:rPr>
              <a:t>City?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66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983" y="1110732"/>
            <a:ext cx="10668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itishCouncilSansW01-Headline"/>
              </a:rPr>
              <a:t>Present simple </a:t>
            </a:r>
            <a:r>
              <a:rPr lang="en-US" sz="2800" b="1" dirty="0" smtClean="0">
                <a:latin typeface="BritishCouncilSansW01-Headline"/>
              </a:rPr>
              <a:t>negatives</a:t>
            </a:r>
          </a:p>
          <a:p>
            <a:endParaRPr lang="en-US" sz="2800" b="1" i="0" dirty="0">
              <a:solidFill>
                <a:srgbClr val="FF0000"/>
              </a:solidFill>
              <a:effectLst/>
              <a:latin typeface="BritishCouncilSansW01-Headline"/>
            </a:endParaRPr>
          </a:p>
          <a:p>
            <a:r>
              <a:rPr lang="en-US" sz="2000" dirty="0"/>
              <a:t>I like tennis but I </a:t>
            </a:r>
            <a:r>
              <a:rPr lang="en-US" sz="2000" b="1" dirty="0">
                <a:solidFill>
                  <a:srgbClr val="FF0000"/>
                </a:solidFill>
              </a:rPr>
              <a:t>don't like</a:t>
            </a:r>
            <a:r>
              <a:rPr lang="en-US" sz="2000" dirty="0"/>
              <a:t> football. (don't = do not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 </a:t>
            </a:r>
            <a:r>
              <a:rPr lang="en-US" sz="2000" b="1" dirty="0">
                <a:solidFill>
                  <a:srgbClr val="FF0000"/>
                </a:solidFill>
              </a:rPr>
              <a:t>don't live</a:t>
            </a:r>
            <a:r>
              <a:rPr lang="en-US" sz="2000" dirty="0"/>
              <a:t> in London now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 </a:t>
            </a:r>
            <a:r>
              <a:rPr lang="en-US" sz="2000" b="1" dirty="0">
                <a:solidFill>
                  <a:srgbClr val="FF0000"/>
                </a:solidFill>
              </a:rPr>
              <a:t>don't play</a:t>
            </a:r>
            <a:r>
              <a:rPr lang="en-US" sz="2000" dirty="0"/>
              <a:t> the piano but I play the guitar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They </a:t>
            </a:r>
            <a:r>
              <a:rPr lang="en-US" sz="2000" b="1" dirty="0">
                <a:solidFill>
                  <a:srgbClr val="FF0000"/>
                </a:solidFill>
              </a:rPr>
              <a:t>don't work</a:t>
            </a:r>
            <a:r>
              <a:rPr lang="en-US" sz="2000" dirty="0"/>
              <a:t> at the weekend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John </a:t>
            </a:r>
            <a:r>
              <a:rPr lang="en-US" sz="2000" b="1" dirty="0">
                <a:solidFill>
                  <a:srgbClr val="FF0000"/>
                </a:solidFill>
              </a:rPr>
              <a:t>doesn't live</a:t>
            </a:r>
            <a:r>
              <a:rPr lang="en-US" sz="2000" dirty="0"/>
              <a:t> in Manchester. (doesn't = does not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Angela </a:t>
            </a:r>
            <a:r>
              <a:rPr lang="en-US" sz="2000" b="1" dirty="0">
                <a:solidFill>
                  <a:srgbClr val="FF0000"/>
                </a:solidFill>
              </a:rPr>
              <a:t>doesn't drive</a:t>
            </a:r>
            <a:r>
              <a:rPr lang="en-US" sz="2000" b="1" dirty="0"/>
              <a:t> </a:t>
            </a:r>
            <a:r>
              <a:rPr lang="en-US" sz="2000" dirty="0"/>
              <a:t>to work. She goes by bus.</a:t>
            </a:r>
            <a:endParaRPr lang="en-US" sz="2000" b="1" dirty="0">
              <a:solidFill>
                <a:srgbClr val="FF0000"/>
              </a:solidFill>
              <a:effectLst/>
              <a:latin typeface="BritishCouncilSansW01-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9485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7" y="627017"/>
            <a:ext cx="10789920" cy="11146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Past Simple Tense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2556931"/>
            <a:ext cx="10363200" cy="3669697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>
                <a:solidFill>
                  <a:srgbClr val="FF0000"/>
                </a:solidFill>
              </a:rPr>
              <a:t>simple past</a:t>
            </a:r>
            <a:r>
              <a:rPr lang="en-US" dirty="0"/>
              <a:t> is a verb tense that is used to talk about things that happened or existed before now. </a:t>
            </a:r>
            <a:endParaRPr lang="en-US" dirty="0" smtClean="0"/>
          </a:p>
          <a:p>
            <a:r>
              <a:rPr lang="en-US" b="1" dirty="0" smtClean="0"/>
              <a:t>Look at these examples:</a:t>
            </a:r>
          </a:p>
          <a:p>
            <a:r>
              <a:rPr lang="en-US" dirty="0"/>
              <a:t>He </a:t>
            </a:r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en-US" dirty="0"/>
              <a:t> his wife 6 years ago.</a:t>
            </a:r>
          </a:p>
          <a:p>
            <a:r>
              <a:rPr lang="en-US" dirty="0"/>
              <a:t>They </a:t>
            </a:r>
            <a:r>
              <a:rPr lang="en-US" b="1" dirty="0">
                <a:solidFill>
                  <a:srgbClr val="FF0000"/>
                </a:solidFill>
              </a:rPr>
              <a:t>watched </a:t>
            </a:r>
            <a:r>
              <a:rPr lang="en-US" dirty="0"/>
              <a:t>a movie yesterday.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rgbClr val="FF0000"/>
                </a:solidFill>
              </a:rPr>
              <a:t>went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bed </a:t>
            </a:r>
            <a:r>
              <a:rPr lang="en-US" dirty="0" smtClean="0"/>
              <a:t>early last night.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7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408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4000" b="1" dirty="0" smtClean="0">
                <a:solidFill>
                  <a:srgbClr val="FF0000"/>
                </a:solidFill>
                <a:latin typeface="BritishCouncilSansW01-Headline"/>
              </a:rPr>
              <a:t>Past </a:t>
            </a:r>
            <a:r>
              <a:rPr lang="en-US" sz="4000" b="1" dirty="0">
                <a:solidFill>
                  <a:srgbClr val="FF0000"/>
                </a:solidFill>
                <a:latin typeface="BritishCouncilSansW01-Headline"/>
              </a:rPr>
              <a:t>simple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Did</a:t>
            </a:r>
            <a:r>
              <a:rPr lang="en-US" b="1" dirty="0">
                <a:solidFill>
                  <a:schemeClr val="tx1"/>
                </a:solidFill>
              </a:rPr>
              <a:t> you have fun with your friends yesterday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Where </a:t>
            </a:r>
            <a:r>
              <a:rPr lang="en-US" b="1" dirty="0">
                <a:solidFill>
                  <a:srgbClr val="FF0000"/>
                </a:solidFill>
              </a:rPr>
              <a:t>did </a:t>
            </a:r>
            <a:r>
              <a:rPr lang="en-US" b="1" dirty="0">
                <a:solidFill>
                  <a:schemeClr val="tx1"/>
                </a:solidFill>
              </a:rPr>
              <a:t>she go for her last holiday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did</a:t>
            </a:r>
            <a:r>
              <a:rPr lang="en-US" b="1" dirty="0">
                <a:solidFill>
                  <a:schemeClr val="tx1"/>
                </a:solidFill>
              </a:rPr>
              <a:t> they watch on TV last night?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5394"/>
            <a:ext cx="9601196" cy="10798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ritishCouncilSansW01-Headline"/>
              </a:rPr>
              <a:t>Past </a:t>
            </a:r>
            <a:r>
              <a:rPr lang="en-US" sz="4000" b="1" dirty="0">
                <a:solidFill>
                  <a:srgbClr val="FF0000"/>
                </a:solidFill>
                <a:latin typeface="BritishCouncilSansW01-Headline"/>
              </a:rPr>
              <a:t>simple 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068" y="2556931"/>
            <a:ext cx="10267405" cy="3643571"/>
          </a:xfrm>
        </p:spPr>
        <p:txBody>
          <a:bodyPr/>
          <a:lstStyle/>
          <a:p>
            <a:r>
              <a:rPr lang="en-US" dirty="0" smtClean="0"/>
              <a:t>I did not (didn’t) work.</a:t>
            </a:r>
          </a:p>
          <a:p>
            <a:r>
              <a:rPr lang="en-US" dirty="0" smtClean="0"/>
              <a:t>You did not (didn’t) come home yesterday.</a:t>
            </a:r>
            <a:endParaRPr lang="en-US" dirty="0"/>
          </a:p>
          <a:p>
            <a:r>
              <a:rPr lang="en-US" dirty="0" smtClean="0"/>
              <a:t>She did not (didn’t) go to the zoo.</a:t>
            </a:r>
          </a:p>
          <a:p>
            <a:r>
              <a:rPr lang="en-US" dirty="0" smtClean="0"/>
              <a:t>We did not (didn’t) play football last </a:t>
            </a:r>
            <a:r>
              <a:rPr lang="en-US" dirty="0" smtClean="0"/>
              <a:t>weekend.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94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BritishCouncilSansW01-Headline</vt:lpstr>
      <vt:lpstr>Garamond</vt:lpstr>
      <vt:lpstr>Organic</vt:lpstr>
      <vt:lpstr>Grammar</vt:lpstr>
      <vt:lpstr>Present Simple Tense</vt:lpstr>
      <vt:lpstr>PowerPoint Presentation</vt:lpstr>
      <vt:lpstr>PowerPoint Presentation</vt:lpstr>
      <vt:lpstr>PowerPoint Presentation</vt:lpstr>
      <vt:lpstr>Past Simple Tense</vt:lpstr>
      <vt:lpstr>Past simple questions:</vt:lpstr>
      <vt:lpstr>Past simple negatives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Grammer</dc:title>
  <dc:creator>HP</dc:creator>
  <cp:lastModifiedBy>HP</cp:lastModifiedBy>
  <cp:revision>12</cp:revision>
  <dcterms:created xsi:type="dcterms:W3CDTF">2022-04-17T17:49:45Z</dcterms:created>
  <dcterms:modified xsi:type="dcterms:W3CDTF">2024-04-28T06:21:16Z</dcterms:modified>
</cp:coreProperties>
</file>