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7" r:id="rId2"/>
    <p:sldId id="287" r:id="rId3"/>
    <p:sldId id="286" r:id="rId4"/>
    <p:sldId id="258" r:id="rId5"/>
    <p:sldId id="259" r:id="rId6"/>
    <p:sldId id="268" r:id="rId7"/>
    <p:sldId id="260" r:id="rId8"/>
    <p:sldId id="261" r:id="rId9"/>
    <p:sldId id="267" r:id="rId10"/>
    <p:sldId id="262" r:id="rId11"/>
    <p:sldId id="263" r:id="rId12"/>
    <p:sldId id="265" r:id="rId13"/>
    <p:sldId id="266" r:id="rId14"/>
    <p:sldId id="270" r:id="rId15"/>
    <p:sldId id="272" r:id="rId16"/>
    <p:sldId id="275" r:id="rId17"/>
    <p:sldId id="28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0033CC"/>
    <a:srgbClr val="600000"/>
    <a:srgbClr val="0066CC"/>
    <a:srgbClr val="A50021"/>
    <a:srgbClr val="800000"/>
    <a:srgbClr val="700000"/>
    <a:srgbClr val="007033"/>
    <a:srgbClr val="007E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9EA1C1-20C9-4150-9129-8CFC1568C2F9}" type="datetimeFigureOut">
              <a:rPr lang="en-US" smtClean="0"/>
              <a:pPr/>
              <a:t>5/31/2019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A4E75D-0B36-46F0-B01B-F12D2F9EFA39}" type="slidenum">
              <a:rPr lang="en-US" smtClean="0"/>
              <a:pPr/>
              <a:t>‹#›</a:t>
            </a:fld>
            <a:endParaRPr lang="en-US"/>
          </a:p>
        </p:txBody>
      </p:sp>
    </p:spTree>
    <p:extLst>
      <p:ext uri="{BB962C8B-B14F-4D97-AF65-F5344CB8AC3E}">
        <p14:creationId xmlns:p14="http://schemas.microsoft.com/office/powerpoint/2010/main" val="4440944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FA4E75D-0B36-46F0-B01B-F12D2F9EFA39}" type="slidenum">
              <a:rPr lang="en-US" smtClean="0"/>
              <a:pPr/>
              <a:t>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FA4E75D-0B36-46F0-B01B-F12D2F9EFA39}" type="slidenum">
              <a:rPr lang="en-US" smtClean="0"/>
              <a:pPr/>
              <a:t>12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FA4E75D-0B36-46F0-B01B-F12D2F9EFA39}" type="slidenum">
              <a:rPr lang="en-US" smtClean="0"/>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22EFEA-8ED0-4398-921E-813A4D7359F8}" type="datetimeFigureOut">
              <a:rPr lang="en-US" smtClean="0"/>
              <a:pPr/>
              <a:t>5/31/2019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C19890-CE7D-41E3-8545-EA7849D5679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22EFEA-8ED0-4398-921E-813A4D7359F8}" type="datetimeFigureOut">
              <a:rPr lang="en-US" smtClean="0"/>
              <a:pPr/>
              <a:t>5/31/2019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C19890-CE7D-41E3-8545-EA7849D5679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22EFEA-8ED0-4398-921E-813A4D7359F8}" type="datetimeFigureOut">
              <a:rPr lang="en-US" smtClean="0"/>
              <a:pPr/>
              <a:t>5/31/2019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C19890-CE7D-41E3-8545-EA7849D5679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22EFEA-8ED0-4398-921E-813A4D7359F8}" type="datetimeFigureOut">
              <a:rPr lang="en-US" smtClean="0"/>
              <a:pPr/>
              <a:t>5/31/2019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C19890-CE7D-41E3-8545-EA7849D5679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22EFEA-8ED0-4398-921E-813A4D7359F8}" type="datetimeFigureOut">
              <a:rPr lang="en-US" smtClean="0"/>
              <a:pPr/>
              <a:t>5/31/2019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C19890-CE7D-41E3-8545-EA7849D5679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22EFEA-8ED0-4398-921E-813A4D7359F8}" type="datetimeFigureOut">
              <a:rPr lang="en-US" smtClean="0"/>
              <a:pPr/>
              <a:t>5/31/2019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C19890-CE7D-41E3-8545-EA7849D5679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22EFEA-8ED0-4398-921E-813A4D7359F8}" type="datetimeFigureOut">
              <a:rPr lang="en-US" smtClean="0"/>
              <a:pPr/>
              <a:t>5/31/2019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C19890-CE7D-41E3-8545-EA7849D5679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22EFEA-8ED0-4398-921E-813A4D7359F8}" type="datetimeFigureOut">
              <a:rPr lang="en-US" smtClean="0"/>
              <a:pPr/>
              <a:t>5/31/2019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C19890-CE7D-41E3-8545-EA7849D5679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22EFEA-8ED0-4398-921E-813A4D7359F8}" type="datetimeFigureOut">
              <a:rPr lang="en-US" smtClean="0"/>
              <a:pPr/>
              <a:t>5/31/2019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C19890-CE7D-41E3-8545-EA7849D5679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22EFEA-8ED0-4398-921E-813A4D7359F8}" type="datetimeFigureOut">
              <a:rPr lang="en-US" smtClean="0"/>
              <a:pPr/>
              <a:t>5/31/2019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C19890-CE7D-41E3-8545-EA7849D5679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22EFEA-8ED0-4398-921E-813A4D7359F8}" type="datetimeFigureOut">
              <a:rPr lang="en-US" smtClean="0"/>
              <a:pPr/>
              <a:t>5/31/2019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C19890-CE7D-41E3-8545-EA7849D5679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22EFEA-8ED0-4398-921E-813A4D7359F8}" type="datetimeFigureOut">
              <a:rPr lang="en-US" smtClean="0"/>
              <a:pPr/>
              <a:t>5/31/2019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C19890-CE7D-41E3-8545-EA7849D5679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219200"/>
            <a:ext cx="7772400" cy="1676400"/>
          </a:xfrm>
          <a:solidFill>
            <a:schemeClr val="bg2"/>
          </a:solidFill>
          <a:ln w="28575">
            <a:solidFill>
              <a:schemeClr val="bg2">
                <a:lumMod val="10000"/>
              </a:schemeClr>
            </a:solidFill>
          </a:ln>
        </p:spPr>
        <p:txBody>
          <a:bodyPr>
            <a:normAutofit/>
          </a:bodyPr>
          <a:lstStyle/>
          <a:p>
            <a:pPr>
              <a:lnSpc>
                <a:spcPct val="150000"/>
              </a:lnSpc>
            </a:pPr>
            <a:r>
              <a:rPr lang="en-US" sz="3200" b="1" dirty="0" smtClean="0">
                <a:latin typeface="Times New Roman" pitchFamily="18" charset="0"/>
                <a:cs typeface="Times New Roman" pitchFamily="18" charset="0"/>
              </a:rPr>
              <a:t>Geochemistry</a:t>
            </a:r>
            <a:br>
              <a:rPr lang="en-US" sz="32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Geochemical </a:t>
            </a:r>
            <a:r>
              <a:rPr lang="en-US" sz="2800" b="1" dirty="0">
                <a:latin typeface="Times New Roman" pitchFamily="18" charset="0"/>
                <a:cs typeface="Times New Roman" pitchFamily="18" charset="0"/>
              </a:rPr>
              <a:t>Exploration</a:t>
            </a:r>
            <a:r>
              <a:rPr lang="en-US" sz="2800" dirty="0"/>
              <a:t> </a:t>
            </a:r>
          </a:p>
        </p:txBody>
      </p:sp>
      <p:sp>
        <p:nvSpPr>
          <p:cNvPr id="32769" name="Rectangle 1"/>
          <p:cNvSpPr>
            <a:spLocks noChangeArrowheads="1"/>
          </p:cNvSpPr>
          <p:nvPr/>
        </p:nvSpPr>
        <p:spPr bwMode="auto">
          <a:xfrm>
            <a:off x="228600" y="3352800"/>
            <a:ext cx="8686800" cy="2554545"/>
          </a:xfrm>
          <a:prstGeom prst="rect">
            <a:avLst/>
          </a:prstGeom>
          <a:noFill/>
          <a:ln w="28575">
            <a:solidFill>
              <a:schemeClr val="accent1">
                <a:lumMod val="75000"/>
              </a:schemeClr>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800000"/>
                </a:solidFill>
                <a:effectLst/>
                <a:latin typeface="Times New Roman" pitchFamily="18" charset="0"/>
                <a:ea typeface="Calibri" pitchFamily="34" charset="0"/>
                <a:cs typeface="Times New Roman" pitchFamily="18" charset="0"/>
              </a:rPr>
              <a:t>*Geochemistry in Mineral Explora</a:t>
            </a:r>
            <a:r>
              <a:rPr kumimoji="0" lang="en-US" sz="2400" b="0" i="0" u="none" strike="noStrike" cap="none" normalizeH="0" baseline="0" dirty="0" smtClean="0">
                <a:ln>
                  <a:noFill/>
                </a:ln>
                <a:solidFill>
                  <a:srgbClr val="600000"/>
                </a:solidFill>
                <a:effectLst/>
                <a:latin typeface="Times New Roman" pitchFamily="18" charset="0"/>
                <a:ea typeface="Calibri" pitchFamily="34" charset="0"/>
                <a:cs typeface="Times New Roman" pitchFamily="18" charset="0"/>
              </a:rPr>
              <a:t>tion</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2</a:t>
            </a:r>
            <a:r>
              <a:rPr kumimoji="0" lang="en-US" sz="24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nd</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Edition, 1981, New York</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By: Ross A. W.,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Hawkes</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H. E. and Webb J. 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700000"/>
                </a:solidFill>
                <a:effectLst/>
                <a:latin typeface="Times New Roman" pitchFamily="18" charset="0"/>
                <a:ea typeface="Calibri" pitchFamily="34" charset="0"/>
                <a:cs typeface="Times New Roman" pitchFamily="18" charset="0"/>
              </a:rPr>
              <a:t>*Introduction to Exploration Geochemistry</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2</a:t>
            </a:r>
            <a:r>
              <a:rPr kumimoji="0" lang="en-US" sz="24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nd</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Edition, 1980, USA</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By: Levinson A. 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p>
          <a:p>
            <a:pPr marL="0" marR="0" lvl="0" indent="0" algn="ctr" defTabSz="914400" rtl="0" eaLnBrk="0" fontAlgn="base" latinLnBrk="0" hangingPunct="0">
              <a:lnSpc>
                <a:spcPct val="100000"/>
              </a:lnSpc>
              <a:spcBef>
                <a:spcPct val="0"/>
              </a:spcBef>
              <a:spcAft>
                <a:spcPct val="0"/>
              </a:spcAft>
              <a:buClrTx/>
              <a:buSzTx/>
              <a:buFontTx/>
              <a:buNone/>
              <a:tabLst/>
            </a:pPr>
            <a:r>
              <a:rPr lang="en-US" sz="2400" dirty="0" smtClean="0">
                <a:solidFill>
                  <a:srgbClr val="700000"/>
                </a:solidFill>
                <a:latin typeface="Times New Roman" pitchFamily="18" charset="0"/>
                <a:cs typeface="Times New Roman" pitchFamily="18" charset="0"/>
              </a:rPr>
              <a:t>*Essentials of Geochemistry</a:t>
            </a:r>
            <a:r>
              <a:rPr lang="en-US" sz="2400" dirty="0" smtClean="0">
                <a:latin typeface="Times New Roman" pitchFamily="18" charset="0"/>
                <a:cs typeface="Times New Roman" pitchFamily="18" charset="0"/>
              </a:rPr>
              <a:t>, 2</a:t>
            </a:r>
            <a:r>
              <a:rPr lang="en-US" sz="2400" baseline="30000" dirty="0" smtClean="0">
                <a:latin typeface="Times New Roman" pitchFamily="18" charset="0"/>
                <a:cs typeface="Times New Roman" pitchFamily="18" charset="0"/>
              </a:rPr>
              <a:t>nd</a:t>
            </a:r>
            <a:r>
              <a:rPr lang="en-US" sz="2400" dirty="0" smtClean="0">
                <a:latin typeface="Times New Roman" pitchFamily="18" charset="0"/>
                <a:cs typeface="Times New Roman" pitchFamily="18" charset="0"/>
              </a:rPr>
              <a:t> Edition, 2010, Jones and </a:t>
            </a:r>
            <a:r>
              <a:rPr lang="en-US" sz="2400" dirty="0" err="1" smtClean="0">
                <a:latin typeface="Times New Roman" pitchFamily="18" charset="0"/>
                <a:cs typeface="Times New Roman" pitchFamily="18" charset="0"/>
              </a:rPr>
              <a:t>Bartlent</a:t>
            </a:r>
            <a:endParaRPr lang="en-US" sz="2400" dirty="0" smtClean="0">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By:</a:t>
            </a:r>
            <a:r>
              <a:rPr kumimoji="0" lang="en-US" sz="2400" b="0" i="0" u="none" strike="noStrike" cap="none" normalizeH="0" dirty="0" smtClean="0">
                <a:ln>
                  <a:noFill/>
                </a:ln>
                <a:solidFill>
                  <a:schemeClr val="tx1"/>
                </a:solidFill>
                <a:effectLst/>
                <a:latin typeface="Times New Roman" pitchFamily="18" charset="0"/>
                <a:cs typeface="Times New Roman" pitchFamily="18" charset="0"/>
              </a:rPr>
              <a:t> Walther J. V.</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838200"/>
            <a:ext cx="8839200" cy="4572000"/>
          </a:xfrm>
          <a:ln>
            <a:solidFill>
              <a:schemeClr val="tx2"/>
            </a:solidFill>
          </a:ln>
        </p:spPr>
        <p:txBody>
          <a:bodyPr>
            <a:normAutofit/>
          </a:bodyPr>
          <a:lstStyle/>
          <a:p>
            <a:r>
              <a:rPr lang="en-US" sz="2400" dirty="0" smtClean="0">
                <a:solidFill>
                  <a:schemeClr val="tx1"/>
                </a:solidFill>
                <a:latin typeface="Times New Roman" pitchFamily="18" charset="0"/>
                <a:cs typeface="Times New Roman" pitchFamily="18" charset="0"/>
              </a:rPr>
              <a:t>Dissolved </a:t>
            </a:r>
            <a:r>
              <a:rPr lang="en-US" sz="2400" b="1" dirty="0" smtClean="0">
                <a:solidFill>
                  <a:srgbClr val="C00000"/>
                </a:solidFill>
                <a:latin typeface="Times New Roman" pitchFamily="18" charset="0"/>
                <a:cs typeface="Times New Roman" pitchFamily="18" charset="0"/>
              </a:rPr>
              <a:t>oxygen</a:t>
            </a:r>
            <a:r>
              <a:rPr lang="en-US" sz="2400" dirty="0" smtClean="0">
                <a:solidFill>
                  <a:schemeClr val="tx1"/>
                </a:solidFill>
                <a:latin typeface="Times New Roman" pitchFamily="18" charset="0"/>
                <a:cs typeface="Times New Roman" pitchFamily="18" charset="0"/>
              </a:rPr>
              <a:t> and </a:t>
            </a:r>
            <a:r>
              <a:rPr lang="en-US" sz="2400" b="1" dirty="0" smtClean="0">
                <a:solidFill>
                  <a:srgbClr val="C00000"/>
                </a:solidFill>
                <a:latin typeface="Times New Roman" pitchFamily="18" charset="0"/>
                <a:cs typeface="Times New Roman" pitchFamily="18" charset="0"/>
              </a:rPr>
              <a:t>hydrogen sulfide </a:t>
            </a:r>
            <a:r>
              <a:rPr lang="en-US" sz="2400" dirty="0" smtClean="0">
                <a:solidFill>
                  <a:schemeClr val="tx1"/>
                </a:solidFill>
                <a:latin typeface="Times New Roman" pitchFamily="18" charset="0"/>
                <a:cs typeface="Times New Roman" pitchFamily="18" charset="0"/>
              </a:rPr>
              <a:t>species                                are very useful  because:</a:t>
            </a:r>
            <a:endParaRPr lang="en-US" sz="2400" dirty="0">
              <a:solidFill>
                <a:schemeClr val="tx1"/>
              </a:solidFill>
              <a:latin typeface="Times New Roman" pitchFamily="18" charset="0"/>
              <a:cs typeface="Times New Roman" pitchFamily="18" charset="0"/>
            </a:endParaRPr>
          </a:p>
        </p:txBody>
      </p:sp>
      <p:sp>
        <p:nvSpPr>
          <p:cNvPr id="4" name="Rectangle 3"/>
          <p:cNvSpPr/>
          <p:nvPr/>
        </p:nvSpPr>
        <p:spPr>
          <a:xfrm>
            <a:off x="685800" y="1828800"/>
            <a:ext cx="8153400" cy="3416320"/>
          </a:xfrm>
          <a:prstGeom prst="rect">
            <a:avLst/>
          </a:prstGeom>
          <a:solidFill>
            <a:schemeClr val="bg1"/>
          </a:solidFill>
          <a:ln>
            <a:solidFill>
              <a:schemeClr val="bg1"/>
            </a:solidFill>
          </a:ln>
        </p:spPr>
        <p:txBody>
          <a:bodyPr wrap="square">
            <a:spAutoFit/>
          </a:bodyPr>
          <a:lstStyle/>
          <a:p>
            <a:pPr>
              <a:lnSpc>
                <a:spcPct val="150000"/>
              </a:lnSpc>
            </a:pPr>
            <a:r>
              <a:rPr lang="en-US" sz="2400" dirty="0" smtClean="0">
                <a:latin typeface="Times New Roman" pitchFamily="18" charset="0"/>
                <a:cs typeface="Times New Roman" pitchFamily="18" charset="0"/>
              </a:rPr>
              <a:t>1. They are very strongly tied to </a:t>
            </a:r>
            <a:r>
              <a:rPr lang="en-US" sz="2400" dirty="0" err="1" smtClean="0">
                <a:latin typeface="Times New Roman" pitchFamily="18" charset="0"/>
                <a:cs typeface="Times New Roman" pitchFamily="18" charset="0"/>
              </a:rPr>
              <a:t>redox</a:t>
            </a:r>
            <a:r>
              <a:rPr lang="en-US" sz="2400" dirty="0" smtClean="0">
                <a:latin typeface="Times New Roman" pitchFamily="18" charset="0"/>
                <a:cs typeface="Times New Roman" pitchFamily="18" charset="0"/>
              </a:rPr>
              <a:t> reactions.</a:t>
            </a:r>
          </a:p>
          <a:p>
            <a:pPr>
              <a:lnSpc>
                <a:spcPct val="150000"/>
              </a:lnSpc>
            </a:pPr>
            <a:r>
              <a:rPr lang="en-US" sz="2400" dirty="0" smtClean="0">
                <a:latin typeface="Times New Roman" pitchFamily="18" charset="0"/>
                <a:cs typeface="Times New Roman" pitchFamily="18" charset="0"/>
              </a:rPr>
              <a:t>2. </a:t>
            </a:r>
            <a:r>
              <a:rPr lang="en-US" sz="2400" dirty="0" smtClean="0">
                <a:solidFill>
                  <a:srgbClr val="FF0000"/>
                </a:solidFill>
                <a:latin typeface="Times New Roman" pitchFamily="18" charset="0"/>
                <a:cs typeface="Times New Roman" pitchFamily="18" charset="0"/>
              </a:rPr>
              <a:t>Their concentrations have very major effects on organisms.</a:t>
            </a:r>
          </a:p>
          <a:p>
            <a:pPr>
              <a:lnSpc>
                <a:spcPct val="150000"/>
              </a:lnSpc>
            </a:pPr>
            <a:r>
              <a:rPr lang="en-US" sz="2400" dirty="0" smtClean="0">
                <a:latin typeface="Times New Roman" pitchFamily="18" charset="0"/>
                <a:cs typeface="Times New Roman" pitchFamily="18" charset="0"/>
              </a:rPr>
              <a:t>3. They exert a major amount of control on the formation of </a:t>
            </a:r>
          </a:p>
          <a:p>
            <a:pPr>
              <a:lnSpc>
                <a:spcPct val="150000"/>
              </a:lnSpc>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authigenic</a:t>
            </a:r>
            <a:r>
              <a:rPr lang="en-US" sz="2400" dirty="0" smtClean="0">
                <a:latin typeface="Times New Roman" pitchFamily="18" charset="0"/>
                <a:cs typeface="Times New Roman" pitchFamily="18" charset="0"/>
              </a:rPr>
              <a:t> minerals.</a:t>
            </a:r>
          </a:p>
          <a:p>
            <a:pPr>
              <a:lnSpc>
                <a:spcPct val="150000"/>
              </a:lnSpc>
            </a:pPr>
            <a:r>
              <a:rPr lang="en-US" sz="2400" dirty="0" smtClean="0">
                <a:latin typeface="Times New Roman" pitchFamily="18" charset="0"/>
                <a:cs typeface="Times New Roman" pitchFamily="18" charset="0"/>
              </a:rPr>
              <a:t>4. They cannot coexist.</a:t>
            </a:r>
          </a:p>
          <a:p>
            <a:pPr>
              <a:lnSpc>
                <a:spcPct val="150000"/>
              </a:lnSpc>
            </a:pPr>
            <a:r>
              <a:rPr lang="en-US" sz="2400" dirty="0" smtClean="0">
                <a:latin typeface="Times New Roman" pitchFamily="18" charset="0"/>
                <a:cs typeface="Times New Roman" pitchFamily="18" charset="0"/>
              </a:rPr>
              <a:t>5. </a:t>
            </a:r>
            <a:r>
              <a:rPr lang="en-US" sz="2400" dirty="0" smtClean="0">
                <a:solidFill>
                  <a:srgbClr val="FF0000"/>
                </a:solidFill>
                <a:latin typeface="Times New Roman" pitchFamily="18" charset="0"/>
                <a:cs typeface="Times New Roman" pitchFamily="18" charset="0"/>
              </a:rPr>
              <a:t>Bacteria divide neatly into aerobes and anaerobes. </a:t>
            </a:r>
            <a:endParaRPr lang="en-US" sz="24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457200"/>
            <a:ext cx="4191000" cy="784225"/>
          </a:xfrm>
          <a:solidFill>
            <a:schemeClr val="bg1"/>
          </a:solidFill>
          <a:ln>
            <a:solidFill>
              <a:schemeClr val="accent1">
                <a:lumMod val="50000"/>
              </a:schemeClr>
            </a:solidFill>
          </a:ln>
        </p:spPr>
        <p:txBody>
          <a:bodyPr>
            <a:normAutofit/>
          </a:bodyPr>
          <a:lstStyle/>
          <a:p>
            <a:r>
              <a:rPr lang="en-US" sz="2800" b="1" dirty="0" smtClean="0">
                <a:solidFill>
                  <a:srgbClr val="CC0000"/>
                </a:solidFill>
                <a:latin typeface="Times New Roman" pitchFamily="18" charset="0"/>
                <a:cs typeface="Times New Roman" pitchFamily="18" charset="0"/>
              </a:rPr>
              <a:t>In </a:t>
            </a:r>
            <a:r>
              <a:rPr lang="en-US" sz="2800" b="1" dirty="0" err="1" smtClean="0">
                <a:solidFill>
                  <a:srgbClr val="CC0000"/>
                </a:solidFill>
                <a:latin typeface="Times New Roman" pitchFamily="18" charset="0"/>
                <a:cs typeface="Times New Roman" pitchFamily="18" charset="0"/>
              </a:rPr>
              <a:t>Oxic</a:t>
            </a:r>
            <a:r>
              <a:rPr lang="en-US" sz="2800" b="1" dirty="0" smtClean="0">
                <a:solidFill>
                  <a:srgbClr val="CC0000"/>
                </a:solidFill>
                <a:latin typeface="Times New Roman" pitchFamily="18" charset="0"/>
                <a:cs typeface="Times New Roman" pitchFamily="18" charset="0"/>
              </a:rPr>
              <a:t> Environment</a:t>
            </a:r>
            <a:endParaRPr lang="en-US" sz="2800" b="1" dirty="0">
              <a:solidFill>
                <a:srgbClr val="CC0000"/>
              </a:solidFill>
              <a:latin typeface="Times New Roman" pitchFamily="18" charset="0"/>
              <a:cs typeface="Times New Roman" pitchFamily="18" charset="0"/>
            </a:endParaRPr>
          </a:p>
        </p:txBody>
      </p:sp>
      <p:sp>
        <p:nvSpPr>
          <p:cNvPr id="3" name="Subtitle 2"/>
          <p:cNvSpPr>
            <a:spLocks noGrp="1"/>
          </p:cNvSpPr>
          <p:nvPr>
            <p:ph type="subTitle" idx="1"/>
          </p:nvPr>
        </p:nvSpPr>
        <p:spPr>
          <a:xfrm>
            <a:off x="304800" y="1447800"/>
            <a:ext cx="8610600" cy="3581400"/>
          </a:xfrm>
          <a:ln>
            <a:solidFill>
              <a:schemeClr val="accent6">
                <a:lumMod val="50000"/>
              </a:schemeClr>
            </a:solidFill>
          </a:ln>
        </p:spPr>
        <p:txBody>
          <a:bodyPr>
            <a:normAutofit/>
          </a:bodyPr>
          <a:lstStyle/>
          <a:p>
            <a:pPr algn="l">
              <a:lnSpc>
                <a:spcPct val="150000"/>
              </a:lnSpc>
            </a:pPr>
            <a:r>
              <a:rPr lang="pt-BR" sz="2600" b="1" dirty="0" smtClean="0">
                <a:solidFill>
                  <a:schemeClr val="tx1"/>
                </a:solidFill>
                <a:latin typeface="Times New Roman" pitchFamily="18" charset="0"/>
                <a:cs typeface="Times New Roman" pitchFamily="18" charset="0"/>
              </a:rPr>
              <a:t>15O</a:t>
            </a:r>
            <a:r>
              <a:rPr lang="pt-BR" sz="2600" b="1" baseline="-25000" dirty="0" smtClean="0">
                <a:solidFill>
                  <a:schemeClr val="tx1"/>
                </a:solidFill>
                <a:latin typeface="Times New Roman" pitchFamily="18" charset="0"/>
                <a:cs typeface="Times New Roman" pitchFamily="18" charset="0"/>
              </a:rPr>
              <a:t>2</a:t>
            </a:r>
            <a:r>
              <a:rPr lang="pt-BR" sz="2600" b="1" dirty="0" smtClean="0">
                <a:solidFill>
                  <a:schemeClr val="tx1"/>
                </a:solidFill>
                <a:latin typeface="Times New Roman" pitchFamily="18" charset="0"/>
                <a:cs typeface="Times New Roman" pitchFamily="18" charset="0"/>
              </a:rPr>
              <a:t> (aq) + 4FeS</a:t>
            </a:r>
            <a:r>
              <a:rPr lang="pt-BR" sz="2600" b="1" baseline="-25000" dirty="0" smtClean="0">
                <a:solidFill>
                  <a:schemeClr val="tx1"/>
                </a:solidFill>
                <a:latin typeface="Times New Roman" pitchFamily="18" charset="0"/>
                <a:cs typeface="Times New Roman" pitchFamily="18" charset="0"/>
              </a:rPr>
              <a:t>2</a:t>
            </a:r>
            <a:r>
              <a:rPr lang="pt-BR" sz="2600" b="1" dirty="0" smtClean="0">
                <a:solidFill>
                  <a:schemeClr val="tx1"/>
                </a:solidFill>
                <a:latin typeface="Times New Roman" pitchFamily="18" charset="0"/>
                <a:cs typeface="Times New Roman" pitchFamily="18" charset="0"/>
              </a:rPr>
              <a:t> + 8H</a:t>
            </a:r>
            <a:r>
              <a:rPr lang="pt-BR" sz="2600" b="1" baseline="-25000" dirty="0" smtClean="0">
                <a:solidFill>
                  <a:schemeClr val="tx1"/>
                </a:solidFill>
                <a:latin typeface="Times New Roman" pitchFamily="18" charset="0"/>
                <a:cs typeface="Times New Roman" pitchFamily="18" charset="0"/>
              </a:rPr>
              <a:t>2</a:t>
            </a:r>
            <a:r>
              <a:rPr lang="pt-BR" sz="2600" b="1" dirty="0" smtClean="0">
                <a:solidFill>
                  <a:schemeClr val="tx1"/>
                </a:solidFill>
                <a:latin typeface="Times New Roman" pitchFamily="18" charset="0"/>
                <a:cs typeface="Times New Roman" pitchFamily="18" charset="0"/>
              </a:rPr>
              <a:t>O  »»  2Fe</a:t>
            </a:r>
            <a:r>
              <a:rPr lang="pt-BR" sz="2600" b="1" baseline="-25000" dirty="0" smtClean="0">
                <a:solidFill>
                  <a:schemeClr val="tx1"/>
                </a:solidFill>
                <a:latin typeface="Times New Roman" pitchFamily="18" charset="0"/>
                <a:cs typeface="Times New Roman" pitchFamily="18" charset="0"/>
              </a:rPr>
              <a:t>2</a:t>
            </a:r>
            <a:r>
              <a:rPr lang="pt-BR" sz="2600" b="1" dirty="0" smtClean="0">
                <a:solidFill>
                  <a:schemeClr val="tx1"/>
                </a:solidFill>
                <a:latin typeface="Times New Roman" pitchFamily="18" charset="0"/>
                <a:cs typeface="Times New Roman" pitchFamily="18" charset="0"/>
              </a:rPr>
              <a:t>O</a:t>
            </a:r>
            <a:r>
              <a:rPr lang="pt-BR" sz="2600" b="1" baseline="-25000" dirty="0" smtClean="0">
                <a:solidFill>
                  <a:schemeClr val="tx1"/>
                </a:solidFill>
                <a:latin typeface="Times New Roman" pitchFamily="18" charset="0"/>
                <a:cs typeface="Times New Roman" pitchFamily="18" charset="0"/>
              </a:rPr>
              <a:t>3</a:t>
            </a:r>
            <a:r>
              <a:rPr lang="pt-BR" sz="2600" b="1" dirty="0" smtClean="0">
                <a:solidFill>
                  <a:schemeClr val="tx1"/>
                </a:solidFill>
                <a:latin typeface="Times New Roman" pitchFamily="18" charset="0"/>
                <a:cs typeface="Times New Roman" pitchFamily="18" charset="0"/>
              </a:rPr>
              <a:t> + 8SO</a:t>
            </a:r>
            <a:r>
              <a:rPr lang="pt-BR" sz="2600" b="1" baseline="-25000" dirty="0" smtClean="0">
                <a:solidFill>
                  <a:schemeClr val="tx1"/>
                </a:solidFill>
                <a:latin typeface="Times New Roman" pitchFamily="18" charset="0"/>
                <a:cs typeface="Times New Roman" pitchFamily="18" charset="0"/>
              </a:rPr>
              <a:t>4</a:t>
            </a:r>
            <a:r>
              <a:rPr lang="pt-BR" sz="2600" b="1" baseline="30000" dirty="0" smtClean="0">
                <a:solidFill>
                  <a:schemeClr val="tx1"/>
                </a:solidFill>
                <a:latin typeface="Times New Roman" pitchFamily="18" charset="0"/>
                <a:cs typeface="Times New Roman" pitchFamily="18" charset="0"/>
              </a:rPr>
              <a:t>2–</a:t>
            </a:r>
            <a:r>
              <a:rPr lang="pt-BR" sz="2600" b="1" dirty="0" smtClean="0">
                <a:solidFill>
                  <a:schemeClr val="tx1"/>
                </a:solidFill>
                <a:latin typeface="Times New Roman" pitchFamily="18" charset="0"/>
                <a:cs typeface="Times New Roman" pitchFamily="18" charset="0"/>
              </a:rPr>
              <a:t> + 16H</a:t>
            </a:r>
            <a:r>
              <a:rPr lang="pt-BR" sz="2600" b="1" baseline="30000" dirty="0" smtClean="0">
                <a:solidFill>
                  <a:schemeClr val="tx1"/>
                </a:solidFill>
                <a:latin typeface="Times New Roman" pitchFamily="18" charset="0"/>
                <a:cs typeface="Times New Roman" pitchFamily="18" charset="0"/>
              </a:rPr>
              <a:t>+</a:t>
            </a:r>
            <a:endParaRPr lang="pt-BR" sz="2600" b="1" dirty="0" smtClean="0">
              <a:solidFill>
                <a:schemeClr val="tx1"/>
              </a:solidFill>
              <a:latin typeface="Times New Roman" pitchFamily="18" charset="0"/>
              <a:cs typeface="Times New Roman" pitchFamily="18" charset="0"/>
            </a:endParaRPr>
          </a:p>
          <a:p>
            <a:pPr algn="l">
              <a:lnSpc>
                <a:spcPct val="150000"/>
              </a:lnSpc>
            </a:pPr>
            <a:r>
              <a:rPr lang="pt-BR" sz="2600" b="1" dirty="0" smtClean="0">
                <a:solidFill>
                  <a:schemeClr val="tx1"/>
                </a:solidFill>
                <a:latin typeface="Times New Roman" pitchFamily="18" charset="0"/>
                <a:cs typeface="Times New Roman" pitchFamily="18" charset="0"/>
              </a:rPr>
              <a:t>O</a:t>
            </a:r>
            <a:r>
              <a:rPr lang="pt-BR" sz="2600" b="1" baseline="-25000" dirty="0" smtClean="0">
                <a:solidFill>
                  <a:schemeClr val="tx1"/>
                </a:solidFill>
                <a:latin typeface="Times New Roman" pitchFamily="18" charset="0"/>
                <a:cs typeface="Times New Roman" pitchFamily="18" charset="0"/>
              </a:rPr>
              <a:t>2</a:t>
            </a:r>
            <a:r>
              <a:rPr lang="pt-BR" sz="2600" b="1" dirty="0" smtClean="0">
                <a:solidFill>
                  <a:schemeClr val="tx1"/>
                </a:solidFill>
                <a:latin typeface="Times New Roman" pitchFamily="18" charset="0"/>
                <a:cs typeface="Times New Roman" pitchFamily="18" charset="0"/>
              </a:rPr>
              <a:t> (aq) + 4FeCO</a:t>
            </a:r>
            <a:r>
              <a:rPr lang="pt-BR" sz="2600" b="1" baseline="-25000" dirty="0" smtClean="0">
                <a:solidFill>
                  <a:schemeClr val="tx1"/>
                </a:solidFill>
                <a:latin typeface="Times New Roman" pitchFamily="18" charset="0"/>
                <a:cs typeface="Times New Roman" pitchFamily="18" charset="0"/>
              </a:rPr>
              <a:t>3 </a:t>
            </a:r>
            <a:r>
              <a:rPr lang="pt-BR" sz="2600" b="1" dirty="0" smtClean="0">
                <a:solidFill>
                  <a:schemeClr val="tx1"/>
                </a:solidFill>
                <a:latin typeface="Times New Roman" pitchFamily="18" charset="0"/>
                <a:cs typeface="Times New Roman" pitchFamily="18" charset="0"/>
              </a:rPr>
              <a:t> »»  2Fe</a:t>
            </a:r>
            <a:r>
              <a:rPr lang="pt-BR" sz="2600" b="1" baseline="-25000" dirty="0" smtClean="0">
                <a:solidFill>
                  <a:schemeClr val="tx1"/>
                </a:solidFill>
                <a:latin typeface="Times New Roman" pitchFamily="18" charset="0"/>
                <a:cs typeface="Times New Roman" pitchFamily="18" charset="0"/>
              </a:rPr>
              <a:t>2</a:t>
            </a:r>
            <a:r>
              <a:rPr lang="pt-BR" sz="2600" b="1" dirty="0" smtClean="0">
                <a:solidFill>
                  <a:schemeClr val="tx1"/>
                </a:solidFill>
                <a:latin typeface="Times New Roman" pitchFamily="18" charset="0"/>
                <a:cs typeface="Times New Roman" pitchFamily="18" charset="0"/>
              </a:rPr>
              <a:t>O</a:t>
            </a:r>
            <a:r>
              <a:rPr lang="pt-BR" sz="2600" b="1" baseline="-25000" dirty="0" smtClean="0">
                <a:solidFill>
                  <a:schemeClr val="tx1"/>
                </a:solidFill>
                <a:latin typeface="Times New Roman" pitchFamily="18" charset="0"/>
                <a:cs typeface="Times New Roman" pitchFamily="18" charset="0"/>
              </a:rPr>
              <a:t>3</a:t>
            </a:r>
            <a:r>
              <a:rPr lang="pt-BR" sz="2600" b="1" dirty="0" smtClean="0">
                <a:solidFill>
                  <a:schemeClr val="tx1"/>
                </a:solidFill>
                <a:latin typeface="Times New Roman" pitchFamily="18" charset="0"/>
                <a:cs typeface="Times New Roman" pitchFamily="18" charset="0"/>
              </a:rPr>
              <a:t> + 4CO</a:t>
            </a:r>
            <a:r>
              <a:rPr lang="pt-BR" sz="2600" b="1" baseline="-25000" dirty="0" smtClean="0">
                <a:solidFill>
                  <a:schemeClr val="tx1"/>
                </a:solidFill>
                <a:latin typeface="Times New Roman" pitchFamily="18" charset="0"/>
                <a:cs typeface="Times New Roman" pitchFamily="18" charset="0"/>
              </a:rPr>
              <a:t>2</a:t>
            </a:r>
            <a:endParaRPr lang="pt-BR" sz="2600" b="1" dirty="0" smtClean="0">
              <a:solidFill>
                <a:schemeClr val="tx1"/>
              </a:solidFill>
              <a:latin typeface="Times New Roman" pitchFamily="18" charset="0"/>
              <a:cs typeface="Times New Roman" pitchFamily="18" charset="0"/>
            </a:endParaRPr>
          </a:p>
          <a:p>
            <a:pPr algn="l">
              <a:lnSpc>
                <a:spcPct val="150000"/>
              </a:lnSpc>
            </a:pPr>
            <a:r>
              <a:rPr lang="pt-BR" sz="2600" b="1" dirty="0" smtClean="0">
                <a:solidFill>
                  <a:schemeClr val="tx1"/>
                </a:solidFill>
                <a:latin typeface="Times New Roman" pitchFamily="18" charset="0"/>
                <a:cs typeface="Times New Roman" pitchFamily="18" charset="0"/>
              </a:rPr>
              <a:t>O</a:t>
            </a:r>
            <a:r>
              <a:rPr lang="pt-BR" sz="2600" b="1" baseline="-25000" dirty="0" smtClean="0">
                <a:solidFill>
                  <a:schemeClr val="tx1"/>
                </a:solidFill>
                <a:latin typeface="Times New Roman" pitchFamily="18" charset="0"/>
                <a:cs typeface="Times New Roman" pitchFamily="18" charset="0"/>
              </a:rPr>
              <a:t>2</a:t>
            </a:r>
            <a:r>
              <a:rPr lang="pt-BR" sz="2600" b="1" dirty="0" smtClean="0">
                <a:solidFill>
                  <a:schemeClr val="tx1"/>
                </a:solidFill>
                <a:latin typeface="Times New Roman" pitchFamily="18" charset="0"/>
                <a:cs typeface="Times New Roman" pitchFamily="18" charset="0"/>
              </a:rPr>
              <a:t> (aq) + MnS  »»  MnO</a:t>
            </a:r>
            <a:r>
              <a:rPr lang="pt-BR" sz="2600" b="1" baseline="-25000" dirty="0" smtClean="0">
                <a:solidFill>
                  <a:schemeClr val="tx1"/>
                </a:solidFill>
                <a:latin typeface="Times New Roman" pitchFamily="18" charset="0"/>
                <a:cs typeface="Times New Roman" pitchFamily="18" charset="0"/>
              </a:rPr>
              <a:t>2</a:t>
            </a:r>
            <a:r>
              <a:rPr lang="pt-BR" sz="2600" b="1" dirty="0" smtClean="0">
                <a:solidFill>
                  <a:schemeClr val="tx1"/>
                </a:solidFill>
                <a:latin typeface="Times New Roman" pitchFamily="18" charset="0"/>
                <a:cs typeface="Times New Roman" pitchFamily="18" charset="0"/>
              </a:rPr>
              <a:t> + S</a:t>
            </a:r>
          </a:p>
          <a:p>
            <a:pPr algn="l">
              <a:lnSpc>
                <a:spcPct val="150000"/>
              </a:lnSpc>
            </a:pPr>
            <a:endParaRPr lang="pt-BR" sz="800" b="1" dirty="0" smtClean="0">
              <a:solidFill>
                <a:schemeClr val="tx1"/>
              </a:solidFill>
              <a:latin typeface="Times New Roman" pitchFamily="18" charset="0"/>
              <a:cs typeface="Times New Roman" pitchFamily="18" charset="0"/>
            </a:endParaRPr>
          </a:p>
          <a:p>
            <a:pPr algn="l">
              <a:lnSpc>
                <a:spcPct val="150000"/>
              </a:lnSpc>
            </a:pPr>
            <a:r>
              <a:rPr lang="en-US" sz="2600" b="1" dirty="0" smtClean="0">
                <a:solidFill>
                  <a:schemeClr val="tx1"/>
                </a:solidFill>
                <a:latin typeface="Times New Roman" pitchFamily="18" charset="0"/>
                <a:cs typeface="Times New Roman" pitchFamily="18" charset="0"/>
              </a:rPr>
              <a:t>Oxygen + Sulfides  »»  CO</a:t>
            </a:r>
            <a:r>
              <a:rPr lang="en-US" sz="2600" b="1" baseline="-25000" dirty="0" smtClean="0">
                <a:solidFill>
                  <a:schemeClr val="tx1"/>
                </a:solidFill>
                <a:latin typeface="Times New Roman" pitchFamily="18" charset="0"/>
                <a:cs typeface="Times New Roman" pitchFamily="18" charset="0"/>
              </a:rPr>
              <a:t>2   </a:t>
            </a:r>
            <a:r>
              <a:rPr lang="en-US" sz="2600" b="1" dirty="0" smtClean="0">
                <a:solidFill>
                  <a:schemeClr val="tx1"/>
                </a:solidFill>
                <a:latin typeface="Times New Roman" pitchFamily="18" charset="0"/>
                <a:cs typeface="Times New Roman" pitchFamily="18" charset="0"/>
              </a:rPr>
              <a:t>+ SO</a:t>
            </a:r>
            <a:r>
              <a:rPr lang="en-US" sz="2600" b="1" baseline="-25000" dirty="0" smtClean="0">
                <a:solidFill>
                  <a:schemeClr val="tx1"/>
                </a:solidFill>
                <a:latin typeface="Times New Roman" pitchFamily="18" charset="0"/>
                <a:cs typeface="Times New Roman" pitchFamily="18" charset="0"/>
              </a:rPr>
              <a:t>4</a:t>
            </a:r>
            <a:r>
              <a:rPr lang="en-US" sz="2600" b="1" baseline="30000" dirty="0" smtClean="0">
                <a:solidFill>
                  <a:schemeClr val="tx1"/>
                </a:solidFill>
                <a:latin typeface="Times New Roman" pitchFamily="18" charset="0"/>
                <a:cs typeface="Times New Roman" pitchFamily="18" charset="0"/>
              </a:rPr>
              <a:t>2–  </a:t>
            </a:r>
            <a:r>
              <a:rPr lang="en-US" sz="2600" b="1" dirty="0" smtClean="0">
                <a:solidFill>
                  <a:schemeClr val="tx1"/>
                </a:solidFill>
                <a:latin typeface="Times New Roman" pitchFamily="18" charset="0"/>
                <a:cs typeface="Times New Roman" pitchFamily="18" charset="0"/>
              </a:rPr>
              <a:t>+  Metal oxides</a:t>
            </a:r>
            <a:endParaRPr lang="pt-BR" sz="2600" b="1" dirty="0" smtClean="0">
              <a:solidFill>
                <a:schemeClr val="tx1"/>
              </a:solidFill>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457200"/>
            <a:ext cx="4191000" cy="914400"/>
          </a:xfrm>
          <a:solidFill>
            <a:schemeClr val="bg1"/>
          </a:solidFill>
          <a:ln>
            <a:solidFill>
              <a:schemeClr val="accent1">
                <a:lumMod val="50000"/>
              </a:schemeClr>
            </a:solidFill>
          </a:ln>
        </p:spPr>
        <p:txBody>
          <a:bodyPr>
            <a:noAutofit/>
          </a:bodyPr>
          <a:lstStyle/>
          <a:p>
            <a:r>
              <a:rPr lang="en-US" sz="2800" b="1" dirty="0" smtClean="0">
                <a:solidFill>
                  <a:srgbClr val="007033"/>
                </a:solidFill>
                <a:latin typeface="Times New Roman" pitchFamily="18" charset="0"/>
                <a:cs typeface="Times New Roman" pitchFamily="18" charset="0"/>
              </a:rPr>
              <a:t>For an Anoxic-</a:t>
            </a:r>
            <a:r>
              <a:rPr lang="en-US" sz="2800" b="1" dirty="0" err="1" smtClean="0">
                <a:solidFill>
                  <a:srgbClr val="007033"/>
                </a:solidFill>
                <a:latin typeface="Times New Roman" pitchFamily="18" charset="0"/>
                <a:cs typeface="Times New Roman" pitchFamily="18" charset="0"/>
              </a:rPr>
              <a:t>sulfidic</a:t>
            </a:r>
            <a:r>
              <a:rPr lang="en-US" sz="2800" b="1" dirty="0" smtClean="0">
                <a:solidFill>
                  <a:srgbClr val="007033"/>
                </a:solidFill>
                <a:latin typeface="Times New Roman" pitchFamily="18" charset="0"/>
                <a:cs typeface="Times New Roman" pitchFamily="18" charset="0"/>
              </a:rPr>
              <a:t> Environment</a:t>
            </a:r>
            <a:endParaRPr lang="en-US" sz="2800" dirty="0">
              <a:solidFill>
                <a:srgbClr val="007033"/>
              </a:solidFill>
              <a:latin typeface="Times New Roman" pitchFamily="18" charset="0"/>
              <a:cs typeface="Times New Roman" pitchFamily="18" charset="0"/>
            </a:endParaRPr>
          </a:p>
        </p:txBody>
      </p:sp>
      <p:sp>
        <p:nvSpPr>
          <p:cNvPr id="3" name="Subtitle 2"/>
          <p:cNvSpPr>
            <a:spLocks noGrp="1"/>
          </p:cNvSpPr>
          <p:nvPr>
            <p:ph type="subTitle" idx="1"/>
          </p:nvPr>
        </p:nvSpPr>
        <p:spPr>
          <a:xfrm>
            <a:off x="304800" y="1600200"/>
            <a:ext cx="8610600" cy="4114800"/>
          </a:xfrm>
          <a:ln>
            <a:solidFill>
              <a:schemeClr val="accent6">
                <a:lumMod val="50000"/>
              </a:schemeClr>
            </a:solidFill>
          </a:ln>
        </p:spPr>
        <p:txBody>
          <a:bodyPr>
            <a:normAutofit/>
          </a:bodyPr>
          <a:lstStyle/>
          <a:p>
            <a:pPr algn="l">
              <a:lnSpc>
                <a:spcPct val="150000"/>
              </a:lnSpc>
            </a:pPr>
            <a:r>
              <a:rPr lang="pt-BR" sz="2600" b="1" dirty="0" smtClean="0">
                <a:solidFill>
                  <a:schemeClr val="tx1"/>
                </a:solidFill>
                <a:latin typeface="Times New Roman" pitchFamily="18" charset="0"/>
                <a:cs typeface="Times New Roman" pitchFamily="18" charset="0"/>
              </a:rPr>
              <a:t>3H</a:t>
            </a:r>
            <a:r>
              <a:rPr lang="pt-BR" sz="2600" b="1" baseline="-25000" dirty="0" smtClean="0">
                <a:solidFill>
                  <a:schemeClr val="tx1"/>
                </a:solidFill>
                <a:latin typeface="Times New Roman" pitchFamily="18" charset="0"/>
                <a:cs typeface="Times New Roman" pitchFamily="18" charset="0"/>
              </a:rPr>
              <a:t>2</a:t>
            </a:r>
            <a:r>
              <a:rPr lang="pt-BR" sz="2600" b="1" dirty="0" smtClean="0">
                <a:solidFill>
                  <a:schemeClr val="tx1"/>
                </a:solidFill>
                <a:latin typeface="Times New Roman" pitchFamily="18" charset="0"/>
                <a:cs typeface="Times New Roman" pitchFamily="18" charset="0"/>
              </a:rPr>
              <a:t>S (aq) + S + Fe</a:t>
            </a:r>
            <a:r>
              <a:rPr lang="pt-BR" sz="2600" b="1" baseline="-25000" dirty="0" smtClean="0">
                <a:solidFill>
                  <a:schemeClr val="tx1"/>
                </a:solidFill>
                <a:latin typeface="Times New Roman" pitchFamily="18" charset="0"/>
                <a:cs typeface="Times New Roman" pitchFamily="18" charset="0"/>
              </a:rPr>
              <a:t>2</a:t>
            </a:r>
            <a:r>
              <a:rPr lang="pt-BR" sz="2600" b="1" dirty="0" smtClean="0">
                <a:solidFill>
                  <a:schemeClr val="tx1"/>
                </a:solidFill>
                <a:latin typeface="Times New Roman" pitchFamily="18" charset="0"/>
                <a:cs typeface="Times New Roman" pitchFamily="18" charset="0"/>
              </a:rPr>
              <a:t>O</a:t>
            </a:r>
            <a:r>
              <a:rPr lang="pt-BR" sz="2600" b="1" baseline="-25000" dirty="0" smtClean="0">
                <a:solidFill>
                  <a:schemeClr val="tx1"/>
                </a:solidFill>
                <a:latin typeface="Times New Roman" pitchFamily="18" charset="0"/>
                <a:cs typeface="Times New Roman" pitchFamily="18" charset="0"/>
              </a:rPr>
              <a:t>3 </a:t>
            </a:r>
            <a:r>
              <a:rPr lang="pt-BR" sz="2600" b="1" dirty="0" smtClean="0">
                <a:solidFill>
                  <a:schemeClr val="tx1"/>
                </a:solidFill>
                <a:latin typeface="Times New Roman" pitchFamily="18" charset="0"/>
                <a:cs typeface="Times New Roman" pitchFamily="18" charset="0"/>
              </a:rPr>
              <a:t> »»  2FeS</a:t>
            </a:r>
            <a:r>
              <a:rPr lang="pt-BR" sz="2600" b="1" baseline="-25000" dirty="0" smtClean="0">
                <a:solidFill>
                  <a:schemeClr val="tx1"/>
                </a:solidFill>
                <a:latin typeface="Times New Roman" pitchFamily="18" charset="0"/>
                <a:cs typeface="Times New Roman" pitchFamily="18" charset="0"/>
              </a:rPr>
              <a:t>2</a:t>
            </a:r>
            <a:r>
              <a:rPr lang="pt-BR" sz="2600" b="1" dirty="0" smtClean="0">
                <a:solidFill>
                  <a:schemeClr val="tx1"/>
                </a:solidFill>
                <a:latin typeface="Times New Roman" pitchFamily="18" charset="0"/>
                <a:cs typeface="Times New Roman" pitchFamily="18" charset="0"/>
              </a:rPr>
              <a:t> + 3 H</a:t>
            </a:r>
            <a:r>
              <a:rPr lang="pt-BR" sz="2600" b="1" baseline="-25000" dirty="0" smtClean="0">
                <a:solidFill>
                  <a:schemeClr val="tx1"/>
                </a:solidFill>
                <a:latin typeface="Times New Roman" pitchFamily="18" charset="0"/>
                <a:cs typeface="Times New Roman" pitchFamily="18" charset="0"/>
              </a:rPr>
              <a:t>2</a:t>
            </a:r>
            <a:r>
              <a:rPr lang="pt-BR" sz="2600" b="1" dirty="0" smtClean="0">
                <a:solidFill>
                  <a:schemeClr val="tx1"/>
                </a:solidFill>
                <a:latin typeface="Times New Roman" pitchFamily="18" charset="0"/>
                <a:cs typeface="Times New Roman" pitchFamily="18" charset="0"/>
              </a:rPr>
              <a:t>O</a:t>
            </a:r>
          </a:p>
          <a:p>
            <a:pPr algn="l">
              <a:lnSpc>
                <a:spcPct val="150000"/>
              </a:lnSpc>
            </a:pPr>
            <a:r>
              <a:rPr lang="pt-BR" sz="2600" b="1" dirty="0" smtClean="0">
                <a:solidFill>
                  <a:schemeClr val="tx1"/>
                </a:solidFill>
                <a:latin typeface="Times New Roman" pitchFamily="18" charset="0"/>
                <a:cs typeface="Times New Roman" pitchFamily="18" charset="0"/>
              </a:rPr>
              <a:t>H</a:t>
            </a:r>
            <a:r>
              <a:rPr lang="pt-BR" sz="2600" b="1" baseline="-25000" dirty="0" smtClean="0">
                <a:solidFill>
                  <a:schemeClr val="tx1"/>
                </a:solidFill>
                <a:latin typeface="Times New Roman" pitchFamily="18" charset="0"/>
                <a:cs typeface="Times New Roman" pitchFamily="18" charset="0"/>
              </a:rPr>
              <a:t>2</a:t>
            </a:r>
            <a:r>
              <a:rPr lang="pt-BR" sz="2600" b="1" dirty="0" smtClean="0">
                <a:solidFill>
                  <a:schemeClr val="tx1"/>
                </a:solidFill>
                <a:latin typeface="Times New Roman" pitchFamily="18" charset="0"/>
                <a:cs typeface="Times New Roman" pitchFamily="18" charset="0"/>
              </a:rPr>
              <a:t>S (aq) + S + FeCO</a:t>
            </a:r>
            <a:r>
              <a:rPr lang="pt-BR" sz="2600" b="1" baseline="-25000" dirty="0" smtClean="0">
                <a:solidFill>
                  <a:schemeClr val="tx1"/>
                </a:solidFill>
                <a:latin typeface="Times New Roman" pitchFamily="18" charset="0"/>
                <a:cs typeface="Times New Roman" pitchFamily="18" charset="0"/>
              </a:rPr>
              <a:t>3 </a:t>
            </a:r>
            <a:r>
              <a:rPr lang="pt-BR" sz="2600" b="1" dirty="0" smtClean="0">
                <a:solidFill>
                  <a:schemeClr val="tx1"/>
                </a:solidFill>
                <a:latin typeface="Times New Roman" pitchFamily="18" charset="0"/>
                <a:cs typeface="Times New Roman" pitchFamily="18" charset="0"/>
              </a:rPr>
              <a:t> »»  FeS</a:t>
            </a:r>
            <a:r>
              <a:rPr lang="pt-BR" sz="2600" b="1" baseline="-25000" dirty="0" smtClean="0">
                <a:solidFill>
                  <a:schemeClr val="tx1"/>
                </a:solidFill>
                <a:latin typeface="Times New Roman" pitchFamily="18" charset="0"/>
                <a:cs typeface="Times New Roman" pitchFamily="18" charset="0"/>
              </a:rPr>
              <a:t>2</a:t>
            </a:r>
            <a:r>
              <a:rPr lang="pt-BR" sz="2600" b="1" dirty="0" smtClean="0">
                <a:solidFill>
                  <a:schemeClr val="tx1"/>
                </a:solidFill>
                <a:latin typeface="Times New Roman" pitchFamily="18" charset="0"/>
                <a:cs typeface="Times New Roman" pitchFamily="18" charset="0"/>
              </a:rPr>
              <a:t> + CO</a:t>
            </a:r>
            <a:r>
              <a:rPr lang="pt-BR" sz="2600" b="1" baseline="-25000" dirty="0" smtClean="0">
                <a:solidFill>
                  <a:schemeClr val="tx1"/>
                </a:solidFill>
                <a:latin typeface="Times New Roman" pitchFamily="18" charset="0"/>
                <a:cs typeface="Times New Roman" pitchFamily="18" charset="0"/>
              </a:rPr>
              <a:t>2</a:t>
            </a:r>
            <a:r>
              <a:rPr lang="pt-BR" sz="2600" b="1" dirty="0" smtClean="0">
                <a:solidFill>
                  <a:schemeClr val="tx1"/>
                </a:solidFill>
                <a:latin typeface="Times New Roman" pitchFamily="18" charset="0"/>
                <a:cs typeface="Times New Roman" pitchFamily="18" charset="0"/>
              </a:rPr>
              <a:t> + H</a:t>
            </a:r>
            <a:r>
              <a:rPr lang="pt-BR" sz="2600" b="1" baseline="-25000" dirty="0" smtClean="0">
                <a:solidFill>
                  <a:schemeClr val="tx1"/>
                </a:solidFill>
                <a:latin typeface="Times New Roman" pitchFamily="18" charset="0"/>
                <a:cs typeface="Times New Roman" pitchFamily="18" charset="0"/>
              </a:rPr>
              <a:t>2</a:t>
            </a:r>
            <a:r>
              <a:rPr lang="pt-BR" sz="2600" b="1" dirty="0" smtClean="0">
                <a:solidFill>
                  <a:schemeClr val="tx1"/>
                </a:solidFill>
                <a:latin typeface="Times New Roman" pitchFamily="18" charset="0"/>
                <a:cs typeface="Times New Roman" pitchFamily="18" charset="0"/>
              </a:rPr>
              <a:t>O</a:t>
            </a:r>
          </a:p>
          <a:p>
            <a:pPr algn="l">
              <a:lnSpc>
                <a:spcPct val="150000"/>
              </a:lnSpc>
            </a:pPr>
            <a:r>
              <a:rPr lang="pt-BR" sz="2600" b="1" dirty="0" smtClean="0">
                <a:solidFill>
                  <a:schemeClr val="tx1"/>
                </a:solidFill>
                <a:latin typeface="Times New Roman" pitchFamily="18" charset="0"/>
                <a:cs typeface="Times New Roman" pitchFamily="18" charset="0"/>
              </a:rPr>
              <a:t>2H</a:t>
            </a:r>
            <a:r>
              <a:rPr lang="pt-BR" sz="2600" b="1" baseline="-25000" dirty="0" smtClean="0">
                <a:solidFill>
                  <a:schemeClr val="tx1"/>
                </a:solidFill>
                <a:latin typeface="Times New Roman" pitchFamily="18" charset="0"/>
                <a:cs typeface="Times New Roman" pitchFamily="18" charset="0"/>
              </a:rPr>
              <a:t>2</a:t>
            </a:r>
            <a:r>
              <a:rPr lang="pt-BR" sz="2600" b="1" dirty="0" smtClean="0">
                <a:solidFill>
                  <a:schemeClr val="tx1"/>
                </a:solidFill>
                <a:latin typeface="Times New Roman" pitchFamily="18" charset="0"/>
                <a:cs typeface="Times New Roman" pitchFamily="18" charset="0"/>
              </a:rPr>
              <a:t>S (aq) + MnO</a:t>
            </a:r>
            <a:r>
              <a:rPr lang="pt-BR" sz="2600" b="1" baseline="-25000" dirty="0" smtClean="0">
                <a:solidFill>
                  <a:schemeClr val="tx1"/>
                </a:solidFill>
                <a:latin typeface="Times New Roman" pitchFamily="18" charset="0"/>
                <a:cs typeface="Times New Roman" pitchFamily="18" charset="0"/>
              </a:rPr>
              <a:t>2 </a:t>
            </a:r>
            <a:r>
              <a:rPr lang="pt-BR" sz="2600" b="1" dirty="0" smtClean="0">
                <a:solidFill>
                  <a:schemeClr val="tx1"/>
                </a:solidFill>
                <a:latin typeface="Times New Roman" pitchFamily="18" charset="0"/>
                <a:cs typeface="Times New Roman" pitchFamily="18" charset="0"/>
              </a:rPr>
              <a:t> »»  MnS + S + 2H</a:t>
            </a:r>
            <a:r>
              <a:rPr lang="pt-BR" sz="2600" b="1" baseline="-25000" dirty="0" smtClean="0">
                <a:solidFill>
                  <a:schemeClr val="tx1"/>
                </a:solidFill>
                <a:latin typeface="Times New Roman" pitchFamily="18" charset="0"/>
                <a:cs typeface="Times New Roman" pitchFamily="18" charset="0"/>
              </a:rPr>
              <a:t>2</a:t>
            </a:r>
            <a:r>
              <a:rPr lang="pt-BR" sz="2600" b="1" dirty="0" smtClean="0">
                <a:solidFill>
                  <a:schemeClr val="tx1"/>
                </a:solidFill>
                <a:latin typeface="Times New Roman" pitchFamily="18" charset="0"/>
                <a:cs typeface="Times New Roman" pitchFamily="18" charset="0"/>
              </a:rPr>
              <a:t>O</a:t>
            </a:r>
          </a:p>
          <a:p>
            <a:pPr algn="l">
              <a:lnSpc>
                <a:spcPct val="150000"/>
              </a:lnSpc>
            </a:pPr>
            <a:r>
              <a:rPr lang="pt-BR" sz="2600" b="1" dirty="0" smtClean="0">
                <a:solidFill>
                  <a:schemeClr val="tx1"/>
                </a:solidFill>
                <a:latin typeface="Times New Roman" pitchFamily="18" charset="0"/>
                <a:cs typeface="Times New Roman" pitchFamily="18" charset="0"/>
              </a:rPr>
              <a:t>H</a:t>
            </a:r>
            <a:r>
              <a:rPr lang="pt-BR" sz="2600" b="1" baseline="-25000" dirty="0" smtClean="0">
                <a:solidFill>
                  <a:schemeClr val="tx1"/>
                </a:solidFill>
                <a:latin typeface="Times New Roman" pitchFamily="18" charset="0"/>
                <a:cs typeface="Times New Roman" pitchFamily="18" charset="0"/>
              </a:rPr>
              <a:t>2</a:t>
            </a:r>
            <a:r>
              <a:rPr lang="pt-BR" sz="2600" b="1" dirty="0" smtClean="0">
                <a:solidFill>
                  <a:schemeClr val="tx1"/>
                </a:solidFill>
                <a:latin typeface="Times New Roman" pitchFamily="18" charset="0"/>
                <a:cs typeface="Times New Roman" pitchFamily="18" charset="0"/>
              </a:rPr>
              <a:t>S (aq) + MnO</a:t>
            </a:r>
            <a:r>
              <a:rPr lang="pt-BR" sz="2600" b="1" baseline="-25000" dirty="0" smtClean="0">
                <a:solidFill>
                  <a:schemeClr val="tx1"/>
                </a:solidFill>
                <a:latin typeface="Times New Roman" pitchFamily="18" charset="0"/>
                <a:cs typeface="Times New Roman" pitchFamily="18" charset="0"/>
              </a:rPr>
              <a:t>2</a:t>
            </a:r>
            <a:r>
              <a:rPr lang="pt-BR" sz="2600" b="1" dirty="0" smtClean="0">
                <a:solidFill>
                  <a:schemeClr val="tx1"/>
                </a:solidFill>
                <a:latin typeface="Times New Roman" pitchFamily="18" charset="0"/>
                <a:cs typeface="Times New Roman" pitchFamily="18" charset="0"/>
              </a:rPr>
              <a:t> + CO</a:t>
            </a:r>
            <a:r>
              <a:rPr lang="pt-BR" sz="2600" b="1" baseline="-25000" dirty="0" smtClean="0">
                <a:solidFill>
                  <a:schemeClr val="tx1"/>
                </a:solidFill>
                <a:latin typeface="Times New Roman" pitchFamily="18" charset="0"/>
                <a:cs typeface="Times New Roman" pitchFamily="18" charset="0"/>
              </a:rPr>
              <a:t>2 </a:t>
            </a:r>
            <a:r>
              <a:rPr lang="pt-BR" sz="2600" b="1" dirty="0" smtClean="0">
                <a:solidFill>
                  <a:schemeClr val="tx1"/>
                </a:solidFill>
                <a:latin typeface="Times New Roman" pitchFamily="18" charset="0"/>
                <a:cs typeface="Times New Roman" pitchFamily="18" charset="0"/>
              </a:rPr>
              <a:t> »»  MnCO</a:t>
            </a:r>
            <a:r>
              <a:rPr lang="pt-BR" sz="2600" b="1" baseline="-25000" dirty="0" smtClean="0">
                <a:solidFill>
                  <a:schemeClr val="tx1"/>
                </a:solidFill>
                <a:latin typeface="Times New Roman" pitchFamily="18" charset="0"/>
                <a:cs typeface="Times New Roman" pitchFamily="18" charset="0"/>
              </a:rPr>
              <a:t>3</a:t>
            </a:r>
            <a:r>
              <a:rPr lang="pt-BR" sz="2600" b="1" dirty="0" smtClean="0">
                <a:solidFill>
                  <a:schemeClr val="tx1"/>
                </a:solidFill>
                <a:latin typeface="Times New Roman" pitchFamily="18" charset="0"/>
                <a:cs typeface="Times New Roman" pitchFamily="18" charset="0"/>
              </a:rPr>
              <a:t> + S + H</a:t>
            </a:r>
            <a:r>
              <a:rPr lang="pt-BR" sz="2600" b="1" baseline="-25000" dirty="0" smtClean="0">
                <a:solidFill>
                  <a:schemeClr val="tx1"/>
                </a:solidFill>
                <a:latin typeface="Times New Roman" pitchFamily="18" charset="0"/>
                <a:cs typeface="Times New Roman" pitchFamily="18" charset="0"/>
              </a:rPr>
              <a:t>2</a:t>
            </a:r>
            <a:r>
              <a:rPr lang="pt-BR" sz="2600" b="1" dirty="0" smtClean="0">
                <a:solidFill>
                  <a:schemeClr val="tx1"/>
                </a:solidFill>
                <a:latin typeface="Times New Roman" pitchFamily="18" charset="0"/>
                <a:cs typeface="Times New Roman" pitchFamily="18" charset="0"/>
              </a:rPr>
              <a:t>O</a:t>
            </a:r>
          </a:p>
          <a:p>
            <a:pPr algn="l"/>
            <a:endParaRPr lang="en-US" sz="800" b="1" dirty="0" smtClean="0">
              <a:solidFill>
                <a:schemeClr val="tx1"/>
              </a:solidFill>
              <a:latin typeface="Times New Roman" pitchFamily="18" charset="0"/>
              <a:cs typeface="Times New Roman" pitchFamily="18" charset="0"/>
            </a:endParaRPr>
          </a:p>
          <a:p>
            <a:pPr algn="l"/>
            <a:r>
              <a:rPr lang="en-US" sz="2600" b="1" dirty="0" smtClean="0">
                <a:solidFill>
                  <a:schemeClr val="tx1"/>
                </a:solidFill>
                <a:latin typeface="Times New Roman" pitchFamily="18" charset="0"/>
                <a:cs typeface="Times New Roman" pitchFamily="18" charset="0"/>
              </a:rPr>
              <a:t>H</a:t>
            </a:r>
            <a:r>
              <a:rPr lang="en-US" sz="2600" b="1" baseline="-25000" dirty="0" smtClean="0">
                <a:solidFill>
                  <a:schemeClr val="tx1"/>
                </a:solidFill>
                <a:latin typeface="Times New Roman" pitchFamily="18" charset="0"/>
                <a:cs typeface="Times New Roman" pitchFamily="18" charset="0"/>
              </a:rPr>
              <a:t>2</a:t>
            </a:r>
            <a:r>
              <a:rPr lang="en-US" sz="2600" b="1" dirty="0" smtClean="0">
                <a:solidFill>
                  <a:schemeClr val="tx1"/>
                </a:solidFill>
                <a:latin typeface="Times New Roman" pitchFamily="18" charset="0"/>
                <a:cs typeface="Times New Roman" pitchFamily="18" charset="0"/>
              </a:rPr>
              <a:t>S + Oxides  »»  Sulfides ± Carbonates</a:t>
            </a:r>
            <a:endParaRPr lang="en-US" sz="2600" dirty="0" smtClean="0">
              <a:solidFill>
                <a:schemeClr val="tx1"/>
              </a:solidFill>
              <a:latin typeface="Times New Roman" pitchFamily="18" charset="0"/>
              <a:cs typeface="Times New Roman" pitchFamily="18" charset="0"/>
            </a:endParaRPr>
          </a:p>
          <a:p>
            <a:pPr algn="l"/>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3733799"/>
          </a:xfrm>
        </p:spPr>
        <p:txBody>
          <a:bodyPr>
            <a:noAutofit/>
          </a:bodyPr>
          <a:lstStyle/>
          <a:p>
            <a:pPr>
              <a:lnSpc>
                <a:spcPct val="150000"/>
              </a:lnSpc>
            </a:pPr>
            <a:r>
              <a:rPr lang="en-US" sz="2400" dirty="0" smtClean="0">
                <a:latin typeface="Times New Roman" pitchFamily="18" charset="0"/>
                <a:cs typeface="Times New Roman" pitchFamily="18" charset="0"/>
              </a:rPr>
              <a:t>Consider a </a:t>
            </a:r>
            <a:r>
              <a:rPr lang="en-US" sz="2400" dirty="0" smtClean="0">
                <a:solidFill>
                  <a:srgbClr val="C00000"/>
                </a:solidFill>
                <a:latin typeface="Times New Roman" pitchFamily="18" charset="0"/>
                <a:cs typeface="Times New Roman" pitchFamily="18" charset="0"/>
              </a:rPr>
              <a:t>water-sediment interface </a:t>
            </a:r>
            <a:r>
              <a:rPr lang="en-US" sz="2400" dirty="0" smtClean="0">
                <a:latin typeface="Times New Roman" pitchFamily="18" charset="0"/>
                <a:cs typeface="Times New Roman" pitchFamily="18" charset="0"/>
              </a:rPr>
              <a:t> at pH 7.                       *If there is not much sulfur present, then Fe</a:t>
            </a:r>
            <a:r>
              <a:rPr lang="en-US" sz="2400" baseline="30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 predominates     at  -----?---- Eh. (high or low)</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*If there are free Fe</a:t>
            </a:r>
            <a:r>
              <a:rPr lang="en-US" sz="2400" baseline="30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 and Mn</a:t>
            </a:r>
            <a:r>
              <a:rPr lang="en-US" sz="2400" baseline="30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 in the pore water, then the system is -----?---- (anoxic or </a:t>
            </a:r>
            <a:r>
              <a:rPr lang="en-US" sz="2400" dirty="0" err="1" smtClean="0">
                <a:latin typeface="Times New Roman" pitchFamily="18" charset="0"/>
                <a:cs typeface="Times New Roman" pitchFamily="18" charset="0"/>
              </a:rPr>
              <a:t>oxic</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5562600"/>
          </a:xfrm>
          <a:ln>
            <a:solidFill>
              <a:schemeClr val="tx2">
                <a:lumMod val="60000"/>
                <a:lumOff val="40000"/>
              </a:schemeClr>
            </a:solidFill>
          </a:ln>
        </p:spPr>
        <p:txBody>
          <a:bodyPr>
            <a:noAutofit/>
          </a:bodyPr>
          <a:lstStyle/>
          <a:p>
            <a:r>
              <a:rPr lang="en-US" sz="2800" b="1" dirty="0" smtClean="0">
                <a:solidFill>
                  <a:srgbClr val="C00000"/>
                </a:solidFill>
                <a:latin typeface="Times New Roman" pitchFamily="18" charset="0"/>
                <a:cs typeface="Times New Roman" pitchFamily="18" charset="0"/>
              </a:rPr>
              <a:t>Geochemical / *Background</a:t>
            </a:r>
            <a:r>
              <a:rPr lang="en-US" sz="2800" b="1" i="1" dirty="0" smtClean="0">
                <a:latin typeface="Times New Roman" pitchFamily="18" charset="0"/>
                <a:cs typeface="Times New Roman" pitchFamily="18" charset="0"/>
              </a:rPr>
              <a:t/>
            </a:r>
            <a:br>
              <a:rPr lang="en-US" sz="2800" b="1" i="1" dirty="0" smtClean="0">
                <a:latin typeface="Times New Roman" pitchFamily="18" charset="0"/>
                <a:cs typeface="Times New Roman" pitchFamily="18" charset="0"/>
              </a:rPr>
            </a:br>
            <a:r>
              <a:rPr lang="en-US" sz="1200" b="1" i="1" dirty="0" smtClean="0">
                <a:latin typeface="Times New Roman" pitchFamily="18" charset="0"/>
                <a:cs typeface="Times New Roman" pitchFamily="18" charset="0"/>
              </a:rPr>
              <a:t/>
            </a:r>
            <a:br>
              <a:rPr lang="en-US" sz="1200" b="1" i="1"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Normal element abundance level in </a:t>
            </a:r>
            <a:r>
              <a:rPr lang="en-US" sz="2800" dirty="0" err="1" smtClean="0">
                <a:latin typeface="Times New Roman" pitchFamily="18" charset="0"/>
                <a:cs typeface="Times New Roman" pitchFamily="18" charset="0"/>
              </a:rPr>
              <a:t>unmineralized</a:t>
            </a:r>
            <a:r>
              <a:rPr lang="en-US" sz="2800" dirty="0" smtClean="0">
                <a:latin typeface="Times New Roman" pitchFamily="18" charset="0"/>
                <a:cs typeface="Times New Roman" pitchFamily="18" charset="0"/>
              </a:rPr>
              <a:t> earth material which usually is a range rather then an absolute value.</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Any departure from the normal range, positive or negative, is viewed as *</a:t>
            </a:r>
            <a:r>
              <a:rPr lang="en-US" sz="2800" b="1" dirty="0" smtClean="0">
                <a:solidFill>
                  <a:srgbClr val="C00000"/>
                </a:solidFill>
                <a:latin typeface="Times New Roman" pitchFamily="18" charset="0"/>
                <a:cs typeface="Times New Roman" pitchFamily="18" charset="0"/>
              </a:rPr>
              <a:t>anomalous</a:t>
            </a:r>
            <a:r>
              <a:rPr lang="en-US" sz="2800" dirty="0" smtClean="0">
                <a:latin typeface="Times New Roman" pitchFamily="18" charset="0"/>
                <a:cs typeface="Times New Roman" pitchFamily="18" charset="0"/>
              </a:rPr>
              <a:t>.</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a:t>
            </a:r>
            <a:r>
              <a:rPr lang="en-US" sz="2800" b="1" dirty="0" smtClean="0">
                <a:solidFill>
                  <a:srgbClr val="CC0000"/>
                </a:solidFill>
                <a:latin typeface="Times New Roman" pitchFamily="18" charset="0"/>
                <a:cs typeface="Times New Roman" pitchFamily="18" charset="0"/>
              </a:rPr>
              <a:t>Thresholds</a:t>
            </a:r>
            <a:endParaRPr lang="en-US" sz="2800" b="1" dirty="0">
              <a:solidFill>
                <a:srgbClr val="CC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85800"/>
            <a:ext cx="8153400" cy="4876800"/>
          </a:xfrm>
          <a:solidFill>
            <a:schemeClr val="bg1"/>
          </a:solidFill>
        </p:spPr>
        <p:style>
          <a:lnRef idx="1">
            <a:schemeClr val="accent3"/>
          </a:lnRef>
          <a:fillRef idx="2">
            <a:schemeClr val="accent3"/>
          </a:fillRef>
          <a:effectRef idx="1">
            <a:schemeClr val="accent3"/>
          </a:effectRef>
          <a:fontRef idx="minor">
            <a:schemeClr val="dk1"/>
          </a:fontRef>
        </p:style>
        <p:txBody>
          <a:bodyPr>
            <a:noAutofit/>
          </a:bodyPr>
          <a:lstStyle/>
          <a:p>
            <a:pPr algn="l">
              <a:lnSpc>
                <a:spcPct val="150000"/>
              </a:lnSpc>
            </a:pPr>
            <a:r>
              <a:rPr lang="en-US" sz="2800" b="1" dirty="0" smtClean="0">
                <a:latin typeface="Times New Roman" pitchFamily="18" charset="0"/>
                <a:cs typeface="Times New Roman" pitchFamily="18" charset="0"/>
              </a:rPr>
              <a:t>             *Target and *Pathfinder Elements</a:t>
            </a: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(Indicator)</a:t>
            </a:r>
            <a:r>
              <a:rPr lang="en-US" sz="900" dirty="0" smtClean="0">
                <a:latin typeface="Times New Roman" pitchFamily="18" charset="0"/>
                <a:cs typeface="Times New Roman" pitchFamily="18" charset="0"/>
              </a:rPr>
              <a:t/>
            </a:r>
            <a:br>
              <a:rPr lang="en-US" sz="900" dirty="0" smtClean="0">
                <a:latin typeface="Times New Roman" pitchFamily="18" charset="0"/>
                <a:cs typeface="Times New Roman" pitchFamily="18" charset="0"/>
              </a:rPr>
            </a:br>
            <a:r>
              <a:rPr lang="en-US" sz="900" dirty="0" smtClean="0">
                <a:latin typeface="Times New Roman" pitchFamily="18" charset="0"/>
                <a:cs typeface="Times New Roman" pitchFamily="18" charset="0"/>
              </a:rPr>
              <a:t/>
            </a:r>
            <a:br>
              <a:rPr lang="en-US" sz="9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Use is frequently made of </a:t>
            </a:r>
            <a:r>
              <a:rPr lang="en-US" sz="2400" b="1" smtClean="0">
                <a:solidFill>
                  <a:srgbClr val="FF0000"/>
                </a:solidFill>
                <a:latin typeface="Times New Roman" pitchFamily="18" charset="0"/>
                <a:cs typeface="Times New Roman" pitchFamily="18" charset="0"/>
              </a:rPr>
              <a:t>target elements-</a:t>
            </a:r>
            <a:r>
              <a:rPr lang="en-US" sz="2400" smtClean="0">
                <a:latin typeface="Times New Roman" pitchFamily="18" charset="0"/>
                <a:cs typeface="Times New Roman" pitchFamily="18" charset="0"/>
              </a:rPr>
              <a:t>Indicator</a:t>
            </a:r>
            <a:r>
              <a:rPr lang="en-US" sz="2400" b="1" smtClean="0">
                <a:solidFill>
                  <a:srgbClr val="FF0000"/>
                </a:solidFill>
                <a:latin typeface="Times New Roman" pitchFamily="18" charset="0"/>
                <a:cs typeface="Times New Roman" pitchFamily="18" charset="0"/>
              </a:rPr>
              <a:t> </a:t>
            </a:r>
            <a:r>
              <a:rPr lang="en-US" sz="2400" dirty="0" smtClean="0">
                <a:latin typeface="Times New Roman" pitchFamily="18" charset="0"/>
                <a:cs typeface="Times New Roman" pitchFamily="18" charset="0"/>
              </a:rPr>
              <a:t>(i.e. Au). In some instances these elements may not be particularly effective. In these cases attention is directed to </a:t>
            </a:r>
            <a:r>
              <a:rPr lang="en-US" sz="2400" b="1" dirty="0" smtClean="0">
                <a:solidFill>
                  <a:srgbClr val="FF0000"/>
                </a:solidFill>
                <a:latin typeface="Times New Roman" pitchFamily="18" charset="0"/>
                <a:cs typeface="Times New Roman" pitchFamily="18" charset="0"/>
              </a:rPr>
              <a:t>pathfinder elements </a:t>
            </a:r>
            <a:r>
              <a:rPr lang="en-US" sz="2400" dirty="0" smtClean="0">
                <a:latin typeface="Times New Roman" pitchFamily="18" charset="0"/>
                <a:cs typeface="Times New Roman" pitchFamily="18" charset="0"/>
              </a:rPr>
              <a:t>(As, Hg, </a:t>
            </a:r>
            <a:r>
              <a:rPr lang="en-US" sz="2400" dirty="0" err="1" smtClean="0">
                <a:latin typeface="Times New Roman" pitchFamily="18" charset="0"/>
                <a:cs typeface="Times New Roman" pitchFamily="18" charset="0"/>
              </a:rPr>
              <a:t>Sb</a:t>
            </a:r>
            <a:r>
              <a:rPr lang="en-US" sz="2400" dirty="0" smtClean="0">
                <a:latin typeface="Times New Roman" pitchFamily="18" charset="0"/>
                <a:cs typeface="Times New Roman" pitchFamily="18" charset="0"/>
              </a:rPr>
              <a:t>) which may not be the target metal but have geochemically useful features (</a:t>
            </a:r>
            <a:r>
              <a:rPr lang="en-US" sz="2400" dirty="0" smtClean="0">
                <a:solidFill>
                  <a:srgbClr val="C00000"/>
                </a:solidFill>
                <a:latin typeface="Times New Roman" pitchFamily="18" charset="0"/>
                <a:cs typeface="Times New Roman" pitchFamily="18" charset="0"/>
              </a:rPr>
              <a:t>immobility, mobility, easier or cheaper analysis, better detection limits, etc).</a:t>
            </a:r>
            <a:endParaRPr lang="en-US" sz="2400"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12738" y="381000"/>
            <a:ext cx="8435975" cy="2274888"/>
          </a:xfrm>
          <a:solidFill>
            <a:schemeClr val="bg1"/>
          </a:solidFill>
        </p:spPr>
        <p:style>
          <a:lnRef idx="1">
            <a:schemeClr val="accent3"/>
          </a:lnRef>
          <a:fillRef idx="2">
            <a:schemeClr val="accent3"/>
          </a:fillRef>
          <a:effectRef idx="1">
            <a:schemeClr val="accent3"/>
          </a:effectRef>
          <a:fontRef idx="minor">
            <a:schemeClr val="dk1"/>
          </a:fontRef>
        </p:style>
        <p:txBody>
          <a:bodyPr>
            <a:normAutofit/>
          </a:bodyPr>
          <a:lstStyle/>
          <a:p>
            <a:pPr>
              <a:lnSpc>
                <a:spcPct val="150000"/>
              </a:lnSpc>
            </a:pPr>
            <a:r>
              <a:rPr lang="en-US" sz="2800" b="1" dirty="0" smtClean="0">
                <a:solidFill>
                  <a:srgbClr val="C00000"/>
                </a:solidFill>
                <a:latin typeface="Times New Roman" pitchFamily="18" charset="0"/>
                <a:cs typeface="Times New Roman" pitchFamily="18" charset="0"/>
              </a:rPr>
              <a:t>*Geochemical </a:t>
            </a:r>
            <a:r>
              <a:rPr lang="en-US" sz="2800" b="1" dirty="0">
                <a:solidFill>
                  <a:srgbClr val="C00000"/>
                </a:solidFill>
                <a:latin typeface="Times New Roman" pitchFamily="18" charset="0"/>
                <a:cs typeface="Times New Roman" pitchFamily="18" charset="0"/>
              </a:rPr>
              <a:t>dispersion</a:t>
            </a:r>
            <a:r>
              <a:rPr lang="en-US" sz="2400" b="1" dirty="0">
                <a:latin typeface="Times New Roman" pitchFamily="18" charset="0"/>
                <a:cs typeface="Times New Roman" pitchFamily="18" charset="0"/>
              </a:rPr>
              <a:t/>
            </a:r>
            <a:br>
              <a:rPr lang="en-US" sz="2400" b="1" dirty="0">
                <a:latin typeface="Times New Roman" pitchFamily="18" charset="0"/>
                <a:cs typeface="Times New Roman" pitchFamily="18" charset="0"/>
              </a:rPr>
            </a:br>
            <a:r>
              <a:rPr lang="en-US" sz="900" b="1" dirty="0">
                <a:latin typeface="Times New Roman" pitchFamily="18" charset="0"/>
                <a:cs typeface="Times New Roman" pitchFamily="18" charset="0"/>
              </a:rPr>
              <a:t/>
            </a:r>
            <a:br>
              <a:rPr lang="en-US" sz="900" b="1" dirty="0">
                <a:latin typeface="Times New Roman" pitchFamily="18" charset="0"/>
                <a:cs typeface="Times New Roman" pitchFamily="18" charset="0"/>
              </a:rPr>
            </a:br>
            <a:r>
              <a:rPr lang="en-US" sz="2400" dirty="0">
                <a:latin typeface="Times New Roman" pitchFamily="18" charset="0"/>
                <a:cs typeface="Times New Roman" pitchFamily="18" charset="0"/>
              </a:rPr>
              <a:t>The process, in which atoms and particles move to new locations and geochemical environments, is called </a:t>
            </a:r>
            <a:r>
              <a:rPr lang="en-US" sz="2400" b="1" dirty="0">
                <a:latin typeface="Times New Roman" pitchFamily="18" charset="0"/>
                <a:cs typeface="Times New Roman" pitchFamily="18" charset="0"/>
              </a:rPr>
              <a:t>geochemical dispersion</a:t>
            </a:r>
            <a:r>
              <a:rPr lang="en-US" sz="2400" dirty="0">
                <a:latin typeface="Times New Roman" pitchFamily="18" charset="0"/>
                <a:cs typeface="Times New Roman" pitchFamily="18" charset="0"/>
              </a:rPr>
              <a:t>. </a:t>
            </a:r>
            <a:endParaRPr lang="en-US" sz="4000" dirty="0"/>
          </a:p>
        </p:txBody>
      </p:sp>
      <p:sp>
        <p:nvSpPr>
          <p:cNvPr id="5123" name="Rectangle 3"/>
          <p:cNvSpPr>
            <a:spLocks noGrp="1" noChangeArrowheads="1"/>
          </p:cNvSpPr>
          <p:nvPr>
            <p:ph type="body" idx="1"/>
          </p:nvPr>
        </p:nvSpPr>
        <p:spPr>
          <a:xfrm>
            <a:off x="381000" y="5562600"/>
            <a:ext cx="8229600" cy="609600"/>
          </a:xfrm>
        </p:spPr>
        <p:txBody>
          <a:bodyPr/>
          <a:lstStyle/>
          <a:p>
            <a:pPr>
              <a:buFontTx/>
              <a:buNone/>
            </a:pPr>
            <a:r>
              <a:rPr lang="en-US" dirty="0"/>
              <a:t> </a:t>
            </a:r>
          </a:p>
        </p:txBody>
      </p:sp>
      <p:sp>
        <p:nvSpPr>
          <p:cNvPr id="5124" name="Rectangle 4"/>
          <p:cNvSpPr>
            <a:spLocks noChangeArrowheads="1"/>
          </p:cNvSpPr>
          <p:nvPr/>
        </p:nvSpPr>
        <p:spPr bwMode="auto">
          <a:xfrm>
            <a:off x="539750" y="4321175"/>
            <a:ext cx="1728788" cy="784225"/>
          </a:xfrm>
          <a:prstGeom prst="rect">
            <a:avLst/>
          </a:prstGeom>
          <a:solidFill>
            <a:schemeClr val="bg1"/>
          </a:solidFill>
          <a:ln w="9525">
            <a:solidFill>
              <a:schemeClr val="tx1"/>
            </a:solidFill>
            <a:miter lim="800000"/>
            <a:headEnd/>
            <a:tailEnd/>
          </a:ln>
          <a:effectLst/>
        </p:spPr>
        <p:txBody>
          <a:bodyPr wrap="none" anchor="ctr"/>
          <a:lstStyle/>
          <a:p>
            <a:pPr algn="ctr"/>
            <a:r>
              <a:rPr lang="en-US" sz="2000" dirty="0">
                <a:latin typeface="Times New Roman" pitchFamily="18" charset="0"/>
                <a:cs typeface="Times New Roman" pitchFamily="18" charset="0"/>
              </a:rPr>
              <a:t>Mobile phase</a:t>
            </a:r>
          </a:p>
          <a:p>
            <a:pPr algn="ctr"/>
            <a:r>
              <a:rPr lang="en-US" sz="2000" dirty="0">
                <a:latin typeface="Times New Roman" pitchFamily="18" charset="0"/>
                <a:cs typeface="Times New Roman" pitchFamily="18" charset="0"/>
              </a:rPr>
              <a:t>Immobile phase</a:t>
            </a:r>
          </a:p>
        </p:txBody>
      </p:sp>
      <p:sp>
        <p:nvSpPr>
          <p:cNvPr id="5125" name="Line 5"/>
          <p:cNvSpPr>
            <a:spLocks noChangeShapeType="1"/>
          </p:cNvSpPr>
          <p:nvPr/>
        </p:nvSpPr>
        <p:spPr bwMode="auto">
          <a:xfrm flipV="1">
            <a:off x="2514600" y="4800599"/>
            <a:ext cx="2747962" cy="45719"/>
          </a:xfrm>
          <a:prstGeom prst="line">
            <a:avLst/>
          </a:prstGeom>
          <a:noFill/>
          <a:ln w="9525">
            <a:solidFill>
              <a:schemeClr val="tx1"/>
            </a:solidFill>
            <a:round/>
            <a:headEnd/>
            <a:tailEnd type="triangle" w="med" len="med"/>
          </a:ln>
          <a:effectLst/>
        </p:spPr>
        <p:txBody>
          <a:bodyPr/>
          <a:lstStyle/>
          <a:p>
            <a:endParaRPr lang="en-US"/>
          </a:p>
        </p:txBody>
      </p:sp>
      <p:sp>
        <p:nvSpPr>
          <p:cNvPr id="5126" name="Rectangle 6"/>
          <p:cNvSpPr>
            <a:spLocks noChangeArrowheads="1"/>
          </p:cNvSpPr>
          <p:nvPr/>
        </p:nvSpPr>
        <p:spPr bwMode="auto">
          <a:xfrm>
            <a:off x="3276600" y="4368800"/>
            <a:ext cx="1447800" cy="431800"/>
          </a:xfrm>
          <a:prstGeom prst="rect">
            <a:avLst/>
          </a:prstGeom>
          <a:solidFill>
            <a:schemeClr val="bg1"/>
          </a:solidFill>
          <a:ln w="9525">
            <a:solidFill>
              <a:schemeClr val="bg1"/>
            </a:solidFill>
            <a:miter lim="800000"/>
            <a:headEnd/>
            <a:tailEnd/>
          </a:ln>
          <a:effectLst/>
        </p:spPr>
        <p:txBody>
          <a:bodyPr wrap="none" anchor="ctr"/>
          <a:lstStyle/>
          <a:p>
            <a:pPr algn="ctr"/>
            <a:r>
              <a:rPr lang="en-US" sz="2200" dirty="0">
                <a:latin typeface="Times New Roman" pitchFamily="18" charset="0"/>
                <a:cs typeface="Times New Roman" pitchFamily="18" charset="0"/>
              </a:rPr>
              <a:t>Transport</a:t>
            </a:r>
          </a:p>
        </p:txBody>
      </p:sp>
      <p:sp>
        <p:nvSpPr>
          <p:cNvPr id="5127" name="Rectangle 7"/>
          <p:cNvSpPr>
            <a:spLocks noChangeArrowheads="1"/>
          </p:cNvSpPr>
          <p:nvPr/>
        </p:nvSpPr>
        <p:spPr bwMode="auto">
          <a:xfrm>
            <a:off x="5567363" y="4267200"/>
            <a:ext cx="1976437" cy="838200"/>
          </a:xfrm>
          <a:prstGeom prst="rect">
            <a:avLst/>
          </a:prstGeom>
          <a:solidFill>
            <a:schemeClr val="bg1"/>
          </a:solidFill>
          <a:ln w="9525">
            <a:solidFill>
              <a:schemeClr val="tx1"/>
            </a:solidFill>
            <a:miter lim="800000"/>
            <a:headEnd/>
            <a:tailEnd/>
          </a:ln>
          <a:effectLst/>
        </p:spPr>
        <p:txBody>
          <a:bodyPr wrap="none" anchor="ctr"/>
          <a:lstStyle/>
          <a:p>
            <a:pPr algn="ctr"/>
            <a:r>
              <a:rPr lang="en-US" sz="2000" dirty="0">
                <a:latin typeface="Times New Roman" pitchFamily="18" charset="0"/>
                <a:cs typeface="Times New Roman" pitchFamily="18" charset="0"/>
              </a:rPr>
              <a:t>Dispersion pattern</a:t>
            </a:r>
          </a:p>
          <a:p>
            <a:pPr algn="ctr"/>
            <a:r>
              <a:rPr lang="en-US" sz="2000" dirty="0">
                <a:latin typeface="Times New Roman" pitchFamily="18" charset="0"/>
                <a:cs typeface="Times New Roman" pitchFamily="18" charset="0"/>
              </a:rPr>
              <a:t>Matrix</a:t>
            </a:r>
          </a:p>
        </p:txBody>
      </p:sp>
      <p:sp>
        <p:nvSpPr>
          <p:cNvPr id="5128" name="Rectangle 8"/>
          <p:cNvSpPr>
            <a:spLocks noChangeArrowheads="1"/>
          </p:cNvSpPr>
          <p:nvPr/>
        </p:nvSpPr>
        <p:spPr bwMode="auto">
          <a:xfrm>
            <a:off x="381000" y="5334000"/>
            <a:ext cx="2057400" cy="838200"/>
          </a:xfrm>
          <a:prstGeom prst="rect">
            <a:avLst/>
          </a:prstGeom>
          <a:solidFill>
            <a:schemeClr val="bg1"/>
          </a:solidFill>
          <a:ln w="9525">
            <a:solidFill>
              <a:schemeClr val="tx1"/>
            </a:solidFill>
            <a:miter lim="800000"/>
            <a:headEnd/>
            <a:tailEnd/>
          </a:ln>
          <a:effectLst/>
        </p:spPr>
        <p:txBody>
          <a:bodyPr wrap="none" anchor="ctr"/>
          <a:lstStyle/>
          <a:p>
            <a:pPr algn="ctr"/>
            <a:r>
              <a:rPr lang="en-US" sz="2200" dirty="0">
                <a:solidFill>
                  <a:srgbClr val="C00000"/>
                </a:solidFill>
                <a:latin typeface="Times New Roman" pitchFamily="18" charset="0"/>
                <a:cs typeface="Times New Roman" pitchFamily="18" charset="0"/>
              </a:rPr>
              <a:t>Environment of </a:t>
            </a:r>
          </a:p>
          <a:p>
            <a:pPr algn="ctr"/>
            <a:r>
              <a:rPr lang="en-US" sz="2200" dirty="0">
                <a:solidFill>
                  <a:srgbClr val="C00000"/>
                </a:solidFill>
                <a:latin typeface="Times New Roman" pitchFamily="18" charset="0"/>
                <a:cs typeface="Times New Roman" pitchFamily="18" charset="0"/>
              </a:rPr>
              <a:t>mobilization</a:t>
            </a:r>
          </a:p>
        </p:txBody>
      </p:sp>
      <p:sp>
        <p:nvSpPr>
          <p:cNvPr id="5129" name="Rectangle 9"/>
          <p:cNvSpPr>
            <a:spLocks noChangeArrowheads="1"/>
          </p:cNvSpPr>
          <p:nvPr/>
        </p:nvSpPr>
        <p:spPr bwMode="auto">
          <a:xfrm>
            <a:off x="5486400" y="5334000"/>
            <a:ext cx="2133600" cy="796925"/>
          </a:xfrm>
          <a:prstGeom prst="rect">
            <a:avLst/>
          </a:prstGeom>
          <a:solidFill>
            <a:schemeClr val="bg1"/>
          </a:solidFill>
          <a:ln w="9525">
            <a:solidFill>
              <a:schemeClr val="tx1"/>
            </a:solidFill>
            <a:miter lim="800000"/>
            <a:headEnd/>
            <a:tailEnd/>
          </a:ln>
          <a:effectLst/>
        </p:spPr>
        <p:txBody>
          <a:bodyPr wrap="none" anchor="ctr"/>
          <a:lstStyle/>
          <a:p>
            <a:pPr algn="ctr"/>
            <a:r>
              <a:rPr lang="en-US" sz="2200" dirty="0">
                <a:solidFill>
                  <a:srgbClr val="C00000"/>
                </a:solidFill>
                <a:latin typeface="Times New Roman" pitchFamily="18" charset="0"/>
                <a:cs typeface="Times New Roman" pitchFamily="18" charset="0"/>
              </a:rPr>
              <a:t>Environment of </a:t>
            </a:r>
          </a:p>
          <a:p>
            <a:pPr algn="ctr"/>
            <a:r>
              <a:rPr lang="en-US" sz="2200" dirty="0">
                <a:solidFill>
                  <a:srgbClr val="C00000"/>
                </a:solidFill>
                <a:latin typeface="Times New Roman" pitchFamily="18" charset="0"/>
                <a:cs typeface="Times New Roman" pitchFamily="18" charset="0"/>
              </a:rPr>
              <a:t>deposition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1"/>
            <a:ext cx="8153400" cy="4648200"/>
          </a:xfrm>
          <a:ln>
            <a:solidFill>
              <a:srgbClr val="FF0000"/>
            </a:solidFill>
          </a:ln>
        </p:spPr>
        <p:txBody>
          <a:bodyPr>
            <a:normAutofit/>
          </a:bodyPr>
          <a:lstStyle/>
          <a:p>
            <a:pPr>
              <a:lnSpc>
                <a:spcPct val="150000"/>
              </a:lnSpc>
            </a:pPr>
            <a:r>
              <a:rPr lang="en-US" sz="2700" b="1" dirty="0" smtClean="0">
                <a:latin typeface="Times New Roman" pitchFamily="18" charset="0"/>
                <a:cs typeface="Times New Roman" pitchFamily="18" charset="0"/>
              </a:rPr>
              <a:t>Dispersion may be the effect of exclusively   </a:t>
            </a:r>
            <a:r>
              <a:rPr lang="en-US" sz="2700" b="1" dirty="0" smtClean="0">
                <a:solidFill>
                  <a:srgbClr val="7030A0"/>
                </a:solidFill>
                <a:latin typeface="Times New Roman" pitchFamily="18" charset="0"/>
                <a:cs typeface="Times New Roman" pitchFamily="18" charset="0"/>
              </a:rPr>
              <a:t>mechanical agencies</a:t>
            </a:r>
            <a:r>
              <a:rPr lang="en-US" sz="2700" b="1" dirty="0" smtClean="0">
                <a:latin typeface="Times New Roman" pitchFamily="18" charset="0"/>
                <a:cs typeface="Times New Roman" pitchFamily="18" charset="0"/>
              </a:rPr>
              <a:t>, such as:                                </a:t>
            </a:r>
            <a:br>
              <a:rPr lang="en-US" sz="2700" b="1" dirty="0" smtClean="0">
                <a:latin typeface="Times New Roman" pitchFamily="18" charset="0"/>
                <a:cs typeface="Times New Roman" pitchFamily="18" charset="0"/>
              </a:rPr>
            </a:br>
            <a:r>
              <a:rPr lang="en-US" sz="2700" b="1" dirty="0" smtClean="0">
                <a:solidFill>
                  <a:srgbClr val="FF0000"/>
                </a:solidFill>
                <a:latin typeface="Times New Roman" pitchFamily="18" charset="0"/>
                <a:cs typeface="Times New Roman" pitchFamily="18" charset="0"/>
              </a:rPr>
              <a:t>  the injection of magma                </a:t>
            </a:r>
            <a:r>
              <a:rPr lang="en-US" sz="2700" b="1" dirty="0" smtClean="0">
                <a:latin typeface="Times New Roman" pitchFamily="18" charset="0"/>
                <a:cs typeface="Times New Roman" pitchFamily="18" charset="0"/>
              </a:rPr>
              <a:t/>
            </a:r>
            <a:br>
              <a:rPr lang="en-US" sz="2700" b="1" dirty="0" smtClean="0">
                <a:latin typeface="Times New Roman" pitchFamily="18" charset="0"/>
                <a:cs typeface="Times New Roman" pitchFamily="18" charset="0"/>
              </a:rPr>
            </a:br>
            <a:r>
              <a:rPr lang="en-US" sz="2700" b="1" dirty="0" smtClean="0">
                <a:latin typeface="Times New Roman" pitchFamily="18" charset="0"/>
                <a:cs typeface="Times New Roman" pitchFamily="18" charset="0"/>
              </a:rPr>
              <a:t>        or</a:t>
            </a:r>
            <a:br>
              <a:rPr lang="en-US" sz="2700" b="1" dirty="0" smtClean="0">
                <a:latin typeface="Times New Roman" pitchFamily="18" charset="0"/>
                <a:cs typeface="Times New Roman" pitchFamily="18" charset="0"/>
              </a:rPr>
            </a:br>
            <a:r>
              <a:rPr lang="en-US" sz="2700" b="1" dirty="0" smtClean="0">
                <a:latin typeface="Times New Roman" pitchFamily="18" charset="0"/>
                <a:cs typeface="Times New Roman" pitchFamily="18" charset="0"/>
              </a:rPr>
              <a:t> </a:t>
            </a:r>
            <a:r>
              <a:rPr lang="en-US" sz="2700" b="1" dirty="0" smtClean="0">
                <a:solidFill>
                  <a:srgbClr val="FF0000"/>
                </a:solidFill>
                <a:latin typeface="Times New Roman" pitchFamily="18" charset="0"/>
                <a:cs typeface="Times New Roman" pitchFamily="18" charset="0"/>
              </a:rPr>
              <a:t>the movement of </a:t>
            </a:r>
            <a:r>
              <a:rPr lang="en-US" sz="2700" b="1" dirty="0" err="1" smtClean="0">
                <a:solidFill>
                  <a:srgbClr val="FF0000"/>
                </a:solidFill>
                <a:latin typeface="Times New Roman" pitchFamily="18" charset="0"/>
                <a:cs typeface="Times New Roman" pitchFamily="18" charset="0"/>
              </a:rPr>
              <a:t>surficial</a:t>
            </a:r>
            <a:r>
              <a:rPr lang="en-US" sz="2700" b="1" dirty="0" smtClean="0">
                <a:solidFill>
                  <a:srgbClr val="FF0000"/>
                </a:solidFill>
                <a:latin typeface="Times New Roman" pitchFamily="18" charset="0"/>
                <a:cs typeface="Times New Roman" pitchFamily="18" charset="0"/>
              </a:rPr>
              <a:t> material by glacial action</a:t>
            </a:r>
            <a:endParaRPr lang="en-US" b="1" dirty="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28600"/>
            <a:ext cx="8382000" cy="6400799"/>
          </a:xfrm>
          <a:ln w="38100">
            <a:solidFill>
              <a:srgbClr val="C00000"/>
            </a:solidFill>
          </a:ln>
        </p:spPr>
        <p:txBody>
          <a:bodyPr>
            <a:noAutofit/>
          </a:bodyPr>
          <a:lstStyle/>
          <a:p>
            <a:pPr algn="l"/>
            <a:r>
              <a:rPr lang="en-US" sz="2200" b="1" dirty="0" smtClean="0">
                <a:latin typeface="Times New Roman" pitchFamily="18" charset="0"/>
                <a:cs typeface="Times New Roman" pitchFamily="18" charset="0"/>
              </a:rPr>
              <a:t>Week (1): </a:t>
            </a:r>
            <a:r>
              <a:rPr lang="en-US" sz="2200" dirty="0" smtClean="0">
                <a:latin typeface="Times New Roman" pitchFamily="18" charset="0"/>
                <a:cs typeface="Times New Roman" pitchFamily="18" charset="0"/>
              </a:rPr>
              <a:t>Geochemistry in mineral exploration -  geochemical </a:t>
            </a:r>
            <a:br>
              <a:rPr lang="en-US" sz="2200" dirty="0" smtClean="0">
                <a:latin typeface="Times New Roman" pitchFamily="18" charset="0"/>
                <a:cs typeface="Times New Roman" pitchFamily="18" charset="0"/>
              </a:rPr>
            </a:br>
            <a:r>
              <a:rPr lang="en-US" sz="2200" dirty="0" smtClean="0">
                <a:latin typeface="Times New Roman" pitchFamily="18" charset="0"/>
                <a:cs typeface="Times New Roman" pitchFamily="18" charset="0"/>
              </a:rPr>
              <a:t>                  environments, dispersion and mobility. </a:t>
            </a:r>
            <a:br>
              <a:rPr lang="en-US" sz="2200" dirty="0" smtClean="0">
                <a:latin typeface="Times New Roman" pitchFamily="18" charset="0"/>
                <a:cs typeface="Times New Roman" pitchFamily="18" charset="0"/>
              </a:rPr>
            </a:br>
            <a:r>
              <a:rPr lang="en-US" sz="2200" b="1" dirty="0" smtClean="0">
                <a:latin typeface="Times New Roman" pitchFamily="18" charset="0"/>
                <a:cs typeface="Times New Roman" pitchFamily="18" charset="0"/>
              </a:rPr>
              <a:t>Week (2): </a:t>
            </a:r>
            <a:r>
              <a:rPr lang="en-US" sz="2200" dirty="0" smtClean="0">
                <a:latin typeface="Times New Roman" pitchFamily="18" charset="0"/>
                <a:cs typeface="Times New Roman" pitchFamily="18" charset="0"/>
              </a:rPr>
              <a:t>Geochemical reactions – dispersion of elements under deep-</a:t>
            </a:r>
            <a:br>
              <a:rPr lang="en-US" sz="2200" dirty="0" smtClean="0">
                <a:latin typeface="Times New Roman" pitchFamily="18" charset="0"/>
                <a:cs typeface="Times New Roman" pitchFamily="18" charset="0"/>
              </a:rPr>
            </a:br>
            <a:r>
              <a:rPr lang="en-US" sz="2200" dirty="0" smtClean="0">
                <a:latin typeface="Times New Roman" pitchFamily="18" charset="0"/>
                <a:cs typeface="Times New Roman" pitchFamily="18" charset="0"/>
              </a:rPr>
              <a:t>                  seated conditions.</a:t>
            </a:r>
            <a:r>
              <a:rPr lang="en" sz="2200" dirty="0" smtClean="0">
                <a:latin typeface="Times New Roman" pitchFamily="18" charset="0"/>
                <a:cs typeface="Times New Roman" pitchFamily="18" charset="0"/>
              </a:rPr>
              <a:t/>
            </a:r>
            <a:br>
              <a:rPr lang="en" sz="2200" dirty="0" smtClean="0">
                <a:latin typeface="Times New Roman" pitchFamily="18" charset="0"/>
                <a:cs typeface="Times New Roman" pitchFamily="18" charset="0"/>
              </a:rPr>
            </a:br>
            <a:r>
              <a:rPr lang="en-US" sz="2200" b="1" dirty="0" smtClean="0">
                <a:latin typeface="Times New Roman" pitchFamily="18" charset="0"/>
                <a:cs typeface="Times New Roman" pitchFamily="18" charset="0"/>
              </a:rPr>
              <a:t>Week (3): </a:t>
            </a:r>
            <a:r>
              <a:rPr lang="en-US" sz="2200" dirty="0" smtClean="0">
                <a:latin typeface="Times New Roman" pitchFamily="18" charset="0"/>
                <a:cs typeface="Times New Roman" pitchFamily="18" charset="0"/>
              </a:rPr>
              <a:t>Association of elements – mobility under </a:t>
            </a:r>
            <a:r>
              <a:rPr lang="en-US" sz="2200" dirty="0" err="1" smtClean="0">
                <a:latin typeface="Times New Roman" pitchFamily="18" charset="0"/>
                <a:cs typeface="Times New Roman" pitchFamily="18" charset="0"/>
              </a:rPr>
              <a:t>surficial</a:t>
            </a:r>
            <a:r>
              <a:rPr lang="en-US" sz="2200" dirty="0" smtClean="0">
                <a:latin typeface="Times New Roman" pitchFamily="18" charset="0"/>
                <a:cs typeface="Times New Roman" pitchFamily="18" charset="0"/>
              </a:rPr>
              <a:t> conditions.</a:t>
            </a:r>
            <a:r>
              <a:rPr lang="en" sz="2200" dirty="0" smtClean="0">
                <a:latin typeface="Times New Roman" pitchFamily="18" charset="0"/>
                <a:cs typeface="Times New Roman" pitchFamily="18" charset="0"/>
              </a:rPr>
              <a:t/>
            </a:r>
            <a:br>
              <a:rPr lang="en" sz="2200" dirty="0" smtClean="0">
                <a:latin typeface="Times New Roman" pitchFamily="18" charset="0"/>
                <a:cs typeface="Times New Roman" pitchFamily="18" charset="0"/>
              </a:rPr>
            </a:br>
            <a:r>
              <a:rPr lang="en-US" sz="2200" b="1" dirty="0" smtClean="0">
                <a:latin typeface="Times New Roman" pitchFamily="18" charset="0"/>
                <a:cs typeface="Times New Roman" pitchFamily="18" charset="0"/>
              </a:rPr>
              <a:t>Week (4): </a:t>
            </a:r>
            <a:r>
              <a:rPr lang="en-US" sz="2200" dirty="0" smtClean="0">
                <a:latin typeface="Times New Roman" pitchFamily="18" charset="0"/>
                <a:cs typeface="Times New Roman" pitchFamily="18" charset="0"/>
              </a:rPr>
              <a:t>Epigenetic anomalies in bedrocks.</a:t>
            </a:r>
            <a:r>
              <a:rPr lang="en" sz="2200" dirty="0" smtClean="0">
                <a:latin typeface="Times New Roman" pitchFamily="18" charset="0"/>
                <a:cs typeface="Times New Roman" pitchFamily="18" charset="0"/>
              </a:rPr>
              <a:t/>
            </a:r>
            <a:br>
              <a:rPr lang="en" sz="2200" dirty="0" smtClean="0">
                <a:latin typeface="Times New Roman" pitchFamily="18" charset="0"/>
                <a:cs typeface="Times New Roman" pitchFamily="18" charset="0"/>
              </a:rPr>
            </a:br>
            <a:r>
              <a:rPr lang="en-US" sz="2200" b="1" dirty="0" smtClean="0">
                <a:latin typeface="Times New Roman" pitchFamily="18" charset="0"/>
                <a:cs typeface="Times New Roman" pitchFamily="18" charset="0"/>
              </a:rPr>
              <a:t>Week (5): </a:t>
            </a:r>
            <a:r>
              <a:rPr lang="en-US" sz="2200" dirty="0" smtClean="0">
                <a:latin typeface="Times New Roman" pitchFamily="18" charset="0"/>
                <a:cs typeface="Times New Roman" pitchFamily="18" charset="0"/>
              </a:rPr>
              <a:t>Mechanical and biological dispersion in the </a:t>
            </a:r>
            <a:r>
              <a:rPr lang="en-US" sz="2200" dirty="0" err="1" smtClean="0">
                <a:latin typeface="Times New Roman" pitchFamily="18" charset="0"/>
                <a:cs typeface="Times New Roman" pitchFamily="18" charset="0"/>
              </a:rPr>
              <a:t>surficial</a:t>
            </a:r>
            <a:r>
              <a:rPr lang="en-US" sz="2200" dirty="0" smtClean="0">
                <a:latin typeface="Times New Roman" pitchFamily="18" charset="0"/>
                <a:cs typeface="Times New Roman" pitchFamily="18" charset="0"/>
              </a:rPr>
              <a:t> </a:t>
            </a:r>
            <a:br>
              <a:rPr lang="en-US" sz="2200" dirty="0" smtClean="0">
                <a:latin typeface="Times New Roman" pitchFamily="18" charset="0"/>
                <a:cs typeface="Times New Roman" pitchFamily="18" charset="0"/>
              </a:rPr>
            </a:br>
            <a:r>
              <a:rPr lang="en-US" sz="2200" dirty="0" smtClean="0">
                <a:latin typeface="Times New Roman" pitchFamily="18" charset="0"/>
                <a:cs typeface="Times New Roman" pitchFamily="18" charset="0"/>
              </a:rPr>
              <a:t>                  environment.</a:t>
            </a:r>
            <a:r>
              <a:rPr lang="en" sz="2200" dirty="0" smtClean="0">
                <a:latin typeface="Times New Roman" pitchFamily="18" charset="0"/>
                <a:cs typeface="Times New Roman" pitchFamily="18" charset="0"/>
              </a:rPr>
              <a:t/>
            </a:r>
            <a:br>
              <a:rPr lang="en" sz="2200" dirty="0" smtClean="0">
                <a:latin typeface="Times New Roman" pitchFamily="18" charset="0"/>
                <a:cs typeface="Times New Roman" pitchFamily="18" charset="0"/>
              </a:rPr>
            </a:br>
            <a:r>
              <a:rPr lang="en-US" sz="2200" b="1" dirty="0" smtClean="0">
                <a:latin typeface="Times New Roman" pitchFamily="18" charset="0"/>
                <a:cs typeface="Times New Roman" pitchFamily="18" charset="0"/>
              </a:rPr>
              <a:t>Week (6): </a:t>
            </a:r>
            <a:r>
              <a:rPr lang="en-US" sz="2200" dirty="0" err="1" smtClean="0">
                <a:latin typeface="Times New Roman" pitchFamily="18" charset="0"/>
                <a:cs typeface="Times New Roman" pitchFamily="18" charset="0"/>
              </a:rPr>
              <a:t>Surficial</a:t>
            </a:r>
            <a:r>
              <a:rPr lang="en-US" sz="2200" dirty="0" smtClean="0">
                <a:latin typeface="Times New Roman" pitchFamily="18" charset="0"/>
                <a:cs typeface="Times New Roman" pitchFamily="18" charset="0"/>
              </a:rPr>
              <a:t> dispersion patterns – soil formation.</a:t>
            </a:r>
            <a:r>
              <a:rPr lang="en" sz="2200" dirty="0" smtClean="0">
                <a:latin typeface="Times New Roman" pitchFamily="18" charset="0"/>
                <a:cs typeface="Times New Roman" pitchFamily="18" charset="0"/>
              </a:rPr>
              <a:t/>
            </a:r>
            <a:br>
              <a:rPr lang="en" sz="2200" dirty="0" smtClean="0">
                <a:latin typeface="Times New Roman" pitchFamily="18" charset="0"/>
                <a:cs typeface="Times New Roman" pitchFamily="18" charset="0"/>
              </a:rPr>
            </a:br>
            <a:r>
              <a:rPr lang="en-US" sz="2200" b="1" dirty="0" smtClean="0">
                <a:latin typeface="Times New Roman" pitchFamily="18" charset="0"/>
                <a:cs typeface="Times New Roman" pitchFamily="18" charset="0"/>
              </a:rPr>
              <a:t>Week (7): </a:t>
            </a:r>
            <a:r>
              <a:rPr lang="en-US" sz="2200" b="1" dirty="0" smtClean="0">
                <a:solidFill>
                  <a:srgbClr val="00B050"/>
                </a:solidFill>
                <a:latin typeface="Times New Roman" pitchFamily="18" charset="0"/>
                <a:cs typeface="Times New Roman" pitchFamily="18" charset="0"/>
              </a:rPr>
              <a:t>First midterm exam. </a:t>
            </a:r>
            <a:r>
              <a:rPr lang="en" sz="2200" dirty="0" smtClean="0">
                <a:latin typeface="Times New Roman" pitchFamily="18" charset="0"/>
                <a:cs typeface="Times New Roman" pitchFamily="18" charset="0"/>
              </a:rPr>
              <a:t/>
            </a:r>
            <a:br>
              <a:rPr lang="en" sz="2200" dirty="0" smtClean="0">
                <a:latin typeface="Times New Roman" pitchFamily="18" charset="0"/>
                <a:cs typeface="Times New Roman" pitchFamily="18" charset="0"/>
              </a:rPr>
            </a:br>
            <a:r>
              <a:rPr lang="en-US" sz="2200" b="1" dirty="0" smtClean="0">
                <a:latin typeface="Times New Roman" pitchFamily="18" charset="0"/>
                <a:cs typeface="Times New Roman" pitchFamily="18" charset="0"/>
              </a:rPr>
              <a:t>Week (8): </a:t>
            </a:r>
            <a:r>
              <a:rPr lang="en-US" sz="2200" dirty="0" smtClean="0">
                <a:latin typeface="Times New Roman" pitchFamily="18" charset="0"/>
                <a:cs typeface="Times New Roman" pitchFamily="18" charset="0"/>
              </a:rPr>
              <a:t>Anomalies in residual and transported overburden.</a:t>
            </a:r>
            <a:r>
              <a:rPr lang="en" sz="2200" dirty="0" smtClean="0">
                <a:latin typeface="Times New Roman" pitchFamily="18" charset="0"/>
                <a:cs typeface="Times New Roman" pitchFamily="18" charset="0"/>
              </a:rPr>
              <a:t/>
            </a:r>
            <a:br>
              <a:rPr lang="en" sz="2200" dirty="0" smtClean="0">
                <a:latin typeface="Times New Roman" pitchFamily="18" charset="0"/>
                <a:cs typeface="Times New Roman" pitchFamily="18" charset="0"/>
              </a:rPr>
            </a:br>
            <a:r>
              <a:rPr lang="en-US" sz="2200" b="1" dirty="0" smtClean="0">
                <a:latin typeface="Times New Roman" pitchFamily="18" charset="0"/>
                <a:cs typeface="Times New Roman" pitchFamily="18" charset="0"/>
              </a:rPr>
              <a:t>Week (9):</a:t>
            </a:r>
            <a:r>
              <a:rPr lang="en-US" sz="2200" dirty="0" smtClean="0">
                <a:latin typeface="Times New Roman" pitchFamily="18" charset="0"/>
                <a:cs typeface="Times New Roman" pitchFamily="18" charset="0"/>
              </a:rPr>
              <a:t> Anomalies in natural waters.</a:t>
            </a:r>
            <a:br>
              <a:rPr lang="en-US" sz="2200" dirty="0" smtClean="0">
                <a:latin typeface="Times New Roman" pitchFamily="18" charset="0"/>
                <a:cs typeface="Times New Roman" pitchFamily="18" charset="0"/>
              </a:rPr>
            </a:br>
            <a:r>
              <a:rPr lang="en-US" sz="2200" b="1" dirty="0" smtClean="0">
                <a:latin typeface="Times New Roman" pitchFamily="18" charset="0"/>
                <a:cs typeface="Times New Roman" pitchFamily="18" charset="0"/>
              </a:rPr>
              <a:t>Week (10): </a:t>
            </a:r>
            <a:r>
              <a:rPr lang="en-US" sz="2200" dirty="0" smtClean="0">
                <a:latin typeface="Times New Roman" pitchFamily="18" charset="0"/>
                <a:cs typeface="Times New Roman" pitchFamily="18" charset="0"/>
              </a:rPr>
              <a:t>Anomalies in drainage sediments – geochemical drainage </a:t>
            </a:r>
            <a:br>
              <a:rPr lang="en-US" sz="2200" dirty="0" smtClean="0">
                <a:latin typeface="Times New Roman" pitchFamily="18" charset="0"/>
                <a:cs typeface="Times New Roman" pitchFamily="18" charset="0"/>
              </a:rPr>
            </a:br>
            <a:r>
              <a:rPr lang="en-US" sz="2200" dirty="0" smtClean="0">
                <a:latin typeface="Times New Roman" pitchFamily="18" charset="0"/>
                <a:cs typeface="Times New Roman" pitchFamily="18" charset="0"/>
              </a:rPr>
              <a:t>                    surveys.</a:t>
            </a:r>
            <a:r>
              <a:rPr lang="en" sz="2200" dirty="0" smtClean="0">
                <a:latin typeface="Times New Roman" pitchFamily="18" charset="0"/>
                <a:cs typeface="Times New Roman" pitchFamily="18" charset="0"/>
              </a:rPr>
              <a:t/>
            </a:r>
            <a:br>
              <a:rPr lang="en" sz="2200" dirty="0" smtClean="0">
                <a:latin typeface="Times New Roman" pitchFamily="18" charset="0"/>
                <a:cs typeface="Times New Roman" pitchFamily="18" charset="0"/>
              </a:rPr>
            </a:br>
            <a:r>
              <a:rPr lang="en-US" sz="2200" b="1" dirty="0" smtClean="0">
                <a:latin typeface="Times New Roman" pitchFamily="18" charset="0"/>
                <a:cs typeface="Times New Roman" pitchFamily="18" charset="0"/>
              </a:rPr>
              <a:t>Week (11): </a:t>
            </a:r>
            <a:r>
              <a:rPr lang="en-US" sz="2200" dirty="0" smtClean="0">
                <a:latin typeface="Times New Roman" pitchFamily="18" charset="0"/>
                <a:cs typeface="Times New Roman" pitchFamily="18" charset="0"/>
              </a:rPr>
              <a:t>Vegetations surveys.</a:t>
            </a:r>
            <a:r>
              <a:rPr lang="en" sz="2200" dirty="0" smtClean="0">
                <a:latin typeface="Times New Roman" pitchFamily="18" charset="0"/>
                <a:cs typeface="Times New Roman" pitchFamily="18" charset="0"/>
              </a:rPr>
              <a:t/>
            </a:r>
            <a:br>
              <a:rPr lang="en" sz="2200" dirty="0" smtClean="0">
                <a:latin typeface="Times New Roman" pitchFamily="18" charset="0"/>
                <a:cs typeface="Times New Roman" pitchFamily="18" charset="0"/>
              </a:rPr>
            </a:br>
            <a:r>
              <a:rPr lang="en-US" sz="2200" b="1" dirty="0" smtClean="0">
                <a:latin typeface="Times New Roman" pitchFamily="18" charset="0"/>
                <a:cs typeface="Times New Roman" pitchFamily="18" charset="0"/>
              </a:rPr>
              <a:t>Week (12): </a:t>
            </a:r>
            <a:r>
              <a:rPr lang="en-US" sz="2200" dirty="0" smtClean="0">
                <a:latin typeface="Times New Roman" pitchFamily="18" charset="0"/>
                <a:cs typeface="Times New Roman" pitchFamily="18" charset="0"/>
              </a:rPr>
              <a:t>Volatiles and airborne particulates.</a:t>
            </a:r>
            <a:r>
              <a:rPr lang="en" sz="2200" dirty="0" smtClean="0">
                <a:latin typeface="Times New Roman" pitchFamily="18" charset="0"/>
                <a:cs typeface="Times New Roman" pitchFamily="18" charset="0"/>
              </a:rPr>
              <a:t/>
            </a:r>
            <a:br>
              <a:rPr lang="en" sz="2200" dirty="0" smtClean="0">
                <a:latin typeface="Times New Roman" pitchFamily="18" charset="0"/>
                <a:cs typeface="Times New Roman" pitchFamily="18" charset="0"/>
              </a:rPr>
            </a:br>
            <a:r>
              <a:rPr lang="en-US" sz="2200" b="1" dirty="0" smtClean="0">
                <a:latin typeface="Times New Roman" pitchFamily="18" charset="0"/>
                <a:cs typeface="Times New Roman" pitchFamily="18" charset="0"/>
              </a:rPr>
              <a:t>Week (13): </a:t>
            </a:r>
            <a:r>
              <a:rPr lang="en-US" sz="2200" dirty="0" smtClean="0">
                <a:latin typeface="Times New Roman" pitchFamily="18" charset="0"/>
                <a:cs typeface="Times New Roman" pitchFamily="18" charset="0"/>
              </a:rPr>
              <a:t>Geochemical thermodynamics: fundamental principles and </a:t>
            </a:r>
            <a:br>
              <a:rPr lang="en-US" sz="2200" dirty="0" smtClean="0">
                <a:latin typeface="Times New Roman" pitchFamily="18" charset="0"/>
                <a:cs typeface="Times New Roman" pitchFamily="18" charset="0"/>
              </a:rPr>
            </a:br>
            <a:r>
              <a:rPr lang="en-US" sz="2200" dirty="0" smtClean="0">
                <a:latin typeface="Times New Roman" pitchFamily="18" charset="0"/>
                <a:cs typeface="Times New Roman" pitchFamily="18" charset="0"/>
              </a:rPr>
              <a:t>                    phase </a:t>
            </a:r>
            <a:r>
              <a:rPr lang="en-US" sz="2200" dirty="0" err="1" smtClean="0">
                <a:latin typeface="Times New Roman" pitchFamily="18" charset="0"/>
                <a:cs typeface="Times New Roman" pitchFamily="18" charset="0"/>
              </a:rPr>
              <a:t>equilibria</a:t>
            </a:r>
            <a:r>
              <a:rPr lang="en-US" sz="2200" dirty="0" smtClean="0">
                <a:latin typeface="Times New Roman" pitchFamily="18" charset="0"/>
                <a:cs typeface="Times New Roman" pitchFamily="18" charset="0"/>
              </a:rPr>
              <a:t>.</a:t>
            </a:r>
            <a:br>
              <a:rPr lang="en-US" sz="2200" dirty="0" smtClean="0">
                <a:latin typeface="Times New Roman" pitchFamily="18" charset="0"/>
                <a:cs typeface="Times New Roman" pitchFamily="18" charset="0"/>
              </a:rPr>
            </a:br>
            <a:r>
              <a:rPr lang="en-US" sz="2200" b="1" dirty="0" smtClean="0">
                <a:latin typeface="Times New Roman" pitchFamily="18" charset="0"/>
                <a:cs typeface="Times New Roman" pitchFamily="18" charset="0"/>
              </a:rPr>
              <a:t>Week (14): </a:t>
            </a:r>
            <a:r>
              <a:rPr lang="en-US" sz="2200" b="1" i="1" u="sng" dirty="0" smtClean="0">
                <a:solidFill>
                  <a:srgbClr val="FF0000"/>
                </a:solidFill>
                <a:latin typeface="Times New Roman" pitchFamily="18" charset="0"/>
                <a:cs typeface="Times New Roman" pitchFamily="18" charset="0"/>
              </a:rPr>
              <a:t>Second midterm exam</a:t>
            </a:r>
            <a:r>
              <a:rPr lang="en-US" sz="2200" b="1" dirty="0" smtClean="0">
                <a:solidFill>
                  <a:srgbClr val="00B050"/>
                </a:solidFill>
                <a:latin typeface="Times New Roman" pitchFamily="18" charset="0"/>
                <a:cs typeface="Times New Roman" pitchFamily="18" charset="0"/>
              </a:rPr>
              <a:t>. ??</a:t>
            </a:r>
            <a:endParaRPr lang="en-US" sz="2400" b="1" dirty="0">
              <a:solidFill>
                <a:srgbClr val="00B05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533400"/>
            <a:ext cx="8458200" cy="5333999"/>
          </a:xfrm>
          <a:ln w="28575">
            <a:solidFill>
              <a:schemeClr val="accent1">
                <a:lumMod val="75000"/>
              </a:schemeClr>
            </a:solidFill>
          </a:ln>
        </p:spPr>
        <p:txBody>
          <a:bodyPr>
            <a:normAutofit/>
          </a:bodyPr>
          <a:lstStyle/>
          <a:p>
            <a:pPr algn="l">
              <a:lnSpc>
                <a:spcPct val="150000"/>
              </a:lnSpc>
            </a:pPr>
            <a:r>
              <a:rPr lang="en-US" sz="2400" dirty="0" smtClean="0">
                <a:latin typeface="Times New Roman" pitchFamily="18" charset="0"/>
                <a:cs typeface="Times New Roman" pitchFamily="18" charset="0"/>
              </a:rPr>
              <a:t>Geochemistry is concerned with: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1. The determination of the relative and absolute abundance of the elements in the earth.</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2. The study of the distribution and migration of the individual elements in the various parts of the earth with the object of discovering principles governing this distribution and migration.</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3. The application of geochemical principles and information in solving human needs.  </a:t>
            </a:r>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597025"/>
            <a:ext cx="7772400" cy="2289175"/>
          </a:xfrm>
          <a:solidFill>
            <a:schemeClr val="bg1"/>
          </a:solidFill>
          <a:ln>
            <a:solidFill>
              <a:srgbClr val="C00000"/>
            </a:solidFill>
          </a:ln>
        </p:spPr>
        <p:txBody>
          <a:bodyPr>
            <a:normAutofit/>
          </a:bodyPr>
          <a:lstStyle/>
          <a:p>
            <a:pPr>
              <a:lnSpc>
                <a:spcPct val="150000"/>
              </a:lnSpc>
            </a:pPr>
            <a:r>
              <a:rPr lang="en-US" sz="2400" b="1" dirty="0" smtClean="0">
                <a:solidFill>
                  <a:srgbClr val="C00000"/>
                </a:solidFill>
                <a:latin typeface="Times New Roman" pitchFamily="18" charset="0"/>
                <a:cs typeface="Times New Roman" pitchFamily="18" charset="0"/>
              </a:rPr>
              <a:t>The object of geochemistry is to define a geochemical anomaly which distinguishes an ore deposit from background and insignificant mineralization.</a:t>
            </a:r>
            <a:endParaRPr lang="en-US" sz="2400" dirty="0"/>
          </a:p>
        </p:txBody>
      </p:sp>
      <p:sp>
        <p:nvSpPr>
          <p:cNvPr id="5" name="Subtitle 4"/>
          <p:cNvSpPr>
            <a:spLocks noGrp="1"/>
          </p:cNvSpPr>
          <p:nvPr>
            <p:ph type="subTitle" idx="1"/>
          </p:nvPr>
        </p:nvSpPr>
        <p:spPr>
          <a:xfrm>
            <a:off x="1143000" y="3886200"/>
            <a:ext cx="6400800" cy="1752600"/>
          </a:xfrm>
        </p:spPr>
        <p:txBody>
          <a:bodyP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505200"/>
            <a:ext cx="7772400" cy="2362200"/>
          </a:xfrm>
          <a:solidFill>
            <a:schemeClr val="bg1"/>
          </a:solidFill>
          <a:ln>
            <a:solidFill>
              <a:srgbClr val="C00000"/>
            </a:solidFill>
          </a:ln>
        </p:spPr>
        <p:txBody>
          <a:bodyPr>
            <a:noAutofit/>
          </a:bodyPr>
          <a:lstStyle/>
          <a:p>
            <a:pPr>
              <a:lnSpc>
                <a:spcPct val="150000"/>
              </a:lnSpc>
            </a:pPr>
            <a:r>
              <a:rPr lang="en-US" sz="2400" dirty="0" smtClean="0">
                <a:latin typeface="Times New Roman" pitchFamily="18" charset="0"/>
                <a:cs typeface="Times New Roman" pitchFamily="18" charset="0"/>
              </a:rPr>
              <a:t>Pressure, temperature, and the availability of the most abundant chemical components are the parameters of the </a:t>
            </a:r>
            <a:r>
              <a:rPr lang="en-US" sz="2400" b="1" dirty="0" smtClean="0">
                <a:solidFill>
                  <a:srgbClr val="FF0000"/>
                </a:solidFill>
                <a:latin typeface="Times New Roman" pitchFamily="18" charset="0"/>
                <a:cs typeface="Times New Roman" pitchFamily="18" charset="0"/>
              </a:rPr>
              <a:t>geochemical environment</a:t>
            </a:r>
            <a:r>
              <a:rPr lang="en-US" sz="2400" dirty="0" smtClean="0">
                <a:solidFill>
                  <a:srgbClr val="FF0000"/>
                </a:solidFill>
                <a:latin typeface="Times New Roman" pitchFamily="18" charset="0"/>
                <a:cs typeface="Times New Roman" pitchFamily="18" charset="0"/>
              </a:rPr>
              <a:t> </a:t>
            </a:r>
            <a:r>
              <a:rPr lang="en-US" sz="2400" dirty="0" smtClean="0">
                <a:latin typeface="Times New Roman" pitchFamily="18" charset="0"/>
                <a:cs typeface="Times New Roman" pitchFamily="18" charset="0"/>
              </a:rPr>
              <a:t>that determine which mineral phases are stable. </a:t>
            </a:r>
            <a:endParaRPr lang="en-US" sz="2400" dirty="0">
              <a:latin typeface="Times New Roman" pitchFamily="18" charset="0"/>
              <a:cs typeface="Times New Roman" pitchFamily="18" charset="0"/>
            </a:endParaRPr>
          </a:p>
        </p:txBody>
      </p:sp>
      <p:sp>
        <p:nvSpPr>
          <p:cNvPr id="4" name="Title 1"/>
          <p:cNvSpPr txBox="1">
            <a:spLocks/>
          </p:cNvSpPr>
          <p:nvPr/>
        </p:nvSpPr>
        <p:spPr>
          <a:xfrm>
            <a:off x="609600" y="457200"/>
            <a:ext cx="8001000" cy="2381250"/>
          </a:xfrm>
          <a:prstGeom prst="rect">
            <a:avLst/>
          </a:prstGeom>
          <a:solidFill>
            <a:schemeClr val="bg1"/>
          </a:solidFill>
          <a:ln>
            <a:solidFill>
              <a:srgbClr val="C00000"/>
            </a:solidFill>
          </a:ln>
        </p:spPr>
        <p:txBody>
          <a:bodyPr vert="horz" lIns="91440" tIns="45720" rIns="91440" bIns="45720" rtlCol="0" anchor="ctr">
            <a:noAutofit/>
          </a:bodyPr>
          <a:lstStyle/>
          <a:p>
            <a:pPr marL="0" marR="0" lvl="0" indent="0" algn="ctr" defTabSz="914400" rtl="0" eaLnBrk="1" fontAlgn="auto" latinLnBrk="0" hangingPunct="1">
              <a:lnSpc>
                <a:spcPct val="15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Geological and geochemical processes fall into two groups, those that take place at or near to the Earth's surface (surface processes) and those that take place at depth within the Earth (internal processes).</a:t>
            </a:r>
            <a:endParaRPr kumimoji="0" lang="en-US" sz="2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5334000"/>
          </a:xfrm>
          <a:ln>
            <a:solidFill>
              <a:schemeClr val="accent2"/>
            </a:solidFill>
          </a:ln>
        </p:spPr>
        <p:txBody>
          <a:bodyPr>
            <a:noAutofit/>
          </a:bodyPr>
          <a:lstStyle/>
          <a:p>
            <a:pPr>
              <a:lnSpc>
                <a:spcPct val="150000"/>
              </a:lnSpc>
            </a:pPr>
            <a:r>
              <a:rPr lang="en-US" sz="2800" b="1" i="1" dirty="0" smtClean="0">
                <a:solidFill>
                  <a:srgbClr val="C00000"/>
                </a:solidFill>
                <a:latin typeface="Times New Roman" pitchFamily="18" charset="0"/>
                <a:cs typeface="Times New Roman" pitchFamily="18" charset="0"/>
              </a:rPr>
              <a:t>Geochemical Cycle</a:t>
            </a:r>
            <a:r>
              <a:rPr lang="en-US" sz="2400" b="1" i="1" dirty="0" smtClean="0">
                <a:latin typeface="Times New Roman" pitchFamily="18" charset="0"/>
                <a:cs typeface="Times New Roman" pitchFamily="18" charset="0"/>
              </a:rPr>
              <a:t/>
            </a:r>
            <a:br>
              <a:rPr lang="en-US" sz="2400" b="1" i="1"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Geologically and geochemically the Earth constitutes a</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dynamic system consisting of two major environments:</a:t>
            </a:r>
            <a:br>
              <a:rPr lang="en-US" sz="2400"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Deep seated (Primary)</a:t>
            </a:r>
            <a:br>
              <a:rPr lang="en-US" sz="2400" b="1"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&amp;</a:t>
            </a:r>
            <a:br>
              <a:rPr lang="en-US" sz="2400" dirty="0" smtClean="0">
                <a:latin typeface="Times New Roman" pitchFamily="18" charset="0"/>
                <a:cs typeface="Times New Roman" pitchFamily="18" charset="0"/>
              </a:rPr>
            </a:br>
            <a:r>
              <a:rPr lang="en-US" sz="2400" b="1" dirty="0" err="1" smtClean="0">
                <a:latin typeface="Times New Roman" pitchFamily="18" charset="0"/>
                <a:cs typeface="Times New Roman" pitchFamily="18" charset="0"/>
              </a:rPr>
              <a:t>Surficial</a:t>
            </a:r>
            <a:r>
              <a:rPr lang="en-US" sz="2400" b="1" dirty="0" smtClean="0">
                <a:latin typeface="Times New Roman" pitchFamily="18" charset="0"/>
                <a:cs typeface="Times New Roman" pitchFamily="18" charset="0"/>
              </a:rPr>
              <a:t> (Secondary)</a:t>
            </a:r>
            <a:br>
              <a:rPr lang="en-US" sz="2400" b="1"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They have gross differences in pressure, temperature and</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chemistry, which can be represented by the:</a:t>
            </a:r>
            <a:br>
              <a:rPr lang="en-US" sz="2400"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Geochemical Cycle</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371600"/>
            <a:ext cx="8534400" cy="3657600"/>
          </a:xfrm>
          <a:ln>
            <a:solidFill>
              <a:schemeClr val="accent2">
                <a:lumMod val="75000"/>
              </a:schemeClr>
            </a:solidFill>
          </a:ln>
        </p:spPr>
        <p:txBody>
          <a:bodyPr>
            <a:noAutofit/>
          </a:bodyPr>
          <a:lstStyle/>
          <a:p>
            <a:pPr>
              <a:lnSpc>
                <a:spcPct val="150000"/>
              </a:lnSpc>
            </a:pP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The </a:t>
            </a:r>
            <a:r>
              <a:rPr lang="en-US" sz="2400" b="1" dirty="0" smtClean="0">
                <a:solidFill>
                  <a:srgbClr val="FF0000"/>
                </a:solidFill>
                <a:latin typeface="Times New Roman" pitchFamily="18" charset="0"/>
                <a:cs typeface="Times New Roman" pitchFamily="18" charset="0"/>
              </a:rPr>
              <a:t>primary (deep-seated) </a:t>
            </a:r>
            <a:r>
              <a:rPr lang="en-US" sz="2400" dirty="0" smtClean="0">
                <a:latin typeface="Times New Roman" pitchFamily="18" charset="0"/>
                <a:cs typeface="Times New Roman" pitchFamily="18" charset="0"/>
              </a:rPr>
              <a:t>environment extends downward from the lower levels of circulating meteoric water to the deepest level of the crust and may extend into the mantle. It is an environment of       high T and P, restricted circulation of fluids, and relatively           low free-O</a:t>
            </a:r>
            <a:r>
              <a:rPr lang="en-US" sz="2400" baseline="-25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 content. </a:t>
            </a:r>
            <a:br>
              <a:rPr lang="en-US" sz="2400" dirty="0" smtClean="0">
                <a:latin typeface="Times New Roman" pitchFamily="18" charset="0"/>
                <a:cs typeface="Times New Roman" pitchFamily="18" charset="0"/>
              </a:rPr>
            </a:br>
            <a:r>
              <a:rPr lang="en-US" sz="800" dirty="0" smtClean="0">
                <a:latin typeface="Times New Roman" pitchFamily="18" charset="0"/>
                <a:cs typeface="Times New Roman" pitchFamily="18" charset="0"/>
              </a:rPr>
              <a:t/>
            </a:r>
            <a:br>
              <a:rPr lang="en-US" sz="800" dirty="0" smtClean="0">
                <a:latin typeface="Times New Roman" pitchFamily="18" charset="0"/>
                <a:cs typeface="Times New Roman" pitchFamily="18" charset="0"/>
              </a:rPr>
            </a:br>
            <a:endParaRPr lang="en-US"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371600"/>
            <a:ext cx="8077200" cy="3276600"/>
          </a:xfrm>
          <a:ln>
            <a:solidFill>
              <a:schemeClr val="accent2">
                <a:lumMod val="75000"/>
              </a:schemeClr>
            </a:solidFill>
          </a:ln>
        </p:spPr>
        <p:txBody>
          <a:bodyPr>
            <a:noAutofit/>
          </a:bodyPr>
          <a:lstStyle/>
          <a:p>
            <a:pPr>
              <a:lnSpc>
                <a:spcPct val="150000"/>
              </a:lnSpc>
            </a:pPr>
            <a:r>
              <a:rPr lang="en-US" sz="2400" dirty="0" smtClean="0">
                <a:latin typeface="Times New Roman" pitchFamily="18" charset="0"/>
                <a:cs typeface="Times New Roman" pitchFamily="18" charset="0"/>
              </a:rPr>
              <a:t>The </a:t>
            </a:r>
            <a:r>
              <a:rPr lang="en-US" sz="2400" b="1" dirty="0" smtClean="0">
                <a:solidFill>
                  <a:srgbClr val="FF0000"/>
                </a:solidFill>
                <a:latin typeface="Times New Roman" pitchFamily="18" charset="0"/>
                <a:cs typeface="Times New Roman" pitchFamily="18" charset="0"/>
              </a:rPr>
              <a:t>secondary (</a:t>
            </a:r>
            <a:r>
              <a:rPr lang="en-US" sz="2400" b="1" dirty="0" err="1" smtClean="0">
                <a:solidFill>
                  <a:srgbClr val="FF0000"/>
                </a:solidFill>
                <a:latin typeface="Times New Roman" pitchFamily="18" charset="0"/>
                <a:cs typeface="Times New Roman" pitchFamily="18" charset="0"/>
              </a:rPr>
              <a:t>surficial</a:t>
            </a:r>
            <a:r>
              <a:rPr lang="en-US" sz="2400" b="1" dirty="0" smtClean="0">
                <a:solidFill>
                  <a:srgbClr val="FF0000"/>
                </a:solidFill>
                <a:latin typeface="Times New Roman" pitchFamily="18" charset="0"/>
                <a:cs typeface="Times New Roman" pitchFamily="18" charset="0"/>
              </a:rPr>
              <a:t>) </a:t>
            </a:r>
            <a:r>
              <a:rPr lang="en-US" sz="2400" dirty="0" smtClean="0">
                <a:latin typeface="Times New Roman" pitchFamily="18" charset="0"/>
                <a:cs typeface="Times New Roman" pitchFamily="18" charset="0"/>
              </a:rPr>
              <a:t>environment is the environment of weathering, erosion, and sedimentation at the surface of the Earth. It is characterized by low -T, nearly constant low pressure, free movement of solutions, and abundant                free oxygen, water, and carbon dioxide.</a:t>
            </a:r>
            <a:endParaRPr lang="en-US"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838200"/>
            <a:ext cx="8382000" cy="4648201"/>
          </a:xfrm>
          <a:solidFill>
            <a:schemeClr val="bg1"/>
          </a:solidFill>
          <a:ln w="28575">
            <a:solidFill>
              <a:schemeClr val="tx1"/>
            </a:solidFill>
          </a:ln>
        </p:spPr>
        <p:txBody>
          <a:bodyPr>
            <a:noAutofit/>
          </a:bodyPr>
          <a:lstStyle/>
          <a:p>
            <a:pPr>
              <a:lnSpc>
                <a:spcPct val="150000"/>
              </a:lnSpc>
            </a:pPr>
            <a:r>
              <a:rPr lang="en-US" sz="2800" b="1" dirty="0" smtClean="0">
                <a:solidFill>
                  <a:srgbClr val="C00000"/>
                </a:solidFill>
                <a:latin typeface="Times New Roman" pitchFamily="18" charset="0"/>
                <a:cs typeface="Times New Roman" pitchFamily="18" charset="0"/>
              </a:rPr>
              <a:t>Elements</a:t>
            </a:r>
            <a:r>
              <a:rPr lang="en-US" sz="2800" b="1" dirty="0" smtClean="0">
                <a:latin typeface="Times New Roman" pitchFamily="18" charset="0"/>
                <a:cs typeface="Times New Roman" pitchFamily="18" charset="0"/>
              </a:rPr>
              <a:t/>
            </a:r>
            <a:br>
              <a:rPr lang="en-US" sz="2800" b="1"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Associate with certain phases:</a:t>
            </a:r>
            <a:br>
              <a:rPr lang="en-US" sz="2800" dirty="0" smtClean="0">
                <a:latin typeface="Times New Roman" pitchFamily="18" charset="0"/>
                <a:cs typeface="Times New Roman" pitchFamily="18" charset="0"/>
              </a:rPr>
            </a:br>
            <a:r>
              <a:rPr lang="en-US" sz="2800" b="1" dirty="0" err="1" smtClean="0">
                <a:solidFill>
                  <a:srgbClr val="C00000"/>
                </a:solidFill>
                <a:latin typeface="Times New Roman" pitchFamily="18" charset="0"/>
                <a:cs typeface="Times New Roman" pitchFamily="18" charset="0"/>
              </a:rPr>
              <a:t>Siderophile</a:t>
            </a:r>
            <a:r>
              <a:rPr lang="en-US" sz="2800" b="1" dirty="0" smtClean="0">
                <a:solidFill>
                  <a:srgbClr val="C00000"/>
                </a:solidFill>
                <a:latin typeface="Times New Roman" pitchFamily="18" charset="0"/>
                <a:cs typeface="Times New Roman" pitchFamily="18" charset="0"/>
              </a:rPr>
              <a:t> </a:t>
            </a:r>
            <a:r>
              <a:rPr lang="en-US" sz="2800" dirty="0" smtClean="0">
                <a:latin typeface="Times New Roman" pitchFamily="18" charset="0"/>
                <a:cs typeface="Times New Roman" pitchFamily="18" charset="0"/>
              </a:rPr>
              <a:t>(Fe) </a:t>
            </a:r>
            <a:r>
              <a:rPr lang="en-US" sz="2800" b="1" dirty="0" err="1" smtClean="0">
                <a:solidFill>
                  <a:srgbClr val="C00000"/>
                </a:solidFill>
                <a:latin typeface="Times New Roman" pitchFamily="18" charset="0"/>
                <a:cs typeface="Times New Roman" pitchFamily="18" charset="0"/>
              </a:rPr>
              <a:t>Chalcophile</a:t>
            </a:r>
            <a:r>
              <a:rPr lang="en-US" sz="2800" dirty="0" smtClean="0">
                <a:latin typeface="Times New Roman" pitchFamily="18" charset="0"/>
                <a:cs typeface="Times New Roman" pitchFamily="18" charset="0"/>
              </a:rPr>
              <a:t> (S) </a:t>
            </a:r>
            <a:r>
              <a:rPr lang="en-US" sz="2800" b="1" dirty="0" err="1" smtClean="0">
                <a:solidFill>
                  <a:srgbClr val="C00000"/>
                </a:solidFill>
                <a:latin typeface="Times New Roman" pitchFamily="18" charset="0"/>
                <a:cs typeface="Times New Roman" pitchFamily="18" charset="0"/>
              </a:rPr>
              <a:t>Lithophile</a:t>
            </a:r>
            <a:r>
              <a:rPr lang="en-US" sz="2800" dirty="0" smtClean="0">
                <a:latin typeface="Times New Roman" pitchFamily="18" charset="0"/>
                <a:cs typeface="Times New Roman" pitchFamily="18" charset="0"/>
              </a:rPr>
              <a:t> (Si)</a:t>
            </a:r>
            <a:br>
              <a:rPr lang="en-US" sz="2800" dirty="0" smtClean="0">
                <a:latin typeface="Times New Roman" pitchFamily="18" charset="0"/>
                <a:cs typeface="Times New Roman" pitchFamily="18" charset="0"/>
              </a:rPr>
            </a:br>
            <a:r>
              <a:rPr lang="en-US" sz="2800" b="1" dirty="0" err="1" smtClean="0">
                <a:solidFill>
                  <a:srgbClr val="C00000"/>
                </a:solidFill>
                <a:latin typeface="Times New Roman" pitchFamily="18" charset="0"/>
                <a:cs typeface="Times New Roman" pitchFamily="18" charset="0"/>
              </a:rPr>
              <a:t>Atmophile</a:t>
            </a:r>
            <a:r>
              <a:rPr lang="en-US" sz="2800" dirty="0" smtClean="0">
                <a:latin typeface="Times New Roman" pitchFamily="18" charset="0"/>
                <a:cs typeface="Times New Roman" pitchFamily="18" charset="0"/>
              </a:rPr>
              <a:t> (gas) </a:t>
            </a:r>
            <a:r>
              <a:rPr lang="en-US" sz="2800" b="1" dirty="0" err="1" smtClean="0">
                <a:solidFill>
                  <a:srgbClr val="C00000"/>
                </a:solidFill>
                <a:latin typeface="Times New Roman" pitchFamily="18" charset="0"/>
                <a:cs typeface="Times New Roman" pitchFamily="18" charset="0"/>
              </a:rPr>
              <a:t>Biophile</a:t>
            </a:r>
            <a:r>
              <a:rPr lang="en-US" sz="2800" dirty="0" smtClean="0">
                <a:latin typeface="Times New Roman" pitchFamily="18" charset="0"/>
                <a:cs typeface="Times New Roman" pitchFamily="18" charset="0"/>
              </a:rPr>
              <a:t> (organic)</a:t>
            </a:r>
            <a:br>
              <a:rPr lang="en-US" sz="2800" dirty="0" smtClean="0">
                <a:latin typeface="Times New Roman" pitchFamily="18" charset="0"/>
                <a:cs typeface="Times New Roman" pitchFamily="18" charset="0"/>
              </a:rPr>
            </a:br>
            <a:r>
              <a:rPr lang="en-US" sz="1100" dirty="0" smtClean="0">
                <a:latin typeface="Times New Roman" pitchFamily="18" charset="0"/>
                <a:cs typeface="Times New Roman" pitchFamily="18" charset="0"/>
              </a:rPr>
              <a:t/>
            </a:r>
            <a:br>
              <a:rPr lang="en-US" sz="11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Distributions in the natural environment are influenced by an </a:t>
            </a:r>
            <a:r>
              <a:rPr lang="en-US" sz="2800" b="1" dirty="0" smtClean="0">
                <a:solidFill>
                  <a:srgbClr val="C00000"/>
                </a:solidFill>
                <a:latin typeface="Times New Roman" pitchFamily="18" charset="0"/>
                <a:cs typeface="Times New Roman" pitchFamily="18" charset="0"/>
              </a:rPr>
              <a:t>element’s fundamental chemical characteristics</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1650</TotalTime>
  <Words>484</Words>
  <Application>Microsoft Office PowerPoint</Application>
  <PresentationFormat>On-screen Show (4:3)</PresentationFormat>
  <Paragraphs>56</Paragraphs>
  <Slides>17</Slides>
  <Notes>3</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Geochemistry Geochemical Exploration </vt:lpstr>
      <vt:lpstr>Week (1): Geochemistry in mineral exploration -  geochemical                    environments, dispersion and mobility.  Week (2): Geochemical reactions – dispersion of elements under deep-                   seated conditions. Week (3): Association of elements – mobility under surficial conditions. Week (4): Epigenetic anomalies in bedrocks. Week (5): Mechanical and biological dispersion in the surficial                    environment. Week (6): Surficial dispersion patterns – soil formation. Week (7): First midterm exam.  Week (8): Anomalies in residual and transported overburden. Week (9): Anomalies in natural waters. Week (10): Anomalies in drainage sediments – geochemical drainage                      surveys. Week (11): Vegetations surveys. Week (12): Volatiles and airborne particulates. Week (13): Geochemical thermodynamics: fundamental principles and                      phase equilibria. Week (14): Second midterm exam. ??</vt:lpstr>
      <vt:lpstr>Geochemistry is concerned with:  1. The determination of the relative and absolute abundance of the elements in the earth. 2. The study of the distribution and migration of the individual elements in the various parts of the earth with the object of discovering principles governing this distribution and migration. 3. The application of geochemical principles and information in solving human needs.  </vt:lpstr>
      <vt:lpstr>The object of geochemistry is to define a geochemical anomaly which distinguishes an ore deposit from background and insignificant mineralization.</vt:lpstr>
      <vt:lpstr>Pressure, temperature, and the availability of the most abundant chemical components are the parameters of the geochemical environment that determine which mineral phases are stable. </vt:lpstr>
      <vt:lpstr>Geochemical Cycle Geologically and geochemically the Earth constitutes a dynamic system consisting of two major environments: Deep seated (Primary) &amp; Surficial (Secondary) They have gross differences in pressure, temperature and chemistry, which can be represented by the: Geochemical Cycle</vt:lpstr>
      <vt:lpstr> The primary (deep-seated) environment extends downward from the lower levels of circulating meteoric water to the deepest level of the crust and may extend into the mantle. It is an environment of       high T and P, restricted circulation of fluids, and relatively           low free-O2 content.   </vt:lpstr>
      <vt:lpstr>The secondary (surficial) environment is the environment of weathering, erosion, and sedimentation at the surface of the Earth. It is characterized by low -T, nearly constant low pressure, free movement of solutions, and abundant                free oxygen, water, and carbon dioxide.</vt:lpstr>
      <vt:lpstr>Elements Associate with certain phases: Siderophile (Fe) Chalcophile (S) Lithophile (Si) Atmophile (gas) Biophile (organic)  Distributions in the natural environment are influenced by an element’s fundamental chemical characteristics.</vt:lpstr>
      <vt:lpstr>PowerPoint Presentation</vt:lpstr>
      <vt:lpstr>In Oxic Environment</vt:lpstr>
      <vt:lpstr>For an Anoxic-sulfidic Environment</vt:lpstr>
      <vt:lpstr>Consider a water-sediment interface  at pH 7.                       *If there is not much sulfur present, then Fe2+ predominates     at  -----?---- Eh. (high or low)  *If there are free Fe2+ and Mn2+ in the pore water, then the system is -----?---- (anoxic or oxic).</vt:lpstr>
      <vt:lpstr>Geochemical / *Background  Normal element abundance level in unmineralized earth material which usually is a range rather then an absolute value. ---------- Any departure from the normal range, positive or negative, is viewed as *anomalous. ---------- *Thresholds</vt:lpstr>
      <vt:lpstr>             *Target and *Pathfinder Elements                (Indicator)  Use is frequently made of target elements-Indicator (i.e. Au). In some instances these elements may not be particularly effective. In these cases attention is directed to pathfinder elements (As, Hg, Sb) which may not be the target metal but have geochemically useful features (immobility, mobility, easier or cheaper analysis, better detection limits, etc).</vt:lpstr>
      <vt:lpstr>*Geochemical dispersion  The process, in which atoms and particles move to new locations and geochemical environments, is called geochemical dispersion. </vt:lpstr>
      <vt:lpstr>Dispersion may be the effect of exclusively   mechanical agencies, such as:                                   the injection of magma                         or  the movement of surficial material by glacial action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Geochemical Exploration </dc:title>
  <dc:creator>zina for computer</dc:creator>
  <cp:lastModifiedBy>aljaleel</cp:lastModifiedBy>
  <cp:revision>88</cp:revision>
  <dcterms:created xsi:type="dcterms:W3CDTF">2012-02-05T20:23:55Z</dcterms:created>
  <dcterms:modified xsi:type="dcterms:W3CDTF">2019-05-31T20:32:40Z</dcterms:modified>
</cp:coreProperties>
</file>