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1" r:id="rId1"/>
  </p:sldMasterIdLst>
  <p:notesMasterIdLst>
    <p:notesMasterId r:id="rId88"/>
  </p:notesMasterIdLst>
  <p:sldIdLst>
    <p:sldId id="318" r:id="rId2"/>
    <p:sldId id="693" r:id="rId3"/>
    <p:sldId id="715" r:id="rId4"/>
    <p:sldId id="691" r:id="rId5"/>
    <p:sldId id="696" r:id="rId6"/>
    <p:sldId id="716" r:id="rId7"/>
    <p:sldId id="641" r:id="rId8"/>
    <p:sldId id="718" r:id="rId9"/>
    <p:sldId id="719" r:id="rId10"/>
    <p:sldId id="720" r:id="rId11"/>
    <p:sldId id="631" r:id="rId12"/>
    <p:sldId id="697" r:id="rId13"/>
    <p:sldId id="698" r:id="rId14"/>
    <p:sldId id="721" r:id="rId15"/>
    <p:sldId id="722" r:id="rId16"/>
    <p:sldId id="723" r:id="rId17"/>
    <p:sldId id="724" r:id="rId18"/>
    <p:sldId id="725" r:id="rId19"/>
    <p:sldId id="726" r:id="rId20"/>
    <p:sldId id="727" r:id="rId21"/>
    <p:sldId id="728" r:id="rId22"/>
    <p:sldId id="729" r:id="rId23"/>
    <p:sldId id="730" r:id="rId24"/>
    <p:sldId id="731" r:id="rId25"/>
    <p:sldId id="732" r:id="rId26"/>
    <p:sldId id="733" r:id="rId27"/>
    <p:sldId id="734" r:id="rId28"/>
    <p:sldId id="735" r:id="rId29"/>
    <p:sldId id="736" r:id="rId30"/>
    <p:sldId id="737" r:id="rId31"/>
    <p:sldId id="738" r:id="rId32"/>
    <p:sldId id="739" r:id="rId33"/>
    <p:sldId id="740" r:id="rId34"/>
    <p:sldId id="741" r:id="rId35"/>
    <p:sldId id="742" r:id="rId36"/>
    <p:sldId id="743" r:id="rId37"/>
    <p:sldId id="744" r:id="rId38"/>
    <p:sldId id="745" r:id="rId39"/>
    <p:sldId id="746" r:id="rId40"/>
    <p:sldId id="747" r:id="rId41"/>
    <p:sldId id="748" r:id="rId42"/>
    <p:sldId id="749" r:id="rId43"/>
    <p:sldId id="750" r:id="rId44"/>
    <p:sldId id="752" r:id="rId45"/>
    <p:sldId id="753" r:id="rId46"/>
    <p:sldId id="754" r:id="rId47"/>
    <p:sldId id="756" r:id="rId48"/>
    <p:sldId id="757" r:id="rId49"/>
    <p:sldId id="758" r:id="rId50"/>
    <p:sldId id="759" r:id="rId51"/>
    <p:sldId id="635" r:id="rId52"/>
    <p:sldId id="652" r:id="rId53"/>
    <p:sldId id="655" r:id="rId54"/>
    <p:sldId id="701" r:id="rId55"/>
    <p:sldId id="656" r:id="rId56"/>
    <p:sldId id="657" r:id="rId57"/>
    <p:sldId id="659" r:id="rId58"/>
    <p:sldId id="708" r:id="rId59"/>
    <p:sldId id="660" r:id="rId60"/>
    <p:sldId id="706" r:id="rId61"/>
    <p:sldId id="707" r:id="rId62"/>
    <p:sldId id="661" r:id="rId63"/>
    <p:sldId id="667" r:id="rId64"/>
    <p:sldId id="668" r:id="rId65"/>
    <p:sldId id="669" r:id="rId66"/>
    <p:sldId id="670" r:id="rId67"/>
    <p:sldId id="709" r:id="rId68"/>
    <p:sldId id="671" r:id="rId69"/>
    <p:sldId id="673" r:id="rId70"/>
    <p:sldId id="676" r:id="rId71"/>
    <p:sldId id="710" r:id="rId72"/>
    <p:sldId id="711" r:id="rId73"/>
    <p:sldId id="680" r:id="rId74"/>
    <p:sldId id="681" r:id="rId75"/>
    <p:sldId id="682" r:id="rId76"/>
    <p:sldId id="712" r:id="rId77"/>
    <p:sldId id="683" r:id="rId78"/>
    <p:sldId id="713" r:id="rId79"/>
    <p:sldId id="684" r:id="rId80"/>
    <p:sldId id="699" r:id="rId81"/>
    <p:sldId id="685" r:id="rId82"/>
    <p:sldId id="686" r:id="rId83"/>
    <p:sldId id="688" r:id="rId84"/>
    <p:sldId id="687" r:id="rId85"/>
    <p:sldId id="714" r:id="rId86"/>
    <p:sldId id="690" r:id="rId87"/>
  </p:sldIdLst>
  <p:sldSz cx="9144000" cy="6858000" type="screen4x3"/>
  <p:notesSz cx="6735763" cy="9866313"/>
  <p:defaultTextStyle>
    <a:defPPr>
      <a:defRPr lang="ar-JO"/>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523" autoAdjust="0"/>
    <p:restoredTop sz="94964" autoAdjust="0"/>
  </p:normalViewPr>
  <p:slideViewPr>
    <p:cSldViewPr>
      <p:cViewPr varScale="1">
        <p:scale>
          <a:sx n="72" d="100"/>
          <a:sy n="72" d="100"/>
        </p:scale>
        <p:origin x="1536" y="66"/>
      </p:cViewPr>
      <p:guideLst>
        <p:guide orient="horz" pos="2160"/>
        <p:guide pos="2880"/>
      </p:guideLst>
    </p:cSldViewPr>
  </p:slideViewPr>
  <p:outlineViewPr>
    <p:cViewPr>
      <p:scale>
        <a:sx n="33" d="100"/>
        <a:sy n="33" d="100"/>
      </p:scale>
      <p:origin x="0" y="738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rtl="1">
              <a:defRPr sz="1200"/>
            </a:lvl1pPr>
          </a:lstStyle>
          <a:p>
            <a:pPr>
              <a:defRPr/>
            </a:pPr>
            <a:endParaRPr lang="en-US"/>
          </a:p>
        </p:txBody>
      </p:sp>
      <p:sp>
        <p:nvSpPr>
          <p:cNvPr id="3" name="Date Placeholder 2"/>
          <p:cNvSpPr>
            <a:spLocks noGrp="1"/>
          </p:cNvSpPr>
          <p:nvPr>
            <p:ph type="dt" idx="1"/>
          </p:nvPr>
        </p:nvSpPr>
        <p:spPr>
          <a:xfrm>
            <a:off x="3814763" y="0"/>
            <a:ext cx="2919412" cy="493713"/>
          </a:xfrm>
          <a:prstGeom prst="rect">
            <a:avLst/>
          </a:prstGeom>
        </p:spPr>
        <p:txBody>
          <a:bodyPr vert="horz" lIns="91440" tIns="45720" rIns="91440" bIns="45720" rtlCol="0"/>
          <a:lstStyle>
            <a:lvl1pPr algn="r" rtl="1">
              <a:defRPr sz="1200"/>
            </a:lvl1pPr>
          </a:lstStyle>
          <a:p>
            <a:pPr>
              <a:defRPr/>
            </a:pPr>
            <a:fld id="{42329E76-736F-42A5-9FEE-ED554F0CCC2E}" type="datetimeFigureOut">
              <a:rPr lang="en-US"/>
              <a:pPr>
                <a:defRPr/>
              </a:pPr>
              <a:t>11/2/2022</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rtl="1">
              <a:defRPr sz="1200"/>
            </a:lvl1pPr>
          </a:lstStyle>
          <a:p>
            <a:pPr>
              <a:defRPr/>
            </a:pPr>
            <a:endParaRPr lang="en-US"/>
          </a:p>
        </p:txBody>
      </p:sp>
      <p:sp>
        <p:nvSpPr>
          <p:cNvPr id="7" name="Slide Number Placeholder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rtl="1">
              <a:defRPr sz="1200"/>
            </a:lvl1pPr>
          </a:lstStyle>
          <a:p>
            <a:pPr>
              <a:defRPr/>
            </a:pPr>
            <a:fld id="{E57D8009-CA1F-465D-9402-A3F17056AB5A}" type="slidenum">
              <a:rPr lang="en-US"/>
              <a:pPr>
                <a:defRPr/>
              </a:pPr>
              <a:t>‹#›</a:t>
            </a:fld>
            <a:endParaRPr lang="en-US"/>
          </a:p>
        </p:txBody>
      </p:sp>
    </p:spTree>
    <p:extLst>
      <p:ext uri="{BB962C8B-B14F-4D97-AF65-F5344CB8AC3E}">
        <p14:creationId xmlns:p14="http://schemas.microsoft.com/office/powerpoint/2010/main" val="32857456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cs typeface="Arial" charset="0"/>
            </a:endParaRP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charset="0"/>
              </a:defRPr>
            </a:lvl1pPr>
            <a:lvl2pPr marL="742950" indent="-285750" eaLnBrk="0" hangingPunct="0">
              <a:spcBef>
                <a:spcPct val="30000"/>
              </a:spcBef>
              <a:defRPr sz="1200">
                <a:solidFill>
                  <a:schemeClr val="tx1"/>
                </a:solidFill>
                <a:latin typeface="Calibri" pitchFamily="34" charset="0"/>
                <a:cs typeface="Arial" charset="0"/>
              </a:defRPr>
            </a:lvl2pPr>
            <a:lvl3pPr marL="1143000" indent="-228600" eaLnBrk="0" hangingPunct="0">
              <a:spcBef>
                <a:spcPct val="30000"/>
              </a:spcBef>
              <a:defRPr sz="1200">
                <a:solidFill>
                  <a:schemeClr val="tx1"/>
                </a:solidFill>
                <a:latin typeface="Calibri" pitchFamily="34" charset="0"/>
                <a:cs typeface="Arial" charset="0"/>
              </a:defRPr>
            </a:lvl3pPr>
            <a:lvl4pPr marL="1600200" indent="-228600" eaLnBrk="0" hangingPunct="0">
              <a:spcBef>
                <a:spcPct val="30000"/>
              </a:spcBef>
              <a:defRPr sz="1200">
                <a:solidFill>
                  <a:schemeClr val="tx1"/>
                </a:solidFill>
                <a:latin typeface="Calibri" pitchFamily="34" charset="0"/>
                <a:cs typeface="Arial" charset="0"/>
              </a:defRPr>
            </a:lvl4pPr>
            <a:lvl5pPr marL="2057400" indent="-228600" eaLnBrk="0" hangingPunct="0">
              <a:spcBef>
                <a:spcPct val="30000"/>
              </a:spcBef>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eaLnBrk="1" hangingPunct="1">
              <a:spcBef>
                <a:spcPct val="0"/>
              </a:spcBef>
            </a:pPr>
            <a:fld id="{7006EF60-25C7-43A7-83FB-3600920E8189}" type="slidenum">
              <a:rPr lang="en-US" altLang="en-US" smtClean="0">
                <a:latin typeface="Tahoma" pitchFamily="34" charset="0"/>
              </a:rPr>
              <a:pPr eaLnBrk="1" hangingPunct="1">
                <a:spcBef>
                  <a:spcPct val="0"/>
                </a:spcBef>
              </a:pPr>
              <a:t>77</a:t>
            </a:fld>
            <a:endParaRPr lang="en-US" altLang="en-US" smtClean="0">
              <a:latin typeface="Tahom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cs typeface="Arial" charset="0"/>
            </a:endParaRP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charset="0"/>
              </a:defRPr>
            </a:lvl1pPr>
            <a:lvl2pPr marL="742950" indent="-285750" eaLnBrk="0" hangingPunct="0">
              <a:spcBef>
                <a:spcPct val="30000"/>
              </a:spcBef>
              <a:defRPr sz="1200">
                <a:solidFill>
                  <a:schemeClr val="tx1"/>
                </a:solidFill>
                <a:latin typeface="Calibri" pitchFamily="34" charset="0"/>
                <a:cs typeface="Arial" charset="0"/>
              </a:defRPr>
            </a:lvl2pPr>
            <a:lvl3pPr marL="1143000" indent="-228600" eaLnBrk="0" hangingPunct="0">
              <a:spcBef>
                <a:spcPct val="30000"/>
              </a:spcBef>
              <a:defRPr sz="1200">
                <a:solidFill>
                  <a:schemeClr val="tx1"/>
                </a:solidFill>
                <a:latin typeface="Calibri" pitchFamily="34" charset="0"/>
                <a:cs typeface="Arial" charset="0"/>
              </a:defRPr>
            </a:lvl3pPr>
            <a:lvl4pPr marL="1600200" indent="-228600" eaLnBrk="0" hangingPunct="0">
              <a:spcBef>
                <a:spcPct val="30000"/>
              </a:spcBef>
              <a:defRPr sz="1200">
                <a:solidFill>
                  <a:schemeClr val="tx1"/>
                </a:solidFill>
                <a:latin typeface="Calibri" pitchFamily="34" charset="0"/>
                <a:cs typeface="Arial" charset="0"/>
              </a:defRPr>
            </a:lvl4pPr>
            <a:lvl5pPr marL="2057400" indent="-228600" eaLnBrk="0" hangingPunct="0">
              <a:spcBef>
                <a:spcPct val="30000"/>
              </a:spcBef>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eaLnBrk="1" hangingPunct="1">
              <a:spcBef>
                <a:spcPct val="0"/>
              </a:spcBef>
            </a:pPr>
            <a:fld id="{E757D361-11B4-42AE-A4D4-0EFAE3650AF4}" type="slidenum">
              <a:rPr lang="en-US" altLang="en-US" smtClean="0">
                <a:latin typeface="Tahoma" pitchFamily="34" charset="0"/>
              </a:rPr>
              <a:pPr eaLnBrk="1" hangingPunct="1">
                <a:spcBef>
                  <a:spcPct val="0"/>
                </a:spcBef>
              </a:pPr>
              <a:t>86</a:t>
            </a:fld>
            <a:endParaRPr lang="en-US" altLang="en-US" smtClean="0">
              <a:latin typeface="Tahom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r" rtl="1" eaLnBrk="1" hangingPunct="1">
                  <a:defRPr/>
                </a:pPr>
                <a:endParaRPr lang="en-US" altLang="en-US" smtClean="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r" rtl="1" eaLnBrk="1" hangingPunct="1">
                  <a:defRPr/>
                </a:pPr>
                <a:endParaRPr lang="en-US" altLang="en-US" smtClean="0"/>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r" rtl="1" eaLnBrk="1" hangingPunct="1">
                  <a:defRPr/>
                </a:pPr>
                <a:endParaRPr lang="en-US" altLang="en-US" smtClean="0"/>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r" rtl="1" eaLnBrk="1" hangingPunct="1">
                  <a:defRPr/>
                </a:pPr>
                <a:endParaRPr lang="en-US" altLang="en-US" smtClean="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r" rtl="1" eaLnBrk="1" hangingPunct="1">
                <a:defRPr/>
              </a:pPr>
              <a:endParaRPr lang="en-US" altLang="en-US" smtClean="0"/>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r" rtl="1" eaLnBrk="1" hangingPunct="1">
                <a:defRPr/>
              </a:pPr>
              <a:endParaRPr lang="en-US" altLang="en-US" smtClean="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r" rtl="1" eaLnBrk="1" hangingPunct="1">
                <a:defRPr/>
              </a:pPr>
              <a:endParaRPr lang="en-US" altLang="en-US" smtClean="0"/>
            </a:p>
          </p:txBody>
        </p:sp>
      </p:grpSp>
      <p:sp>
        <p:nvSpPr>
          <p:cNvPr id="410636" name="Rectangle 12"/>
          <p:cNvSpPr>
            <a:spLocks noGrp="1" noChangeArrowheads="1"/>
          </p:cNvSpPr>
          <p:nvPr>
            <p:ph type="ctrTitle"/>
          </p:nvPr>
        </p:nvSpPr>
        <p:spPr>
          <a:xfrm>
            <a:off x="990600" y="1676400"/>
            <a:ext cx="7772400" cy="1462088"/>
          </a:xfrm>
        </p:spPr>
        <p:txBody>
          <a:bodyPr/>
          <a:lstStyle>
            <a:lvl1pPr>
              <a:defRPr/>
            </a:lvl1pPr>
          </a:lstStyle>
          <a:p>
            <a:pPr lvl="0"/>
            <a:r>
              <a:rPr lang="en-US" altLang="en-US" noProof="0" smtClean="0"/>
              <a:t>Click to edit Master title style</a:t>
            </a:r>
          </a:p>
        </p:txBody>
      </p:sp>
      <p:sp>
        <p:nvSpPr>
          <p:cNvPr id="41063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lt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lt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0C6C99DD-4413-43D6-8B8F-4F57B748AC02}" type="slidenum">
              <a:rPr lang="ar-SA" altLang="en-US"/>
              <a:pPr>
                <a:defRPr/>
              </a:pPr>
              <a:t>‹#›</a:t>
            </a:fld>
            <a:endParaRPr lang="en-US" altLang="en-US"/>
          </a:p>
        </p:txBody>
      </p:sp>
    </p:spTree>
    <p:extLst>
      <p:ext uri="{BB962C8B-B14F-4D97-AF65-F5344CB8AC3E}">
        <p14:creationId xmlns:p14="http://schemas.microsoft.com/office/powerpoint/2010/main" val="3780180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9A5B7A5F-8B93-470F-BB17-11DB8E7AE918}" type="slidenum">
              <a:rPr lang="ar-SA" altLang="en-US"/>
              <a:pPr>
                <a:defRPr/>
              </a:pPr>
              <a:t>‹#›</a:t>
            </a:fld>
            <a:endParaRPr lang="en-US" altLang="en-US"/>
          </a:p>
        </p:txBody>
      </p:sp>
    </p:spTree>
    <p:extLst>
      <p:ext uri="{BB962C8B-B14F-4D97-AF65-F5344CB8AC3E}">
        <p14:creationId xmlns:p14="http://schemas.microsoft.com/office/powerpoint/2010/main" val="3529364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3FCD634C-3AD1-4FCD-8866-297EE4E170B1}" type="slidenum">
              <a:rPr lang="ar-SA" altLang="en-US"/>
              <a:pPr>
                <a:defRPr/>
              </a:pPr>
              <a:t>‹#›</a:t>
            </a:fld>
            <a:endParaRPr lang="en-US" altLang="en-US"/>
          </a:p>
        </p:txBody>
      </p:sp>
    </p:spTree>
    <p:extLst>
      <p:ext uri="{BB962C8B-B14F-4D97-AF65-F5344CB8AC3E}">
        <p14:creationId xmlns:p14="http://schemas.microsoft.com/office/powerpoint/2010/main" val="3367327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437656FA-9630-4A3B-A326-15E585745AC9}" type="slidenum">
              <a:rPr lang="ar-SA" altLang="en-US"/>
              <a:pPr>
                <a:defRPr/>
              </a:pPr>
              <a:t>‹#›</a:t>
            </a:fld>
            <a:endParaRPr lang="en-US" altLang="en-US"/>
          </a:p>
        </p:txBody>
      </p:sp>
    </p:spTree>
    <p:extLst>
      <p:ext uri="{BB962C8B-B14F-4D97-AF65-F5344CB8AC3E}">
        <p14:creationId xmlns:p14="http://schemas.microsoft.com/office/powerpoint/2010/main" val="2877323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7051F77B-7150-4F55-9C50-F52B081998E5}" type="slidenum">
              <a:rPr lang="ar-SA" altLang="en-US"/>
              <a:pPr>
                <a:defRPr/>
              </a:pPr>
              <a:t>‹#›</a:t>
            </a:fld>
            <a:endParaRPr lang="en-US" altLang="en-US"/>
          </a:p>
        </p:txBody>
      </p:sp>
    </p:spTree>
    <p:extLst>
      <p:ext uri="{BB962C8B-B14F-4D97-AF65-F5344CB8AC3E}">
        <p14:creationId xmlns:p14="http://schemas.microsoft.com/office/powerpoint/2010/main" val="1904226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p:cNvSpPr>
            <a:spLocks noGrp="1" noChangeArrowheads="1"/>
          </p:cNvSpPr>
          <p:nvPr>
            <p:ph type="sldNum" sz="quarter" idx="12"/>
          </p:nvPr>
        </p:nvSpPr>
        <p:spPr>
          <a:ln/>
        </p:spPr>
        <p:txBody>
          <a:bodyPr/>
          <a:lstStyle>
            <a:lvl1pPr>
              <a:defRPr/>
            </a:lvl1pPr>
          </a:lstStyle>
          <a:p>
            <a:pPr>
              <a:defRPr/>
            </a:pPr>
            <a:fld id="{43F78512-E53B-44A4-9554-BB53E453F178}" type="slidenum">
              <a:rPr lang="ar-SA" altLang="en-US"/>
              <a:pPr>
                <a:defRPr/>
              </a:pPr>
              <a:t>‹#›</a:t>
            </a:fld>
            <a:endParaRPr lang="en-US" altLang="en-US"/>
          </a:p>
        </p:txBody>
      </p:sp>
    </p:spTree>
    <p:extLst>
      <p:ext uri="{BB962C8B-B14F-4D97-AF65-F5344CB8AC3E}">
        <p14:creationId xmlns:p14="http://schemas.microsoft.com/office/powerpoint/2010/main" val="3819914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3"/>
          <p:cNvSpPr>
            <a:spLocks noGrp="1" noChangeArrowheads="1"/>
          </p:cNvSpPr>
          <p:nvPr>
            <p:ph type="sldNum" sz="quarter" idx="12"/>
          </p:nvPr>
        </p:nvSpPr>
        <p:spPr>
          <a:ln/>
        </p:spPr>
        <p:txBody>
          <a:bodyPr/>
          <a:lstStyle>
            <a:lvl1pPr>
              <a:defRPr/>
            </a:lvl1pPr>
          </a:lstStyle>
          <a:p>
            <a:pPr>
              <a:defRPr/>
            </a:pPr>
            <a:fld id="{E2D8B707-ADDB-4894-816D-5F85AA332786}" type="slidenum">
              <a:rPr lang="ar-SA" altLang="en-US"/>
              <a:pPr>
                <a:defRPr/>
              </a:pPr>
              <a:t>‹#›</a:t>
            </a:fld>
            <a:endParaRPr lang="en-US" altLang="en-US"/>
          </a:p>
        </p:txBody>
      </p:sp>
    </p:spTree>
    <p:extLst>
      <p:ext uri="{BB962C8B-B14F-4D97-AF65-F5344CB8AC3E}">
        <p14:creationId xmlns:p14="http://schemas.microsoft.com/office/powerpoint/2010/main" val="1258785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3"/>
          <p:cNvSpPr>
            <a:spLocks noGrp="1" noChangeArrowheads="1"/>
          </p:cNvSpPr>
          <p:nvPr>
            <p:ph type="sldNum" sz="quarter" idx="12"/>
          </p:nvPr>
        </p:nvSpPr>
        <p:spPr>
          <a:ln/>
        </p:spPr>
        <p:txBody>
          <a:bodyPr/>
          <a:lstStyle>
            <a:lvl1pPr>
              <a:defRPr/>
            </a:lvl1pPr>
          </a:lstStyle>
          <a:p>
            <a:pPr>
              <a:defRPr/>
            </a:pPr>
            <a:fld id="{6CCD230D-9EA8-4422-8FE6-01B929150A1B}" type="slidenum">
              <a:rPr lang="ar-SA" altLang="en-US"/>
              <a:pPr>
                <a:defRPr/>
              </a:pPr>
              <a:t>‹#›</a:t>
            </a:fld>
            <a:endParaRPr lang="en-US" altLang="en-US"/>
          </a:p>
        </p:txBody>
      </p:sp>
    </p:spTree>
    <p:extLst>
      <p:ext uri="{BB962C8B-B14F-4D97-AF65-F5344CB8AC3E}">
        <p14:creationId xmlns:p14="http://schemas.microsoft.com/office/powerpoint/2010/main" val="2270362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3"/>
          <p:cNvSpPr>
            <a:spLocks noGrp="1" noChangeArrowheads="1"/>
          </p:cNvSpPr>
          <p:nvPr>
            <p:ph type="sldNum" sz="quarter" idx="12"/>
          </p:nvPr>
        </p:nvSpPr>
        <p:spPr>
          <a:ln/>
        </p:spPr>
        <p:txBody>
          <a:bodyPr/>
          <a:lstStyle>
            <a:lvl1pPr>
              <a:defRPr/>
            </a:lvl1pPr>
          </a:lstStyle>
          <a:p>
            <a:pPr>
              <a:defRPr/>
            </a:pPr>
            <a:fld id="{04A334E5-AF86-4226-8174-2FBD697AB2DD}" type="slidenum">
              <a:rPr lang="ar-SA" altLang="en-US"/>
              <a:pPr>
                <a:defRPr/>
              </a:pPr>
              <a:t>‹#›</a:t>
            </a:fld>
            <a:endParaRPr lang="en-US" altLang="en-US"/>
          </a:p>
        </p:txBody>
      </p:sp>
    </p:spTree>
    <p:extLst>
      <p:ext uri="{BB962C8B-B14F-4D97-AF65-F5344CB8AC3E}">
        <p14:creationId xmlns:p14="http://schemas.microsoft.com/office/powerpoint/2010/main" val="3996218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p:cNvSpPr>
            <a:spLocks noGrp="1" noChangeArrowheads="1"/>
          </p:cNvSpPr>
          <p:nvPr>
            <p:ph type="sldNum" sz="quarter" idx="12"/>
          </p:nvPr>
        </p:nvSpPr>
        <p:spPr>
          <a:ln/>
        </p:spPr>
        <p:txBody>
          <a:bodyPr/>
          <a:lstStyle>
            <a:lvl1pPr>
              <a:defRPr/>
            </a:lvl1pPr>
          </a:lstStyle>
          <a:p>
            <a:pPr>
              <a:defRPr/>
            </a:pPr>
            <a:fld id="{C2829294-EF63-4907-9743-F2D427267BAE}" type="slidenum">
              <a:rPr lang="ar-SA" altLang="en-US"/>
              <a:pPr>
                <a:defRPr/>
              </a:pPr>
              <a:t>‹#›</a:t>
            </a:fld>
            <a:endParaRPr lang="en-US" altLang="en-US"/>
          </a:p>
        </p:txBody>
      </p:sp>
    </p:spTree>
    <p:extLst>
      <p:ext uri="{BB962C8B-B14F-4D97-AF65-F5344CB8AC3E}">
        <p14:creationId xmlns:p14="http://schemas.microsoft.com/office/powerpoint/2010/main" val="329451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p:cNvSpPr>
            <a:spLocks noGrp="1" noChangeArrowheads="1"/>
          </p:cNvSpPr>
          <p:nvPr>
            <p:ph type="sldNum" sz="quarter" idx="12"/>
          </p:nvPr>
        </p:nvSpPr>
        <p:spPr>
          <a:ln/>
        </p:spPr>
        <p:txBody>
          <a:bodyPr/>
          <a:lstStyle>
            <a:lvl1pPr>
              <a:defRPr/>
            </a:lvl1pPr>
          </a:lstStyle>
          <a:p>
            <a:pPr>
              <a:defRPr/>
            </a:pPr>
            <a:fld id="{08FAB648-206E-4720-A80D-29EB9A958469}" type="slidenum">
              <a:rPr lang="ar-SA" altLang="en-US"/>
              <a:pPr>
                <a:defRPr/>
              </a:pPr>
              <a:t>‹#›</a:t>
            </a:fld>
            <a:endParaRPr lang="en-US" altLang="en-US"/>
          </a:p>
        </p:txBody>
      </p:sp>
    </p:spTree>
    <p:extLst>
      <p:ext uri="{BB962C8B-B14F-4D97-AF65-F5344CB8AC3E}">
        <p14:creationId xmlns:p14="http://schemas.microsoft.com/office/powerpoint/2010/main" val="2041583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defRPr/>
            </a:pPr>
            <a:endParaRPr kumimoji="1" lang="en-US" altLang="en-US" sz="2400" smtClean="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defRPr/>
            </a:pPr>
            <a:endParaRPr kumimoji="1" lang="en-US" altLang="en-US" sz="2400" smtClean="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defRPr/>
            </a:pPr>
            <a:endParaRPr kumimoji="1" lang="en-US" altLang="en-US" sz="2400" smtClean="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defRPr/>
            </a:pPr>
            <a:endParaRPr kumimoji="1" lang="en-US" altLang="en-US" sz="2400" smtClean="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defRPr/>
            </a:pPr>
            <a:endParaRPr kumimoji="1" lang="en-US" altLang="en-US" sz="2400" smtClean="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defRPr/>
            </a:pPr>
            <a:endParaRPr kumimoji="1" lang="en-US" altLang="en-US" sz="2400" smtClean="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defRPr/>
            </a:pPr>
            <a:endParaRPr kumimoji="1" lang="en-US" altLang="en-US" sz="2400" smtClean="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09611"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400"/>
            </a:lvl1pPr>
          </a:lstStyle>
          <a:p>
            <a:pPr>
              <a:defRPr/>
            </a:pPr>
            <a:endParaRPr lang="en-US" altLang="en-US"/>
          </a:p>
        </p:txBody>
      </p:sp>
      <p:sp>
        <p:nvSpPr>
          <p:cNvPr id="409612"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400"/>
            </a:lvl1pPr>
          </a:lstStyle>
          <a:p>
            <a:pPr>
              <a:defRPr/>
            </a:pPr>
            <a:endParaRPr lang="en-US" altLang="en-US"/>
          </a:p>
        </p:txBody>
      </p:sp>
      <p:sp>
        <p:nvSpPr>
          <p:cNvPr id="409613"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rtl="0">
              <a:defRPr sz="1400"/>
            </a:lvl1pPr>
          </a:lstStyle>
          <a:p>
            <a:pPr>
              <a:defRPr/>
            </a:pPr>
            <a:fld id="{F8455128-EB96-423B-A355-C6AA23A28126}" type="slidenum">
              <a:rPr lang="ar-SA"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442" r:id="rId1"/>
    <p:sldLayoutId id="2147484432" r:id="rId2"/>
    <p:sldLayoutId id="2147484433" r:id="rId3"/>
    <p:sldLayoutId id="2147484434" r:id="rId4"/>
    <p:sldLayoutId id="2147484435" r:id="rId5"/>
    <p:sldLayoutId id="2147484436" r:id="rId6"/>
    <p:sldLayoutId id="2147484437" r:id="rId7"/>
    <p:sldLayoutId id="2147484438" r:id="rId8"/>
    <p:sldLayoutId id="2147484439" r:id="rId9"/>
    <p:sldLayoutId id="2147484440" r:id="rId10"/>
    <p:sldLayoutId id="2147484441" r:id="rId11"/>
  </p:sldLayoutIdLst>
  <p:hf hdr="0" ftr="0" dt="0"/>
  <p:txStyles>
    <p:titleStyle>
      <a:lvl1pPr algn="l" rtl="1" eaLnBrk="0" fontAlgn="base" hangingPunct="0">
        <a:spcBef>
          <a:spcPct val="0"/>
        </a:spcBef>
        <a:spcAft>
          <a:spcPct val="0"/>
        </a:spcAft>
        <a:defRPr sz="44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ahoma" pitchFamily="34" charset="0"/>
          <a:cs typeface="Arial" charset="0"/>
        </a:defRPr>
      </a:lvl2pPr>
      <a:lvl3pPr algn="l" rtl="1" eaLnBrk="0" fontAlgn="base" hangingPunct="0">
        <a:spcBef>
          <a:spcPct val="0"/>
        </a:spcBef>
        <a:spcAft>
          <a:spcPct val="0"/>
        </a:spcAft>
        <a:defRPr sz="4400">
          <a:solidFill>
            <a:schemeClr val="tx2"/>
          </a:solidFill>
          <a:latin typeface="Tahoma" pitchFamily="34" charset="0"/>
          <a:cs typeface="Arial" charset="0"/>
        </a:defRPr>
      </a:lvl3pPr>
      <a:lvl4pPr algn="l" rtl="1" eaLnBrk="0" fontAlgn="base" hangingPunct="0">
        <a:spcBef>
          <a:spcPct val="0"/>
        </a:spcBef>
        <a:spcAft>
          <a:spcPct val="0"/>
        </a:spcAft>
        <a:defRPr sz="4400">
          <a:solidFill>
            <a:schemeClr val="tx2"/>
          </a:solidFill>
          <a:latin typeface="Tahoma" pitchFamily="34" charset="0"/>
          <a:cs typeface="Arial" charset="0"/>
        </a:defRPr>
      </a:lvl4pPr>
      <a:lvl5pPr algn="l" rtl="1" eaLnBrk="0" fontAlgn="base" hangingPunct="0">
        <a:spcBef>
          <a:spcPct val="0"/>
        </a:spcBef>
        <a:spcAft>
          <a:spcPct val="0"/>
        </a:spcAft>
        <a:defRPr sz="4400">
          <a:solidFill>
            <a:schemeClr val="tx2"/>
          </a:solidFill>
          <a:latin typeface="Tahoma" pitchFamily="34" charset="0"/>
          <a:cs typeface="Arial" charset="0"/>
        </a:defRPr>
      </a:lvl5pPr>
      <a:lvl6pPr marL="457200" algn="l" rtl="1" fontAlgn="base">
        <a:spcBef>
          <a:spcPct val="0"/>
        </a:spcBef>
        <a:spcAft>
          <a:spcPct val="0"/>
        </a:spcAft>
        <a:defRPr sz="4400">
          <a:solidFill>
            <a:schemeClr val="tx2"/>
          </a:solidFill>
          <a:latin typeface="Tahoma" pitchFamily="34" charset="0"/>
          <a:cs typeface="Arial" charset="0"/>
        </a:defRPr>
      </a:lvl6pPr>
      <a:lvl7pPr marL="914400" algn="l" rtl="1" fontAlgn="base">
        <a:spcBef>
          <a:spcPct val="0"/>
        </a:spcBef>
        <a:spcAft>
          <a:spcPct val="0"/>
        </a:spcAft>
        <a:defRPr sz="4400">
          <a:solidFill>
            <a:schemeClr val="tx2"/>
          </a:solidFill>
          <a:latin typeface="Tahoma" pitchFamily="34" charset="0"/>
          <a:cs typeface="Arial" charset="0"/>
        </a:defRPr>
      </a:lvl7pPr>
      <a:lvl8pPr marL="1371600" algn="l" rtl="1" fontAlgn="base">
        <a:spcBef>
          <a:spcPct val="0"/>
        </a:spcBef>
        <a:spcAft>
          <a:spcPct val="0"/>
        </a:spcAft>
        <a:defRPr sz="4400">
          <a:solidFill>
            <a:schemeClr val="tx2"/>
          </a:solidFill>
          <a:latin typeface="Tahoma" pitchFamily="34" charset="0"/>
          <a:cs typeface="Arial" charset="0"/>
        </a:defRPr>
      </a:lvl8pPr>
      <a:lvl9pPr marL="1828800" algn="l" rtl="1" fontAlgn="base">
        <a:spcBef>
          <a:spcPct val="0"/>
        </a:spcBef>
        <a:spcAft>
          <a:spcPct val="0"/>
        </a:spcAft>
        <a:defRPr sz="4400">
          <a:solidFill>
            <a:schemeClr val="tx2"/>
          </a:solidFill>
          <a:latin typeface="Tahoma" pitchFamily="34" charset="0"/>
          <a:cs typeface="Arial" charset="0"/>
        </a:defRPr>
      </a:lvl9pPr>
    </p:titleStyle>
    <p:bodyStyle>
      <a:lvl1pPr marL="342900" indent="-342900" algn="r" rtl="1"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mn-cs"/>
        </a:defRPr>
      </a:lvl2pPr>
      <a:lvl3pPr marL="1143000" indent="-228600" algn="r" rtl="1"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mn-cs"/>
        </a:defRPr>
      </a:lvl3pPr>
      <a:lvl4pPr marL="1600200" indent="-228600" algn="r" rtl="1"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4pPr>
      <a:lvl5pPr marL="20574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5pPr>
      <a:lvl6pPr marL="2514600" indent="-228600" algn="r" rtl="1"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r" rtl="1"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r" rtl="1"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r" rtl="1"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42988" y="333375"/>
            <a:ext cx="7793037" cy="1462088"/>
          </a:xfrm>
        </p:spPr>
        <p:txBody>
          <a:bodyPr/>
          <a:lstStyle/>
          <a:p>
            <a:pPr algn="ctr" eaLnBrk="1" hangingPunct="1"/>
            <a:r>
              <a:rPr lang="ar-IQ" altLang="en-US" sz="3200" b="1" smtClean="0"/>
              <a:t/>
            </a:r>
            <a:br>
              <a:rPr lang="ar-IQ" altLang="en-US" sz="3200" b="1" smtClean="0"/>
            </a:br>
            <a:r>
              <a:rPr lang="ar-IQ" altLang="en-US" sz="3200" b="1" smtClean="0"/>
              <a:t/>
            </a:r>
            <a:br>
              <a:rPr lang="ar-IQ" altLang="en-US" sz="3200" b="1" smtClean="0"/>
            </a:br>
            <a:r>
              <a:rPr lang="ar-IQ" altLang="en-US" sz="3200" b="1" smtClean="0"/>
              <a:t/>
            </a:r>
            <a:br>
              <a:rPr lang="ar-IQ" altLang="en-US" sz="3200" b="1" smtClean="0"/>
            </a:br>
            <a:r>
              <a:rPr lang="ar-IQ" altLang="en-US" sz="3200" b="1" smtClean="0"/>
              <a:t/>
            </a:r>
            <a:br>
              <a:rPr lang="ar-IQ" altLang="en-US" sz="3200" b="1" smtClean="0"/>
            </a:br>
            <a:r>
              <a:rPr lang="ar-IQ" altLang="en-US" sz="3200" b="1" smtClean="0"/>
              <a:t/>
            </a:r>
            <a:br>
              <a:rPr lang="ar-IQ" altLang="en-US" sz="3200" b="1" smtClean="0"/>
            </a:br>
            <a:r>
              <a:rPr lang="ar-IQ" altLang="en-US" sz="3200" b="1" smtClean="0"/>
              <a:t/>
            </a:r>
            <a:br>
              <a:rPr lang="ar-IQ" altLang="en-US" sz="3200" b="1" smtClean="0"/>
            </a:br>
            <a:r>
              <a:rPr lang="ar-IQ" altLang="en-US" sz="3200" b="1" smtClean="0"/>
              <a:t/>
            </a:r>
            <a:br>
              <a:rPr lang="ar-IQ" altLang="en-US" sz="3200" b="1" smtClean="0"/>
            </a:br>
            <a:r>
              <a:rPr lang="ar-IQ" altLang="en-US" sz="3200" b="1" smtClean="0"/>
              <a:t/>
            </a:r>
            <a:br>
              <a:rPr lang="ar-IQ" altLang="en-US" sz="3200" b="1" smtClean="0"/>
            </a:br>
            <a:r>
              <a:rPr lang="ar-IQ" altLang="en-US" sz="3200" b="1" smtClean="0"/>
              <a:t/>
            </a:r>
            <a:br>
              <a:rPr lang="ar-IQ" altLang="en-US" sz="3200" b="1" smtClean="0"/>
            </a:br>
            <a:r>
              <a:rPr lang="ar-IQ" altLang="en-US" sz="3200" b="1" smtClean="0"/>
              <a:t/>
            </a:r>
            <a:br>
              <a:rPr lang="ar-IQ" altLang="en-US" sz="3200" b="1" smtClean="0"/>
            </a:br>
            <a:endParaRPr lang="en-US" altLang="en-US" sz="3200" b="1" smtClean="0"/>
          </a:p>
        </p:txBody>
      </p:sp>
      <p:sp>
        <p:nvSpPr>
          <p:cNvPr id="3075" name="Rectangle 3"/>
          <p:cNvSpPr>
            <a:spLocks noGrp="1" noChangeArrowheads="1"/>
          </p:cNvSpPr>
          <p:nvPr>
            <p:ph type="body" idx="1"/>
          </p:nvPr>
        </p:nvSpPr>
        <p:spPr>
          <a:xfrm>
            <a:off x="179388" y="2276475"/>
            <a:ext cx="8420100" cy="4104853"/>
          </a:xfrm>
        </p:spPr>
        <p:txBody>
          <a:bodyPr/>
          <a:lstStyle/>
          <a:p>
            <a:pPr algn="ctr" eaLnBrk="1" hangingPunct="1">
              <a:buFont typeface="Wingdings" pitchFamily="2" charset="2"/>
              <a:buNone/>
              <a:defRPr/>
            </a:pPr>
            <a:endParaRPr lang="ar-AE" altLang="en-US" sz="1800" dirty="0" smtClean="0">
              <a:solidFill>
                <a:srgbClr val="FF0000"/>
              </a:solidFill>
            </a:endParaRPr>
          </a:p>
          <a:p>
            <a:pPr algn="ctr" eaLnBrk="1" hangingPunct="1">
              <a:buFont typeface="Wingdings" pitchFamily="2" charset="2"/>
              <a:buNone/>
              <a:defRPr/>
            </a:pPr>
            <a:r>
              <a:rPr lang="ar-AE" altLang="en-US" sz="4400" dirty="0" smtClean="0"/>
              <a:t>التشريعات المكمل</a:t>
            </a:r>
            <a:r>
              <a:rPr lang="ar-IQ" altLang="en-US" sz="4400" dirty="0" smtClean="0"/>
              <a:t>ة في القانون العام</a:t>
            </a:r>
            <a:endParaRPr lang="ar-AE" altLang="en-US" sz="4400" dirty="0" smtClean="0"/>
          </a:p>
          <a:p>
            <a:pPr algn="ctr" eaLnBrk="1" hangingPunct="1">
              <a:buFont typeface="Wingdings" pitchFamily="2" charset="2"/>
              <a:buNone/>
              <a:defRPr/>
            </a:pPr>
            <a:r>
              <a:rPr lang="ar-AE" altLang="en-US" sz="3600" smtClean="0">
                <a:solidFill>
                  <a:srgbClr val="FF0000"/>
                </a:solidFill>
              </a:rPr>
              <a:t> </a:t>
            </a:r>
            <a:r>
              <a:rPr lang="ar-IQ" altLang="en-US" sz="3600" dirty="0" smtClean="0">
                <a:solidFill>
                  <a:srgbClr val="FF0000"/>
                </a:solidFill>
              </a:rPr>
              <a:t>قانون المحاماة</a:t>
            </a:r>
            <a:r>
              <a:rPr lang="ar-AE" altLang="en-US" sz="3600" dirty="0" smtClean="0">
                <a:solidFill>
                  <a:srgbClr val="FF0000"/>
                </a:solidFill>
              </a:rPr>
              <a:t> لاقليم كوردستان</a:t>
            </a:r>
            <a:r>
              <a:rPr lang="en-US" altLang="en-US" sz="3600" dirty="0" smtClean="0">
                <a:solidFill>
                  <a:srgbClr val="FF0000"/>
                </a:solidFill>
              </a:rPr>
              <a:t>-</a:t>
            </a:r>
            <a:r>
              <a:rPr lang="ar-AE" altLang="en-US" sz="3600" dirty="0" smtClean="0">
                <a:solidFill>
                  <a:srgbClr val="FF0000"/>
                </a:solidFill>
              </a:rPr>
              <a:t> العراق رقم (١٧) لسن</a:t>
            </a:r>
            <a:r>
              <a:rPr lang="ar-IQ" altLang="en-US" sz="3600" dirty="0" smtClean="0">
                <a:solidFill>
                  <a:srgbClr val="FF0000"/>
                </a:solidFill>
              </a:rPr>
              <a:t>ة </a:t>
            </a:r>
            <a:r>
              <a:rPr lang="ar-AE" altLang="en-US" sz="3600" dirty="0" smtClean="0">
                <a:solidFill>
                  <a:srgbClr val="FF0000"/>
                </a:solidFill>
              </a:rPr>
              <a:t>١٩٩٩ </a:t>
            </a:r>
            <a:r>
              <a:rPr lang="ar-IQ" altLang="en-US" sz="3600" dirty="0" smtClean="0">
                <a:solidFill>
                  <a:srgbClr val="FF0000"/>
                </a:solidFill>
              </a:rPr>
              <a:t>المعدل</a:t>
            </a:r>
            <a:endParaRPr lang="ar-SA" altLang="en-US" sz="3600" dirty="0" smtClean="0">
              <a:solidFill>
                <a:schemeClr val="tx2"/>
              </a:solidFill>
            </a:endParaRPr>
          </a:p>
          <a:p>
            <a:pPr algn="ctr" eaLnBrk="1" hangingPunct="1">
              <a:buFont typeface="Wingdings" pitchFamily="2" charset="2"/>
              <a:buNone/>
              <a:defRPr/>
            </a:pPr>
            <a:endParaRPr lang="en-US" altLang="en-US" sz="2400" b="1" dirty="0" smtClean="0"/>
          </a:p>
          <a:p>
            <a:pPr algn="ctr" eaLnBrk="1" hangingPunct="1">
              <a:buFont typeface="Wingdings" pitchFamily="2" charset="2"/>
              <a:buNone/>
              <a:defRPr/>
            </a:pPr>
            <a:r>
              <a:rPr lang="ar-IQ" altLang="en-US" sz="2400" b="1" dirty="0" smtClean="0"/>
              <a:t>د.هي</a:t>
            </a:r>
            <a:r>
              <a:rPr lang="ku-Arab-IQ" altLang="en-US" sz="2400" b="1" dirty="0" smtClean="0"/>
              <a:t>ڤی </a:t>
            </a:r>
            <a:r>
              <a:rPr lang="ar-IQ" altLang="en-US" sz="2400" b="1" dirty="0" smtClean="0"/>
              <a:t>حسن رمضان</a:t>
            </a:r>
          </a:p>
          <a:p>
            <a:pPr algn="ctr" eaLnBrk="1" hangingPunct="1">
              <a:buFont typeface="Wingdings" pitchFamily="2" charset="2"/>
              <a:buNone/>
              <a:defRPr/>
            </a:pPr>
            <a:r>
              <a:rPr lang="ar-IQ" altLang="en-US" sz="2400" b="1" dirty="0" smtClean="0"/>
              <a:t>2022- 2023</a:t>
            </a:r>
            <a:endParaRPr lang="en-GB" altLang="en-US" sz="2400" b="1" dirty="0" smtClean="0"/>
          </a:p>
          <a:p>
            <a:pPr algn="ctr" eaLnBrk="1" hangingPunct="1">
              <a:buFont typeface="Wingdings" pitchFamily="2" charset="2"/>
              <a:buNone/>
              <a:defRPr/>
            </a:pPr>
            <a:endParaRPr lang="en-GB" altLang="en-US" sz="1600" b="1" dirty="0" smtClean="0"/>
          </a:p>
          <a:p>
            <a:pPr algn="ctr" eaLnBrk="1" hangingPunct="1">
              <a:buNone/>
              <a:defRPr/>
            </a:pPr>
            <a:endParaRPr lang="en-GB" altLang="en-US" sz="1800" dirty="0" smtClean="0">
              <a:solidFill>
                <a:srgbClr val="00B0F0"/>
              </a:solidFill>
            </a:endParaRPr>
          </a:p>
          <a:p>
            <a:pPr algn="ctr" eaLnBrk="1" hangingPunct="1">
              <a:buNone/>
              <a:defRPr/>
            </a:pPr>
            <a:endParaRPr lang="en-GB" altLang="en-US" sz="1800" dirty="0"/>
          </a:p>
          <a:p>
            <a:pPr algn="ctr" eaLnBrk="1" hangingPunct="1">
              <a:buFont typeface="Wingdings" pitchFamily="2" charset="2"/>
              <a:buNone/>
              <a:defRPr/>
            </a:pPr>
            <a:endParaRPr lang="ar-AE" altLang="en-US" sz="1000" dirty="0" smtClean="0"/>
          </a:p>
          <a:p>
            <a:pPr algn="ctr" eaLnBrk="1" hangingPunct="1">
              <a:buFont typeface="Wingdings" pitchFamily="2" charset="2"/>
              <a:buNone/>
              <a:defRPr/>
            </a:pPr>
            <a:endParaRPr lang="ar-IQ" altLang="en-US" sz="1800" dirty="0" smtClean="0"/>
          </a:p>
        </p:txBody>
      </p:sp>
      <p:pic>
        <p:nvPicPr>
          <p:cNvPr id="307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1950" y="419100"/>
            <a:ext cx="3240088" cy="200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8" name="Slide Number Placeholder 1"/>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E83A77C7-E39B-46C4-8BFF-993090E87B55}" type="slidenum">
              <a:rPr lang="ar-SA" altLang="en-US" sz="1400" smtClean="0"/>
              <a:pPr rtl="0" eaLnBrk="1" hangingPunct="1">
                <a:spcBef>
                  <a:spcPct val="0"/>
                </a:spcBef>
                <a:buClrTx/>
                <a:buSzTx/>
                <a:buFontTx/>
                <a:buNone/>
              </a:pPr>
              <a:t>1</a:t>
            </a:fld>
            <a:endParaRPr lang="en-US" altLang="en-US" sz="1400" smtClean="0"/>
          </a:p>
        </p:txBody>
      </p:sp>
    </p:spTree>
  </p:cSld>
  <p:clrMapOvr>
    <a:masterClrMapping/>
  </p:clrMapOvr>
  <p:transition spd="slow">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solidFill>
                  <a:srgbClr val="FF0000"/>
                </a:solidFill>
              </a:rPr>
              <a:t>بعض الأدلة في القرآن والسنة التي لها علاقة بمهنة المحاماة قياساً بمقاصدها</a:t>
            </a:r>
            <a:endParaRPr lang="ar-IQ" b="1" dirty="0">
              <a:solidFill>
                <a:srgbClr val="FF0000"/>
              </a:solidFill>
            </a:endParaRPr>
          </a:p>
        </p:txBody>
      </p:sp>
      <p:sp>
        <p:nvSpPr>
          <p:cNvPr id="3" name="Content Placeholder 2"/>
          <p:cNvSpPr>
            <a:spLocks noGrp="1"/>
          </p:cNvSpPr>
          <p:nvPr>
            <p:ph idx="1"/>
          </p:nvPr>
        </p:nvSpPr>
        <p:spPr>
          <a:xfrm>
            <a:off x="323528" y="1988840"/>
            <a:ext cx="8496944" cy="5760640"/>
          </a:xfrm>
        </p:spPr>
        <p:txBody>
          <a:bodyPr/>
          <a:lstStyle/>
          <a:p>
            <a:pPr algn="just"/>
            <a:r>
              <a:rPr lang="ar-IQ" sz="2000" dirty="0"/>
              <a:t>قال تعالى [قَالَ رَبِّ اشْرَحْ لِي صَدْرِي (25) وَيَسِّرْ لِي أَمْرِي (26) وَاحْلُلْ عُقْدَةً مِنْ لِسَانِي (27) يَفْقَهُوا قَوْلِي (28)</a:t>
            </a:r>
            <a:r>
              <a:rPr lang="ar-SA" sz="2000" dirty="0"/>
              <a:t> سورة(طه)].</a:t>
            </a:r>
          </a:p>
          <a:p>
            <a:pPr algn="just"/>
            <a:r>
              <a:rPr lang="ar-SA" sz="2000" dirty="0"/>
              <a:t>ورد في سورة القصص على لسان سيدنا موسى عليه السلام (( قال رب إني قتلت منهم نفساً فأخاف أن يقتلون، وأخي هارون هو أفصح مني لساناً فأرسله معي ردءاً يصدقني أني أخاف أن يكذبون قال سنشد عضدك بأخيك ونجعل لكما سلطاناً فلا يصلون إليكما بآياتنا أنتما ومن اتبعكما الغالبون)). </a:t>
            </a:r>
          </a:p>
          <a:p>
            <a:pPr algn="just"/>
            <a:r>
              <a:rPr lang="ar-SA" sz="2000" dirty="0"/>
              <a:t>فهذا النص القرآني يفصح عن حاجة انسان إلى من هو أفصح منه لساناً وأقدر منه بياناً للحجة في سبيل الوصول الى الحق ورفع الظلم. </a:t>
            </a:r>
            <a:endParaRPr lang="ar-IQ" sz="2000" dirty="0"/>
          </a:p>
          <a:p>
            <a:pPr algn="just"/>
            <a:r>
              <a:rPr lang="ar-IQ" sz="2000" dirty="0"/>
              <a:t>ومن هذه الايات الكريمة يتضح لنا، إن الانسان مهما كانت درجة وصوله في العلم فإنه يحتاج إلى انسان البليغ وفصيح اللسان الذي يتمتع بقدر من القدرات في مواجهة المواقف الصحيحة والتي لا يستطيع أن يوجهها بصفة شخصية. </a:t>
            </a:r>
          </a:p>
          <a:p>
            <a:pPr algn="just"/>
            <a:r>
              <a:rPr lang="ar-IQ" sz="2000" dirty="0"/>
              <a:t>نستخلص مما تقدم أن مهنة محاماة شرعية بنصوص الشرع. قال تعالى [قَالَ رَبِّ اشْرَحْ لِي صَدْرِي (25) وَيَسِّرْ لِي أَمْرِي (26) وَاحْلُلْ عُقْدَةً مِنْ لِسَانِي (27) يَفْقَهُوا قَوْلِي (28)</a:t>
            </a:r>
            <a:r>
              <a:rPr lang="ar-SA" sz="2000" dirty="0"/>
              <a:t> سورة(طه)].</a:t>
            </a:r>
          </a:p>
          <a:p>
            <a:pPr algn="just"/>
            <a:endParaRPr lang="ar-SA" sz="2000" b="1" dirty="0"/>
          </a:p>
          <a:p>
            <a:pPr algn="just"/>
            <a:endParaRPr lang="ar-SA" sz="2000" b="1" dirty="0" smtClean="0"/>
          </a:p>
          <a:p>
            <a:pPr algn="just"/>
            <a:endParaRPr lang="ar-SA" sz="2000" b="1" dirty="0"/>
          </a:p>
          <a:p>
            <a:pPr algn="just"/>
            <a:endParaRPr lang="ar-SA" sz="2000" b="1" dirty="0" smtClean="0"/>
          </a:p>
          <a:p>
            <a:pPr algn="just"/>
            <a:endParaRPr lang="ar-SA" sz="2000" b="1" dirty="0"/>
          </a:p>
          <a:p>
            <a:pPr algn="just"/>
            <a:endParaRPr lang="ar-SA" sz="2000" b="1" dirty="0" smtClean="0"/>
          </a:p>
          <a:p>
            <a:pPr algn="just"/>
            <a:endParaRPr lang="ar-SA" sz="2000" b="1" dirty="0"/>
          </a:p>
          <a:p>
            <a:pPr algn="just"/>
            <a:endParaRPr lang="ar-SA" sz="2000" b="1" dirty="0" smtClean="0"/>
          </a:p>
          <a:p>
            <a:pPr algn="just"/>
            <a:endParaRPr lang="ar-SA" sz="2000" b="1" dirty="0"/>
          </a:p>
          <a:p>
            <a:pPr algn="just"/>
            <a:endParaRPr lang="ar-SA" sz="2000" b="1" dirty="0" smtClean="0"/>
          </a:p>
          <a:p>
            <a:pPr algn="just"/>
            <a:endParaRPr lang="ar-SA" sz="2000" b="1" dirty="0"/>
          </a:p>
          <a:p>
            <a:pPr algn="just"/>
            <a:endParaRPr lang="ar-SA" sz="2000" b="1" dirty="0" smtClean="0"/>
          </a:p>
          <a:p>
            <a:pPr algn="just"/>
            <a:endParaRPr lang="ar-SA" sz="2000" b="1" dirty="0"/>
          </a:p>
          <a:p>
            <a:pPr algn="just"/>
            <a:endParaRPr lang="ar-SA" sz="2000" b="1" dirty="0" smtClean="0"/>
          </a:p>
          <a:p>
            <a:pPr algn="just"/>
            <a:endParaRPr lang="ar-SA" sz="2000" b="1" dirty="0"/>
          </a:p>
          <a:p>
            <a:pPr algn="just"/>
            <a:endParaRPr lang="ar-SA" sz="2000" b="1" dirty="0" smtClean="0"/>
          </a:p>
          <a:p>
            <a:pPr algn="just"/>
            <a:endParaRPr lang="ar-SA" sz="2000" b="1" dirty="0"/>
          </a:p>
          <a:p>
            <a:pPr algn="just"/>
            <a:endParaRPr lang="ar-SA" sz="2000" b="1" dirty="0" smtClean="0"/>
          </a:p>
          <a:p>
            <a:pPr algn="just"/>
            <a:endParaRPr lang="ar-SA" sz="2000" b="1" dirty="0"/>
          </a:p>
          <a:p>
            <a:pPr marL="0" indent="0" algn="just">
              <a:buNone/>
            </a:pPr>
            <a:endParaRPr lang="ar-SA" sz="2000" b="1" dirty="0" smtClean="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10</a:t>
            </a:fld>
            <a:endParaRPr lang="en-US" altLang="en-US"/>
          </a:p>
        </p:txBody>
      </p:sp>
    </p:spTree>
    <p:extLst>
      <p:ext uri="{BB962C8B-B14F-4D97-AF65-F5344CB8AC3E}">
        <p14:creationId xmlns:p14="http://schemas.microsoft.com/office/powerpoint/2010/main" val="26042213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9750" y="333375"/>
            <a:ext cx="8404225" cy="1223963"/>
          </a:xfrm>
        </p:spPr>
        <p:txBody>
          <a:bodyPr/>
          <a:lstStyle/>
          <a:p>
            <a:pPr algn="ctr" eaLnBrk="1" hangingPunct="1"/>
            <a:r>
              <a:rPr lang="ar-IQ" altLang="en-US" sz="3600" b="1" smtClean="0"/>
              <a:t>شروط ممارسة المحاماة</a:t>
            </a:r>
            <a:endParaRPr lang="en-US" altLang="en-US" sz="3600" b="1" smtClean="0"/>
          </a:p>
        </p:txBody>
      </p:sp>
      <p:sp>
        <p:nvSpPr>
          <p:cNvPr id="7171" name="Rectangle 3"/>
          <p:cNvSpPr>
            <a:spLocks noGrp="1" noChangeArrowheads="1"/>
          </p:cNvSpPr>
          <p:nvPr>
            <p:ph type="body" idx="1"/>
          </p:nvPr>
        </p:nvSpPr>
        <p:spPr>
          <a:xfrm>
            <a:off x="250825" y="2017713"/>
            <a:ext cx="8704263" cy="4291012"/>
          </a:xfrm>
        </p:spPr>
        <p:txBody>
          <a:bodyPr/>
          <a:lstStyle/>
          <a:p>
            <a:pPr marL="0" indent="0" algn="just" eaLnBrk="1" hangingPunct="1">
              <a:buFont typeface="Wingdings" pitchFamily="2" charset="2"/>
              <a:buNone/>
              <a:defRPr/>
            </a:pPr>
            <a:r>
              <a:rPr lang="ar-IQ" altLang="en-US" sz="2300" b="1" dirty="0" smtClean="0"/>
              <a:t>أستناداً الى نص </a:t>
            </a:r>
            <a:r>
              <a:rPr lang="ar-IQ" altLang="en-US" sz="2300" b="1" dirty="0" smtClean="0">
                <a:solidFill>
                  <a:srgbClr val="FF0000"/>
                </a:solidFill>
              </a:rPr>
              <a:t>المادة (</a:t>
            </a:r>
            <a:r>
              <a:rPr lang="ar-AE" altLang="en-US" sz="2300" b="1" dirty="0" smtClean="0">
                <a:solidFill>
                  <a:srgbClr val="FF0000"/>
                </a:solidFill>
              </a:rPr>
              <a:t>٤</a:t>
            </a:r>
            <a:r>
              <a:rPr lang="ar-IQ" altLang="en-US" sz="2300" b="1" dirty="0" smtClean="0">
                <a:solidFill>
                  <a:srgbClr val="FF0000"/>
                </a:solidFill>
              </a:rPr>
              <a:t>) من القانون </a:t>
            </a:r>
            <a:r>
              <a:rPr lang="ar-AE" altLang="en-US" sz="2300" b="1" dirty="0" smtClean="0"/>
              <a:t>يجب أن تتوفر في المحامي ا</a:t>
            </a:r>
            <a:r>
              <a:rPr lang="ar-IQ" altLang="en-US" sz="2300" b="1" dirty="0" smtClean="0"/>
              <a:t>لشروط الآتية:</a:t>
            </a:r>
          </a:p>
          <a:p>
            <a:pPr marL="0" indent="0" algn="just" eaLnBrk="1" hangingPunct="1">
              <a:buFont typeface="Wingdings" pitchFamily="2" charset="2"/>
              <a:buNone/>
              <a:defRPr/>
            </a:pPr>
            <a:r>
              <a:rPr lang="ar-AE" altLang="en-US" sz="2300" dirty="0" smtClean="0"/>
              <a:t>١- </a:t>
            </a:r>
            <a:r>
              <a:rPr lang="ar-IQ" altLang="en-US" sz="2300" dirty="0" smtClean="0"/>
              <a:t>حائزاً على شهادة البكالوريوس في القانون من إحدى جامعات الإقليم أو ما يعادلها على أن يجتاز في الحالة الأخيرة إمتحاناً في القانون بنجاح ويعفى منه حملة شهادات البكالوريوس</a:t>
            </a:r>
            <a:r>
              <a:rPr lang="ar-AE" altLang="en-US" sz="2300" dirty="0" smtClean="0"/>
              <a:t> في القانون من الجامعات العراقي</a:t>
            </a:r>
            <a:r>
              <a:rPr lang="ar-IQ" altLang="en-US" sz="2300" dirty="0" smtClean="0"/>
              <a:t>ة وحملة الشهادات العالية ي القانون من الجامعات الأخرى.</a:t>
            </a:r>
          </a:p>
          <a:p>
            <a:pPr marL="0" indent="0" algn="just" eaLnBrk="1" hangingPunct="1">
              <a:buFont typeface="Wingdings" pitchFamily="2" charset="2"/>
              <a:buNone/>
              <a:defRPr/>
            </a:pPr>
            <a:r>
              <a:rPr lang="ar-AE" altLang="en-US" sz="2300" dirty="0" smtClean="0"/>
              <a:t>٢- </a:t>
            </a:r>
            <a:r>
              <a:rPr lang="ar-IQ" altLang="en-US" sz="2300" dirty="0" smtClean="0"/>
              <a:t>مسجلاً في سجل المحامين.</a:t>
            </a:r>
          </a:p>
          <a:p>
            <a:pPr marL="0" indent="0" algn="just" eaLnBrk="1" hangingPunct="1">
              <a:buFont typeface="Wingdings" pitchFamily="2" charset="2"/>
              <a:buNone/>
              <a:defRPr/>
            </a:pPr>
            <a:r>
              <a:rPr lang="ar-AE" altLang="en-US" sz="2300" dirty="0" smtClean="0"/>
              <a:t>٣- </a:t>
            </a:r>
            <a:r>
              <a:rPr lang="ar-IQ" altLang="en-US" sz="2300" dirty="0" smtClean="0"/>
              <a:t>متمتعاً بلأهلية القانونية.</a:t>
            </a:r>
          </a:p>
          <a:p>
            <a:pPr marL="0" indent="0" algn="just" eaLnBrk="1" hangingPunct="1">
              <a:buFont typeface="Wingdings" pitchFamily="2" charset="2"/>
              <a:buNone/>
              <a:defRPr/>
            </a:pPr>
            <a:r>
              <a:rPr lang="ar-AE" altLang="en-US" sz="2300" dirty="0" smtClean="0"/>
              <a:t>٤- </a:t>
            </a:r>
            <a:r>
              <a:rPr lang="ar-IQ" altLang="en-US" sz="2300" dirty="0" smtClean="0"/>
              <a:t>غير متجاوز الخامسة والخمسين من العمر إلا إذا سبق أن مارس المحاماة أو القضاء أو الإدعاء العام او كان عضوا في الهيئة التدريسية لمادة القانون لمدة لا تقل عن سبع سنوات.</a:t>
            </a:r>
          </a:p>
          <a:p>
            <a:pPr marL="0" indent="0" algn="just" eaLnBrk="1" hangingPunct="1">
              <a:buFont typeface="Wingdings" pitchFamily="2" charset="2"/>
              <a:buNone/>
              <a:defRPr/>
            </a:pPr>
            <a:r>
              <a:rPr lang="ar-AE" altLang="en-US" sz="2300" dirty="0" smtClean="0"/>
              <a:t>٥</a:t>
            </a:r>
            <a:r>
              <a:rPr lang="ar-IQ" altLang="en-US" sz="2300" dirty="0" smtClean="0"/>
              <a:t>- </a:t>
            </a:r>
            <a:r>
              <a:rPr lang="ar-IQ" altLang="en-US" sz="2300" dirty="0"/>
              <a:t>إسمه غير مشطوب أو مستبعد ممن سجل أو جدول إحدى النقابات الأخرى بسبب تأديبي أو إنضباطي أو مفصول من الوظائف العامة أو الخاصة لأسباب مخلة بنزاهة الذمة أو الآداب العامة.</a:t>
            </a:r>
          </a:p>
          <a:p>
            <a:pPr marL="0" indent="0" algn="just" eaLnBrk="1" hangingPunct="1">
              <a:buFont typeface="Wingdings" pitchFamily="2" charset="2"/>
              <a:buNone/>
              <a:defRPr/>
            </a:pPr>
            <a:endParaRPr lang="ar-IQ" altLang="en-US" sz="2300" dirty="0" smtClean="0"/>
          </a:p>
          <a:p>
            <a:pPr algn="just" eaLnBrk="1" hangingPunct="1">
              <a:defRPr/>
            </a:pPr>
            <a:endParaRPr lang="ar-IQ" altLang="en-US" sz="2300" dirty="0"/>
          </a:p>
          <a:p>
            <a:pPr marL="0" indent="0" algn="just" eaLnBrk="1" hangingPunct="1">
              <a:buFont typeface="Wingdings" pitchFamily="2" charset="2"/>
              <a:buNone/>
              <a:defRPr/>
            </a:pPr>
            <a:endParaRPr lang="ar-SA" altLang="en-US" sz="2300" dirty="0" smtClean="0"/>
          </a:p>
          <a:p>
            <a:pPr marL="0" indent="0" algn="just" eaLnBrk="1" hangingPunct="1">
              <a:buFont typeface="Wingdings" pitchFamily="2" charset="2"/>
              <a:buNone/>
              <a:defRPr/>
            </a:pPr>
            <a:endParaRPr lang="ar-SA" altLang="en-US" sz="2300" dirty="0" smtClean="0"/>
          </a:p>
        </p:txBody>
      </p:sp>
      <p:sp>
        <p:nvSpPr>
          <p:cNvPr id="10244" name="Slide Number Placeholder 1"/>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68F9315B-745D-406F-B2DB-DF955B2E6C55}" type="slidenum">
              <a:rPr lang="ar-SA" altLang="en-US" sz="1400" smtClean="0"/>
              <a:pPr rtl="0" eaLnBrk="1" hangingPunct="1">
                <a:spcBef>
                  <a:spcPct val="0"/>
                </a:spcBef>
                <a:buClrTx/>
                <a:buSzTx/>
                <a:buFontTx/>
                <a:buNone/>
              </a:pPr>
              <a:t>11</a:t>
            </a:fld>
            <a:endParaRPr lang="en-US" altLang="en-US" sz="1400" smtClean="0"/>
          </a:p>
        </p:txBody>
      </p:sp>
    </p:spTree>
  </p:cSld>
  <p:clrMapOvr>
    <a:masterClrMapping/>
  </p:clrMapOvr>
  <p:transition spd="slow">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50825" y="404813"/>
            <a:ext cx="8693150" cy="1079500"/>
          </a:xfrm>
        </p:spPr>
        <p:txBody>
          <a:bodyPr/>
          <a:lstStyle/>
          <a:p>
            <a:pPr algn="ctr"/>
            <a:r>
              <a:rPr lang="ar-IQ" altLang="en-US" sz="3600" b="1" smtClean="0"/>
              <a:t>شروط ممارسة المحاماة</a:t>
            </a:r>
            <a:endParaRPr lang="en-US" altLang="en-US" sz="3600" b="1" smtClean="0"/>
          </a:p>
        </p:txBody>
      </p:sp>
      <p:sp>
        <p:nvSpPr>
          <p:cNvPr id="3" name="Content Placeholder 2"/>
          <p:cNvSpPr>
            <a:spLocks noGrp="1"/>
          </p:cNvSpPr>
          <p:nvPr>
            <p:ph idx="1"/>
          </p:nvPr>
        </p:nvSpPr>
        <p:spPr>
          <a:xfrm>
            <a:off x="250825" y="1844675"/>
            <a:ext cx="8642350" cy="4537075"/>
          </a:xfrm>
        </p:spPr>
        <p:txBody>
          <a:bodyPr/>
          <a:lstStyle/>
          <a:p>
            <a:pPr marL="0" indent="0" algn="just">
              <a:buFont typeface="Wingdings" pitchFamily="2" charset="2"/>
              <a:buNone/>
              <a:defRPr/>
            </a:pPr>
            <a:r>
              <a:rPr lang="ar-AE" sz="2200" dirty="0" smtClean="0"/>
              <a:t>٦- </a:t>
            </a:r>
            <a:r>
              <a:rPr lang="ar-IQ" sz="2200" dirty="0" smtClean="0"/>
              <a:t>حسن السمعة والسيرة وأهلاً للثقة والإحترام الواجبين لممارسة المحاماة.</a:t>
            </a:r>
          </a:p>
          <a:p>
            <a:pPr marL="0" indent="0" algn="just">
              <a:buFont typeface="Wingdings" pitchFamily="2" charset="2"/>
              <a:buNone/>
              <a:defRPr/>
            </a:pPr>
            <a:r>
              <a:rPr lang="ar-AE" sz="2200" dirty="0" smtClean="0"/>
              <a:t>٧- </a:t>
            </a:r>
            <a:r>
              <a:rPr lang="ar-IQ" sz="2200" dirty="0" smtClean="0"/>
              <a:t>غير محكوم عليه </a:t>
            </a:r>
            <a:r>
              <a:rPr lang="ar-AE" sz="2200" dirty="0" smtClean="0"/>
              <a:t>في </a:t>
            </a:r>
            <a:r>
              <a:rPr lang="ar-IQ" sz="2200" dirty="0" smtClean="0"/>
              <a:t>جناية غير سياسية أو جنحة مخلة بالشرف.</a:t>
            </a:r>
          </a:p>
          <a:p>
            <a:pPr marL="0" indent="0" algn="just">
              <a:buFont typeface="Wingdings" pitchFamily="2" charset="2"/>
              <a:buNone/>
              <a:defRPr/>
            </a:pPr>
            <a:r>
              <a:rPr lang="ar-AE" sz="2200" dirty="0" smtClean="0"/>
              <a:t>٨- </a:t>
            </a:r>
            <a:r>
              <a:rPr lang="ar-IQ" sz="2200" dirty="0" smtClean="0"/>
              <a:t>غير متقاعد من مهنة المحاماة.</a:t>
            </a:r>
          </a:p>
          <a:p>
            <a:pPr marL="0" indent="0" algn="just">
              <a:buFont typeface="Wingdings" pitchFamily="2" charset="2"/>
              <a:buNone/>
              <a:defRPr/>
            </a:pPr>
            <a:r>
              <a:rPr lang="ar-AE" sz="2200" dirty="0" smtClean="0"/>
              <a:t>٩- </a:t>
            </a:r>
            <a:r>
              <a:rPr lang="ar-IQ" sz="2200" dirty="0" smtClean="0"/>
              <a:t>غير محال على التقاعد </a:t>
            </a:r>
            <a:r>
              <a:rPr lang="ar-AE" sz="2200" dirty="0" smtClean="0"/>
              <a:t>لعدم صلاحيته للخدم</a:t>
            </a:r>
            <a:r>
              <a:rPr lang="ar-IQ" sz="2200" dirty="0" smtClean="0"/>
              <a:t>ة بسبب مرض عقلي أو نفسي أو عضال يجعله عاجزاً عن ممارسة المحاماة مالم يثبت شفائه بتقرير طبي صادر من لجنة طبية مختصة.</a:t>
            </a:r>
          </a:p>
          <a:p>
            <a:pPr marL="0" indent="0" algn="just">
              <a:buFont typeface="Wingdings" pitchFamily="2" charset="2"/>
              <a:buNone/>
              <a:defRPr/>
            </a:pPr>
            <a:r>
              <a:rPr lang="ar-AE" sz="2200" dirty="0" smtClean="0"/>
              <a:t>١٠- </a:t>
            </a:r>
            <a:r>
              <a:rPr lang="ar-IQ" sz="2200" dirty="0" smtClean="0"/>
              <a:t>أن يكون حاملا للجنسية العراقية ومقيماً في كوردستان العراق بصورة دائمة، مع مراعاة مبدأ المعاملة بالمثل.</a:t>
            </a:r>
          </a:p>
          <a:p>
            <a:pPr algn="just">
              <a:defRPr/>
            </a:pPr>
            <a:r>
              <a:rPr lang="ar-IQ" sz="2200" dirty="0" smtClean="0"/>
              <a:t>إذا فقد المحامي شرطاً من شروط ممارسة المحاماة يستبعد إسمه من السجل وفق أحكام هذا القانون. </a:t>
            </a:r>
            <a:r>
              <a:rPr lang="ar-IQ" sz="2200" dirty="0" smtClean="0">
                <a:solidFill>
                  <a:srgbClr val="FF0000"/>
                </a:solidFill>
              </a:rPr>
              <a:t>(م/ </a:t>
            </a:r>
            <a:r>
              <a:rPr lang="ar-AE" sz="2200" dirty="0" smtClean="0">
                <a:solidFill>
                  <a:srgbClr val="FF0000"/>
                </a:solidFill>
              </a:rPr>
              <a:t>٧ – </a:t>
            </a:r>
            <a:r>
              <a:rPr lang="ar-IQ" sz="2200" dirty="0" smtClean="0">
                <a:solidFill>
                  <a:srgbClr val="FF0000"/>
                </a:solidFill>
              </a:rPr>
              <a:t>محاماة)</a:t>
            </a:r>
            <a:endParaRPr lang="ar-AE" sz="2200" dirty="0" smtClean="0">
              <a:solidFill>
                <a:srgbClr val="FF0000"/>
              </a:solidFill>
            </a:endParaRPr>
          </a:p>
          <a:p>
            <a:pPr lvl="1" algn="just">
              <a:defRPr/>
            </a:pPr>
            <a:r>
              <a:rPr lang="ar-AE" sz="1800" u="sng" dirty="0" smtClean="0"/>
              <a:t>يحق لمن يقدم </a:t>
            </a:r>
            <a:r>
              <a:rPr lang="ar-IQ" sz="1800" u="sng" dirty="0" smtClean="0"/>
              <a:t>طلب التسجيل في نقابة المحامين </a:t>
            </a:r>
            <a:r>
              <a:rPr lang="ar-IQ" sz="1800" dirty="0" smtClean="0"/>
              <a:t>في حالة رفض طلبه الطعن في القرار الصادر برفض الطلب تميزاً لدى محكمة تمييز الاقليم خلال مدة (</a:t>
            </a:r>
            <a:r>
              <a:rPr lang="ar-AE" sz="1800" dirty="0" smtClean="0"/>
              <a:t>١٥) </a:t>
            </a:r>
            <a:r>
              <a:rPr lang="ar-IQ" sz="1800" dirty="0" smtClean="0"/>
              <a:t>خمسة عشر يوما من تاريخ التبليغ ويكون قرار المحكمة باتا. </a:t>
            </a:r>
            <a:r>
              <a:rPr lang="ar-IQ" sz="1800" dirty="0" smtClean="0">
                <a:solidFill>
                  <a:srgbClr val="FF0000"/>
                </a:solidFill>
              </a:rPr>
              <a:t>(م/</a:t>
            </a:r>
            <a:r>
              <a:rPr lang="ar-AE" sz="1800" dirty="0" smtClean="0">
                <a:solidFill>
                  <a:srgbClr val="FF0000"/>
                </a:solidFill>
              </a:rPr>
              <a:t>١٢/ </a:t>
            </a:r>
            <a:r>
              <a:rPr lang="ar-IQ" sz="1800" dirty="0" smtClean="0">
                <a:solidFill>
                  <a:srgbClr val="FF0000"/>
                </a:solidFill>
              </a:rPr>
              <a:t>خامساً – </a:t>
            </a:r>
            <a:r>
              <a:rPr lang="ar-AE" sz="1800" dirty="0" smtClean="0">
                <a:solidFill>
                  <a:srgbClr val="FF0000"/>
                </a:solidFill>
              </a:rPr>
              <a:t>محاما</a:t>
            </a:r>
            <a:r>
              <a:rPr lang="ar-IQ" sz="1800" dirty="0" smtClean="0">
                <a:solidFill>
                  <a:srgbClr val="FF0000"/>
                </a:solidFill>
              </a:rPr>
              <a:t>ة) </a:t>
            </a:r>
          </a:p>
          <a:p>
            <a:pPr>
              <a:defRPr/>
            </a:pPr>
            <a:endParaRPr lang="en-US" sz="2200" dirty="0"/>
          </a:p>
        </p:txBody>
      </p:sp>
      <p:sp>
        <p:nvSpPr>
          <p:cNvPr id="11268" name="Slide Number Placeholder 3"/>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00FBC966-8927-455F-803E-8FE7E950A61B}" type="slidenum">
              <a:rPr lang="ar-SA" altLang="en-US" sz="1400" smtClean="0"/>
              <a:pPr rtl="0" eaLnBrk="1" hangingPunct="1">
                <a:spcBef>
                  <a:spcPct val="0"/>
                </a:spcBef>
                <a:buClrTx/>
                <a:buSzTx/>
                <a:buFontTx/>
                <a:buNone/>
              </a:pPr>
              <a:t>12</a:t>
            </a:fld>
            <a:endParaRPr lang="en-US" altLang="en-US" sz="14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50825" y="214313"/>
            <a:ext cx="8693150" cy="1462087"/>
          </a:xfrm>
        </p:spPr>
        <p:txBody>
          <a:bodyPr/>
          <a:lstStyle/>
          <a:p>
            <a:pPr algn="ctr"/>
            <a:r>
              <a:rPr lang="ar-IQ" altLang="en-US" sz="3600" b="1" smtClean="0"/>
              <a:t>مبدأ المعاملة بالمثل كشرط من شروط ممارسة </a:t>
            </a:r>
            <a:br>
              <a:rPr lang="ar-IQ" altLang="en-US" sz="3600" b="1" smtClean="0"/>
            </a:br>
            <a:r>
              <a:rPr lang="ar-IQ" altLang="en-US" sz="3600" b="1" smtClean="0"/>
              <a:t>مهنة المحاماة</a:t>
            </a:r>
            <a:endParaRPr lang="en-US" altLang="en-US" sz="3600" b="1" smtClean="0"/>
          </a:p>
        </p:txBody>
      </p:sp>
      <p:sp>
        <p:nvSpPr>
          <p:cNvPr id="12291" name="Content Placeholder 2"/>
          <p:cNvSpPr>
            <a:spLocks noGrp="1"/>
          </p:cNvSpPr>
          <p:nvPr>
            <p:ph idx="1"/>
          </p:nvPr>
        </p:nvSpPr>
        <p:spPr>
          <a:xfrm>
            <a:off x="250825" y="2017713"/>
            <a:ext cx="8704263" cy="4364037"/>
          </a:xfrm>
        </p:spPr>
        <p:txBody>
          <a:bodyPr/>
          <a:lstStyle/>
          <a:p>
            <a:pPr algn="just"/>
            <a:r>
              <a:rPr lang="ar-IQ" altLang="en-US" sz="2800" dirty="0" smtClean="0"/>
              <a:t>استناداً الى </a:t>
            </a:r>
            <a:r>
              <a:rPr lang="ar-AE" altLang="en-US" sz="2800" dirty="0" smtClean="0">
                <a:solidFill>
                  <a:srgbClr val="FF0000"/>
                </a:solidFill>
              </a:rPr>
              <a:t>الماد</a:t>
            </a:r>
            <a:r>
              <a:rPr lang="ar-IQ" altLang="en-US" sz="2800" dirty="0" smtClean="0">
                <a:solidFill>
                  <a:srgbClr val="FF0000"/>
                </a:solidFill>
              </a:rPr>
              <a:t>ة (</a:t>
            </a:r>
            <a:r>
              <a:rPr lang="ar-AE" altLang="en-US" sz="2800" dirty="0" smtClean="0">
                <a:solidFill>
                  <a:srgbClr val="FF0000"/>
                </a:solidFill>
              </a:rPr>
              <a:t>٤</a:t>
            </a:r>
            <a:r>
              <a:rPr lang="ar-IQ" altLang="en-US" sz="2800" dirty="0" smtClean="0">
                <a:solidFill>
                  <a:srgbClr val="FF0000"/>
                </a:solidFill>
              </a:rPr>
              <a:t>- عاشراً</a:t>
            </a:r>
            <a:r>
              <a:rPr lang="ar-AE" altLang="en-US" sz="2800" dirty="0" smtClean="0">
                <a:solidFill>
                  <a:srgbClr val="FF0000"/>
                </a:solidFill>
              </a:rPr>
              <a:t>) من قانون ال</a:t>
            </a:r>
            <a:r>
              <a:rPr lang="ar-IQ" altLang="en-US" sz="2800" dirty="0" smtClean="0">
                <a:solidFill>
                  <a:srgbClr val="FF0000"/>
                </a:solidFill>
              </a:rPr>
              <a:t>محاماة </a:t>
            </a:r>
            <a:r>
              <a:rPr lang="ar-IQ" altLang="en-US" sz="2800" dirty="0" smtClean="0"/>
              <a:t>يجوز لأي شخص ممارسة المحاماة اذا كان حائزاَ على الشهادة في القانون مع توفر الشروط الأخرى لممارسة مهنة المحاماة وأن يكون حاملاً للجنسية العراقية ومقيماً في كوردستان العراق بصورة دائمة، مع مراعاة مبدأ المعاملة بالمثل.</a:t>
            </a:r>
          </a:p>
          <a:p>
            <a:pPr algn="just"/>
            <a:r>
              <a:rPr lang="ar-IQ" altLang="en-US" sz="2800" dirty="0" smtClean="0"/>
              <a:t> لكل محام مسجل في جدول نقابة أخرى حق المرافعة أمام سائر محاكم الإقليم ووفق صلاحياته المقابلة لصلاحيات عضو هذه النقابة، شريطة المعاملة بالمثل والحصول على الموافقة المسبقة من الرئيس أو وكيل النقابة في حالة غيابه </a:t>
            </a:r>
            <a:r>
              <a:rPr lang="ar-IQ" altLang="en-US" sz="2800" dirty="0" smtClean="0">
                <a:solidFill>
                  <a:srgbClr val="FF0000"/>
                </a:solidFill>
              </a:rPr>
              <a:t>(م/ </a:t>
            </a:r>
            <a:r>
              <a:rPr lang="ar-AE" altLang="en-US" sz="2800" dirty="0" smtClean="0">
                <a:solidFill>
                  <a:srgbClr val="FF0000"/>
                </a:solidFill>
              </a:rPr>
              <a:t>٥- </a:t>
            </a:r>
            <a:r>
              <a:rPr lang="ar-IQ" altLang="en-US" sz="2800" dirty="0" smtClean="0">
                <a:solidFill>
                  <a:srgbClr val="FF0000"/>
                </a:solidFill>
              </a:rPr>
              <a:t>محاماة).</a:t>
            </a:r>
            <a:endParaRPr lang="en-US" altLang="en-US" sz="2800" dirty="0" smtClean="0">
              <a:solidFill>
                <a:srgbClr val="FF0000"/>
              </a:solidFill>
            </a:endParaRPr>
          </a:p>
        </p:txBody>
      </p:sp>
      <p:sp>
        <p:nvSpPr>
          <p:cNvPr id="12292" name="Slide Number Placeholder 3"/>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577E042F-AB55-4B5E-8C1C-D7F2079DFC91}" type="slidenum">
              <a:rPr lang="ar-SA" altLang="en-US" sz="1400" smtClean="0"/>
              <a:pPr rtl="0" eaLnBrk="1" hangingPunct="1">
                <a:spcBef>
                  <a:spcPct val="0"/>
                </a:spcBef>
                <a:buClrTx/>
                <a:buSzTx/>
                <a:buFontTx/>
                <a:buNone/>
              </a:pPr>
              <a:t>13</a:t>
            </a:fld>
            <a:endParaRPr lang="en-US" altLang="en-US" sz="14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علاقة العميل بالمحامي</a:t>
            </a:r>
            <a:endParaRPr lang="en-US" dirty="0"/>
          </a:p>
        </p:txBody>
      </p:sp>
      <p:sp>
        <p:nvSpPr>
          <p:cNvPr id="3" name="Content Placeholder 2"/>
          <p:cNvSpPr>
            <a:spLocks noGrp="1"/>
          </p:cNvSpPr>
          <p:nvPr>
            <p:ph idx="1"/>
          </p:nvPr>
        </p:nvSpPr>
        <p:spPr>
          <a:xfrm>
            <a:off x="395536" y="2109230"/>
            <a:ext cx="8348464" cy="4591608"/>
          </a:xfrm>
        </p:spPr>
        <p:txBody>
          <a:bodyPr/>
          <a:lstStyle/>
          <a:p>
            <a:pPr algn="just"/>
            <a:r>
              <a:rPr lang="ar-IQ" sz="2400" dirty="0"/>
              <a:t>تعدد الآراء وتنوعت حول تحديد طبيعة العلاقة ما بين العميل والمحامي ولعل هذا الاختلاف يرجع في أساسه إلى سبب هام ورئيسي وهو اختلاف الزاوية التي ينظر من خلالها إلى هذه العلاقة:</a:t>
            </a:r>
          </a:p>
          <a:p>
            <a:pPr algn="just"/>
            <a:r>
              <a:rPr lang="ar-IQ" sz="2400" dirty="0"/>
              <a:t>1- فمن نظر إليها على أنها أداء خدمة عامة لمرفق عام اتجه الى اعتبار العقد من عقود القانون العام وأدخل المحامي في عداد الموظفين العموميين. </a:t>
            </a:r>
            <a:endParaRPr lang="ar-IQ" sz="2400" dirty="0" smtClean="0"/>
          </a:p>
          <a:p>
            <a:pPr marL="0" indent="0" algn="just">
              <a:buNone/>
            </a:pPr>
            <a:endParaRPr lang="ar-IQ" sz="2400" dirty="0"/>
          </a:p>
          <a:p>
            <a:pPr algn="just"/>
            <a:r>
              <a:rPr lang="ar-IQ" sz="2400" dirty="0"/>
              <a:t>2- ومن نظر إلى العلاقة من زاوية استقلال المحامي، الذي هو مبدأ هام أرساه الفقه ودعمه القضاء وأكدته من قبل عادات وتقاليد المهنة، ذهب إلى اعتبار العلاقة من روابط القانون الخاص مختلفين فيما بينهم حول نوع هذه الرابطة. </a:t>
            </a:r>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14</a:t>
            </a:fld>
            <a:endParaRPr lang="en-US" altLang="en-US"/>
          </a:p>
        </p:txBody>
      </p:sp>
    </p:spTree>
    <p:extLst>
      <p:ext uri="{BB962C8B-B14F-4D97-AF65-F5344CB8AC3E}">
        <p14:creationId xmlns:p14="http://schemas.microsoft.com/office/powerpoint/2010/main" val="7849669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علاقة العميل بالمحامي</a:t>
            </a:r>
            <a:endParaRPr lang="en-US" dirty="0"/>
          </a:p>
        </p:txBody>
      </p:sp>
      <p:sp>
        <p:nvSpPr>
          <p:cNvPr id="3" name="Content Placeholder 2"/>
          <p:cNvSpPr>
            <a:spLocks noGrp="1"/>
          </p:cNvSpPr>
          <p:nvPr>
            <p:ph idx="1"/>
          </p:nvPr>
        </p:nvSpPr>
        <p:spPr/>
        <p:txBody>
          <a:bodyPr/>
          <a:lstStyle/>
          <a:p>
            <a:pPr algn="just">
              <a:lnSpc>
                <a:spcPct val="150000"/>
              </a:lnSpc>
            </a:pPr>
            <a:r>
              <a:rPr lang="ar-IQ" sz="2400" dirty="0">
                <a:solidFill>
                  <a:srgbClr val="FF0000"/>
                </a:solidFill>
              </a:rPr>
              <a:t>عقد مقاولة: </a:t>
            </a:r>
            <a:r>
              <a:rPr lang="ar-IQ" sz="2400" dirty="0"/>
              <a:t>من أهم وأول الآراء التي قيلت في تكييف علاقة المحامي بالعميل في إطار روابط القانون الخاص ذلك الذي ذهب إلى اعتبارها عقد مقاولة، وقد جاء هذا الرأي مقتنعاً بمبدأ الاستقلال الذي يمارس من خلاله وفي إطاره مهنته، ومبنياً أن المحامي يقوم بعمله لصالح عميله غير خاضع له، وبالتالي فإنه يعتبر في مركز المقاول الذي يؤدي عملاً لصالح آخر مقابل أجر يتناسب وأهمية العمل الذي قام به، وهذا يتلاءم كثيراً مع وضع المحامي الذي يؤدي مهمة محددة الدفاع في قضية مثلاً بدون أن يكون خاضعاً له. </a:t>
            </a:r>
            <a:endParaRPr lang="en-US" sz="2400"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15</a:t>
            </a:fld>
            <a:endParaRPr lang="en-US" altLang="en-US"/>
          </a:p>
        </p:txBody>
      </p:sp>
    </p:spTree>
    <p:extLst>
      <p:ext uri="{BB962C8B-B14F-4D97-AF65-F5344CB8AC3E}">
        <p14:creationId xmlns:p14="http://schemas.microsoft.com/office/powerpoint/2010/main" val="39409381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ar-IQ" sz="2800" dirty="0" smtClean="0"/>
              <a:t>ذهب بعض في نقدهم لهذا التكييف إلى أن اختلاف أحكام المقاولة عن تلك التي يخضع لها العقد بين المحامي وعميله يحتم علينا عدم التسليم باعتبار العلاقة مقاولة، وذلك لأن عقد المقاولة من عقود الملزمة فلا يستطيع أحد طرفيه إنهاؤه بإرادته المنفردة دون التحمل بالتزام يتمثل في الغالب في مبلغ التعويض الذي يؤديه للطرف الآخر، بعكس العقد بين المحامي والعميل حيث يجوز لأحدهما التحلل من العقد بدون التحمل بأي التزام. </a:t>
            </a:r>
            <a:endParaRPr lang="en-US" sz="2800"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16</a:t>
            </a:fld>
            <a:endParaRPr lang="en-US" altLang="en-US"/>
          </a:p>
        </p:txBody>
      </p:sp>
    </p:spTree>
    <p:extLst>
      <p:ext uri="{BB962C8B-B14F-4D97-AF65-F5344CB8AC3E}">
        <p14:creationId xmlns:p14="http://schemas.microsoft.com/office/powerpoint/2010/main" val="11185285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2017712"/>
            <a:ext cx="8127504" cy="4435623"/>
          </a:xfrm>
        </p:spPr>
        <p:txBody>
          <a:bodyPr/>
          <a:lstStyle/>
          <a:p>
            <a:pPr algn="just"/>
            <a:r>
              <a:rPr lang="ar-IQ" sz="2800" dirty="0" smtClean="0"/>
              <a:t>ونحن نتفق مع هؤلاء في جانب ونختلف معهم في آخر: </a:t>
            </a:r>
          </a:p>
          <a:p>
            <a:pPr algn="just"/>
            <a:r>
              <a:rPr lang="ar-IQ" sz="2800" dirty="0" smtClean="0"/>
              <a:t>1- فنحن في اتفاق معهم على أن أحكام المقاولة تختلف عن تلك التي تحكم العقد بين المحامي والعميل، ولكننا نختلف معهم في أول اختلاف ذهبوا اليه حيث إن كلاً من عقد المقاولة والعقد محل الدراسة من العقود الملزمة، والتحلل من أيهما بدون سبب مشروع يلزم المتحلل بتعويض للطرف الآخر، وليس صحيحاً أن تحول أي من المحامي والعميل عن العقد لا يكون بلا مقابل، فالتحول دائماً عن العقد من جانب أحد طرفيه إذا سبب ضرراً للآخر يكون بمقابل يتمثل في تعويض الطرف الآخر لما لحقه من أضرار نتيجة هذا التحلل غير المسبب. </a:t>
            </a:r>
            <a:endParaRPr lang="en-US" sz="2800"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17</a:t>
            </a:fld>
            <a:endParaRPr lang="en-US" altLang="en-US"/>
          </a:p>
        </p:txBody>
      </p:sp>
    </p:spTree>
    <p:extLst>
      <p:ext uri="{BB962C8B-B14F-4D97-AF65-F5344CB8AC3E}">
        <p14:creationId xmlns:p14="http://schemas.microsoft.com/office/powerpoint/2010/main" val="15509848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017713"/>
            <a:ext cx="8631560" cy="4114800"/>
          </a:xfrm>
        </p:spPr>
        <p:txBody>
          <a:bodyPr/>
          <a:lstStyle/>
          <a:p>
            <a:pPr algn="just"/>
            <a:r>
              <a:rPr lang="ar-IQ" sz="2800" dirty="0" smtClean="0"/>
              <a:t>نعود ونتفق مع الرأي الرافض لعقد المقاولة كوصف للعلاقة بين المحامي والعميل في أن نصوص التقنين المدني بخصوص التنفيذ العيني تؤدي إلى صعوبة تقبل هذا التكييف، فإذا لم يقوم المدين بتنفيذ التزامه جاز للدائن أن يطلب ترخيصاً من القضاء في تنفيذ الالتزام على نفقة المدين اذا كان ممكناً كما أن للدائن أن يقوم بهذا التنفيذ على نفقة المدين بدون إذن القضاء في حالة الاستعجال، وهذه المكنة التي أعطتها النصوص للدائن تتوافر في عقد المقاولة، إذ يستطيع رب العمل أن يطلب من القضاء السماح له بإتمام العمل أو القيام به على نفقة المقاول المقصر في تنفيذه. </a:t>
            </a:r>
            <a:endParaRPr lang="en-US" sz="2800"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18</a:t>
            </a:fld>
            <a:endParaRPr lang="en-US" altLang="en-US"/>
          </a:p>
        </p:txBody>
      </p:sp>
    </p:spTree>
    <p:extLst>
      <p:ext uri="{BB962C8B-B14F-4D97-AF65-F5344CB8AC3E}">
        <p14:creationId xmlns:p14="http://schemas.microsoft.com/office/powerpoint/2010/main" val="35470238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2017712"/>
            <a:ext cx="8271520" cy="4435623"/>
          </a:xfrm>
        </p:spPr>
        <p:txBody>
          <a:bodyPr/>
          <a:lstStyle/>
          <a:p>
            <a:pPr algn="just"/>
            <a:r>
              <a:rPr lang="ar-IQ" sz="2800" dirty="0" smtClean="0"/>
              <a:t>ولا شك في أن هذا الكلام من الصعب تصوره في علاقة المحامي بعميله، إذ ليس من السهل القول بحق الأخير في اللجوء إلى القضاء طالباً تعيين محامي آخر محل المحامي المقصر في متابعة الدعوى على حساب ذلك المحامي، وهذا راجع في أساسه إلى أن شخصية المحامي تكون محل الاعتبار الأول في علاقته بالعميل التي تقوم على الثقة المتبادلة بينهما والتي تختلف بلا شك من محام لآخر ولا يمكن للقضاء ما عدا الحالات الاستثنائية أن يفرض عليه محامياً. </a:t>
            </a:r>
            <a:endParaRPr lang="en-US" sz="2800"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19</a:t>
            </a:fld>
            <a:endParaRPr lang="en-US" altLang="en-US" dirty="0"/>
          </a:p>
        </p:txBody>
      </p:sp>
    </p:spTree>
    <p:extLst>
      <p:ext uri="{BB962C8B-B14F-4D97-AF65-F5344CB8AC3E}">
        <p14:creationId xmlns:p14="http://schemas.microsoft.com/office/powerpoint/2010/main" val="3441361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95288" y="214313"/>
            <a:ext cx="8548687" cy="1198562"/>
          </a:xfrm>
        </p:spPr>
        <p:txBody>
          <a:bodyPr/>
          <a:lstStyle/>
          <a:p>
            <a:pPr algn="ctr"/>
            <a:r>
              <a:rPr lang="ar-IQ" altLang="en-US" smtClean="0"/>
              <a:t>نبذة عن الموضوع</a:t>
            </a:r>
            <a:endParaRPr lang="en-US" altLang="en-US" smtClean="0"/>
          </a:p>
        </p:txBody>
      </p:sp>
      <p:sp>
        <p:nvSpPr>
          <p:cNvPr id="3" name="Content Placeholder 2"/>
          <p:cNvSpPr>
            <a:spLocks noGrp="1"/>
          </p:cNvSpPr>
          <p:nvPr>
            <p:ph idx="1"/>
          </p:nvPr>
        </p:nvSpPr>
        <p:spPr>
          <a:xfrm>
            <a:off x="250825" y="1989138"/>
            <a:ext cx="8642350" cy="4248150"/>
          </a:xfrm>
        </p:spPr>
        <p:txBody>
          <a:bodyPr/>
          <a:lstStyle/>
          <a:p>
            <a:pPr marL="0" indent="0" algn="just">
              <a:defRPr/>
            </a:pPr>
            <a:r>
              <a:rPr lang="ar-IQ" sz="2400" dirty="0" smtClean="0"/>
              <a:t>  </a:t>
            </a:r>
            <a:r>
              <a:rPr lang="ar-IQ" sz="2400" b="1" dirty="0" smtClean="0"/>
              <a:t>أن مهنة المحاماة تنطوي على خطورة كبيرة لأنها متعلقة بأمور المنازعات والمصالح، فأصحاب المصالح الذين غالباً ما يكونون على جهل تام بالمسائل القانونية، ولا يحسنون الدفاع عن مصالحهم يلجأون إلى المحامين الذين يثقون بهم ويضعون أدلتهم وأسرارهم لديهم بغية الدفاع عن حقوقهم ومصالحهم.</a:t>
            </a:r>
          </a:p>
          <a:p>
            <a:pPr algn="just">
              <a:defRPr/>
            </a:pPr>
            <a:r>
              <a:rPr lang="ar-IQ" sz="2400" b="1" dirty="0" smtClean="0"/>
              <a:t>إن الدفاع أمام القضاء يستلزم من المحامي أن يتمتع بميزتين:</a:t>
            </a:r>
          </a:p>
          <a:p>
            <a:pPr marL="0" indent="0" algn="just">
              <a:buFont typeface="Wingdings" pitchFamily="2" charset="2"/>
              <a:buNone/>
              <a:defRPr/>
            </a:pPr>
            <a:r>
              <a:rPr lang="ar-IQ" sz="2400" b="1" dirty="0" smtClean="0"/>
              <a:t>الأولى: استخلاص الحجج من الادلة، والوقوف على السند القانوني الذي يظهر وجه الحق ويبين صحة المركز القانوني.</a:t>
            </a:r>
          </a:p>
          <a:p>
            <a:pPr marL="0" indent="0" algn="just">
              <a:buFont typeface="Wingdings" pitchFamily="2" charset="2"/>
              <a:buNone/>
              <a:defRPr/>
            </a:pPr>
            <a:r>
              <a:rPr lang="ar-IQ" sz="2400" b="1" dirty="0" smtClean="0"/>
              <a:t>الثانية: فصاحة البيان وتعني قوة التعبير عن الحجج والأدلة التي يستند إليها، ذلك أنه مهما كان الدليل دامغاً، فلا بد من بلاغة في القول لإقناع المخاطبين به.</a:t>
            </a:r>
          </a:p>
          <a:p>
            <a:pPr marL="0" indent="0" algn="just">
              <a:buNone/>
              <a:defRPr/>
            </a:pPr>
            <a:endParaRPr lang="en-US" sz="2400" dirty="0"/>
          </a:p>
        </p:txBody>
      </p:sp>
      <p:sp>
        <p:nvSpPr>
          <p:cNvPr id="5124" name="Slide Number Placeholder 3"/>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0EA728B3-DF8E-4759-99FC-93AB6D337D07}" type="slidenum">
              <a:rPr lang="ar-SA" altLang="en-US" sz="1400" smtClean="0"/>
              <a:pPr rtl="0" eaLnBrk="1" hangingPunct="1">
                <a:spcBef>
                  <a:spcPct val="0"/>
                </a:spcBef>
                <a:buClrTx/>
                <a:buSzTx/>
                <a:buFontTx/>
                <a:buNone/>
              </a:pPr>
              <a:t>2</a:t>
            </a:fld>
            <a:endParaRPr lang="en-US" altLang="en-US" sz="14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ar-IQ" sz="2400" dirty="0" smtClean="0"/>
              <a:t>فضلاً عن ذلك فلقد غاب عن أصحاب الرأي محل النقد أن عقد المقاولة موضوعه دائماً أعمال مادية ولا ينصب على أعمال وتصرفات القانونية التي تعتبر القاسم الأعظم من مهنة المحاماة والتي تعتبر الأعمال المادية بالنسبة لها ثانوية أو تابعة. ويبدوا أن هذا الكلام قد أدرك من أصحاب هذا الرأي فأعترفوا بانطباق أحكام المقاولة على الأعمال المادية وانطباق أحكام الوكالة على التصرفات القانونية في حالة إمكانية الفصل بينهما أما عند تعذر الفصل فإن أحكام الوكالة هي واجبة التطبيق. </a:t>
            </a:r>
          </a:p>
          <a:p>
            <a:r>
              <a:rPr lang="ar-IQ" sz="2400" dirty="0" smtClean="0"/>
              <a:t>وهذا يعد اعترافاً منهم بغلبة الأعمال القانونية على مهنة المحاماة. </a:t>
            </a:r>
            <a:endParaRPr lang="en-US" sz="2400"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20</a:t>
            </a:fld>
            <a:endParaRPr lang="en-US" altLang="en-US"/>
          </a:p>
        </p:txBody>
      </p:sp>
    </p:spTree>
    <p:extLst>
      <p:ext uri="{BB962C8B-B14F-4D97-AF65-F5344CB8AC3E}">
        <p14:creationId xmlns:p14="http://schemas.microsoft.com/office/powerpoint/2010/main" val="33000057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017712"/>
            <a:ext cx="8415536" cy="4363615"/>
          </a:xfrm>
        </p:spPr>
        <p:txBody>
          <a:bodyPr/>
          <a:lstStyle/>
          <a:p>
            <a:pPr algn="just">
              <a:lnSpc>
                <a:spcPct val="150000"/>
              </a:lnSpc>
            </a:pPr>
            <a:r>
              <a:rPr lang="ar-IQ" sz="2400" dirty="0"/>
              <a:t>وثمة نقد أخير يوجه إلى انصار المقاولة ألا وهو أن المقاول يعد مضارباً على أعمال وتعرضه هذه المضاربة للخسارة كما تحقق له كسباً مما يترتب على ذلك اكتسابه صفة التاجر إذا كان محل المقاولة عملاً تجارياً. أما محامي فلا يعد مضارباً وإنما يؤدي عملاً في مقابل أتعاب يتقاضاها وهذا مسلم به لأن الأعمال التي يقوم بها أصحاب المهن عموماً ومن بينهم المحامي تعد أعمالاً مدنياً وليست أعمالاً تجارية حتى ولو قاموا بأعمالهم تلك على سبيل الاحتراف، إذ إن الهدف المنتظر من ممارسة مهنة ليس تحقيق الربح في المقام الأول وإنما الدفاع عن مصالح العملاء ويتلقون أتعاباً في مقابل ما بذلوه من جهد. </a:t>
            </a:r>
            <a:endParaRPr lang="en-US" sz="2400"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21</a:t>
            </a:fld>
            <a:endParaRPr lang="en-US" altLang="en-US"/>
          </a:p>
        </p:txBody>
      </p:sp>
    </p:spTree>
    <p:extLst>
      <p:ext uri="{BB962C8B-B14F-4D97-AF65-F5344CB8AC3E}">
        <p14:creationId xmlns:p14="http://schemas.microsoft.com/office/powerpoint/2010/main" val="23950289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عقد العمل </a:t>
            </a:r>
            <a:endParaRPr lang="en-US" dirty="0"/>
          </a:p>
        </p:txBody>
      </p:sp>
      <p:sp>
        <p:nvSpPr>
          <p:cNvPr id="3" name="Content Placeholder 2"/>
          <p:cNvSpPr>
            <a:spLocks noGrp="1"/>
          </p:cNvSpPr>
          <p:nvPr>
            <p:ph idx="1"/>
          </p:nvPr>
        </p:nvSpPr>
        <p:spPr/>
        <p:txBody>
          <a:bodyPr/>
          <a:lstStyle/>
          <a:p>
            <a:pPr marL="0" indent="0">
              <a:buNone/>
            </a:pPr>
            <a:r>
              <a:rPr lang="ar-IQ" b="1" dirty="0" smtClean="0">
                <a:solidFill>
                  <a:srgbClr val="FF0000"/>
                </a:solidFill>
              </a:rPr>
              <a:t>العقد عقد العمل</a:t>
            </a:r>
          </a:p>
          <a:p>
            <a:pPr algn="just"/>
            <a:r>
              <a:rPr lang="ar-IQ" sz="2800" dirty="0" smtClean="0"/>
              <a:t>ويجي مرتبطاً بالتكييف السابق وأحياناً مختلطاً به ذلك الذي يرى في العلاقة بين المحامي والعميل عقد العمل إذ أن معظم الفقهاء تكلموا عن العلاقة بأعتبارها إجارة الخدمات، وهذه الإجارة قد تعتبر عقد مقاولة أو عقد عمل حسب الطريقة التي تححد بها الاتعاب، فإذا حددت على أساس الوقت فالعقد عمل، وإذا حددت على أساس جزافي طبقاً لأهمية العمل المؤدي كانت مقاولة. </a:t>
            </a:r>
            <a:endParaRPr lang="en-US" sz="2800"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22</a:t>
            </a:fld>
            <a:endParaRPr lang="en-US" altLang="en-US"/>
          </a:p>
        </p:txBody>
      </p:sp>
    </p:spTree>
    <p:extLst>
      <p:ext uri="{BB962C8B-B14F-4D97-AF65-F5344CB8AC3E}">
        <p14:creationId xmlns:p14="http://schemas.microsoft.com/office/powerpoint/2010/main" val="14731184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ar-IQ" sz="2800" dirty="0" smtClean="0"/>
              <a:t>وقد حاول أصحاب تكييف عقد العمل التشبيه بين أتعاب المحامي والأجور، فقد أوضحوا أن العمل موضوع المهن الحرة ينفذ ويتم بالطريقة نفسها التي يتم بها عمل المهن الأجورة فكلاهما يتم بمقابل مالي، ذلك مع تحفظهم فيما يتعلق بالعنصر الأول ألا وهو التبعية إذ أنهم أعترفوا بالفرق بين أعمال المهن الحرة وغيرها من المهن بقولهم بأن المهني يمارس عمله مستقلاً في مواجهة عميله. </a:t>
            </a:r>
            <a:endParaRPr lang="en-US" sz="2800"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23</a:t>
            </a:fld>
            <a:endParaRPr lang="en-US" altLang="en-US"/>
          </a:p>
        </p:txBody>
      </p:sp>
    </p:spTree>
    <p:extLst>
      <p:ext uri="{BB962C8B-B14F-4D97-AF65-F5344CB8AC3E}">
        <p14:creationId xmlns:p14="http://schemas.microsoft.com/office/powerpoint/2010/main" val="2950545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ar-IQ" sz="2400" dirty="0" smtClean="0"/>
              <a:t>نود إبراز أن المقصود بالاستقلال فيما يخص المحامي هو الاستقلال الفني للمحامي في مواجهة عميله بمعنى عدم خضوعه وتبعيته له من ناحية الفنية التي تشكل صميم عمله ومهنته إذ يستقل محامي في ممارسته لمهنته وإعداد خطط دفاعه طبقاً لما يمليه عليه ضميره وتحدده له العادات والقوانين، وهذا الاستقلال الفني لا يؤثر فيه خضوع المحامي أو صاحب المهنة عموماً لإدارة أو تنظيم جهة أخرى، ولا ضير على المحامي من ذلك حيث أن خضوعه من الناحية الادارية لايحط من قدره ولا يقلل من استقلاله الفني ونتيجة ذلك فقد أفرز لنا الواقع العملي العديد من الحالات التي يرتبط فيها المحامي بعقد عمل مع شركة أو مؤسسة أو فرد بما يتضمنه ذلك من خضوع وتبعية إدارية. </a:t>
            </a:r>
            <a:endParaRPr lang="en-US" sz="2400"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24</a:t>
            </a:fld>
            <a:endParaRPr lang="en-US" altLang="en-US"/>
          </a:p>
        </p:txBody>
      </p:sp>
    </p:spTree>
    <p:extLst>
      <p:ext uri="{BB962C8B-B14F-4D97-AF65-F5344CB8AC3E}">
        <p14:creationId xmlns:p14="http://schemas.microsoft.com/office/powerpoint/2010/main" val="820883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772816"/>
            <a:ext cx="8415536" cy="4608512"/>
          </a:xfrm>
        </p:spPr>
        <p:txBody>
          <a:bodyPr/>
          <a:lstStyle/>
          <a:p>
            <a:pPr algn="just">
              <a:lnSpc>
                <a:spcPct val="150000"/>
              </a:lnSpc>
            </a:pPr>
            <a:r>
              <a:rPr lang="ar-IQ" sz="1600" b="1" dirty="0" smtClean="0"/>
              <a:t>لعلة فرضاً يبرز واضحاً ولا يحتاج لكثير من العناء او واسع جهد و يتحقق عندما يعمل محامي لدى الشركة وليس له مكتبه الخاص فمن الواضح هنا توافر عنصري عقد العمل وهما التبعية والاجر اولهما يوجد وخاصتاً انه ليس للمحامي مكتب خاص وبالتالي ليس له عملاء اخرون غير هذه  الشركة فينتفي شك هنا في أن المحامي يؤدي عمله تحت رقابة واشراف الشركة التي لها الحق في ممارسة توجيه لعمل المحامي، وقد تتولى أمر الترقية أو التأديب وقد يلزم المحامي بتقديم تقارير دورية عن عمله. ونؤكد على ان التبعية المقصودة هنا هيه التبعية الادارية او التنظيمية واليس التبعية الفنية وهذه التعبية القانونية في هذه الصورة كافية بذاتها لتوافر عقد العمل طبقا لما اتفق عليه الفقهاء ومما يؤكد على وجود هذه التبعية الادارية التزام المحامي تجاه الشركة بمواعيد حضور وانصراف اليها ومنها ووجود مكتب خاص له بها. اما عن الاجر فلا يثير مشكلة، اذ لا يوجد ادنى شك في ان المحامي يمارس مهامه لصالح الشركة. والتي قد تكون عمليته الوحيدة بل وهو الاكيد لعدم وجود مكتب خاص له في مقابل اجر يتقاضاه منها قد يكون بصورة دورية في كل شهر او طبقا للعمل المؤدي. فهذه المعطيات السابقة تبرر توافر عقد العمل بين المحامي وهذه الشركة، وتؤدي الى اعتباره عاملاً من عمالها يأتمر بأوامرها وينصاع لتعليماتها ولم يتبق له من امر ممارسة المهنة الا اصولها وقواعدها الفنية وهو مايكون الاستقلال الفني الذي يظل محتفظاً به تجاه الشركة ومجلس ادارتها. وجاء احكام القضاء مؤيدة تكييف وضع المحامي في هذه الحالة بتوافر عقد عمل بينه وبين الشركة التي يعمل لديها فذهب احدها الى ان المحامي ينتفع بأحكام قانون العمل اذا كان لدى صاحب عمل نظير اجر يتقاضاه في مواعيد دورية منتظمة.  </a:t>
            </a:r>
            <a:endParaRPr lang="en-US" sz="1600" b="1"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25</a:t>
            </a:fld>
            <a:endParaRPr lang="en-US" altLang="en-US" dirty="0"/>
          </a:p>
        </p:txBody>
      </p:sp>
    </p:spTree>
    <p:extLst>
      <p:ext uri="{BB962C8B-B14F-4D97-AF65-F5344CB8AC3E}">
        <p14:creationId xmlns:p14="http://schemas.microsoft.com/office/powerpoint/2010/main" val="39095963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ar-IQ" sz="2800" dirty="0" smtClean="0"/>
              <a:t>الفرض الثاني: إذا كان الفرض المتقدم لم يثر كثير جدل ولم تقم حوله خلاف كبيرة، فإن هناك فرضاً تشكك البعض في توافر علاقة عقد العمل فيه، والفرض خاص بالمحامي الذي يتقاعد مع إحدى الشركات على تولي شؤنها القانونية من خلال مكتبه الخاص، ويجي مكمن الشك هنا أن المحامي يملك مكتبه الخاص وله قضاياه الخاصة ويتولى إدارة شؤن الشركة من خلاله بما يعني أن له عملاء آخرين. </a:t>
            </a:r>
          </a:p>
          <a:p>
            <a:endParaRPr lang="en-US"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26</a:t>
            </a:fld>
            <a:endParaRPr lang="en-US" altLang="en-US"/>
          </a:p>
        </p:txBody>
      </p:sp>
    </p:spTree>
    <p:extLst>
      <p:ext uri="{BB962C8B-B14F-4D97-AF65-F5344CB8AC3E}">
        <p14:creationId xmlns:p14="http://schemas.microsoft.com/office/powerpoint/2010/main" val="29915983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sz="2000" dirty="0" smtClean="0"/>
              <a:t>وجاء رفض هذا البعض لقيام عقد العمل في هذا الفرض مبنياً على استنكار خضوع المحامي لتبعيتة للشركة بما فيها من إشراف ورقابة اعتماداً على مبدأ الاستقلال الذي يتوجه في ممارسته لمهنته، ولا سيما إذا كان ذلك العمل يتم من خلال مكتبه الخاص. </a:t>
            </a:r>
          </a:p>
          <a:p>
            <a:pPr marL="0" indent="0">
              <a:buNone/>
            </a:pPr>
            <a:endParaRPr lang="ar-IQ" sz="2000" dirty="0" smtClean="0"/>
          </a:p>
          <a:p>
            <a:r>
              <a:rPr lang="ar-IQ" sz="2000" dirty="0" smtClean="0"/>
              <a:t>وذهبوا إلى أن كفاية التبعية الإدارية أو التنظيمية لوجود عقد العمل لاتنطبق على مهنة المحاماة وإن انطبقت على مهن أخرى، أو حتى في إطار مهنة المحاماة ولكن في فرض يجي مغايراً لهذا الفرض محل البحث، كما رفضوا في هذا الفرض تشبيه أتعاب المحامي بالأجر الذي يتميز بالثبات والاستقرار بعكس الأتعاب التي تختلف على حسب كل قضية. </a:t>
            </a:r>
            <a:endParaRPr lang="en-US" sz="2000"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27</a:t>
            </a:fld>
            <a:endParaRPr lang="en-US" altLang="en-US"/>
          </a:p>
        </p:txBody>
      </p:sp>
    </p:spTree>
    <p:extLst>
      <p:ext uri="{BB962C8B-B14F-4D97-AF65-F5344CB8AC3E}">
        <p14:creationId xmlns:p14="http://schemas.microsoft.com/office/powerpoint/2010/main" val="30082475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sz="2800" dirty="0" smtClean="0"/>
              <a:t>والرأي عندنا مع كثير من الفقهاء أن العنصر الوحيد والمهم الذي يحكم توافر علاقة عقد العمل من انعدامها هو عنصر التبعية والذي لمحكمة الموضوع حرية مطلقة في استخلاصه على حسب ما تراه وتطمئن عقيدتها إليه من أوراق ومستندات كل دعوى. </a:t>
            </a:r>
            <a:endParaRPr lang="en-US" sz="2800"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28</a:t>
            </a:fld>
            <a:endParaRPr lang="en-US" altLang="en-US"/>
          </a:p>
        </p:txBody>
      </p:sp>
    </p:spTree>
    <p:extLst>
      <p:ext uri="{BB962C8B-B14F-4D97-AF65-F5344CB8AC3E}">
        <p14:creationId xmlns:p14="http://schemas.microsoft.com/office/powerpoint/2010/main" val="34691687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b="1" dirty="0" smtClean="0">
                <a:solidFill>
                  <a:srgbClr val="FF0000"/>
                </a:solidFill>
              </a:rPr>
              <a:t>العقد عقد الوكالة</a:t>
            </a:r>
          </a:p>
          <a:p>
            <a:pPr algn="just"/>
            <a:r>
              <a:rPr lang="ar-IQ" sz="2800" dirty="0" smtClean="0"/>
              <a:t>إذا كان التحليل السابق للاتجاهات التي رأت في العلاقة بين المحامي والعميل عقد غجارة خدمات سواء تمثل في عقد مقاولة أو في عقد عمل قد أدى بنا إلى الإبتعاد عن هذه التكييفات، فإنه قد اقترب بنا الى التكييف الذي ناصره كثير من الفقهاء باتجاهم إلى أن العلاقة بين المحامي وعميله لا تخرج عن كونها علاقة وكالة</a:t>
            </a:r>
          </a:p>
          <a:p>
            <a:endParaRPr lang="en-US"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29</a:t>
            </a:fld>
            <a:endParaRPr lang="en-US" altLang="en-US"/>
          </a:p>
        </p:txBody>
      </p:sp>
    </p:spTree>
    <p:extLst>
      <p:ext uri="{BB962C8B-B14F-4D97-AF65-F5344CB8AC3E}">
        <p14:creationId xmlns:p14="http://schemas.microsoft.com/office/powerpoint/2010/main" val="965140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16632"/>
            <a:ext cx="7793037" cy="1462087"/>
          </a:xfrm>
        </p:spPr>
        <p:txBody>
          <a:bodyPr/>
          <a:lstStyle/>
          <a:p>
            <a:pPr algn="ctr"/>
            <a:r>
              <a:rPr lang="ar-IQ" dirty="0" smtClean="0"/>
              <a:t>أهمية مهنة المحاماة</a:t>
            </a:r>
            <a:endParaRPr lang="ar-IQ" dirty="0"/>
          </a:p>
        </p:txBody>
      </p:sp>
      <p:sp>
        <p:nvSpPr>
          <p:cNvPr id="3" name="Content Placeholder 2"/>
          <p:cNvSpPr>
            <a:spLocks noGrp="1"/>
          </p:cNvSpPr>
          <p:nvPr>
            <p:ph idx="1"/>
          </p:nvPr>
        </p:nvSpPr>
        <p:spPr>
          <a:xfrm>
            <a:off x="323528" y="1772816"/>
            <a:ext cx="8564488" cy="5085184"/>
          </a:xfrm>
        </p:spPr>
        <p:txBody>
          <a:bodyPr/>
          <a:lstStyle/>
          <a:p>
            <a:pPr algn="just"/>
            <a:r>
              <a:rPr lang="ar-IQ" sz="2000" b="1" dirty="0" smtClean="0">
                <a:solidFill>
                  <a:srgbClr val="FF0000"/>
                </a:solidFill>
              </a:rPr>
              <a:t>تستمد مهنة المحاماة أهميتها من دورها المزدوج وطبيعتها الثنائية، فهي – </a:t>
            </a:r>
          </a:p>
          <a:p>
            <a:pPr algn="just">
              <a:lnSpc>
                <a:spcPct val="150000"/>
              </a:lnSpc>
            </a:pPr>
            <a:r>
              <a:rPr lang="ar-IQ" sz="1800" b="1" dirty="0" smtClean="0">
                <a:cs typeface="Ali-A-Samik" pitchFamily="2" charset="-78"/>
              </a:rPr>
              <a:t>في جانب </a:t>
            </a:r>
            <a:r>
              <a:rPr lang="ar-IQ" sz="1800" dirty="0" smtClean="0">
                <a:cs typeface="Ali-A-Samik" pitchFamily="2" charset="-78"/>
              </a:rPr>
              <a:t>– </a:t>
            </a:r>
            <a:r>
              <a:rPr lang="ar-IQ" sz="1800" dirty="0"/>
              <a:t>تحمي حقوق المظلومين وتدافع عنها وتحفظ على الناس شرفهم وأعراضهم وأموالهم ضد كل معتد أثيم أو كل طامع غادر، ولقد ازداد دور المحامي في هذا المجال واتسع فأصبح بالنسبة للعميل: </a:t>
            </a:r>
          </a:p>
          <a:p>
            <a:pPr algn="just">
              <a:lnSpc>
                <a:spcPct val="150000"/>
              </a:lnSpc>
            </a:pPr>
            <a:r>
              <a:rPr lang="ar-IQ" sz="1800" b="1" dirty="0" smtClean="0">
                <a:cs typeface="Ali-A-Samik" pitchFamily="2" charset="-78"/>
              </a:rPr>
              <a:t>أولاً: </a:t>
            </a:r>
            <a:r>
              <a:rPr lang="ar-IQ" sz="1800" dirty="0"/>
              <a:t>مستشاره الذي يقدم له النصح ويسدي له المشورة ويحدد له أي طريق يسلك وعن أيهما يحجم، وتبدو أهمية الاستشارة في مجال المحاماة بالنظر إلى تعقد مسائلها وتشابك جانبها والتي يصعب على العميل ادراكها مما يضعه أمام ضرورة البحث عن محام يشيراليه وينصح له. </a:t>
            </a:r>
          </a:p>
          <a:p>
            <a:pPr algn="just">
              <a:lnSpc>
                <a:spcPct val="150000"/>
              </a:lnSpc>
            </a:pPr>
            <a:r>
              <a:rPr lang="ar-IQ" sz="1800" b="1" dirty="0" smtClean="0">
                <a:cs typeface="Ali-A-Samik" pitchFamily="2" charset="-78"/>
              </a:rPr>
              <a:t>ثانياً</a:t>
            </a:r>
            <a:r>
              <a:rPr lang="ar-IQ" sz="1800" dirty="0" smtClean="0">
                <a:cs typeface="Ali-A-Samik" pitchFamily="2" charset="-78"/>
              </a:rPr>
              <a:t>: </a:t>
            </a:r>
            <a:r>
              <a:rPr lang="ar-IQ" sz="1800" dirty="0"/>
              <a:t>متكلم باسمه وممثل له أمام المحكمة، وبذلك تنتقل الحقوق والالتزامات التي تنشيء عن تصرف محامي إلى عميله. </a:t>
            </a:r>
          </a:p>
          <a:p>
            <a:pPr algn="just">
              <a:lnSpc>
                <a:spcPct val="150000"/>
              </a:lnSpc>
            </a:pPr>
            <a:r>
              <a:rPr lang="ar-IQ" sz="1800" b="1" dirty="0" smtClean="0">
                <a:cs typeface="Ali-A-Samik" pitchFamily="2" charset="-78"/>
              </a:rPr>
              <a:t>في جانب آخر </a:t>
            </a:r>
            <a:r>
              <a:rPr lang="ar-IQ" sz="1800" dirty="0" smtClean="0">
                <a:cs typeface="Ali-A-Samik" pitchFamily="2" charset="-78"/>
              </a:rPr>
              <a:t>– </a:t>
            </a:r>
            <a:r>
              <a:rPr lang="ar-IQ" sz="1800" dirty="0"/>
              <a:t>أحد العناصر الرئيسية لتحقيق العدالة، فالمحامي بأعتباره مشاركاً مع القضاء والنيابة العامة في تحقيق العدالة، يحفظ سيادة القانون ويعمل على تسهيل سبل التقاضي على المواطنين، ولذلك فإن أهمية مهنة المحاماة لا تقتصر على علاقة المحامي بالعميل بل تتعداهما لتقف في طليعة المهن التي تتميز بتأثيرها الواضح ي الواقع الاجتماعي وفي تنمية الفكر القانوني لدى أفراد المجتمع وتوعيتهم بحقوقهم وحثهم على أداء واجباتهم. </a:t>
            </a:r>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3</a:t>
            </a:fld>
            <a:endParaRPr lang="en-US" altLang="en-US"/>
          </a:p>
        </p:txBody>
      </p:sp>
    </p:spTree>
    <p:extLst>
      <p:ext uri="{BB962C8B-B14F-4D97-AF65-F5344CB8AC3E}">
        <p14:creationId xmlns:p14="http://schemas.microsoft.com/office/powerpoint/2010/main" val="15353219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ar-IQ" sz="2000" dirty="0" smtClean="0"/>
              <a:t>فالوكالة في تعريفها القانوني هي عقد بمقتضاه يلتزم الوكيل بأن يقوم بعمل قانوني لحساب الموكل، فمحل الوكالة إذا عمل قانوني والمحامي يقوم في الغالب بعمل قانوني ينصرف أثره إلى عميله، أي أنه يحوز صفة تمثيلية، تهيىء له إتمام التصرفات والأعمال القانونية باسم ولحساب عميله. </a:t>
            </a:r>
          </a:p>
          <a:p>
            <a:pPr marL="0" indent="0" algn="just">
              <a:buNone/>
            </a:pPr>
            <a:endParaRPr lang="ar-IQ" sz="2000" dirty="0" smtClean="0"/>
          </a:p>
          <a:p>
            <a:pPr algn="just"/>
            <a:r>
              <a:rPr lang="ar-IQ" sz="2000" dirty="0" smtClean="0"/>
              <a:t>ومنهم من يرى أن معظم قواعدها تنطبق في مواضيع عديدة على علاقة المحامي بعميله، فهذه العلاقة يغلب عليها الطابع الشخصي، فالعميل قد أدخل في اعتباره شخصية المحامي ووضع ثقته فيه، وهذه الثقة التي تؤسس عليها العلاقة المتبادلة بينهما فإذا اختار العميل محامياً فلازم ذلك أن شخصيته قد وقعت منه موقع الارتياح والقبول بما يترتب على ذلك من أن العميل يخاطب محاميه وكأنه يخاطب نفسه فيبوح له بما لا يقدر على البوح به لغيره، ومن هنا جاءت حماية القانون للسر المهني، وفي المقابل فإن المحامي حينما يقبل العميل الساعي إليه فإنه يأخذ في اعتباره شخصيته.</a:t>
            </a:r>
          </a:p>
          <a:p>
            <a:endParaRPr lang="en-US"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30</a:t>
            </a:fld>
            <a:endParaRPr lang="en-US" altLang="en-US"/>
          </a:p>
        </p:txBody>
      </p:sp>
    </p:spTree>
    <p:extLst>
      <p:ext uri="{BB962C8B-B14F-4D97-AF65-F5344CB8AC3E}">
        <p14:creationId xmlns:p14="http://schemas.microsoft.com/office/powerpoint/2010/main" val="29441304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ar-IQ" sz="2800" dirty="0" smtClean="0"/>
              <a:t>كما أن موضوع الوكالة عمل عقلي يتناسب مع عمل المحامي.</a:t>
            </a:r>
          </a:p>
          <a:p>
            <a:pPr algn="just"/>
            <a:r>
              <a:rPr lang="ar-IQ" sz="2800" dirty="0" smtClean="0"/>
              <a:t>فضلاً عن ذلك فإن العقد بين المحامي والعميل كالوكالة في نظرهم عقد غير ملزم، وهو ما يبيح لأي منهما التحلل منه بإرادته المنفردة دون التزام بتعويض الطرف الآخر. </a:t>
            </a:r>
            <a:endParaRPr lang="en-US" sz="2800"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31</a:t>
            </a:fld>
            <a:endParaRPr lang="en-US" altLang="en-US"/>
          </a:p>
        </p:txBody>
      </p:sp>
    </p:spTree>
    <p:extLst>
      <p:ext uri="{BB962C8B-B14F-4D97-AF65-F5344CB8AC3E}">
        <p14:creationId xmlns:p14="http://schemas.microsoft.com/office/powerpoint/2010/main" val="34100227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solidFill>
                  <a:srgbClr val="FF0000"/>
                </a:solidFill>
              </a:rPr>
              <a:t>الانتقادات</a:t>
            </a:r>
          </a:p>
          <a:p>
            <a:pPr algn="just"/>
            <a:r>
              <a:rPr lang="ar-IQ" sz="2400" dirty="0" smtClean="0"/>
              <a:t>ذهب البعض في نقده لتكييف العلاقة بين المحامي والعميل بأنها وكالة إلى أنها تعد من حيث الأصل عقداً تبرعياً يؤدي الشخص أعمالها دون أن ينتظر مقابلاً إلا إذا وجد اتفاق على أن يكون للوكيل أجر صراحة أو ضمناً، وذلك بعكس الرابطة بين المحامي وعميله فهي تنتمي بحسب الأصل إلى عقود المعاوضات وليس التبرعات فيكون للمحامي مطالبة بحقه في مقابل ما يؤديه من أعمال ولو لم يكن هناك نص صريح على ذلك. </a:t>
            </a:r>
            <a:endParaRPr lang="en-US" sz="2400"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32</a:t>
            </a:fld>
            <a:endParaRPr lang="en-US" altLang="en-US"/>
          </a:p>
        </p:txBody>
      </p:sp>
    </p:spTree>
    <p:extLst>
      <p:ext uri="{BB962C8B-B14F-4D97-AF65-F5344CB8AC3E}">
        <p14:creationId xmlns:p14="http://schemas.microsoft.com/office/powerpoint/2010/main" val="30283740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lnSpc>
                <a:spcPct val="150000"/>
              </a:lnSpc>
            </a:pPr>
            <a:r>
              <a:rPr lang="ar-IQ" sz="2400" dirty="0" smtClean="0"/>
              <a:t>أن الوكيل في كثير من حالات الوكالة يخضع لتعليمات وتوجيهات موكله إذ أنه يتصرف باسمه ولحسابه ومن حقه أن يملي عليه شروطه بحيث نصل إلى أن الوكيل يصبح في مركز التابع للموكل ويسأل الأخير عنه مسؤلية المتبوع عن التابع، ولا شك في أن ذلك يتنافي مع مركز المحامي وعلاقته بعميله. </a:t>
            </a:r>
            <a:endParaRPr lang="en-US" sz="2400"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33</a:t>
            </a:fld>
            <a:endParaRPr lang="en-US" altLang="en-US"/>
          </a:p>
        </p:txBody>
      </p:sp>
    </p:spTree>
    <p:extLst>
      <p:ext uri="{BB962C8B-B14F-4D97-AF65-F5344CB8AC3E}">
        <p14:creationId xmlns:p14="http://schemas.microsoft.com/office/powerpoint/2010/main" val="2912962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ar-IQ" sz="2800" dirty="0" smtClean="0"/>
              <a:t>وفي نقد لتكييف الوكالة ذهب البعض إلى أن الوكالة وهي في أصلها عقد يقوم على التراضي بين الطرفين لا نجدها ولا يقوم هذا التراضي في حالة المحامي المنتدب للمتهم المقدم للمحاكمة عن جناية، أو في حالة المحامي المعين في حالات المساعدات القضائية حيث لا يكون له حق اختيار من يندب للدفاع عنه مما يجعل تلك العلاقة في هذه الحالة أشبه</a:t>
            </a:r>
            <a:r>
              <a:rPr lang="en-US" sz="2800" dirty="0" smtClean="0"/>
              <a:t> </a:t>
            </a:r>
            <a:r>
              <a:rPr lang="ar-IQ" sz="2800" dirty="0" smtClean="0"/>
              <a:t>بنيابة قانونية مفروضة. </a:t>
            </a:r>
            <a:endParaRPr lang="en-US" sz="2800"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34</a:t>
            </a:fld>
            <a:endParaRPr lang="en-US" altLang="en-US"/>
          </a:p>
        </p:txBody>
      </p:sp>
    </p:spTree>
    <p:extLst>
      <p:ext uri="{BB962C8B-B14F-4D97-AF65-F5344CB8AC3E}">
        <p14:creationId xmlns:p14="http://schemas.microsoft.com/office/powerpoint/2010/main" val="7901296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ar-IQ" sz="2400" dirty="0" smtClean="0"/>
              <a:t>حاول أنصار نظرية الوكالة التوفيق بين الفكرة التي ذهبوا إليها والاعتراضات التي وجهت إليها وتبلورت هذه المحاولة في إعلان خصوصية الوكالة التي تربط المحامي بعميله بإبرازها في صورة وكالة من نوع خاص تختلف عن الوكالة العادية </a:t>
            </a:r>
            <a:r>
              <a:rPr lang="ar-IQ" sz="2400" dirty="0" smtClean="0"/>
              <a:t>وتتميز </a:t>
            </a:r>
            <a:r>
              <a:rPr lang="ar-IQ" sz="2400" dirty="0" smtClean="0"/>
              <a:t>بخصائص معينة وأطلقوا على هذه الوكالة الخاصة بالوكالة بالخصومة وتتمثل خصوصية هذه الوكالة أساساً في استقلال المحامي تجاه موكله في عمله الفني وفيما عدا نواحي الخصوصية التي تأتي بها نصوص معينة فإن العلاقة بين المحامي وعميله تخضع لقواعد وأحكام الوكالة العادية. </a:t>
            </a:r>
            <a:endParaRPr lang="en-US" sz="2400"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35</a:t>
            </a:fld>
            <a:endParaRPr lang="en-US" altLang="en-US"/>
          </a:p>
        </p:txBody>
      </p:sp>
    </p:spTree>
    <p:extLst>
      <p:ext uri="{BB962C8B-B14F-4D97-AF65-F5344CB8AC3E}">
        <p14:creationId xmlns:p14="http://schemas.microsoft.com/office/powerpoint/2010/main" val="24319825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عقد غير مسمى</a:t>
            </a:r>
            <a:endParaRPr lang="en-US" dirty="0"/>
          </a:p>
        </p:txBody>
      </p:sp>
      <p:sp>
        <p:nvSpPr>
          <p:cNvPr id="3" name="Content Placeholder 2"/>
          <p:cNvSpPr>
            <a:spLocks noGrp="1"/>
          </p:cNvSpPr>
          <p:nvPr>
            <p:ph idx="1"/>
          </p:nvPr>
        </p:nvSpPr>
        <p:spPr/>
        <p:txBody>
          <a:bodyPr/>
          <a:lstStyle/>
          <a:p>
            <a:pPr algn="just"/>
            <a:r>
              <a:rPr lang="ar-IQ" sz="2400" dirty="0" smtClean="0"/>
              <a:t>بعد هذا الاستعراض للآراء التي قيلت والاتجاهات التي ظهرت بخصوص تكيف علاقة المحامي بعميله ، فإن السبب في هذا التنوع بين الآراء يكمن بصورة أساسية في أن كل فريق من الفقهاء قد أخذ عنصراً من عناصر العلاقة واعتمد عليه في التكييف وبذلك عزله عن باقي العناصر الأخرى مما أدى إلى فشل النظريات التي عرضناها في الوصول إلى تكييف مقنع يجمع شتات هذه العلاقة، وحتى نصل إلى تكييف جامع شامل للعلاقة بين المحامي والعميل لا بد من جمع كل عناصرها وأخذها بنظر الاعتبار وبدرجة متساوية دون إعطاء أفضلية لعنصر عن العناصر الأخرى. </a:t>
            </a:r>
            <a:endParaRPr lang="en-US" sz="2400"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36</a:t>
            </a:fld>
            <a:endParaRPr lang="en-US" altLang="en-US"/>
          </a:p>
        </p:txBody>
      </p:sp>
    </p:spTree>
    <p:extLst>
      <p:ext uri="{BB962C8B-B14F-4D97-AF65-F5344CB8AC3E}">
        <p14:creationId xmlns:p14="http://schemas.microsoft.com/office/powerpoint/2010/main" val="9115534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العقد عقد غير مسمى </a:t>
            </a:r>
            <a:endParaRPr lang="en-US" dirty="0"/>
          </a:p>
        </p:txBody>
      </p:sp>
      <p:sp>
        <p:nvSpPr>
          <p:cNvPr id="3" name="Content Placeholder 2"/>
          <p:cNvSpPr>
            <a:spLocks noGrp="1"/>
          </p:cNvSpPr>
          <p:nvPr>
            <p:ph idx="1"/>
          </p:nvPr>
        </p:nvSpPr>
        <p:spPr/>
        <p:txBody>
          <a:bodyPr/>
          <a:lstStyle/>
          <a:p>
            <a:pPr algn="just"/>
            <a:r>
              <a:rPr lang="ar-IQ" sz="2800" dirty="0" smtClean="0"/>
              <a:t>فهو عقد غير مسمى فالعقد بين المحامي والعميل لم ينظم أو يتوقع من القانون المدني كباقي العقود المسماة، لذلك فهو عقد غير مسمى يستمد أحكامه من الاتفاقات الخاصة بين طرفيه وكذلك من العادات المهنية والقواعد المفروضة بمعرفة التنظيمات المهنية، كما يستمد أحكامه من التنظيم التشريعي الخاص بمهنة المحاماة والقوانين الأخرى التي تتعلق بهذا الشأن كقانوني المرافعات المدنية والإجراءات الجنائية ويسد عجز النصوص القائم عادات وتقاليد المهنة. </a:t>
            </a:r>
            <a:endParaRPr lang="en-US" sz="2800"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37</a:t>
            </a:fld>
            <a:endParaRPr lang="en-US" altLang="en-US"/>
          </a:p>
        </p:txBody>
      </p:sp>
    </p:spTree>
    <p:extLst>
      <p:ext uri="{BB962C8B-B14F-4D97-AF65-F5344CB8AC3E}">
        <p14:creationId xmlns:p14="http://schemas.microsoft.com/office/powerpoint/2010/main" val="32228071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ar-IQ" sz="2800" dirty="0" smtClean="0"/>
              <a:t>ولكن في حقيقة الأمر فإن فكرة العقد غير المسمى ما هي إلا وسيلة للهروب من تكييف أي عقد يصعب تكييفه فهي فكرة تؤدي إلى تجنب أو تلافي المشكلة أكثر من حلها، إذ يمكن اعتبارها دليلا على عدم القدرة على التعريف أو التكييف. </a:t>
            </a:r>
            <a:endParaRPr lang="en-US" sz="2800"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38</a:t>
            </a:fld>
            <a:endParaRPr lang="en-US" altLang="en-US"/>
          </a:p>
        </p:txBody>
      </p:sp>
    </p:spTree>
    <p:extLst>
      <p:ext uri="{BB962C8B-B14F-4D97-AF65-F5344CB8AC3E}">
        <p14:creationId xmlns:p14="http://schemas.microsoft.com/office/powerpoint/2010/main" val="35538560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ar-IQ" sz="2800" dirty="0" smtClean="0"/>
              <a:t>ذهب بعضهم الآخر إلى اطلاق وصف عقد الدفاع على العلاقة بين المحامي والعميل وذلك مع أخذ كلمة الدفاع عن عميله أمام المحكمة بخصوص دعوى مقامة منه أو عليه، وإنما بالمعنى الواسع لها بحيث يشمل الدفاع عن مصالح العميل أيا كانت ومتى كانت وأمام أي جهة كانت فداخل النطاق القانوني تتعدد المهام التي تتطلب الدفاع عنها من جانب المحامي مضمونها يختلف فهي تشمل: </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39</a:t>
            </a:fld>
            <a:endParaRPr lang="en-US" altLang="en-US"/>
          </a:p>
        </p:txBody>
      </p:sp>
    </p:spTree>
    <p:extLst>
      <p:ext uri="{BB962C8B-B14F-4D97-AF65-F5344CB8AC3E}">
        <p14:creationId xmlns:p14="http://schemas.microsoft.com/office/powerpoint/2010/main" val="3456721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23850" y="214313"/>
            <a:ext cx="8620125" cy="1198562"/>
          </a:xfrm>
        </p:spPr>
        <p:txBody>
          <a:bodyPr/>
          <a:lstStyle/>
          <a:p>
            <a:pPr algn="ctr"/>
            <a:r>
              <a:rPr lang="ar-IQ" altLang="en-US" smtClean="0"/>
              <a:t>أهداف قانون المحاماة</a:t>
            </a:r>
            <a:endParaRPr lang="en-US" altLang="en-US" smtClean="0"/>
          </a:p>
        </p:txBody>
      </p:sp>
      <p:sp>
        <p:nvSpPr>
          <p:cNvPr id="3" name="Content Placeholder 2"/>
          <p:cNvSpPr>
            <a:spLocks noGrp="1"/>
          </p:cNvSpPr>
          <p:nvPr>
            <p:ph idx="1"/>
          </p:nvPr>
        </p:nvSpPr>
        <p:spPr>
          <a:xfrm>
            <a:off x="323850" y="2017713"/>
            <a:ext cx="8631238" cy="4364037"/>
          </a:xfrm>
        </p:spPr>
        <p:txBody>
          <a:bodyPr/>
          <a:lstStyle/>
          <a:p>
            <a:pPr algn="just">
              <a:defRPr/>
            </a:pPr>
            <a:r>
              <a:rPr lang="ar-IQ" sz="2400" b="1" dirty="0" smtClean="0">
                <a:solidFill>
                  <a:srgbClr val="FF0000"/>
                </a:solidFill>
              </a:rPr>
              <a:t>يهدف قانون المحاماة الى ما يلي:</a:t>
            </a:r>
          </a:p>
          <a:p>
            <a:pPr marL="0" indent="0" algn="just">
              <a:lnSpc>
                <a:spcPct val="150000"/>
              </a:lnSpc>
              <a:buFont typeface="Wingdings" pitchFamily="2" charset="2"/>
              <a:buNone/>
              <a:defRPr/>
            </a:pPr>
            <a:r>
              <a:rPr lang="ar-AE" sz="2000" dirty="0"/>
              <a:t>١- </a:t>
            </a:r>
            <a:r>
              <a:rPr lang="ar-IQ" sz="2000" dirty="0"/>
              <a:t>المساهمة في دعم حكومة الاقليم والنظام الديمقراطي وإسناد الفدرالية وترسيخها وتطويرها.</a:t>
            </a:r>
          </a:p>
          <a:p>
            <a:pPr marL="0" indent="0" algn="just">
              <a:lnSpc>
                <a:spcPct val="150000"/>
              </a:lnSpc>
              <a:buFont typeface="Wingdings" pitchFamily="2" charset="2"/>
              <a:buNone/>
              <a:defRPr/>
            </a:pPr>
            <a:r>
              <a:rPr lang="ar-AE" sz="2000" dirty="0"/>
              <a:t>٢- </a:t>
            </a:r>
            <a:r>
              <a:rPr lang="ar-IQ" sz="2000" dirty="0"/>
              <a:t>تنظيم مهنة المحاماة في الإقليم بما يضمن الدفاع عن حقوق الأشخاص الطبيعية والمعنوية وتأمين مبدأ سيادة القانون وتحقيق العدالة.</a:t>
            </a:r>
          </a:p>
          <a:p>
            <a:pPr marL="0" indent="0" algn="just">
              <a:lnSpc>
                <a:spcPct val="150000"/>
              </a:lnSpc>
              <a:buFont typeface="Wingdings" pitchFamily="2" charset="2"/>
              <a:buNone/>
              <a:defRPr/>
            </a:pPr>
            <a:r>
              <a:rPr lang="ar-AE" sz="2000" dirty="0"/>
              <a:t>٣- </a:t>
            </a:r>
            <a:r>
              <a:rPr lang="ar-IQ" sz="2000" dirty="0"/>
              <a:t>تعزيز مركز النقابة والدفاع عن الحقوق النقابية للاعضاء.</a:t>
            </a:r>
          </a:p>
          <a:p>
            <a:pPr marL="0" indent="0" algn="just">
              <a:lnSpc>
                <a:spcPct val="150000"/>
              </a:lnSpc>
              <a:buFont typeface="Wingdings" pitchFamily="2" charset="2"/>
              <a:buNone/>
              <a:defRPr/>
            </a:pPr>
            <a:r>
              <a:rPr lang="ar-AE" sz="2000" dirty="0"/>
              <a:t>٤- رفع مستوى المحامين المهني والقانوني </a:t>
            </a:r>
            <a:r>
              <a:rPr lang="ar-IQ" sz="2000" dirty="0"/>
              <a:t>والثقافي.</a:t>
            </a:r>
          </a:p>
          <a:p>
            <a:pPr marL="0" indent="0" algn="just">
              <a:lnSpc>
                <a:spcPct val="150000"/>
              </a:lnSpc>
              <a:buFont typeface="Wingdings" pitchFamily="2" charset="2"/>
              <a:buNone/>
              <a:defRPr/>
            </a:pPr>
            <a:r>
              <a:rPr lang="ar-AE" sz="2000" dirty="0"/>
              <a:t>٥- </a:t>
            </a:r>
            <a:r>
              <a:rPr lang="ar-IQ" sz="2000" dirty="0"/>
              <a:t>رفع المستوى المعاشي والاجتماعي وتحقيق الضمانات التقاعدية والصحية للمحامي.</a:t>
            </a:r>
          </a:p>
          <a:p>
            <a:pPr marL="0" indent="0" algn="just">
              <a:lnSpc>
                <a:spcPct val="150000"/>
              </a:lnSpc>
              <a:buFont typeface="Wingdings" pitchFamily="2" charset="2"/>
              <a:buNone/>
              <a:defRPr/>
            </a:pPr>
            <a:r>
              <a:rPr lang="ar-AE" sz="2000" dirty="0"/>
              <a:t>٦- </a:t>
            </a:r>
            <a:r>
              <a:rPr lang="ar-IQ" sz="2000" dirty="0"/>
              <a:t>إغناء الفكر القانوني والمساهمة في تطوير التشريع. </a:t>
            </a:r>
            <a:r>
              <a:rPr lang="ar-IQ" sz="2400" b="1" dirty="0" smtClean="0">
                <a:solidFill>
                  <a:srgbClr val="FF0000"/>
                </a:solidFill>
                <a:cs typeface="Ali-A-Samik" pitchFamily="2" charset="-78"/>
              </a:rPr>
              <a:t>(م/</a:t>
            </a:r>
            <a:r>
              <a:rPr lang="ar-AE" sz="2400" b="1" dirty="0" smtClean="0">
                <a:solidFill>
                  <a:srgbClr val="FF0000"/>
                </a:solidFill>
                <a:cs typeface="Ali-A-Samik" pitchFamily="2" charset="-78"/>
              </a:rPr>
              <a:t>٢- محاما</a:t>
            </a:r>
            <a:r>
              <a:rPr lang="ar-IQ" sz="2400" b="1" dirty="0" smtClean="0">
                <a:solidFill>
                  <a:srgbClr val="FF0000"/>
                </a:solidFill>
                <a:cs typeface="Ali-A-Samik" pitchFamily="2" charset="-78"/>
              </a:rPr>
              <a:t>ة)</a:t>
            </a:r>
            <a:endParaRPr lang="en-US" sz="2400" b="1" dirty="0">
              <a:solidFill>
                <a:srgbClr val="FF0000"/>
              </a:solidFill>
              <a:cs typeface="Ali-A-Samik" pitchFamily="2" charset="-78"/>
            </a:endParaRPr>
          </a:p>
        </p:txBody>
      </p:sp>
      <p:sp>
        <p:nvSpPr>
          <p:cNvPr id="6148" name="Slide Number Placeholder 3"/>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CA2828AC-0499-49E7-A5B5-5A1ED97330FF}" type="slidenum">
              <a:rPr lang="ar-SA" altLang="en-US" sz="1400" smtClean="0"/>
              <a:pPr rtl="0" eaLnBrk="1" hangingPunct="1">
                <a:spcBef>
                  <a:spcPct val="0"/>
                </a:spcBef>
                <a:buClrTx/>
                <a:buSzTx/>
                <a:buFontTx/>
                <a:buNone/>
              </a:pPr>
              <a:t>4</a:t>
            </a:fld>
            <a:endParaRPr lang="en-US" altLang="en-US" sz="140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ar-IQ" sz="2800" dirty="0" smtClean="0"/>
              <a:t>الاستشارة التي توضح للعميل حقوقه والتزاماته وتبين موقفه القانوني.</a:t>
            </a:r>
          </a:p>
          <a:p>
            <a:pPr algn="just"/>
            <a:r>
              <a:rPr lang="ar-IQ" sz="2800" dirty="0" smtClean="0"/>
              <a:t>تحرير وصياغة الاشكال والتصرفات القانونية التي يحتاج اليها العميل بما فيها من العقود يضطر اليها بالبيع أو الشراء أو القرض أو صياغة النظام القانوني للشركة التي يرغب العميل في انشائها أو الانضمام اليها. </a:t>
            </a:r>
            <a:endParaRPr lang="en-US" sz="2800"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40</a:t>
            </a:fld>
            <a:endParaRPr lang="en-US" altLang="en-US"/>
          </a:p>
        </p:txBody>
      </p:sp>
    </p:spTree>
    <p:extLst>
      <p:ext uri="{BB962C8B-B14F-4D97-AF65-F5344CB8AC3E}">
        <p14:creationId xmlns:p14="http://schemas.microsoft.com/office/powerpoint/2010/main" val="39865390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017713"/>
            <a:ext cx="8487544" cy="4344988"/>
          </a:xfrm>
        </p:spPr>
        <p:txBody>
          <a:bodyPr/>
          <a:lstStyle/>
          <a:p>
            <a:pPr algn="just"/>
            <a:r>
              <a:rPr lang="ar-IQ" sz="2400" dirty="0" smtClean="0"/>
              <a:t> </a:t>
            </a:r>
            <a:r>
              <a:rPr lang="ar-IQ" sz="2400" dirty="0"/>
              <a:t>المفاوضات التي يجريها المحامي لصالح العميل </a:t>
            </a:r>
            <a:r>
              <a:rPr lang="ar-IQ" sz="2400" dirty="0" smtClean="0"/>
              <a:t>والتي </a:t>
            </a:r>
            <a:r>
              <a:rPr lang="ar-IQ" sz="2400" dirty="0"/>
              <a:t>تؤدي إلي إبرام صلح بين الطرفين به تنتهي المنازعات وليا القضاء ، وصولها </a:t>
            </a:r>
            <a:r>
              <a:rPr lang="ar-IQ" sz="2400" dirty="0" smtClean="0"/>
              <a:t>إلى قبل </a:t>
            </a:r>
          </a:p>
          <a:p>
            <a:pPr algn="just"/>
            <a:r>
              <a:rPr lang="ar-IQ" sz="2400" dirty="0" smtClean="0"/>
              <a:t>المساعي </a:t>
            </a:r>
            <a:r>
              <a:rPr lang="ar-IQ" sz="2400" dirty="0"/>
              <a:t>التي يقوم بها المحامي </a:t>
            </a:r>
            <a:r>
              <a:rPr lang="ar-IQ" sz="2400" dirty="0" smtClean="0"/>
              <a:t>لدى </a:t>
            </a:r>
            <a:r>
              <a:rPr lang="ar-IQ" sz="2400" dirty="0"/>
              <a:t>الجهات الإدارية التي يكون العميل في حاجة </a:t>
            </a:r>
            <a:r>
              <a:rPr lang="ar-IQ" sz="2400" dirty="0" smtClean="0"/>
              <a:t>إلى </a:t>
            </a:r>
            <a:r>
              <a:rPr lang="ar-IQ" sz="2400" dirty="0"/>
              <a:t>التعامل معهـا وتكـون مطالب بتطبيق القوانين واللوائح التي يستفيد منها العميل . </a:t>
            </a:r>
            <a:r>
              <a:rPr lang="ar-IQ" sz="2400" dirty="0" smtClean="0"/>
              <a:t>ومنها </a:t>
            </a:r>
            <a:r>
              <a:rPr lang="ar-IQ" sz="2400" dirty="0"/>
              <a:t>مثلاً مصلحة الشهر العقـاري أو البنـوك أو </a:t>
            </a:r>
            <a:r>
              <a:rPr lang="ar-IQ" sz="2400" dirty="0" smtClean="0"/>
              <a:t>أقسار </a:t>
            </a:r>
            <a:r>
              <a:rPr lang="ar-IQ" sz="2400" dirty="0"/>
              <a:t>البوليس أو غيرها من المصالح الإدارية العامة أو الخاصة . </a:t>
            </a:r>
            <a:r>
              <a:rPr lang="ar-IQ" sz="2400" dirty="0" smtClean="0"/>
              <a:t>الجهات</a:t>
            </a:r>
          </a:p>
          <a:p>
            <a:pPr algn="just"/>
            <a:r>
              <a:rPr lang="ar-IQ" sz="2400" dirty="0" smtClean="0"/>
              <a:t> </a:t>
            </a:r>
            <a:r>
              <a:rPr lang="ar-IQ" sz="2400" dirty="0"/>
              <a:t>الدعوى </a:t>
            </a:r>
            <a:r>
              <a:rPr lang="ar-IQ" sz="2400" dirty="0" smtClean="0"/>
              <a:t> </a:t>
            </a:r>
            <a:r>
              <a:rPr lang="ar-IQ" sz="2400" dirty="0"/>
              <a:t>أي الدفاع عن مصـالح العميـل فـي الخصومة القضائية المرفوعة أمام المحكمة ضده أو لصالحه وما تتطلبه من إجراءات قانونية أو إيداع مذكرات أو القيام </a:t>
            </a:r>
            <a:r>
              <a:rPr lang="ar-IQ" sz="2400" dirty="0" smtClean="0"/>
              <a:t>بالمرافعـة، </a:t>
            </a:r>
            <a:r>
              <a:rPr lang="ar-IQ" sz="2400" dirty="0"/>
              <a:t>وقد تشمل أحيانا اتخاذ الإجراءات الضرورية لتنفيذ الحكـم الصادر لصالحه </a:t>
            </a:r>
            <a:r>
              <a:rPr lang="ar-IQ" sz="2400" dirty="0" smtClean="0"/>
              <a:t>(۱) </a:t>
            </a:r>
            <a:r>
              <a:rPr lang="ar-IQ" sz="2400" dirty="0"/>
              <a:t>وعقد الدفاع الذي نقترحه كتكييف لعلاقة المحامي بالعميل يتشابه في كثير من جوانبه مع عقد التأمين المعروف في القانون المدني إذ أن كـلا منهما يعتبر عقداً احتمالياً بحيث تلعب الصدفة فيه دوراً كبيراً ، كمـا أن</a:t>
            </a:r>
            <a:endParaRPr lang="en-US" sz="2400"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41</a:t>
            </a:fld>
            <a:endParaRPr lang="en-US" altLang="en-US"/>
          </a:p>
        </p:txBody>
      </p:sp>
    </p:spTree>
    <p:extLst>
      <p:ext uri="{BB962C8B-B14F-4D97-AF65-F5344CB8AC3E}">
        <p14:creationId xmlns:p14="http://schemas.microsoft.com/office/powerpoint/2010/main" val="32755004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017712"/>
            <a:ext cx="8415536" cy="4363616"/>
          </a:xfrm>
        </p:spPr>
        <p:txBody>
          <a:bodyPr/>
          <a:lstStyle/>
          <a:p>
            <a:pPr algn="just">
              <a:lnSpc>
                <a:spcPct val="150000"/>
              </a:lnSpc>
            </a:pPr>
            <a:r>
              <a:rPr lang="ar-IQ" sz="2400" dirty="0" smtClean="0"/>
              <a:t>الأتعاب </a:t>
            </a:r>
            <a:r>
              <a:rPr lang="ar-IQ" sz="2400" dirty="0"/>
              <a:t>التي يدفعها العميل مرة واحدة أو على مرات تتشابه مع الأقساط التي يدفعها المتعاقد مع شركة </a:t>
            </a:r>
            <a:r>
              <a:rPr lang="ar-IQ" sz="2400" dirty="0" smtClean="0"/>
              <a:t>التأمين، </a:t>
            </a:r>
            <a:r>
              <a:rPr lang="ar-IQ" sz="2400" dirty="0"/>
              <a:t>كما أن موضوع العقدين يتشـابه في كثير من الأحيان . فكما أن موضوع عقد التأمين هو ضمان الأخطار التي يمكن أن يتعرض لها المؤمن سواء في نفسه أو في الأشياء التـي يمتلكها ، فإن موضوع عقد الدفاع يشمل ضمان الأخطار القانونية التـي يتعرض لها العميل في كل مرحلة من مراحل العقد وهذه الأخطار تزداد </a:t>
            </a:r>
            <a:r>
              <a:rPr lang="ar-IQ" sz="2400" dirty="0" smtClean="0"/>
              <a:t>بإزدیاد </a:t>
            </a:r>
            <a:r>
              <a:rPr lang="ar-IQ" sz="2400" dirty="0"/>
              <a:t>جهل العميل بالنواحي القانونية اللازمة وتكون مهمـة المحـامي عندئذ هي تجنيبه المشاكل والمخاطر التي يمكن أن يؤدي إليهـا الجهـل </a:t>
            </a:r>
            <a:r>
              <a:rPr lang="ar-IQ" sz="2400" dirty="0" smtClean="0"/>
              <a:t>بالقانون. </a:t>
            </a:r>
            <a:endParaRPr lang="en-US" sz="2400"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42</a:t>
            </a:fld>
            <a:endParaRPr lang="en-US" altLang="en-US"/>
          </a:p>
        </p:txBody>
      </p:sp>
    </p:spTree>
    <p:extLst>
      <p:ext uri="{BB962C8B-B14F-4D97-AF65-F5344CB8AC3E}">
        <p14:creationId xmlns:p14="http://schemas.microsoft.com/office/powerpoint/2010/main" val="3946377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t>علاقة المحامي المنتدب بالعميل </a:t>
            </a:r>
            <a:endParaRPr lang="en-US" b="1" dirty="0"/>
          </a:p>
        </p:txBody>
      </p:sp>
      <p:sp>
        <p:nvSpPr>
          <p:cNvPr id="3" name="Content Placeholder 2"/>
          <p:cNvSpPr>
            <a:spLocks noGrp="1"/>
          </p:cNvSpPr>
          <p:nvPr>
            <p:ph idx="1"/>
          </p:nvPr>
        </p:nvSpPr>
        <p:spPr/>
        <p:txBody>
          <a:bodyPr/>
          <a:lstStyle/>
          <a:p>
            <a:pPr algn="just">
              <a:lnSpc>
                <a:spcPct val="150000"/>
              </a:lnSpc>
            </a:pPr>
            <a:r>
              <a:rPr lang="ar-IQ" sz="1800" dirty="0" smtClean="0"/>
              <a:t>ذهب </a:t>
            </a:r>
            <a:r>
              <a:rPr lang="ar-IQ" sz="1800" dirty="0"/>
              <a:t>البعض إلي أن المحامي يقوم بأداء خدمة </a:t>
            </a:r>
            <a:r>
              <a:rPr lang="ar-IQ" sz="1800" dirty="0" smtClean="0"/>
              <a:t>عامة، وحتى </a:t>
            </a:r>
            <a:r>
              <a:rPr lang="ar-IQ" sz="1800" dirty="0"/>
              <a:t>إذ وجد عقد بينه وبين العميل فيكون عقدا من عقود القانون العام وفي حالة تخلف العقد يعتبر المحامي مجندا لأداء خدمة عامة وواجب أعلى و هو مساعدة مرفق العدالة في القيام بمهمته ، على أساس أن توزيع العدالة يعد بمثابة خدمة عامة وأن الاستشارات والمذكرات والمرافعات هي جزء متمم لعناصر هذه الخدمة </a:t>
            </a:r>
            <a:r>
              <a:rPr lang="ar-IQ" sz="1800" dirty="0" smtClean="0"/>
              <a:t>ونحن </a:t>
            </a:r>
            <a:r>
              <a:rPr lang="ar-IQ" sz="1800" dirty="0"/>
              <a:t>نسلم مع هذا الرأي بأن المحامي يقوم بأداء خدمـة عامـة أو </a:t>
            </a:r>
            <a:r>
              <a:rPr lang="ar-IQ" sz="1800" dirty="0" smtClean="0"/>
              <a:t>بالأحرى </a:t>
            </a:r>
            <a:r>
              <a:rPr lang="ar-IQ" sz="1800" dirty="0"/>
              <a:t>يساعد في تسيير مرفق </a:t>
            </a:r>
            <a:r>
              <a:rPr lang="ar-IQ" sz="1800" dirty="0" smtClean="0"/>
              <a:t>عام، </a:t>
            </a:r>
            <a:r>
              <a:rPr lang="ar-IQ" sz="1800" dirty="0"/>
              <a:t>ألا وهو مرفق القضـاء حيـث القضاء والمحاماة صنوان وهما للعدالة توأمان </a:t>
            </a:r>
            <a:r>
              <a:rPr lang="ar-IQ" sz="1800" dirty="0" smtClean="0"/>
              <a:t>وبماء </a:t>
            </a:r>
            <a:r>
              <a:rPr lang="ar-IQ" sz="1800" dirty="0"/>
              <a:t>القانون يرتويـان ولكن هذا ينطبق </a:t>
            </a:r>
            <a:r>
              <a:rPr lang="ar-IQ" sz="1800" dirty="0" smtClean="0"/>
              <a:t>على </a:t>
            </a:r>
            <a:r>
              <a:rPr lang="ar-IQ" sz="1800" dirty="0"/>
              <a:t>علاقة المحامي بالجهة التي انتدبه وبالعمل الـذي </a:t>
            </a:r>
            <a:r>
              <a:rPr lang="ar-IQ" sz="1800" dirty="0" smtClean="0"/>
              <a:t>يؤديه. وعلى </a:t>
            </a:r>
            <a:r>
              <a:rPr lang="ar-IQ" sz="1800" dirty="0"/>
              <a:t>ذلك يظل التساؤل قائماً فيما يتعلق بعلاقته بالشخص الذي </a:t>
            </a:r>
            <a:r>
              <a:rPr lang="ar-IQ" sz="1800" dirty="0" smtClean="0"/>
              <a:t>يؤدي </a:t>
            </a:r>
            <a:r>
              <a:rPr lang="ar-IQ" sz="1800" dirty="0"/>
              <a:t>له هذه الخدمة العامة فما هو نوع هذه العلاقة وتحت أي </a:t>
            </a:r>
            <a:r>
              <a:rPr lang="ar-IQ" sz="1800" dirty="0" smtClean="0"/>
              <a:t>مسـمى </a:t>
            </a:r>
            <a:r>
              <a:rPr lang="ar-IQ" sz="1800" dirty="0"/>
              <a:t>تندرج ؟ ويستشف من كلام البعض تكييفه لهذه العلاقة بأنها نيابة قانونية إذ أن المتهم في جناية أمام كمة الجنايات لا يكون له حق اختيار من </a:t>
            </a:r>
            <a:r>
              <a:rPr lang="ar-IQ" sz="1800" dirty="0" smtClean="0"/>
              <a:t>يندب.</a:t>
            </a:r>
            <a:endParaRPr lang="en-US" sz="1800"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43</a:t>
            </a:fld>
            <a:endParaRPr lang="en-US" altLang="en-US"/>
          </a:p>
        </p:txBody>
      </p:sp>
    </p:spTree>
    <p:extLst>
      <p:ext uri="{BB962C8B-B14F-4D97-AF65-F5344CB8AC3E}">
        <p14:creationId xmlns:p14="http://schemas.microsoft.com/office/powerpoint/2010/main" val="2736561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017713"/>
            <a:ext cx="8559552" cy="4114800"/>
          </a:xfrm>
        </p:spPr>
        <p:txBody>
          <a:bodyPr/>
          <a:lstStyle/>
          <a:p>
            <a:pPr algn="just"/>
            <a:r>
              <a:rPr lang="ar-IQ" sz="2400" dirty="0"/>
              <a:t>للدفاع عنه مما يجعل تلك العلاقة أشبه بنيابة قانونيـة مفروضـة بحكم القانون على المتهم ولا شك في أن هذا الكلام يمكن تطبيقه أيضا على المتقاضي المتمتع بالمساعدة القضائية لتشابه الحالين . والنيابة عبارة عن الأصيل في حلول إرادة شخص يسمى النائب محل إرادة آخر يسمي اتيان عمل قانوني مع انصراف آثار هذا العمل إلي الأصيل والنيابة بهذا المعني – تظهر انحرافاً عن المبادئ القانونية المعروفة التي تفرض نسبية التصرف بحيث تمنع انصراف آثاره إلي غير من كان طرفا في إبرامه . ولكنها ضيرت كضرورة لجأ إليهـا القـانون لحمايـة الأشخاص غير القادرين علي الدفاع عن حقوقهم فحين يستحيل علـى الأصيل - لانعدام أهليته أو لنقصها أو لغيبته – أن يباشر بنفسه جميـع التصرفات القانونية أو بعضها يباشرها النائب بمقتضـي القـانون بدلا منه والنيابة المقتضي وجودها في حالة المحامي المنتدب للمتقاضـي أو المعين للمتهم هي نيابة قانونية أي مفروضة بحكم القانون.</a:t>
            </a:r>
            <a:endParaRPr lang="en-US" sz="2400"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44</a:t>
            </a:fld>
            <a:endParaRPr lang="en-US" altLang="en-US"/>
          </a:p>
        </p:txBody>
      </p:sp>
    </p:spTree>
    <p:extLst>
      <p:ext uri="{BB962C8B-B14F-4D97-AF65-F5344CB8AC3E}">
        <p14:creationId xmlns:p14="http://schemas.microsoft.com/office/powerpoint/2010/main" val="29701713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2017713"/>
            <a:ext cx="8343528" cy="4114800"/>
          </a:xfrm>
        </p:spPr>
        <p:txBody>
          <a:bodyPr/>
          <a:lstStyle/>
          <a:p>
            <a:pPr algn="just"/>
            <a:r>
              <a:rPr lang="ar-IQ" sz="2000" dirty="0"/>
              <a:t>ولكي نسلم بهذا الرأي لا بد من التسليم أولاً بأن استحالة قامت فـي جانب المتهم أو المتقاضي منعته من مباشرة دعواه بنفسه وهذه الاستحالة تفترق في حالة المتهم عنها في حالة </a:t>
            </a:r>
            <a:r>
              <a:rPr lang="ar-IQ" sz="2000" dirty="0" smtClean="0"/>
              <a:t>المتقاضي</a:t>
            </a:r>
          </a:p>
          <a:p>
            <a:pPr algn="just"/>
            <a:r>
              <a:rPr lang="ar-IQ" sz="2000" dirty="0" smtClean="0"/>
              <a:t> </a:t>
            </a:r>
            <a:r>
              <a:rPr lang="ar-IQ" sz="2000" dirty="0"/>
              <a:t>: ففي الأول حيث يفرض القانون علي كل متهم في مواد الجنايات أن يستعين بمحام ، فإن لم يفعل وجب علي المحكمة أن تعين له محاميا ، فهل يمكن القول بأن المشـرع افترض نقصا في قدرات المتهم وقلة في خبرته تحول دونـه ومباشـرة دعواه بنفسه فافترض عليه محاميا ليقوده إلى الطريق السليم والسـير الحسن للإجراءات . أي أن المشرع افترض في المتهم أنه ناقص الأهلية القانونية التي تؤهله لمباشرة أعماله القانونية بنفسه . اول أما المتقاضي المتمتع بالمساعدة القضائية فهل يمكننـا افـتـراض أن فقره وعوزه يعتبر استحالة في جانبه منعته مـن متابعـة </a:t>
            </a:r>
            <a:r>
              <a:rPr lang="ar-IQ" sz="2000" dirty="0" smtClean="0"/>
              <a:t>دعـوى </a:t>
            </a:r>
            <a:r>
              <a:rPr lang="ar-IQ" sz="2000" dirty="0"/>
              <a:t>التـي يقتضي القانون – في ذات الوقت - وجود محام للسير فيهـا وللقيـام بإجراءاتها فأوجب المشرع علي النقابة أن تنتدب له محاميا ؟ </a:t>
            </a:r>
            <a:endParaRPr lang="ar-IQ" sz="2000" dirty="0" smtClean="0"/>
          </a:p>
          <a:p>
            <a:pPr algn="just"/>
            <a:r>
              <a:rPr lang="ar-IQ" sz="2000" dirty="0" smtClean="0"/>
              <a:t>فإذا </a:t>
            </a:r>
            <a:r>
              <a:rPr lang="ar-IQ" sz="2000" dirty="0"/>
              <a:t>سلمنا بذلك وافترضنا توافر شروط النيابة القانونيـة. فهـل يمكننا تكييف علاقة المحامي المنتدب أو المعين بـالمتهم أو المتقاضـي بأنها نيابة قانونية ؟</a:t>
            </a:r>
            <a:endParaRPr lang="en-US" sz="2000"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45</a:t>
            </a:fld>
            <a:endParaRPr lang="en-US" altLang="en-US"/>
          </a:p>
        </p:txBody>
      </p:sp>
    </p:spTree>
    <p:extLst>
      <p:ext uri="{BB962C8B-B14F-4D97-AF65-F5344CB8AC3E}">
        <p14:creationId xmlns:p14="http://schemas.microsoft.com/office/powerpoint/2010/main" val="37727336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lnSpc>
                <a:spcPct val="150000"/>
              </a:lnSpc>
            </a:pPr>
            <a:r>
              <a:rPr lang="ar-IQ" sz="1800" dirty="0" smtClean="0"/>
              <a:t>في </a:t>
            </a:r>
            <a:r>
              <a:rPr lang="ar-IQ" sz="1800" dirty="0"/>
              <a:t>الحقيقة ، أن التسليم بهذا التكييف يتوقف بنا عـن مواجهة عقبة نقابلها في حالة خطأ المحامي تجاه المتهم او الماضي استئنافاً و كما لو لم يعد مرافعته جيداً أو لم يرفع ! </a:t>
            </a:r>
            <a:r>
              <a:rPr lang="ar-IQ" sz="1800" dirty="0" smtClean="0"/>
              <a:t>في </a:t>
            </a:r>
            <a:r>
              <a:rPr lang="ar-IQ" sz="1800" dirty="0"/>
              <a:t>ميعاده ، مما ضيع الفرصة علي أيهما ، أو إذا تجاوز المحامي حدود نيابته . فكيف يطالب المتهم أو المتقاضي بحقه في التعويض وماذا سيكون موقف كل منهما من الأعمال التي قام بها المحامي متجاوزا حدود نيابته ؟ </a:t>
            </a:r>
            <a:endParaRPr lang="ar-IQ" sz="1800" dirty="0" smtClean="0"/>
          </a:p>
          <a:p>
            <a:pPr algn="just">
              <a:lnSpc>
                <a:spcPct val="150000"/>
              </a:lnSpc>
            </a:pPr>
            <a:r>
              <a:rPr lang="ar-IQ" sz="1800" dirty="0" smtClean="0"/>
              <a:t>فطبقا </a:t>
            </a:r>
            <a:r>
              <a:rPr lang="ar-IQ" sz="1800" dirty="0"/>
              <a:t>للنيابة القانونية إذا جاوز النائب حدود نيابته فقد صفة النيابة ولا يرتب التصرف أثره في ذمة الأصيل ، سواء كان الطرف الآخـر يعلم بهذا التجاوز أم كان يجهله . ولهذا الأخير في الحالة الثانية أن </a:t>
            </a:r>
            <a:r>
              <a:rPr lang="ar-IQ" sz="1800" dirty="0" smtClean="0"/>
              <a:t>يرجع </a:t>
            </a:r>
            <a:r>
              <a:rPr lang="ar-IQ" sz="1800" dirty="0"/>
              <a:t>علي النائب بالتعويض عن الضرر الذي لحقه نتيجة تلك </a:t>
            </a:r>
            <a:r>
              <a:rPr lang="ar-IQ" sz="1800" dirty="0" smtClean="0"/>
              <a:t>التجاوز، </a:t>
            </a:r>
            <a:r>
              <a:rPr lang="ar-IQ" sz="1800" dirty="0"/>
              <a:t>وفي كل الأحوال يجوز للأصيل إقرار تصرف النائب </a:t>
            </a:r>
            <a:r>
              <a:rPr lang="ar-IQ" sz="1800" dirty="0" smtClean="0"/>
              <a:t>المتجاوز. </a:t>
            </a:r>
            <a:r>
              <a:rPr lang="ar-IQ" sz="1800" dirty="0"/>
              <a:t>فهل يمكن التسليم بمثل هذا في حالة المحامي المنتدب ؟ فإذا تجاوز المحامي </a:t>
            </a:r>
            <a:r>
              <a:rPr lang="ar-IQ" sz="1800" dirty="0" smtClean="0"/>
              <a:t>حـدود.</a:t>
            </a:r>
            <a:endParaRPr lang="en-US" sz="1800"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46</a:t>
            </a:fld>
            <a:endParaRPr lang="en-US" altLang="en-US"/>
          </a:p>
        </p:txBody>
      </p:sp>
    </p:spTree>
    <p:extLst>
      <p:ext uri="{BB962C8B-B14F-4D97-AF65-F5344CB8AC3E}">
        <p14:creationId xmlns:p14="http://schemas.microsoft.com/office/powerpoint/2010/main" val="1872212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017713"/>
            <a:ext cx="8487544" cy="4114800"/>
          </a:xfrm>
        </p:spPr>
        <p:txBody>
          <a:bodyPr/>
          <a:lstStyle/>
          <a:p>
            <a:pPr algn="just">
              <a:lnSpc>
                <a:spcPct val="150000"/>
              </a:lnSpc>
            </a:pPr>
            <a:r>
              <a:rPr lang="ar-IQ" sz="2200" dirty="0"/>
              <a:t>أمر الانتداب أو التعيين كما لو كان منتدبا بمتابعة دعوى أمـام محكمـة أول درجة ثم صدر الحكم في غير صالح المـتهم أو المتقاضـي فرفـع استئنافا لهذا الحكم ومن المعلوم أن رفع الاستئناف يقتضـي تصـريحا خاصاً من جانب صاحب الشأن ولا يمكن استنتاج أن أمـر الانتداب أو التعيين قد صدر شاملاً رفع الاستئناف علي الحكم ، فهل يحق للمـتهم أو المتقاضي هنا رفض الحكم الصادر في الاستئناف بحجة تجاوز المحامي - النائب – حدود نيابته ؟ و علي ما يترتب علـي هـذا الـرفض مـن إعطائهما الحق في مواعيد استئناف جديدة . على ما يبدو أن ذلك غيـر ممكن ويقوم ذلك عقبة أمام قبول النيابة القانونيـة المفروضـة كتكييـف وضع المحامي المنتدب أو المعين </a:t>
            </a:r>
            <a:r>
              <a:rPr lang="ar-IQ" sz="2000" dirty="0" smtClean="0">
                <a:cs typeface="Ali-A-Samik" pitchFamily="2" charset="-78"/>
              </a:rPr>
              <a:t>.</a:t>
            </a:r>
            <a:endParaRPr lang="en-US" sz="2000" dirty="0">
              <a:cs typeface="Ali-A-Samik" pitchFamily="2" charset="-78"/>
            </a:endParaRPr>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47</a:t>
            </a:fld>
            <a:endParaRPr lang="en-US" altLang="en-US"/>
          </a:p>
        </p:txBody>
      </p:sp>
    </p:spTree>
    <p:extLst>
      <p:ext uri="{BB962C8B-B14F-4D97-AF65-F5344CB8AC3E}">
        <p14:creationId xmlns:p14="http://schemas.microsoft.com/office/powerpoint/2010/main" val="19564734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017712"/>
            <a:ext cx="8487544" cy="4435623"/>
          </a:xfrm>
        </p:spPr>
        <p:txBody>
          <a:bodyPr/>
          <a:lstStyle/>
          <a:p>
            <a:pPr algn="just">
              <a:lnSpc>
                <a:spcPct val="150000"/>
              </a:lnSpc>
            </a:pPr>
            <a:r>
              <a:rPr lang="ar-IQ" sz="2200" dirty="0"/>
              <a:t>أن العلاقة بين المحامي المنتدب أو المعين بالمتهم أو المتقاضـي قريبة من عقود الإذعان المعروفة في القانون ، إذ يوجـد هنـا عقـد مفروض علي الطرفين وإن كان هناك اختلاف بسيط بين عقود الإذعـان والعلاقة محل البحث يتمثل في أن الأولي غالباً ما تفرض علي طـرف واحد من أطراف العلاقة ، وذلك كعقود الكهرباء أو التليفونات أو غيرها من العقود التي تظهر فيها الدولة بهيئاتها ومؤسساتها العامة كطرف فـي العلاقة أما في علاقة المحـامي المنتـدب أو المعـين بـالمتهم أو المتقاضي فالعقد مفروض علي الطرفين . ونسارع إلى الاعتراف بـأن العقد قد أفرغ في جانب كبير من مضمونه بغياب تبادل التراضي فيه " ) . وهذا ما يدفعنا إلى عدم قبول فكرة عقود الإذعان بصفة عامة حيث أن النظرة المتعمقة إلي مثل هذه العقود تؤدي إلى القول بأنه لا يوجد – في الحقيقة عقد، </a:t>
            </a:r>
            <a:endParaRPr lang="en-US" sz="2200"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48</a:t>
            </a:fld>
            <a:endParaRPr lang="en-US" altLang="en-US"/>
          </a:p>
        </p:txBody>
      </p:sp>
    </p:spTree>
    <p:extLst>
      <p:ext uri="{BB962C8B-B14F-4D97-AF65-F5344CB8AC3E}">
        <p14:creationId xmlns:p14="http://schemas.microsoft.com/office/powerpoint/2010/main" val="22255929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44825"/>
            <a:ext cx="8631560" cy="5013176"/>
          </a:xfrm>
        </p:spPr>
        <p:txBody>
          <a:bodyPr/>
          <a:lstStyle/>
          <a:p>
            <a:pPr algn="just">
              <a:lnSpc>
                <a:spcPct val="150000"/>
              </a:lnSpc>
            </a:pPr>
            <a:r>
              <a:rPr lang="ar-IQ" sz="2200" dirty="0"/>
              <a:t>إذ باختفاء ركنه الأول وهو تبادل الرضاء بين الطرفين، ويمكننا تسمية مثل هذه الحالات بأنها مراكـز قانونية يفرضها القانون على الطرفين أو على أحدهما ، وبذلك فإننا نصل ! القول بأن علاقة المحامي المنتدب أو المعين بمن يدافع او يحضر عنـه تعتبر مركزاً قانونياً مفروضا عليهما بهدف عام وهو ضمان حسن سير </a:t>
            </a:r>
            <a:r>
              <a:rPr lang="ar-IQ" sz="2200" dirty="0" smtClean="0"/>
              <a:t>العدالة </a:t>
            </a:r>
            <a:r>
              <a:rPr lang="ar-IQ" sz="2200" dirty="0"/>
              <a:t>وجريان الإجراءات في مجراها القانوني السليم بقيام متخصص صناعة القانون بها وكذا تحقيق مبدأ الدفاع لكل متهم، ومثل هذه المراكز القانونية المفروضة ليست غريبة عـن القـانون المدى فلقد عرف العديد من هذه المواقف نذكر منها علي سبيل المثال - حتى تتضح الرؤية ويفصل المقال في علاقة المحامي المنتدب أو المعين المنهم أو المتقاضي ما ورد بالقانون متعلقاً بالشفعة. فمالـك العقـار الراغب في بيع عقاره يجب عليه إعلان نيته إلي مـن لـه الـحـق فـي </a:t>
            </a:r>
            <a:r>
              <a:rPr lang="ar-IQ" sz="2200" dirty="0" smtClean="0"/>
              <a:t>الشفعة. </a:t>
            </a:r>
            <a:r>
              <a:rPr lang="ar-IQ" sz="2200" dirty="0"/>
              <a:t>وبعد أن يعلن الشفيع رغبته بالطريق القانوني و هو إعلانهـا.</a:t>
            </a:r>
            <a:endParaRPr lang="en-US" sz="2200"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49</a:t>
            </a:fld>
            <a:endParaRPr lang="en-US" altLang="en-US"/>
          </a:p>
        </p:txBody>
      </p:sp>
    </p:spTree>
    <p:extLst>
      <p:ext uri="{BB962C8B-B14F-4D97-AF65-F5344CB8AC3E}">
        <p14:creationId xmlns:p14="http://schemas.microsoft.com/office/powerpoint/2010/main" val="3995985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79388" y="476250"/>
            <a:ext cx="8764587" cy="936625"/>
          </a:xfrm>
        </p:spPr>
        <p:txBody>
          <a:bodyPr/>
          <a:lstStyle/>
          <a:p>
            <a:pPr algn="ctr" eaLnBrk="1" hangingPunct="1"/>
            <a:r>
              <a:rPr lang="ar-JO" altLang="en-US" sz="3200" b="1" smtClean="0"/>
              <a:t>   </a:t>
            </a:r>
            <a:r>
              <a:rPr lang="ar-AE" altLang="en-US" sz="3200" b="1" smtClean="0"/>
              <a:t>التعاريف</a:t>
            </a:r>
            <a:r>
              <a:rPr lang="ar-JO" altLang="en-US" sz="3200" b="1" smtClean="0"/>
              <a:t>          </a:t>
            </a:r>
            <a:endParaRPr lang="en-US" altLang="en-US" sz="3200" b="1" smtClean="0"/>
          </a:p>
        </p:txBody>
      </p:sp>
      <p:sp>
        <p:nvSpPr>
          <p:cNvPr id="4099" name="Rectangle 3"/>
          <p:cNvSpPr>
            <a:spLocks noGrp="1" noChangeArrowheads="1"/>
          </p:cNvSpPr>
          <p:nvPr>
            <p:ph type="body" idx="1"/>
          </p:nvPr>
        </p:nvSpPr>
        <p:spPr>
          <a:xfrm>
            <a:off x="539750" y="2017713"/>
            <a:ext cx="8415338" cy="4114800"/>
          </a:xfrm>
        </p:spPr>
        <p:txBody>
          <a:bodyPr/>
          <a:lstStyle/>
          <a:p>
            <a:pPr marL="339725" indent="0" algn="just" eaLnBrk="1" hangingPunct="1">
              <a:defRPr/>
            </a:pPr>
            <a:r>
              <a:rPr lang="ar-IQ" altLang="en-US" sz="2000" dirty="0"/>
              <a:t>أخذت كلمة (</a:t>
            </a:r>
            <a:r>
              <a:rPr lang="ar-IQ" altLang="en-US" sz="2400" dirty="0">
                <a:solidFill>
                  <a:srgbClr val="FF0000"/>
                </a:solidFill>
                <a:cs typeface="Ali-A-Samik" pitchFamily="2" charset="-78"/>
              </a:rPr>
              <a:t>المحامي) </a:t>
            </a:r>
            <a:r>
              <a:rPr lang="ar-IQ" altLang="en-US" sz="2000" dirty="0"/>
              <a:t>من الفعل (حمى)، فحمى فلاناً أي منعه ودفع عنه، والمدافع من الفعل (دفع) ومعناه حماه وانتصر له. </a:t>
            </a:r>
          </a:p>
          <a:p>
            <a:pPr marL="339725" indent="0" algn="just" eaLnBrk="1" hangingPunct="1">
              <a:defRPr/>
            </a:pPr>
            <a:r>
              <a:rPr lang="ar-IQ" altLang="en-US" sz="2400" dirty="0" smtClean="0">
                <a:solidFill>
                  <a:srgbClr val="FF0000"/>
                </a:solidFill>
                <a:cs typeface="Ali-A-Samik" pitchFamily="2" charset="-78"/>
              </a:rPr>
              <a:t> لم تعرف معظم القوانين ومنها قانون المحاماة في إقليم كوردستان – العراق، وإنما اهتمت بتعداد شروط ممارسة المحاماة، الا ان الفقه تولى ذلك. </a:t>
            </a:r>
          </a:p>
          <a:p>
            <a:pPr marL="339725" indent="0" algn="just" eaLnBrk="1" hangingPunct="1">
              <a:defRPr/>
            </a:pPr>
            <a:r>
              <a:rPr lang="ar-IQ" altLang="en-US" sz="2400" dirty="0" smtClean="0">
                <a:solidFill>
                  <a:srgbClr val="FF0000"/>
                </a:solidFill>
                <a:cs typeface="Ali-A-Samik" pitchFamily="2" charset="-78"/>
              </a:rPr>
              <a:t>المحامي</a:t>
            </a:r>
            <a:r>
              <a:rPr lang="ar-IQ" altLang="en-US" sz="2400" dirty="0">
                <a:solidFill>
                  <a:srgbClr val="FF0000"/>
                </a:solidFill>
                <a:cs typeface="Ali-A-Samik" pitchFamily="2" charset="-78"/>
              </a:rPr>
              <a:t>: </a:t>
            </a:r>
            <a:r>
              <a:rPr lang="ar-IQ" altLang="en-US" sz="2000" dirty="0"/>
              <a:t>هو الذي يتولى الدفاع عن موكله أو رعاية شؤونه القانونية، ويلتزم بالقيام بالمهام والأعمال التي أوكلت إليه بكفاءة وقدرة و إخلاص طبقاً لقواعد القانون ووفقاً لأصول مهنة المحاماة.</a:t>
            </a:r>
          </a:p>
          <a:p>
            <a:pPr marL="339725" indent="0" algn="just" eaLnBrk="1" hangingPunct="1">
              <a:defRPr/>
            </a:pPr>
            <a:r>
              <a:rPr lang="ar-IQ" altLang="en-US" sz="2400" dirty="0" smtClean="0">
                <a:solidFill>
                  <a:srgbClr val="FF0000"/>
                </a:solidFill>
                <a:cs typeface="Ali-A-Samik" pitchFamily="2" charset="-78"/>
              </a:rPr>
              <a:t> المحاماة : </a:t>
            </a:r>
            <a:r>
              <a:rPr lang="ar-IQ" altLang="en-US" sz="2000" dirty="0"/>
              <a:t>عنصر من عناصر تحقيق العدالة كونها القضاء الواقف وضمان لحق الدفاع المقدس</a:t>
            </a:r>
            <a:r>
              <a:rPr lang="ar-IQ" altLang="en-US" sz="2400" dirty="0" smtClean="0">
                <a:cs typeface="Ali-A-Samik" pitchFamily="2" charset="-78"/>
              </a:rPr>
              <a:t>. </a:t>
            </a:r>
            <a:r>
              <a:rPr lang="ar-AE" altLang="en-US" sz="2400" dirty="0" smtClean="0">
                <a:solidFill>
                  <a:srgbClr val="FF0000"/>
                </a:solidFill>
                <a:cs typeface="Ali-A-Samik" pitchFamily="2" charset="-78"/>
              </a:rPr>
              <a:t>(</a:t>
            </a:r>
            <a:r>
              <a:rPr lang="ar-IQ" altLang="en-US" sz="2400" dirty="0" smtClean="0">
                <a:solidFill>
                  <a:srgbClr val="FF0000"/>
                </a:solidFill>
                <a:cs typeface="Ali-A-Samik" pitchFamily="2" charset="-78"/>
              </a:rPr>
              <a:t>م/</a:t>
            </a:r>
            <a:r>
              <a:rPr lang="ar-AE" altLang="en-US" sz="2400" dirty="0" smtClean="0">
                <a:solidFill>
                  <a:srgbClr val="FF0000"/>
                </a:solidFill>
                <a:cs typeface="Ali-A-Samik" pitchFamily="2" charset="-78"/>
              </a:rPr>
              <a:t>٢-</a:t>
            </a:r>
            <a:r>
              <a:rPr lang="ar-IQ" altLang="en-US" sz="2400" dirty="0" smtClean="0">
                <a:solidFill>
                  <a:srgbClr val="FF0000"/>
                </a:solidFill>
                <a:cs typeface="Ali-A-Samik" pitchFamily="2" charset="-78"/>
              </a:rPr>
              <a:t>محاماة</a:t>
            </a:r>
            <a:r>
              <a:rPr lang="ar-AE" altLang="en-US" sz="2400" dirty="0" smtClean="0">
                <a:solidFill>
                  <a:srgbClr val="FF0000"/>
                </a:solidFill>
                <a:cs typeface="Ali-A-Samik" pitchFamily="2" charset="-78"/>
              </a:rPr>
              <a:t>)</a:t>
            </a:r>
            <a:endParaRPr lang="ar-IQ" altLang="en-US" sz="2400" dirty="0" smtClean="0">
              <a:solidFill>
                <a:srgbClr val="FF0000"/>
              </a:solidFill>
              <a:cs typeface="Ali-A-Samik" pitchFamily="2" charset="-78"/>
            </a:endParaRPr>
          </a:p>
          <a:p>
            <a:pPr marL="339725" indent="0" algn="just" eaLnBrk="1" hangingPunct="1">
              <a:defRPr/>
            </a:pPr>
            <a:r>
              <a:rPr lang="ar-IQ" altLang="en-US" sz="2400" dirty="0" smtClean="0">
                <a:solidFill>
                  <a:srgbClr val="FF0000"/>
                </a:solidFill>
                <a:cs typeface="Ali-A-Samik" pitchFamily="2" charset="-78"/>
              </a:rPr>
              <a:t> القضاء الواقف: </a:t>
            </a:r>
            <a:r>
              <a:rPr lang="ar-IQ" altLang="en-US" sz="2000" dirty="0"/>
              <a:t>هو مصطلح قانوني يستعمل عامة للدلالة على أعضاء الإدعاء العام ومساعديهم، وسميت بهذه التسمية لأنهم يقفون في أثناء مرافعتهم أمام هيئة المحكمة.</a:t>
            </a:r>
          </a:p>
          <a:p>
            <a:pPr marL="341312" indent="0" algn="just" eaLnBrk="1" hangingPunct="1">
              <a:buFont typeface="Wingdings" pitchFamily="2" charset="2"/>
              <a:buNone/>
              <a:defRPr/>
            </a:pPr>
            <a:endParaRPr lang="ar-IQ" altLang="en-US" sz="2400" dirty="0" smtClean="0">
              <a:cs typeface="+mj-cs"/>
            </a:endParaRPr>
          </a:p>
          <a:p>
            <a:pPr marL="798512" indent="-457200" algn="just" eaLnBrk="1" hangingPunct="1">
              <a:defRPr/>
            </a:pPr>
            <a:endParaRPr lang="ar-IQ" altLang="en-US" sz="2400" dirty="0" smtClean="0">
              <a:cs typeface="Ali-A-Samik" pitchFamily="2" charset="-78"/>
            </a:endParaRPr>
          </a:p>
          <a:p>
            <a:pPr marL="341312" indent="0" algn="just" eaLnBrk="1" hangingPunct="1">
              <a:buFont typeface="Wingdings" pitchFamily="2" charset="2"/>
              <a:buNone/>
              <a:defRPr/>
            </a:pPr>
            <a:endParaRPr lang="ar-IQ" altLang="en-US" sz="2400" dirty="0" smtClean="0"/>
          </a:p>
          <a:p>
            <a:pPr marL="341312" indent="0" algn="just" eaLnBrk="1" hangingPunct="1">
              <a:buFont typeface="Wingdings" pitchFamily="2" charset="2"/>
              <a:buNone/>
              <a:defRPr/>
            </a:pPr>
            <a:endParaRPr lang="ar-IQ" altLang="en-US" sz="2400" dirty="0" smtClean="0"/>
          </a:p>
          <a:p>
            <a:pPr algn="ctr" eaLnBrk="1" hangingPunct="1">
              <a:buFont typeface="Wingdings" pitchFamily="2" charset="2"/>
              <a:buNone/>
              <a:defRPr/>
            </a:pPr>
            <a:endParaRPr lang="ar-JO" altLang="en-US" sz="2400" dirty="0" smtClean="0"/>
          </a:p>
          <a:p>
            <a:pPr eaLnBrk="1" hangingPunct="1">
              <a:buFont typeface="Wingdings" pitchFamily="2" charset="2"/>
              <a:buNone/>
              <a:defRPr/>
            </a:pPr>
            <a:endParaRPr lang="en-US" altLang="en-US" sz="2400" dirty="0" smtClean="0"/>
          </a:p>
          <a:p>
            <a:pPr eaLnBrk="1" hangingPunct="1">
              <a:defRPr/>
            </a:pPr>
            <a:endParaRPr lang="en-US" altLang="en-US" sz="2400" dirty="0" smtClean="0"/>
          </a:p>
        </p:txBody>
      </p:sp>
      <p:sp>
        <p:nvSpPr>
          <p:cNvPr id="8196" name="Slide Number Placeholder 1"/>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0A537B16-7E99-4A4C-86F2-F6391BF63BBC}" type="slidenum">
              <a:rPr lang="ar-SA" altLang="en-US" sz="1400" smtClean="0">
                <a:solidFill>
                  <a:srgbClr val="000000"/>
                </a:solidFill>
              </a:rPr>
              <a:pPr rtl="0" eaLnBrk="1" hangingPunct="1">
                <a:spcBef>
                  <a:spcPct val="0"/>
                </a:spcBef>
                <a:buClrTx/>
                <a:buSzTx/>
                <a:buFontTx/>
                <a:buNone/>
              </a:pPr>
              <a:t>5</a:t>
            </a:fld>
            <a:endParaRPr lang="en-US" altLang="en-US" sz="1400" smtClean="0">
              <a:solidFill>
                <a:srgbClr val="000000"/>
              </a:solidFill>
            </a:endParaRPr>
          </a:p>
        </p:txBody>
      </p:sp>
    </p:spTree>
  </p:cSld>
  <p:clrMapOvr>
    <a:masterClrMapping/>
  </p:clrMapOvr>
  <p:transition spd="slow">
    <p:circl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44825"/>
            <a:ext cx="8559552" cy="5013176"/>
          </a:xfrm>
        </p:spPr>
        <p:txBody>
          <a:bodyPr/>
          <a:lstStyle/>
          <a:p>
            <a:pPr algn="just">
              <a:lnSpc>
                <a:spcPct val="150000"/>
              </a:lnSpc>
            </a:pPr>
            <a:r>
              <a:rPr lang="ar-IQ" sz="2200" dirty="0"/>
              <a:t>فإن البائع تغل يـده عـن بيـع عقاره علي حسب اختياره وإلي الشخص الذي يرتاح إليه . فينـا نجـد متعاقدا ( مشتريا ) مفروضا عليه بل ومن حق الأخيـر أن يراجـع فـي شروط البيع كالثمن المحدد من قبل المالك . فينا نجد تشابهاً واضحاً بين مركز الشفيع ومالك العقار وبين المحامي المنتدب ومـن يحضـر عنـه فالبائع ( المالك ) يجب عليه قبول بيع عقاره إلي هذا المشتري المفروض من جانب المشرع تماماً كما يجب علي المحامي قبول التعيين أو الانتداب الصادر من الجهة المختصة ولا يجوز له الرفض إلا بشروط معينة تقبلها الجهة المختصة سنبينها حالا . وهذا المركز القانوني المفروض علي كل مـن المحـامي والـميـل يستمد أحكامه من النصوص التي نظمته سواء منها ما ورد فـي قـانون المحاماة، أم ما ورد في قانون المرافعات المدنية من قـانون اصول المحاكمات الجزائية الخاصة بتعيين محامي في جانب المتهم في مواد الجنايات والجنع والاحداث. </a:t>
            </a:r>
            <a:endParaRPr lang="en-US" sz="2200"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50</a:t>
            </a:fld>
            <a:endParaRPr lang="en-US" altLang="en-US"/>
          </a:p>
        </p:txBody>
      </p:sp>
    </p:spTree>
    <p:extLst>
      <p:ext uri="{BB962C8B-B14F-4D97-AF65-F5344CB8AC3E}">
        <p14:creationId xmlns:p14="http://schemas.microsoft.com/office/powerpoint/2010/main" val="24749828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50825" y="333375"/>
            <a:ext cx="8729663" cy="1366838"/>
          </a:xfrm>
        </p:spPr>
        <p:txBody>
          <a:bodyPr/>
          <a:lstStyle/>
          <a:p>
            <a:pPr algn="ctr" eaLnBrk="1" hangingPunct="1"/>
            <a:r>
              <a:rPr lang="ar-IQ" altLang="en-US" sz="3200" b="1" smtClean="0"/>
              <a:t/>
            </a:r>
            <a:br>
              <a:rPr lang="ar-IQ" altLang="en-US" sz="3200" b="1" smtClean="0"/>
            </a:br>
            <a:r>
              <a:rPr lang="ar-IQ" altLang="en-US" sz="3000" b="1" smtClean="0">
                <a:solidFill>
                  <a:srgbClr val="FF0000"/>
                </a:solidFill>
              </a:rPr>
              <a:t>ما يحظر على المحامي </a:t>
            </a:r>
            <a:r>
              <a:rPr lang="ar-IQ" altLang="en-US" sz="2800" b="1" smtClean="0"/>
              <a:t/>
            </a:r>
            <a:br>
              <a:rPr lang="ar-IQ" altLang="en-US" sz="2800" b="1" smtClean="0"/>
            </a:br>
            <a:r>
              <a:rPr lang="ar-IQ" altLang="en-US" sz="2800" b="1" smtClean="0"/>
              <a:t>عدم جواز </a:t>
            </a:r>
            <a:r>
              <a:rPr lang="ar-IQ" altLang="en-US" sz="2600" b="1" smtClean="0"/>
              <a:t>الجمع بين ممارسة المحاماة والوظائف العامة</a:t>
            </a:r>
            <a:br>
              <a:rPr lang="ar-IQ" altLang="en-US" sz="2600" b="1" smtClean="0"/>
            </a:br>
            <a:r>
              <a:rPr lang="ar-IQ" altLang="en-US" sz="2600" b="1" smtClean="0"/>
              <a:t> أو المهن الأخرى</a:t>
            </a:r>
            <a:endParaRPr lang="en-US" altLang="en-US" sz="2600" b="1" smtClean="0"/>
          </a:p>
        </p:txBody>
      </p:sp>
      <p:sp>
        <p:nvSpPr>
          <p:cNvPr id="9219" name="Rectangle 3"/>
          <p:cNvSpPr>
            <a:spLocks noGrp="1" noChangeArrowheads="1"/>
          </p:cNvSpPr>
          <p:nvPr>
            <p:ph type="body" idx="1"/>
          </p:nvPr>
        </p:nvSpPr>
        <p:spPr>
          <a:xfrm>
            <a:off x="250825" y="2017713"/>
            <a:ext cx="8704263" cy="4291012"/>
          </a:xfrm>
        </p:spPr>
        <p:txBody>
          <a:bodyPr/>
          <a:lstStyle/>
          <a:p>
            <a:pPr marL="0" indent="0" algn="just" eaLnBrk="1" hangingPunct="1">
              <a:defRPr/>
            </a:pPr>
            <a:r>
              <a:rPr lang="ar-IQ" altLang="en-US" sz="2200" dirty="0" smtClean="0"/>
              <a:t> لا يجوز الجمع بين عضوية النقابة والوظائف العامة أو النقابات المهنية الاخرى أو أية نقابة اخرى للمحامين. </a:t>
            </a:r>
            <a:r>
              <a:rPr lang="ar-IQ" altLang="en-US" sz="2200" dirty="0" smtClean="0">
                <a:solidFill>
                  <a:srgbClr val="FF0000"/>
                </a:solidFill>
              </a:rPr>
              <a:t>(م/ </a:t>
            </a:r>
            <a:r>
              <a:rPr lang="ar-AE" altLang="en-US" sz="2200" dirty="0" smtClean="0">
                <a:solidFill>
                  <a:srgbClr val="FF0000"/>
                </a:solidFill>
              </a:rPr>
              <a:t>٦</a:t>
            </a:r>
            <a:r>
              <a:rPr lang="ar-IQ" altLang="en-US" sz="2200" dirty="0" smtClean="0">
                <a:solidFill>
                  <a:srgbClr val="FF0000"/>
                </a:solidFill>
              </a:rPr>
              <a:t>/ أولاً - محاماة)</a:t>
            </a:r>
          </a:p>
          <a:p>
            <a:pPr marL="0" indent="0" algn="just" eaLnBrk="1" hangingPunct="1">
              <a:defRPr/>
            </a:pPr>
            <a:r>
              <a:rPr lang="ar-IQ" altLang="en-US" sz="2200" dirty="0" smtClean="0"/>
              <a:t> على رئيس وأعضاء مجلس النقابة ورؤساء الفرع التفرغ لأعمال النقابة، وعدم ممارسة المحاماة في هذه المدة . </a:t>
            </a:r>
            <a:r>
              <a:rPr lang="ar-IQ" altLang="en-US" sz="2200" dirty="0" smtClean="0">
                <a:solidFill>
                  <a:srgbClr val="FF0000"/>
                </a:solidFill>
              </a:rPr>
              <a:t>(م/ </a:t>
            </a:r>
            <a:r>
              <a:rPr lang="ar-AE" altLang="en-US" sz="2200" dirty="0" smtClean="0">
                <a:solidFill>
                  <a:srgbClr val="FF0000"/>
                </a:solidFill>
              </a:rPr>
              <a:t>٦</a:t>
            </a:r>
            <a:r>
              <a:rPr lang="ar-IQ" altLang="en-US" sz="2200" dirty="0" smtClean="0">
                <a:solidFill>
                  <a:srgbClr val="FF0000"/>
                </a:solidFill>
              </a:rPr>
              <a:t>/</a:t>
            </a:r>
            <a:r>
              <a:rPr lang="ar-AE" altLang="en-US" sz="2200" dirty="0" smtClean="0">
                <a:solidFill>
                  <a:srgbClr val="FF0000"/>
                </a:solidFill>
              </a:rPr>
              <a:t> </a:t>
            </a:r>
            <a:r>
              <a:rPr lang="ar-IQ" altLang="en-US" sz="2200" dirty="0" smtClean="0">
                <a:solidFill>
                  <a:srgbClr val="FF0000"/>
                </a:solidFill>
              </a:rPr>
              <a:t>ثانياً - محاماة</a:t>
            </a:r>
            <a:r>
              <a:rPr lang="ar-AE" altLang="en-US" sz="2200" dirty="0" smtClean="0">
                <a:solidFill>
                  <a:srgbClr val="FF0000"/>
                </a:solidFill>
              </a:rPr>
              <a:t>)</a:t>
            </a:r>
            <a:endParaRPr lang="ar-IQ" altLang="en-US" sz="2200" dirty="0" smtClean="0">
              <a:solidFill>
                <a:srgbClr val="FF0000"/>
              </a:solidFill>
            </a:endParaRPr>
          </a:p>
          <a:p>
            <a:pPr marL="0" indent="0" algn="just" eaLnBrk="1" hangingPunct="1">
              <a:defRPr/>
            </a:pPr>
            <a:r>
              <a:rPr lang="ar-IQ" altLang="en-US" sz="2200" dirty="0">
                <a:solidFill>
                  <a:srgbClr val="FF0000"/>
                </a:solidFill>
              </a:rPr>
              <a:t> </a:t>
            </a:r>
            <a:r>
              <a:rPr lang="ar-IQ" altLang="en-US" sz="2200" dirty="0"/>
              <a:t>إذا مارس المحامي عملاَ من الاعمال المذكورة أعلاه يستبعد أسمه من السجل وفق أحكام هذا القانون. </a:t>
            </a:r>
            <a:r>
              <a:rPr lang="ar-IQ" altLang="en-US" sz="2200" dirty="0">
                <a:solidFill>
                  <a:srgbClr val="FF0000"/>
                </a:solidFill>
              </a:rPr>
              <a:t>(م/٧/ محاماة</a:t>
            </a:r>
            <a:r>
              <a:rPr lang="ar-IQ" altLang="en-US" sz="2200" dirty="0" smtClean="0">
                <a:solidFill>
                  <a:srgbClr val="FF0000"/>
                </a:solidFill>
              </a:rPr>
              <a:t>)</a:t>
            </a:r>
          </a:p>
          <a:p>
            <a:pPr marL="0" indent="0" algn="just" eaLnBrk="1" hangingPunct="1">
              <a:defRPr/>
            </a:pPr>
            <a:r>
              <a:rPr lang="ar-IQ" altLang="en-US" sz="2200" dirty="0">
                <a:solidFill>
                  <a:srgbClr val="FF0000"/>
                </a:solidFill>
              </a:rPr>
              <a:t> </a:t>
            </a:r>
            <a:r>
              <a:rPr lang="ar-IQ" altLang="en-US" sz="2200" dirty="0" smtClean="0"/>
              <a:t>يحظر على المحامي الذي يتولى عضوية المجالس العامة أو التشريعية أو البلدية أو الإدارية </a:t>
            </a:r>
            <a:r>
              <a:rPr lang="ar-IQ" altLang="en-US" sz="2200" dirty="0">
                <a:solidFill>
                  <a:srgbClr val="FF0000"/>
                </a:solidFill>
              </a:rPr>
              <a:t> </a:t>
            </a:r>
            <a:r>
              <a:rPr lang="ar-IQ" altLang="en-US" sz="2200" dirty="0" smtClean="0"/>
              <a:t>قبول الوكالة بنفسه أو بواسطة شريكه او أي محام يعمل لحسابه ضد المجالس المذكورة خلال مدة العضوية ولمدة ثلاث سنوات لاحقة على إنتهائها. </a:t>
            </a:r>
            <a:r>
              <a:rPr lang="ar-IQ" altLang="en-US" sz="2200" dirty="0" smtClean="0">
                <a:solidFill>
                  <a:srgbClr val="FF0000"/>
                </a:solidFill>
              </a:rPr>
              <a:t>(م </a:t>
            </a:r>
            <a:r>
              <a:rPr lang="ar-AE" altLang="en-US" sz="2200" dirty="0" smtClean="0">
                <a:solidFill>
                  <a:srgbClr val="FF0000"/>
                </a:solidFill>
              </a:rPr>
              <a:t>٨/ </a:t>
            </a:r>
            <a:r>
              <a:rPr lang="ar-IQ" altLang="en-US" sz="2200" dirty="0" smtClean="0">
                <a:solidFill>
                  <a:srgbClr val="FF0000"/>
                </a:solidFill>
              </a:rPr>
              <a:t>أولاً- محاماة</a:t>
            </a:r>
            <a:r>
              <a:rPr lang="ar-AE" altLang="en-US" sz="2200" dirty="0" smtClean="0">
                <a:solidFill>
                  <a:srgbClr val="FF0000"/>
                </a:solidFill>
              </a:rPr>
              <a:t>)</a:t>
            </a:r>
            <a:endParaRPr lang="ar-IQ" altLang="en-US" sz="2200" dirty="0" smtClean="0">
              <a:solidFill>
                <a:srgbClr val="FF0000"/>
              </a:solidFill>
            </a:endParaRPr>
          </a:p>
          <a:p>
            <a:pPr marL="0" indent="0" algn="just" eaLnBrk="1" hangingPunct="1">
              <a:defRPr/>
            </a:pPr>
            <a:r>
              <a:rPr lang="ar-IQ" altLang="en-US" sz="2200" dirty="0" smtClean="0"/>
              <a:t> لايجوز لمن يتولى وظيفة عامة في دوائر الدولة او القطاع المختلط او كان مشاورا قانونيا لها ان يتوكل بنفسه او بواسطة شريكه او اي محام يعمل لحسابه في دعوى ضد الجهة التي كان يعمل لديها الا بعد ثلاث سنوات على انتهاء علاقته بها </a:t>
            </a:r>
            <a:r>
              <a:rPr lang="ar-IQ" altLang="en-US" sz="2200" dirty="0" smtClean="0">
                <a:solidFill>
                  <a:srgbClr val="FF0000"/>
                </a:solidFill>
              </a:rPr>
              <a:t>(م </a:t>
            </a:r>
            <a:r>
              <a:rPr lang="ar-IQ" altLang="en-US" sz="2200" dirty="0">
                <a:solidFill>
                  <a:srgbClr val="FF0000"/>
                </a:solidFill>
              </a:rPr>
              <a:t>٨/ </a:t>
            </a:r>
            <a:r>
              <a:rPr lang="ar-IQ" altLang="en-US" sz="2200" dirty="0" smtClean="0">
                <a:solidFill>
                  <a:srgbClr val="FF0000"/>
                </a:solidFill>
              </a:rPr>
              <a:t>ثانياً- محاماة</a:t>
            </a:r>
            <a:r>
              <a:rPr lang="ar-IQ" altLang="en-US" sz="2200" dirty="0">
                <a:solidFill>
                  <a:srgbClr val="FF0000"/>
                </a:solidFill>
              </a:rPr>
              <a:t>)</a:t>
            </a:r>
          </a:p>
          <a:p>
            <a:pPr marL="0" indent="0" algn="just" eaLnBrk="1" hangingPunct="1">
              <a:buFont typeface="Wingdings" pitchFamily="2" charset="2"/>
              <a:buNone/>
              <a:defRPr/>
            </a:pPr>
            <a:endParaRPr lang="ar-IQ" altLang="en-US" sz="2200" dirty="0" smtClean="0">
              <a:solidFill>
                <a:srgbClr val="FF0000"/>
              </a:solidFill>
            </a:endParaRPr>
          </a:p>
          <a:p>
            <a:pPr marL="0" indent="0" algn="just" eaLnBrk="1" hangingPunct="1">
              <a:buFont typeface="Wingdings" pitchFamily="2" charset="2"/>
              <a:buNone/>
              <a:defRPr/>
            </a:pPr>
            <a:endParaRPr lang="ar-IQ" altLang="en-US" sz="2200" dirty="0" smtClean="0"/>
          </a:p>
          <a:p>
            <a:pPr marL="0" indent="0" algn="just" eaLnBrk="1" hangingPunct="1">
              <a:buFont typeface="Wingdings" pitchFamily="2" charset="2"/>
              <a:buNone/>
              <a:defRPr/>
            </a:pPr>
            <a:endParaRPr lang="ar-IQ" altLang="en-US" sz="2200" dirty="0" smtClean="0"/>
          </a:p>
          <a:p>
            <a:pPr marL="0" indent="0" algn="just" eaLnBrk="1" hangingPunct="1">
              <a:buFont typeface="Wingdings" pitchFamily="2" charset="2"/>
              <a:buNone/>
              <a:defRPr/>
            </a:pPr>
            <a:endParaRPr lang="ar-IQ" altLang="en-US" sz="2200" dirty="0" smtClean="0"/>
          </a:p>
          <a:p>
            <a:pPr algn="just" eaLnBrk="1" hangingPunct="1">
              <a:buFont typeface="Wingdings" pitchFamily="2" charset="2"/>
              <a:buChar char="§"/>
              <a:defRPr/>
            </a:pPr>
            <a:endParaRPr lang="ar-IQ" altLang="en-US" sz="2200" dirty="0" smtClean="0"/>
          </a:p>
        </p:txBody>
      </p:sp>
      <p:sp>
        <p:nvSpPr>
          <p:cNvPr id="13316" name="Slide Number Placeholder 1"/>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A73B3FA8-81B0-495E-A4C9-8EECC7BA6E13}" type="slidenum">
              <a:rPr lang="ar-SA" altLang="en-US" sz="1400" smtClean="0"/>
              <a:pPr rtl="0" eaLnBrk="1" hangingPunct="1">
                <a:spcBef>
                  <a:spcPct val="0"/>
                </a:spcBef>
                <a:buClrTx/>
                <a:buSzTx/>
                <a:buFontTx/>
                <a:buNone/>
              </a:pPr>
              <a:t>51</a:t>
            </a:fld>
            <a:endParaRPr lang="en-US" altLang="en-US"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1000" fill="hold"/>
                                        <p:tgtEl>
                                          <p:spTgt spid="921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21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21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219">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9219">
                                            <p:txEl>
                                              <p:pRg st="1" end="1"/>
                                            </p:txEl>
                                          </p:spTgt>
                                        </p:tgtEl>
                                        <p:attrNameLst>
                                          <p:attrName>style.visibility</p:attrName>
                                        </p:attrNameLst>
                                      </p:cBhvr>
                                      <p:to>
                                        <p:strVal val="visible"/>
                                      </p:to>
                                    </p:set>
                                    <p:anim calcmode="lin" valueType="num">
                                      <p:cBhvr>
                                        <p:cTn id="15" dur="1000" fill="hold"/>
                                        <p:tgtEl>
                                          <p:spTgt spid="921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921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9219">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9219">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9219">
                                            <p:txEl>
                                              <p:pRg st="2" end="2"/>
                                            </p:txEl>
                                          </p:spTgt>
                                        </p:tgtEl>
                                        <p:attrNameLst>
                                          <p:attrName>style.visibility</p:attrName>
                                        </p:attrNameLst>
                                      </p:cBhvr>
                                      <p:to>
                                        <p:strVal val="visible"/>
                                      </p:to>
                                    </p:set>
                                    <p:anim calcmode="lin" valueType="num">
                                      <p:cBhvr>
                                        <p:cTn id="23" dur="1000" fill="hold"/>
                                        <p:tgtEl>
                                          <p:spTgt spid="9219">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9219">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9219">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9219">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9219">
                                            <p:txEl>
                                              <p:pRg st="3" end="3"/>
                                            </p:txEl>
                                          </p:spTgt>
                                        </p:tgtEl>
                                        <p:attrNameLst>
                                          <p:attrName>style.visibility</p:attrName>
                                        </p:attrNameLst>
                                      </p:cBhvr>
                                      <p:to>
                                        <p:strVal val="visible"/>
                                      </p:to>
                                    </p:set>
                                    <p:anim calcmode="lin" valueType="num">
                                      <p:cBhvr>
                                        <p:cTn id="31" dur="1000" fill="hold"/>
                                        <p:tgtEl>
                                          <p:spTgt spid="9219">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9219">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9219">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9219">
                                            <p:txEl>
                                              <p:pRg st="3" end="3"/>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9219">
                                            <p:txEl>
                                              <p:pRg st="4" end="4"/>
                                            </p:txEl>
                                          </p:spTgt>
                                        </p:tgtEl>
                                        <p:attrNameLst>
                                          <p:attrName>style.visibility</p:attrName>
                                        </p:attrNameLst>
                                      </p:cBhvr>
                                      <p:to>
                                        <p:strVal val="visible"/>
                                      </p:to>
                                    </p:set>
                                    <p:anim calcmode="lin" valueType="num">
                                      <p:cBhvr>
                                        <p:cTn id="39" dur="1000" fill="hold"/>
                                        <p:tgtEl>
                                          <p:spTgt spid="9219">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9219">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9219">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11188" y="260350"/>
            <a:ext cx="8281987" cy="1152525"/>
          </a:xfrm>
        </p:spPr>
        <p:txBody>
          <a:bodyPr/>
          <a:lstStyle/>
          <a:p>
            <a:pPr algn="ctr"/>
            <a:r>
              <a:rPr lang="ar-IQ" altLang="en-US" sz="2800" b="1" smtClean="0"/>
              <a:t/>
            </a:r>
            <a:br>
              <a:rPr lang="ar-IQ" altLang="en-US" sz="2800" b="1" smtClean="0"/>
            </a:br>
            <a:r>
              <a:rPr lang="ar-IQ" altLang="en-US" sz="3200" b="1" smtClean="0">
                <a:solidFill>
                  <a:srgbClr val="FF0000"/>
                </a:solidFill>
              </a:rPr>
              <a:t>ما يحظر على المحامي </a:t>
            </a:r>
            <a:r>
              <a:rPr lang="ar-IQ" altLang="en-US" sz="3200" b="1" smtClean="0"/>
              <a:t/>
            </a:r>
            <a:br>
              <a:rPr lang="ar-IQ" altLang="en-US" sz="3200" b="1" smtClean="0"/>
            </a:br>
            <a:r>
              <a:rPr lang="ar-IQ" altLang="en-US" sz="3200" b="1" smtClean="0"/>
              <a:t>الحالات التي لا يجوز فيها الترافع  أو قبول الوكالة في قضية </a:t>
            </a:r>
            <a:endParaRPr lang="en-US" altLang="en-US" sz="2800" b="1" smtClean="0"/>
          </a:p>
        </p:txBody>
      </p:sp>
      <p:sp>
        <p:nvSpPr>
          <p:cNvPr id="3" name="Content Placeholder 2"/>
          <p:cNvSpPr>
            <a:spLocks noGrp="1"/>
          </p:cNvSpPr>
          <p:nvPr>
            <p:ph idx="1"/>
          </p:nvPr>
        </p:nvSpPr>
        <p:spPr>
          <a:xfrm>
            <a:off x="250825" y="2017713"/>
            <a:ext cx="8569325" cy="4114800"/>
          </a:xfrm>
        </p:spPr>
        <p:txBody>
          <a:bodyPr/>
          <a:lstStyle/>
          <a:p>
            <a:pPr algn="just">
              <a:defRPr/>
            </a:pPr>
            <a:r>
              <a:rPr lang="ar-AE" sz="2800" dirty="0" smtClean="0"/>
              <a:t>لا يجوز </a:t>
            </a:r>
            <a:r>
              <a:rPr lang="ar-IQ" sz="2800" dirty="0" smtClean="0"/>
              <a:t>لمن يمارس المحاماة بعد تركه القضاء مايلي:  </a:t>
            </a:r>
          </a:p>
          <a:p>
            <a:pPr marL="0" indent="0" algn="just">
              <a:buFont typeface="Wingdings" pitchFamily="2" charset="2"/>
              <a:buNone/>
              <a:defRPr/>
            </a:pPr>
            <a:r>
              <a:rPr lang="ar-IQ" sz="2800" dirty="0"/>
              <a:t>أولاً-  الترافع بنفسه أو بواسطة </a:t>
            </a:r>
            <a:r>
              <a:rPr lang="ar-IQ" sz="2800" dirty="0" smtClean="0"/>
              <a:t>شريكه او اي محام آخر يعمل لحسابه  </a:t>
            </a:r>
            <a:r>
              <a:rPr lang="ar-IQ" sz="2800" dirty="0"/>
              <a:t>أمام المحكمة التابعة لمنطقة الاستئناف التي كان يعمل </a:t>
            </a:r>
            <a:r>
              <a:rPr lang="ar-IQ" sz="2800" dirty="0" smtClean="0"/>
              <a:t>فيها قاضياً او عضواً في الادعاء العام </a:t>
            </a:r>
            <a:r>
              <a:rPr lang="ar-IQ" sz="2800" dirty="0"/>
              <a:t>الا بعد مرور ثلاث سنوات</a:t>
            </a:r>
            <a:r>
              <a:rPr lang="ar-IQ" sz="2800" dirty="0" smtClean="0"/>
              <a:t>.</a:t>
            </a:r>
          </a:p>
          <a:p>
            <a:pPr marL="0" indent="0" algn="just">
              <a:buFont typeface="Wingdings" pitchFamily="2" charset="2"/>
              <a:buNone/>
              <a:defRPr/>
            </a:pPr>
            <a:r>
              <a:rPr lang="ar-IQ" sz="2800" dirty="0" smtClean="0"/>
              <a:t>ثانياً- الترافع </a:t>
            </a:r>
            <a:r>
              <a:rPr lang="ar-IQ" sz="2800" dirty="0"/>
              <a:t>بنفسه أو بواسطة </a:t>
            </a:r>
            <a:r>
              <a:rPr lang="ar-IQ" sz="2800" dirty="0" smtClean="0"/>
              <a:t>شريكه أو اي محام آخر يعمل لحسابه </a:t>
            </a:r>
            <a:r>
              <a:rPr lang="ar-IQ" sz="2800" dirty="0"/>
              <a:t>في الدعوى التي كانت معروضة عليه أو أبدى رأيا </a:t>
            </a:r>
            <a:r>
              <a:rPr lang="ar-IQ" sz="2800" dirty="0" smtClean="0"/>
              <a:t>فيها. </a:t>
            </a:r>
            <a:r>
              <a:rPr lang="ar-IQ" sz="2800" dirty="0" smtClean="0">
                <a:solidFill>
                  <a:srgbClr val="FF0000"/>
                </a:solidFill>
              </a:rPr>
              <a:t>(</a:t>
            </a:r>
            <a:r>
              <a:rPr lang="ar-IQ" sz="2800" dirty="0">
                <a:solidFill>
                  <a:srgbClr val="FF0000"/>
                </a:solidFill>
              </a:rPr>
              <a:t>م/٩- محاماة) </a:t>
            </a:r>
            <a:endParaRPr lang="ar-IQ" sz="2800" dirty="0"/>
          </a:p>
          <a:p>
            <a:pPr algn="just">
              <a:defRPr/>
            </a:pPr>
            <a:r>
              <a:rPr lang="ar-IQ" sz="2800" dirty="0" smtClean="0"/>
              <a:t>لا يجوز لمن كان حكماً أو خبيراً أو شاهداً في قضية ان يقبل الوكالة فيها بنفسه أو بواسطة شريكه او اي محام يعمل لحسابه.</a:t>
            </a:r>
            <a:r>
              <a:rPr lang="ar-IQ" sz="2800" dirty="0" smtClean="0">
                <a:solidFill>
                  <a:srgbClr val="FF0000"/>
                </a:solidFill>
              </a:rPr>
              <a:t>(م/ </a:t>
            </a:r>
            <a:r>
              <a:rPr lang="ar-AE" sz="2800" dirty="0" smtClean="0">
                <a:solidFill>
                  <a:srgbClr val="FF0000"/>
                </a:solidFill>
              </a:rPr>
              <a:t>١٠- </a:t>
            </a:r>
            <a:r>
              <a:rPr lang="ar-IQ" sz="2800" dirty="0" smtClean="0">
                <a:solidFill>
                  <a:srgbClr val="FF0000"/>
                </a:solidFill>
              </a:rPr>
              <a:t>محاماة) </a:t>
            </a:r>
          </a:p>
          <a:p>
            <a:pPr>
              <a:defRPr/>
            </a:pPr>
            <a:endParaRPr lang="en-US" dirty="0"/>
          </a:p>
        </p:txBody>
      </p:sp>
      <p:sp>
        <p:nvSpPr>
          <p:cNvPr id="14340" name="Slide Number Placeholder 1"/>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3288B2EA-7967-47DD-B7CC-384A28574BCB}" type="slidenum">
              <a:rPr lang="ar-SA" altLang="en-US" sz="1400" smtClean="0"/>
              <a:pPr rtl="0" eaLnBrk="1" hangingPunct="1">
                <a:spcBef>
                  <a:spcPct val="0"/>
                </a:spcBef>
                <a:buClrTx/>
                <a:buSzTx/>
                <a:buFontTx/>
                <a:buNone/>
              </a:pPr>
              <a:t>52</a:t>
            </a:fld>
            <a:endParaRPr lang="en-US" altLang="en-US" sz="140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23850" y="333375"/>
            <a:ext cx="8585200" cy="1366838"/>
          </a:xfrm>
        </p:spPr>
        <p:txBody>
          <a:bodyPr/>
          <a:lstStyle/>
          <a:p>
            <a:pPr algn="ctr"/>
            <a:r>
              <a:rPr lang="ar-IQ" altLang="en-US" sz="4000" b="1" smtClean="0"/>
              <a:t>التدرج والصلاحيات </a:t>
            </a:r>
            <a:br>
              <a:rPr lang="ar-IQ" altLang="en-US" sz="4000" b="1" smtClean="0"/>
            </a:br>
            <a:r>
              <a:rPr lang="ar-IQ" altLang="en-US" sz="2800" smtClean="0">
                <a:solidFill>
                  <a:srgbClr val="FF0000"/>
                </a:solidFill>
              </a:rPr>
              <a:t>(م/١٦/ أولاً وثانياً وثالثاً- محاماة)</a:t>
            </a:r>
            <a:endParaRPr lang="en-US" altLang="en-US" sz="2800" smtClean="0">
              <a:solidFill>
                <a:srgbClr val="FF0000"/>
              </a:solidFill>
            </a:endParaRPr>
          </a:p>
        </p:txBody>
      </p:sp>
      <p:sp>
        <p:nvSpPr>
          <p:cNvPr id="3" name="Content Placeholder 2"/>
          <p:cNvSpPr>
            <a:spLocks noGrp="1"/>
          </p:cNvSpPr>
          <p:nvPr>
            <p:ph idx="1"/>
          </p:nvPr>
        </p:nvSpPr>
        <p:spPr>
          <a:xfrm>
            <a:off x="250825" y="2017713"/>
            <a:ext cx="8704263" cy="4114800"/>
          </a:xfrm>
        </p:spPr>
        <p:txBody>
          <a:bodyPr/>
          <a:lstStyle/>
          <a:p>
            <a:pPr algn="just">
              <a:defRPr/>
            </a:pPr>
            <a:r>
              <a:rPr lang="ar-IQ" sz="2400" dirty="0" smtClean="0"/>
              <a:t>يتدرج من تم تسجيله لأول مرة في سجل المحامين وفق القواعد التالية:</a:t>
            </a:r>
          </a:p>
          <a:p>
            <a:pPr marL="0" indent="0" algn="just">
              <a:buFont typeface="Wingdings" pitchFamily="2" charset="2"/>
              <a:buNone/>
              <a:defRPr/>
            </a:pPr>
            <a:r>
              <a:rPr lang="ar-IQ" sz="2400" b="1" u="sng" dirty="0" smtClean="0">
                <a:solidFill>
                  <a:srgbClr val="FF0000"/>
                </a:solidFill>
              </a:rPr>
              <a:t>أولاً - المحامي المتمرن:</a:t>
            </a:r>
            <a:r>
              <a:rPr lang="ar-IQ" sz="2400" b="1" dirty="0" smtClean="0">
                <a:solidFill>
                  <a:srgbClr val="FF0000"/>
                </a:solidFill>
              </a:rPr>
              <a:t> </a:t>
            </a:r>
            <a:r>
              <a:rPr lang="ar-IQ" sz="2400" dirty="0" smtClean="0"/>
              <a:t>يكون المحامي متمرناً على الممارسة الفعلية لأعمال المحاماة لمدة (</a:t>
            </a:r>
            <a:r>
              <a:rPr lang="ar-AE" sz="2400" dirty="0" smtClean="0"/>
              <a:t>٣) </a:t>
            </a:r>
            <a:r>
              <a:rPr lang="ar-IQ" sz="2400" dirty="0" smtClean="0"/>
              <a:t> ثلاث سنوات في مكتب محام مستشار أو ممارس زاول المحاماة لمدة لا تقل عن (</a:t>
            </a:r>
            <a:r>
              <a:rPr lang="ar-AE" sz="2400" dirty="0" smtClean="0"/>
              <a:t>٥) </a:t>
            </a:r>
            <a:r>
              <a:rPr lang="ar-IQ" sz="2400" dirty="0" smtClean="0"/>
              <a:t>خمسة </a:t>
            </a:r>
            <a:r>
              <a:rPr lang="ar-AE" sz="2400" dirty="0" smtClean="0"/>
              <a:t>سنوات</a:t>
            </a:r>
            <a:r>
              <a:rPr lang="ar-IQ" sz="2400" dirty="0"/>
              <a:t> </a:t>
            </a:r>
            <a:r>
              <a:rPr lang="ar-IQ" sz="2400" dirty="0" smtClean="0"/>
              <a:t>ويمارس خلال هذه المدة</a:t>
            </a:r>
            <a:r>
              <a:rPr lang="ar-AE" sz="2400" dirty="0" smtClean="0"/>
              <a:t> و</a:t>
            </a:r>
            <a:r>
              <a:rPr lang="ar-IQ" sz="2400" dirty="0" smtClean="0"/>
              <a:t>تحت إشراف ممرنه </a:t>
            </a:r>
            <a:r>
              <a:rPr lang="ar-AE" sz="2400" dirty="0" smtClean="0"/>
              <a:t>الصلاحيات ا</a:t>
            </a:r>
            <a:r>
              <a:rPr lang="ar-IQ" sz="2400" dirty="0" smtClean="0"/>
              <a:t>التالية:</a:t>
            </a:r>
          </a:p>
          <a:p>
            <a:pPr marL="0" indent="0" algn="just">
              <a:buFont typeface="Wingdings" pitchFamily="2" charset="2"/>
              <a:buNone/>
              <a:defRPr/>
            </a:pPr>
            <a:r>
              <a:rPr lang="ar-AE" sz="2400" dirty="0" smtClean="0"/>
              <a:t>١- </a:t>
            </a:r>
            <a:r>
              <a:rPr lang="ar-IQ" sz="2400" dirty="0" smtClean="0"/>
              <a:t>التوكل</a:t>
            </a:r>
            <a:r>
              <a:rPr lang="ar-AE" sz="2400" dirty="0" smtClean="0"/>
              <a:t> عن الغير </a:t>
            </a:r>
            <a:r>
              <a:rPr lang="ar-IQ" sz="2400" dirty="0" smtClean="0"/>
              <a:t>في الدعاوي المدنية</a:t>
            </a:r>
            <a:r>
              <a:rPr lang="ar-AE" sz="2400" dirty="0" smtClean="0"/>
              <a:t> والمنازعات</a:t>
            </a:r>
            <a:r>
              <a:rPr lang="ar-IQ" sz="2400" dirty="0" smtClean="0"/>
              <a:t> القضائية اذا كانت قيمتها لا تزيد على (</a:t>
            </a:r>
            <a:r>
              <a:rPr lang="ar-AE" sz="2400" dirty="0" smtClean="0"/>
              <a:t>١٥٠,٠٠٠) </a:t>
            </a:r>
            <a:r>
              <a:rPr lang="ar-IQ" sz="2400" dirty="0" smtClean="0"/>
              <a:t>مائة وخمسون ألف </a:t>
            </a:r>
            <a:r>
              <a:rPr lang="ar-AE" sz="2400" dirty="0" smtClean="0"/>
              <a:t>دينار.</a:t>
            </a:r>
            <a:endParaRPr lang="ar-IQ" sz="2400" dirty="0" smtClean="0"/>
          </a:p>
          <a:p>
            <a:pPr marL="0" indent="0" algn="just">
              <a:buFont typeface="Wingdings" pitchFamily="2" charset="2"/>
              <a:buNone/>
              <a:defRPr/>
            </a:pPr>
            <a:r>
              <a:rPr lang="ar-AE" sz="2400" dirty="0" smtClean="0"/>
              <a:t>٢- </a:t>
            </a:r>
            <a:r>
              <a:rPr lang="ar-IQ" sz="2400" dirty="0" smtClean="0"/>
              <a:t>التوكل </a:t>
            </a:r>
            <a:r>
              <a:rPr lang="ar-IQ" sz="2400" dirty="0"/>
              <a:t>في دعاوي الاحوال الشخصية </a:t>
            </a:r>
            <a:r>
              <a:rPr lang="ar-IQ" sz="2400" dirty="0" smtClean="0"/>
              <a:t>والاستملاك</a:t>
            </a:r>
            <a:r>
              <a:rPr lang="ar-AE" sz="2400" dirty="0"/>
              <a:t> </a:t>
            </a:r>
            <a:r>
              <a:rPr lang="ar-AE" sz="2400" dirty="0" smtClean="0"/>
              <a:t>مهما بلغت قيمتها</a:t>
            </a:r>
            <a:r>
              <a:rPr lang="ar-IQ" sz="2400" dirty="0" smtClean="0"/>
              <a:t>.</a:t>
            </a:r>
            <a:endParaRPr lang="ar-AE" sz="2400" dirty="0" smtClean="0"/>
          </a:p>
          <a:p>
            <a:pPr marL="0" indent="0" algn="just">
              <a:buFont typeface="Wingdings" pitchFamily="2" charset="2"/>
              <a:buNone/>
              <a:defRPr/>
            </a:pPr>
            <a:r>
              <a:rPr lang="ar-AE" sz="2400" dirty="0" smtClean="0"/>
              <a:t>٣- </a:t>
            </a:r>
            <a:r>
              <a:rPr lang="ar-AE" sz="2400" dirty="0"/>
              <a:t>التوكل في دعاوي الجنح وحضور التحقيق فيها واستعمال طرق الطعن في القرارات والأحكام الصادرة بشأنها.</a:t>
            </a:r>
          </a:p>
          <a:p>
            <a:pPr marL="0" indent="0" algn="just">
              <a:buFont typeface="Wingdings" pitchFamily="2" charset="2"/>
              <a:buNone/>
              <a:defRPr/>
            </a:pPr>
            <a:endParaRPr lang="ar-AE" sz="2400" dirty="0" smtClean="0"/>
          </a:p>
          <a:p>
            <a:pPr marL="0" indent="0" algn="just">
              <a:buFont typeface="Wingdings" pitchFamily="2" charset="2"/>
              <a:buNone/>
              <a:defRPr/>
            </a:pPr>
            <a:endParaRPr lang="ar-AE" sz="2400" dirty="0" smtClean="0"/>
          </a:p>
          <a:p>
            <a:pPr marL="0" indent="0" algn="just">
              <a:buFont typeface="Wingdings" pitchFamily="2" charset="2"/>
              <a:buNone/>
              <a:defRPr/>
            </a:pPr>
            <a:endParaRPr lang="ar-IQ" sz="2400" dirty="0" smtClean="0"/>
          </a:p>
          <a:p>
            <a:pPr marL="0" indent="0" algn="just">
              <a:buFont typeface="Wingdings" pitchFamily="2" charset="2"/>
              <a:buNone/>
              <a:defRPr/>
            </a:pPr>
            <a:endParaRPr lang="ar-AE" sz="2400" dirty="0" smtClean="0"/>
          </a:p>
          <a:p>
            <a:pPr marL="0" indent="0" algn="just">
              <a:buFont typeface="Wingdings" pitchFamily="2" charset="2"/>
              <a:buNone/>
              <a:defRPr/>
            </a:pPr>
            <a:endParaRPr lang="en-US" sz="2400" dirty="0"/>
          </a:p>
        </p:txBody>
      </p:sp>
      <p:sp>
        <p:nvSpPr>
          <p:cNvPr id="15364" name="Slide Number Placeholder 1"/>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BA5D383E-D451-4B55-BEDE-B73CEB6B776B}" type="slidenum">
              <a:rPr lang="ar-SA" altLang="en-US" sz="1400" smtClean="0"/>
              <a:pPr rtl="0" eaLnBrk="1" hangingPunct="1">
                <a:spcBef>
                  <a:spcPct val="0"/>
                </a:spcBef>
                <a:buClrTx/>
                <a:buSzTx/>
                <a:buFontTx/>
                <a:buNone/>
              </a:pPr>
              <a:t>53</a:t>
            </a:fld>
            <a:endParaRPr lang="en-US" altLang="en-US" sz="140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50825" y="333375"/>
            <a:ext cx="8693150" cy="935038"/>
          </a:xfrm>
        </p:spPr>
        <p:txBody>
          <a:bodyPr/>
          <a:lstStyle/>
          <a:p>
            <a:pPr algn="ctr"/>
            <a:r>
              <a:rPr lang="ar-AE" altLang="en-US" sz="3600" b="1" smtClean="0"/>
              <a:t>التدرج والصلاحيات</a:t>
            </a:r>
            <a:endParaRPr lang="en-US" altLang="en-US" sz="3600" b="1" smtClean="0"/>
          </a:p>
        </p:txBody>
      </p:sp>
      <p:sp>
        <p:nvSpPr>
          <p:cNvPr id="16387" name="Content Placeholder 2"/>
          <p:cNvSpPr>
            <a:spLocks noGrp="1"/>
          </p:cNvSpPr>
          <p:nvPr>
            <p:ph idx="1"/>
          </p:nvPr>
        </p:nvSpPr>
        <p:spPr>
          <a:xfrm>
            <a:off x="250825" y="1916113"/>
            <a:ext cx="8704263" cy="4465637"/>
          </a:xfrm>
        </p:spPr>
        <p:txBody>
          <a:bodyPr/>
          <a:lstStyle/>
          <a:p>
            <a:pPr marL="0" indent="0" algn="just">
              <a:buFont typeface="Wingdings" pitchFamily="2" charset="2"/>
              <a:buNone/>
            </a:pPr>
            <a:r>
              <a:rPr lang="ar-AE" altLang="en-US" sz="2300" dirty="0" smtClean="0"/>
              <a:t>٤-</a:t>
            </a:r>
            <a:r>
              <a:rPr lang="ar-IQ" altLang="en-US" sz="2300" dirty="0" smtClean="0"/>
              <a:t> المعاملات القانونية لدى دوائر الدولة  والمراجع الادارية واللجان الرسمية وشبه الرسمية.</a:t>
            </a:r>
            <a:endParaRPr lang="ar-AE" altLang="en-US" sz="2300" dirty="0" smtClean="0"/>
          </a:p>
          <a:p>
            <a:pPr marL="0" indent="0" algn="just">
              <a:buFont typeface="Wingdings" pitchFamily="2" charset="2"/>
              <a:buNone/>
            </a:pPr>
            <a:r>
              <a:rPr lang="ar-AE" altLang="en-US" sz="2300" dirty="0" smtClean="0"/>
              <a:t>٥- </a:t>
            </a:r>
            <a:r>
              <a:rPr lang="ar-IQ" altLang="en-US" sz="2300" dirty="0" smtClean="0"/>
              <a:t>أن يمارس مجتمعاً مع المحامي الممرن المرافعة في الدعاوي المدنية مهما بلغت قيمتها والجنايات واستعمال طرق الطعن فيها.</a:t>
            </a:r>
            <a:endParaRPr lang="ar-AE" altLang="en-US" sz="2300" dirty="0" smtClean="0"/>
          </a:p>
          <a:p>
            <a:pPr marL="0" indent="0" algn="just">
              <a:buFont typeface="Wingdings" pitchFamily="2" charset="2"/>
              <a:buNone/>
            </a:pPr>
            <a:r>
              <a:rPr lang="ar-IQ" altLang="en-US" sz="2300" b="1" u="sng" dirty="0" smtClean="0">
                <a:solidFill>
                  <a:srgbClr val="FF0000"/>
                </a:solidFill>
              </a:rPr>
              <a:t>ثانياً- المحامي الممارس:</a:t>
            </a:r>
            <a:r>
              <a:rPr lang="ar-IQ" altLang="en-US" sz="2300" b="1" dirty="0" smtClean="0">
                <a:solidFill>
                  <a:srgbClr val="FF0000"/>
                </a:solidFill>
              </a:rPr>
              <a:t> </a:t>
            </a:r>
            <a:r>
              <a:rPr lang="ar-AE" altLang="en-US" sz="2300" dirty="0" smtClean="0"/>
              <a:t>هو من أجتاز </a:t>
            </a:r>
            <a:r>
              <a:rPr lang="ar-IQ" altLang="en-US" sz="2300" dirty="0" smtClean="0"/>
              <a:t>مدة التمرين وبشروطه </a:t>
            </a:r>
            <a:r>
              <a:rPr lang="ar-AE" altLang="en-US" sz="2300" dirty="0" smtClean="0"/>
              <a:t>ويمارس ال</a:t>
            </a:r>
            <a:r>
              <a:rPr lang="ar-IQ" altLang="en-US" sz="2300" dirty="0" smtClean="0"/>
              <a:t>صلاحيات</a:t>
            </a:r>
            <a:r>
              <a:rPr lang="ar-AE" altLang="en-US" sz="2300" dirty="0" smtClean="0"/>
              <a:t> التالي</a:t>
            </a:r>
            <a:r>
              <a:rPr lang="ar-IQ" altLang="en-US" sz="2300" dirty="0" smtClean="0"/>
              <a:t>ة:</a:t>
            </a:r>
          </a:p>
          <a:p>
            <a:pPr marL="0" indent="0" algn="just">
              <a:buFont typeface="Wingdings" pitchFamily="2" charset="2"/>
              <a:buNone/>
            </a:pPr>
            <a:r>
              <a:rPr lang="ar-AE" altLang="en-US" sz="2300" dirty="0" smtClean="0"/>
              <a:t>١</a:t>
            </a:r>
            <a:r>
              <a:rPr lang="ar-IQ" altLang="en-US" sz="2300" dirty="0" smtClean="0"/>
              <a:t>- كافة صلاحيات المحامي المتمرن.</a:t>
            </a:r>
          </a:p>
          <a:p>
            <a:pPr marL="0" indent="0" algn="just">
              <a:buFont typeface="Wingdings" pitchFamily="2" charset="2"/>
              <a:buNone/>
            </a:pPr>
            <a:r>
              <a:rPr lang="ar-AE" altLang="en-US" sz="2300" dirty="0" smtClean="0"/>
              <a:t>٢</a:t>
            </a:r>
            <a:r>
              <a:rPr lang="ar-IQ" altLang="en-US" sz="2300" dirty="0" smtClean="0"/>
              <a:t>- التوكل في كافة الدعاوي المدنية والجزائية والعمل والاحداث واستعمال طرق الطعن فيها.</a:t>
            </a:r>
          </a:p>
          <a:p>
            <a:pPr marL="0" indent="0" algn="just">
              <a:buFont typeface="Wingdings" pitchFamily="2" charset="2"/>
              <a:buNone/>
            </a:pPr>
            <a:r>
              <a:rPr lang="ar-AE" altLang="en-US" sz="2300" dirty="0" smtClean="0"/>
              <a:t>٣- </a:t>
            </a:r>
            <a:r>
              <a:rPr lang="ar-IQ" altLang="en-US" sz="2300" dirty="0" smtClean="0"/>
              <a:t>التعاقد بصفة مشاور قانوني مع شركات القطاع الخاص أو أي مشرع</a:t>
            </a:r>
            <a:r>
              <a:rPr lang="ar-AE" altLang="en-US" sz="2300" dirty="0" smtClean="0"/>
              <a:t> صناعي </a:t>
            </a:r>
            <a:r>
              <a:rPr lang="ar-IQ" altLang="en-US" sz="2300" dirty="0" smtClean="0"/>
              <a:t>أو</a:t>
            </a:r>
            <a:r>
              <a:rPr lang="ar-AE" altLang="en-US" sz="2300" dirty="0" smtClean="0"/>
              <a:t> زراعي أو </a:t>
            </a:r>
            <a:r>
              <a:rPr lang="ar-IQ" altLang="en-US" sz="2300" dirty="0" smtClean="0"/>
              <a:t>مكاتب المقاولات والتعهدات</a:t>
            </a:r>
            <a:r>
              <a:rPr lang="ar-AE" altLang="en-US" sz="2300" dirty="0" smtClean="0"/>
              <a:t> العلمي</a:t>
            </a:r>
            <a:r>
              <a:rPr lang="ar-IQ" altLang="en-US" sz="2300" dirty="0" smtClean="0"/>
              <a:t>ة والفنية والتجارية التي لا يزيد رأسمالها عن مبلغ (٧٥</a:t>
            </a:r>
            <a:r>
              <a:rPr lang="ar-AE" altLang="en-US" sz="2300" dirty="0" smtClean="0"/>
              <a:t>,٠٠٠,٠٠٠</a:t>
            </a:r>
            <a:r>
              <a:rPr lang="ar-IQ" altLang="en-US" sz="2300" dirty="0" smtClean="0"/>
              <a:t>) </a:t>
            </a:r>
            <a:r>
              <a:rPr lang="ar-AE" altLang="en-US" sz="2300" dirty="0" smtClean="0"/>
              <a:t>خم</a:t>
            </a:r>
            <a:r>
              <a:rPr lang="ar-IQ" altLang="en-US" sz="2300" dirty="0" smtClean="0"/>
              <a:t>سة وسبعون مليون دينار.</a:t>
            </a:r>
          </a:p>
          <a:p>
            <a:pPr marL="0" indent="0" algn="just">
              <a:buFont typeface="Wingdings" pitchFamily="2" charset="2"/>
              <a:buNone/>
            </a:pPr>
            <a:r>
              <a:rPr lang="ar-AE" altLang="en-US" sz="2300" dirty="0" smtClean="0"/>
              <a:t>٤-</a:t>
            </a:r>
            <a:r>
              <a:rPr lang="ar-IQ" altLang="en-US" sz="2300" dirty="0" smtClean="0"/>
              <a:t> تنظيم عقود تأسيس الوطنية وتسجيلها وفق أحكام القانون.</a:t>
            </a:r>
            <a:endParaRPr lang="ar-AE" altLang="en-US" sz="2300" dirty="0" smtClean="0"/>
          </a:p>
          <a:p>
            <a:pPr marL="0" indent="0" algn="just">
              <a:buFont typeface="Wingdings" pitchFamily="2" charset="2"/>
              <a:buNone/>
            </a:pPr>
            <a:r>
              <a:rPr lang="ar-AE" altLang="en-US" sz="2300" dirty="0" smtClean="0"/>
              <a:t>٥- </a:t>
            </a:r>
            <a:r>
              <a:rPr lang="ar-IQ" altLang="en-US" sz="2300" dirty="0" smtClean="0"/>
              <a:t>إبداء المشورة القانونية.</a:t>
            </a:r>
          </a:p>
          <a:p>
            <a:pPr marL="0" indent="0" algn="just">
              <a:buFont typeface="Wingdings" pitchFamily="2" charset="2"/>
              <a:buNone/>
            </a:pPr>
            <a:endParaRPr lang="ar-IQ" altLang="en-US" sz="2300" dirty="0" smtClean="0"/>
          </a:p>
          <a:p>
            <a:pPr marL="0" indent="0" algn="just">
              <a:buFont typeface="Wingdings" pitchFamily="2" charset="2"/>
              <a:buNone/>
            </a:pPr>
            <a:endParaRPr lang="ar-IQ" altLang="en-US" sz="2300" dirty="0" smtClean="0"/>
          </a:p>
          <a:p>
            <a:pPr marL="0" indent="0">
              <a:buFont typeface="Wingdings" pitchFamily="2" charset="2"/>
              <a:buNone/>
            </a:pPr>
            <a:endParaRPr lang="ar-AE" altLang="en-US" sz="2300" dirty="0" smtClean="0"/>
          </a:p>
          <a:p>
            <a:pPr marL="0" indent="0">
              <a:buFont typeface="Wingdings" pitchFamily="2" charset="2"/>
              <a:buNone/>
            </a:pPr>
            <a:endParaRPr lang="ar-IQ" altLang="en-US" sz="2300" dirty="0" smtClean="0"/>
          </a:p>
          <a:p>
            <a:pPr marL="0" indent="0">
              <a:buFont typeface="Wingdings" pitchFamily="2" charset="2"/>
              <a:buNone/>
            </a:pPr>
            <a:endParaRPr lang="ar-IQ" altLang="en-US" sz="2300" dirty="0" smtClean="0"/>
          </a:p>
        </p:txBody>
      </p:sp>
      <p:sp>
        <p:nvSpPr>
          <p:cNvPr id="16388" name="Slide Number Placeholder 3"/>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2A6D9A58-CE28-48BB-825D-DDC7143C071B}" type="slidenum">
              <a:rPr lang="ar-SA" altLang="en-US" sz="1400" smtClean="0"/>
              <a:pPr rtl="0" eaLnBrk="1" hangingPunct="1">
                <a:spcBef>
                  <a:spcPct val="0"/>
                </a:spcBef>
                <a:buClrTx/>
                <a:buSzTx/>
                <a:buFontTx/>
                <a:buNone/>
              </a:pPr>
              <a:t>54</a:t>
            </a:fld>
            <a:endParaRPr lang="en-US" altLang="en-US" sz="140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50825" y="214313"/>
            <a:ext cx="8693150" cy="1127125"/>
          </a:xfrm>
        </p:spPr>
        <p:txBody>
          <a:bodyPr/>
          <a:lstStyle/>
          <a:p>
            <a:pPr algn="ctr"/>
            <a:r>
              <a:rPr lang="ar-IQ" altLang="en-US" sz="4000" b="1" smtClean="0"/>
              <a:t>التدرج والصلاحيات</a:t>
            </a:r>
            <a:endParaRPr lang="en-US" altLang="en-US" sz="4000" b="1" smtClean="0"/>
          </a:p>
        </p:txBody>
      </p:sp>
      <p:sp>
        <p:nvSpPr>
          <p:cNvPr id="17411" name="Content Placeholder 2"/>
          <p:cNvSpPr>
            <a:spLocks noGrp="1"/>
          </p:cNvSpPr>
          <p:nvPr>
            <p:ph idx="1"/>
          </p:nvPr>
        </p:nvSpPr>
        <p:spPr>
          <a:xfrm>
            <a:off x="250825" y="2017713"/>
            <a:ext cx="8704263" cy="4291012"/>
          </a:xfrm>
        </p:spPr>
        <p:txBody>
          <a:bodyPr/>
          <a:lstStyle/>
          <a:p>
            <a:pPr marL="0" indent="0" algn="just">
              <a:buFont typeface="Wingdings" pitchFamily="2" charset="2"/>
              <a:buNone/>
            </a:pPr>
            <a:r>
              <a:rPr lang="ar-IQ" altLang="en-US" sz="2300" b="1" u="sng" dirty="0" smtClean="0">
                <a:solidFill>
                  <a:srgbClr val="FF0000"/>
                </a:solidFill>
              </a:rPr>
              <a:t>ثالثاً- المحامي المستشار: </a:t>
            </a:r>
            <a:r>
              <a:rPr lang="ar-IQ" altLang="en-US" sz="2300" dirty="0" smtClean="0"/>
              <a:t>هو من أكمل مدة الممارسة لثلاث سنوات وقدم بحثاً قانونياً إلى المجلس ونال النجاح ويمارس الصلاحيات التالية:</a:t>
            </a:r>
          </a:p>
          <a:p>
            <a:pPr marL="0" indent="0" algn="just">
              <a:buFont typeface="Wingdings" pitchFamily="2" charset="2"/>
              <a:buNone/>
            </a:pPr>
            <a:r>
              <a:rPr lang="ar-AE" altLang="en-US" sz="2300" dirty="0" smtClean="0"/>
              <a:t>١- كاف</a:t>
            </a:r>
            <a:r>
              <a:rPr lang="ar-IQ" altLang="en-US" sz="2300" dirty="0" smtClean="0"/>
              <a:t>ة صلاحيات كل من المحامي المتمرن والمحامي الممارس.</a:t>
            </a:r>
            <a:endParaRPr lang="ar-AE" altLang="en-US" sz="2300" dirty="0" smtClean="0"/>
          </a:p>
          <a:p>
            <a:pPr marL="0" indent="0" algn="just">
              <a:buFont typeface="Wingdings" pitchFamily="2" charset="2"/>
              <a:buNone/>
            </a:pPr>
            <a:r>
              <a:rPr lang="ar-AE" altLang="en-US" sz="2300" dirty="0" smtClean="0"/>
              <a:t>٢- </a:t>
            </a:r>
            <a:r>
              <a:rPr lang="ar-IQ" altLang="en-US" sz="2300" dirty="0" smtClean="0"/>
              <a:t>إعداد مشروعات القوانين والأنظمة والتعليمات للدوائر الرسمية وشبه الرسمية والجمعيات والشركات بناءاً على طلبها أو بعقد مصدق. </a:t>
            </a:r>
          </a:p>
          <a:p>
            <a:pPr marL="0" indent="0" algn="just">
              <a:buFont typeface="Wingdings" pitchFamily="2" charset="2"/>
              <a:buNone/>
            </a:pPr>
            <a:r>
              <a:rPr lang="ar-AE" altLang="en-US" sz="2300" dirty="0" smtClean="0"/>
              <a:t>٣</a:t>
            </a:r>
            <a:r>
              <a:rPr lang="ar-IQ" altLang="en-US" sz="2300" dirty="0" smtClean="0"/>
              <a:t>- التعاقد مع شركات القطاع الخاص أو أي مشرع صناعي أو زراعي أو مكاتب المقاولات والتعهدات العلمية والفنية والتجارية</a:t>
            </a:r>
            <a:r>
              <a:rPr lang="ar-AE" altLang="en-US" sz="2300" dirty="0" smtClean="0"/>
              <a:t> مهما كان رأسمال </a:t>
            </a:r>
            <a:r>
              <a:rPr lang="ar-IQ" altLang="en-US" sz="2300" dirty="0" smtClean="0"/>
              <a:t>هذه الجهات.</a:t>
            </a:r>
          </a:p>
          <a:p>
            <a:pPr marL="0" indent="0" algn="just">
              <a:buFont typeface="Wingdings" pitchFamily="2" charset="2"/>
              <a:buNone/>
            </a:pPr>
            <a:r>
              <a:rPr lang="ar-AE" altLang="en-US" sz="2300" dirty="0" smtClean="0"/>
              <a:t>٤</a:t>
            </a:r>
            <a:r>
              <a:rPr lang="ar-IQ" altLang="en-US" sz="2300" dirty="0" smtClean="0"/>
              <a:t>- تسجيل الشركات الأجنبية أو فروعها العاملة في الأقليم.</a:t>
            </a:r>
          </a:p>
          <a:p>
            <a:pPr marL="0" indent="0" algn="just">
              <a:buFont typeface="Wingdings" pitchFamily="2" charset="2"/>
              <a:buNone/>
            </a:pPr>
            <a:r>
              <a:rPr lang="ar-AE" altLang="en-US" sz="2300" dirty="0" smtClean="0"/>
              <a:t>٥</a:t>
            </a:r>
            <a:r>
              <a:rPr lang="ar-IQ" altLang="en-US" sz="2300" dirty="0" smtClean="0"/>
              <a:t>- التعاقد بصفة مشاور قانوني لدائرة رسمية أو شبه رسمية واحدة أو مصرف واحد على أن يقتصر عمله على إبداء المشورة القانونية دون أن يكون له الحق في التوكل عن تلك الجهة في الدعاوي التي تقام من قبلها أو عليها. </a:t>
            </a:r>
          </a:p>
        </p:txBody>
      </p:sp>
      <p:sp>
        <p:nvSpPr>
          <p:cNvPr id="17412" name="Slide Number Placeholder 1"/>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F23A7535-FCBE-4E1E-A949-BFB4E4CA7667}" type="slidenum">
              <a:rPr lang="ar-SA" altLang="en-US" sz="1400" smtClean="0"/>
              <a:pPr rtl="0" eaLnBrk="1" hangingPunct="1">
                <a:spcBef>
                  <a:spcPct val="0"/>
                </a:spcBef>
                <a:buClrTx/>
                <a:buSzTx/>
                <a:buFontTx/>
                <a:buNone/>
              </a:pPr>
              <a:t>55</a:t>
            </a:fld>
            <a:endParaRPr lang="en-US" altLang="en-US" sz="140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50825" y="404813"/>
            <a:ext cx="8693150" cy="936625"/>
          </a:xfrm>
        </p:spPr>
        <p:txBody>
          <a:bodyPr/>
          <a:lstStyle/>
          <a:p>
            <a:pPr algn="ctr"/>
            <a:r>
              <a:rPr lang="ar-IQ" altLang="en-US" sz="3200" b="1" smtClean="0"/>
              <a:t>الاستثناءات الواردة على أحكام التدرج والصلاحيات</a:t>
            </a:r>
            <a:endParaRPr lang="en-US" altLang="en-US" sz="3200" b="1" smtClean="0"/>
          </a:p>
        </p:txBody>
      </p:sp>
      <p:sp>
        <p:nvSpPr>
          <p:cNvPr id="18435" name="Content Placeholder 2"/>
          <p:cNvSpPr>
            <a:spLocks noGrp="1"/>
          </p:cNvSpPr>
          <p:nvPr>
            <p:ph idx="1"/>
          </p:nvPr>
        </p:nvSpPr>
        <p:spPr>
          <a:xfrm>
            <a:off x="179388" y="2017713"/>
            <a:ext cx="8775700" cy="4291012"/>
          </a:xfrm>
        </p:spPr>
        <p:txBody>
          <a:bodyPr/>
          <a:lstStyle/>
          <a:p>
            <a:pPr algn="just"/>
            <a:r>
              <a:rPr lang="ar-IQ" altLang="en-US" sz="2200" u="sng" dirty="0" smtClean="0"/>
              <a:t>تحتسب مدة الخدمة </a:t>
            </a:r>
            <a:r>
              <a:rPr lang="ar-IQ" altLang="en-US" sz="2200" dirty="0" smtClean="0"/>
              <a:t>في المحاكم والادعاء العام، والدوائر العدلية او مديريات الحقوق في إحدى دوائر الاقليم اوالتدريس في كليات القانون، بعد نيل شهادة بكالوريوس في القانون أو ما يعادلها لأغراض التدرج المنصوص عليها في هذا القانون.</a:t>
            </a:r>
            <a:r>
              <a:rPr lang="ar-IQ" altLang="en-US" sz="2200" dirty="0" smtClean="0">
                <a:solidFill>
                  <a:srgbClr val="FF0000"/>
                </a:solidFill>
              </a:rPr>
              <a:t>(م/</a:t>
            </a:r>
            <a:r>
              <a:rPr lang="ar-AE" altLang="en-US" sz="2200" dirty="0" smtClean="0">
                <a:solidFill>
                  <a:srgbClr val="FF0000"/>
                </a:solidFill>
              </a:rPr>
              <a:t>١٦/ رابعا- </a:t>
            </a:r>
            <a:r>
              <a:rPr lang="ar-IQ" altLang="en-US" sz="2200" dirty="0" smtClean="0">
                <a:solidFill>
                  <a:srgbClr val="FF0000"/>
                </a:solidFill>
              </a:rPr>
              <a:t>محاماة)</a:t>
            </a:r>
          </a:p>
          <a:p>
            <a:pPr algn="just"/>
            <a:r>
              <a:rPr lang="ar-IQ" altLang="en-US" sz="2200" dirty="0" smtClean="0"/>
              <a:t>لمجلس النقابة </a:t>
            </a:r>
            <a:r>
              <a:rPr lang="ar-IQ" altLang="en-US" sz="2200" u="sng" dirty="0" smtClean="0"/>
              <a:t>تمديد مدة ممارسة المحاماة </a:t>
            </a:r>
            <a:r>
              <a:rPr lang="ar-IQ" altLang="en-US" sz="2200" dirty="0" smtClean="0"/>
              <a:t>لأغراض التدرج بشرط أن لا تزيد لكل مرحلة على ثلاث سنوات مع بيان اسباب ذلك. </a:t>
            </a:r>
            <a:r>
              <a:rPr lang="ar-IQ" altLang="en-US" sz="2200" dirty="0" smtClean="0">
                <a:solidFill>
                  <a:srgbClr val="FF0000"/>
                </a:solidFill>
              </a:rPr>
              <a:t>(م/</a:t>
            </a:r>
            <a:r>
              <a:rPr lang="ar-AE" altLang="en-US" sz="2200" dirty="0" smtClean="0">
                <a:solidFill>
                  <a:srgbClr val="FF0000"/>
                </a:solidFill>
              </a:rPr>
              <a:t>١٧/ </a:t>
            </a:r>
            <a:r>
              <a:rPr lang="ar-IQ" altLang="en-US" sz="2200" dirty="0" smtClean="0">
                <a:solidFill>
                  <a:srgbClr val="FF0000"/>
                </a:solidFill>
              </a:rPr>
              <a:t>ثانياً- محاماة)</a:t>
            </a:r>
          </a:p>
          <a:p>
            <a:pPr algn="just"/>
            <a:r>
              <a:rPr lang="ar-IQ" altLang="en-US" sz="2200" dirty="0" smtClean="0"/>
              <a:t>إذا لم يجد المحامي المتمرن محامياً يتمرن لديه إو إنقطع عن ملازمته فعلياً أن يخبر النقابة بذلك خلال مدة ثلاثين يوما من تاريخ انتمائه او انقطاعه من ملازمة المحامي الممرن فتمدد مدة ممارسة المحاماة لأغراض التدرج.  </a:t>
            </a:r>
            <a:r>
              <a:rPr lang="ar-IQ" altLang="en-US" sz="2200" dirty="0" smtClean="0">
                <a:solidFill>
                  <a:srgbClr val="FF0000"/>
                </a:solidFill>
              </a:rPr>
              <a:t>(م/١٨- محاماة)</a:t>
            </a:r>
            <a:endParaRPr lang="ar-AE" altLang="en-US" sz="2200" dirty="0" smtClean="0">
              <a:solidFill>
                <a:srgbClr val="FF0000"/>
              </a:solidFill>
            </a:endParaRPr>
          </a:p>
          <a:p>
            <a:pPr algn="just"/>
            <a:r>
              <a:rPr lang="ar-AE" altLang="en-US" sz="2200" dirty="0" smtClean="0">
                <a:solidFill>
                  <a:srgbClr val="FF0000"/>
                </a:solidFill>
              </a:rPr>
              <a:t> </a:t>
            </a:r>
            <a:r>
              <a:rPr lang="ar-IQ" altLang="en-US" sz="2200" dirty="0" smtClean="0"/>
              <a:t>للمحامين المستشارين أو الممارسين فتح مكاتب خاصة بهم أو مشتركة لهم في محل عملهم المثبت لدى النقابة. وتجوز تسمية المكتب بأسم خاص به يسجل في سجل خاص لدى النقابة وذلك بعد الإجراءات التي تحددها النقابة بتعليمات ويقرها مجلسها. </a:t>
            </a:r>
            <a:r>
              <a:rPr lang="ar-IQ" altLang="en-US" sz="2200" dirty="0" smtClean="0">
                <a:solidFill>
                  <a:srgbClr val="FF0000"/>
                </a:solidFill>
              </a:rPr>
              <a:t>(م/١٨المكرر/ مضافة- محاماة)</a:t>
            </a:r>
            <a:endParaRPr lang="en-GB" altLang="en-US" sz="2200" dirty="0" smtClean="0">
              <a:solidFill>
                <a:srgbClr val="FF0000"/>
              </a:solidFill>
            </a:endParaRPr>
          </a:p>
          <a:p>
            <a:pPr algn="just"/>
            <a:endParaRPr lang="ar-IQ" altLang="en-US" sz="2200" dirty="0" smtClean="0">
              <a:solidFill>
                <a:srgbClr val="FF0000"/>
              </a:solidFill>
            </a:endParaRPr>
          </a:p>
          <a:p>
            <a:pPr algn="just"/>
            <a:endParaRPr lang="ar-IQ" altLang="en-US" sz="2200" dirty="0" smtClean="0">
              <a:solidFill>
                <a:srgbClr val="FF0000"/>
              </a:solidFill>
            </a:endParaRPr>
          </a:p>
          <a:p>
            <a:pPr algn="just"/>
            <a:endParaRPr lang="en-US" altLang="en-US" sz="2200" dirty="0" smtClean="0"/>
          </a:p>
        </p:txBody>
      </p:sp>
      <p:sp>
        <p:nvSpPr>
          <p:cNvPr id="18436" name="Slide Number Placeholder 1"/>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EE319E8C-D3D5-4DDB-BDB5-E5FD490ABB65}" type="slidenum">
              <a:rPr lang="ar-SA" altLang="en-US" sz="1400" smtClean="0"/>
              <a:pPr rtl="0" eaLnBrk="1" hangingPunct="1">
                <a:spcBef>
                  <a:spcPct val="0"/>
                </a:spcBef>
                <a:buClrTx/>
                <a:buSzTx/>
                <a:buFontTx/>
                <a:buNone/>
              </a:pPr>
              <a:t>56</a:t>
            </a:fld>
            <a:endParaRPr lang="en-US" altLang="en-US" sz="140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95288" y="214313"/>
            <a:ext cx="8548687" cy="1270000"/>
          </a:xfrm>
        </p:spPr>
        <p:txBody>
          <a:bodyPr/>
          <a:lstStyle/>
          <a:p>
            <a:pPr algn="ctr"/>
            <a:r>
              <a:rPr lang="ar-AE" altLang="en-US" smtClean="0"/>
              <a:t>حقوق المحامي</a:t>
            </a:r>
            <a:endParaRPr lang="en-US" altLang="en-US" smtClean="0"/>
          </a:p>
        </p:txBody>
      </p:sp>
      <p:sp>
        <p:nvSpPr>
          <p:cNvPr id="20483" name="Content Placeholder 2"/>
          <p:cNvSpPr>
            <a:spLocks noGrp="1"/>
          </p:cNvSpPr>
          <p:nvPr>
            <p:ph idx="1"/>
          </p:nvPr>
        </p:nvSpPr>
        <p:spPr>
          <a:xfrm>
            <a:off x="179388" y="2017713"/>
            <a:ext cx="8775700" cy="4291012"/>
          </a:xfrm>
        </p:spPr>
        <p:txBody>
          <a:bodyPr/>
          <a:lstStyle/>
          <a:p>
            <a:pPr marL="0" indent="0" algn="just">
              <a:buFont typeface="Wingdings" pitchFamily="2" charset="2"/>
              <a:buNone/>
            </a:pPr>
            <a:r>
              <a:rPr lang="ar-AE" altLang="en-US" sz="2100" smtClean="0">
                <a:solidFill>
                  <a:srgbClr val="FF0000"/>
                </a:solidFill>
              </a:rPr>
              <a:t>(١)</a:t>
            </a:r>
            <a:r>
              <a:rPr lang="ar-IQ" altLang="en-US" sz="2100" smtClean="0">
                <a:solidFill>
                  <a:srgbClr val="FF0000"/>
                </a:solidFill>
              </a:rPr>
              <a:t> </a:t>
            </a:r>
            <a:r>
              <a:rPr lang="ar-AE" altLang="en-US" sz="2100" smtClean="0">
                <a:solidFill>
                  <a:srgbClr val="FF0000"/>
                </a:solidFill>
              </a:rPr>
              <a:t>حق المحامي في </a:t>
            </a:r>
            <a:r>
              <a:rPr lang="ar-IQ" altLang="en-US" sz="2100" smtClean="0">
                <a:solidFill>
                  <a:srgbClr val="FF0000"/>
                </a:solidFill>
              </a:rPr>
              <a:t>إبداء </a:t>
            </a:r>
            <a:r>
              <a:rPr lang="ar-AE" altLang="en-US" sz="2100" smtClean="0">
                <a:solidFill>
                  <a:srgbClr val="FF0000"/>
                </a:solidFill>
              </a:rPr>
              <a:t>المشور</a:t>
            </a:r>
            <a:r>
              <a:rPr lang="ar-IQ" altLang="en-US" sz="2100" smtClean="0">
                <a:solidFill>
                  <a:srgbClr val="FF0000"/>
                </a:solidFill>
              </a:rPr>
              <a:t>ة القانونية أو التوكل عن الغير(م/١٩- محاماة):</a:t>
            </a:r>
          </a:p>
          <a:p>
            <a:pPr marL="0" indent="0" algn="just">
              <a:buFont typeface="Wingdings" pitchFamily="2" charset="2"/>
              <a:buNone/>
            </a:pPr>
            <a:r>
              <a:rPr lang="ar-IQ" altLang="en-US" sz="2100" smtClean="0"/>
              <a:t>أولاً- لا يجوز لغير المحامي المسجل في الجدول إبداء المشورة القانونية او التوكل عن الغير للادعاء بالحقوق والدفاع عنها أمام المحاكم والجهات التحقيقية أو الفصل في المنازعات باستثناء مايلي :</a:t>
            </a:r>
          </a:p>
          <a:p>
            <a:pPr marL="0" indent="0" algn="just">
              <a:buFont typeface="Wingdings" pitchFamily="2" charset="2"/>
              <a:buNone/>
            </a:pPr>
            <a:r>
              <a:rPr lang="ar-AE" altLang="en-US" sz="2100" smtClean="0"/>
              <a:t>١</a:t>
            </a:r>
            <a:r>
              <a:rPr lang="ar-IQ" altLang="en-US" sz="2100" smtClean="0"/>
              <a:t>- للمتقاضين في الدعاوي المتعلقة بالاصلاح الزراعي والأحوال الشخصية والأحوال المدنية أن يوكلوا عنهم فيها أزواجهم وأقاربهم حتى الدرجة الثانية ولمن ينوب عن غيره حسب ولاية أو وصاية أو قيمومة أو تولية هذا الحق أيضاً. </a:t>
            </a:r>
          </a:p>
          <a:p>
            <a:pPr marL="0" indent="0" algn="just">
              <a:buFont typeface="Wingdings" pitchFamily="2" charset="2"/>
              <a:buNone/>
            </a:pPr>
            <a:r>
              <a:rPr lang="ar-AE" altLang="en-US" sz="2100" smtClean="0"/>
              <a:t>٢- للوزير المختص أو الجهة غير المرتبطة بوزارة أن ينيب عن الوزا</a:t>
            </a:r>
            <a:r>
              <a:rPr lang="ar-IQ" altLang="en-US" sz="2100" smtClean="0"/>
              <a:t>رة أو عن الجهة أحد موظفيها </a:t>
            </a:r>
            <a:r>
              <a:rPr lang="ar-AE" altLang="en-US" sz="2100" smtClean="0"/>
              <a:t>الحاصل</a:t>
            </a:r>
            <a:r>
              <a:rPr lang="ar-IQ" altLang="en-US" sz="2100" smtClean="0"/>
              <a:t>ين</a:t>
            </a:r>
            <a:r>
              <a:rPr lang="ar-AE" altLang="en-US" sz="2100" smtClean="0"/>
              <a:t> على </a:t>
            </a:r>
            <a:r>
              <a:rPr lang="ar-IQ" altLang="en-US" sz="2100" smtClean="0"/>
              <a:t>شهادة </a:t>
            </a:r>
            <a:r>
              <a:rPr lang="ar-AE" altLang="en-US" sz="2100" smtClean="0"/>
              <a:t>بكلوريوس في القانون</a:t>
            </a:r>
            <a:r>
              <a:rPr lang="ar-IQ" altLang="en-US" sz="2100" smtClean="0"/>
              <a:t> </a:t>
            </a:r>
            <a:r>
              <a:rPr lang="ar-AE" altLang="en-US" sz="2100" smtClean="0"/>
              <a:t>للحضور في المرافعة</a:t>
            </a:r>
            <a:r>
              <a:rPr lang="ar-IQ" altLang="en-US" sz="2100" smtClean="0"/>
              <a:t> أمام المحاكم والجهات ذات الصفة القانونية في </a:t>
            </a:r>
            <a:r>
              <a:rPr lang="ar-AE" altLang="en-US" sz="2100" smtClean="0"/>
              <a:t>الدعاوي الاتية:</a:t>
            </a:r>
          </a:p>
          <a:p>
            <a:pPr marL="0" indent="0" algn="just">
              <a:buFont typeface="Wingdings" pitchFamily="2" charset="2"/>
              <a:buNone/>
            </a:pPr>
            <a:r>
              <a:rPr lang="ar-AE" altLang="en-US" sz="2100" smtClean="0"/>
              <a:t>أ- </a:t>
            </a:r>
            <a:r>
              <a:rPr lang="ar-IQ" altLang="en-US" sz="2100" smtClean="0"/>
              <a:t>الدعاوي </a:t>
            </a:r>
            <a:r>
              <a:rPr lang="ar-AE" altLang="en-US" sz="2100" smtClean="0"/>
              <a:t>تكون إحدى دوائر الدولة طرفاً فيها ولا تزيد قيمتها على (٣,٧٥٠,٠٠٠)</a:t>
            </a:r>
            <a:r>
              <a:rPr lang="ar-IQ" altLang="en-US" sz="2100" smtClean="0"/>
              <a:t> ثلاثة ملايين وسبعمائة وخمسون ألف</a:t>
            </a:r>
            <a:r>
              <a:rPr lang="ar-AE" altLang="en-US" sz="2100" smtClean="0"/>
              <a:t> دينار.</a:t>
            </a:r>
            <a:endParaRPr lang="ar-IQ" altLang="en-US" sz="2100" smtClean="0"/>
          </a:p>
          <a:p>
            <a:pPr marL="0" indent="0" algn="just">
              <a:buFont typeface="Wingdings" pitchFamily="2" charset="2"/>
              <a:buNone/>
            </a:pPr>
            <a:r>
              <a:rPr lang="ar-AE" altLang="en-US" sz="2100" smtClean="0"/>
              <a:t>ب- الدعاوي التي تقام بين دوائر الدولة أو بعضها على البعض مهما كانت قيمة الدعوى. </a:t>
            </a:r>
            <a:r>
              <a:rPr lang="ar-IQ" altLang="en-US" sz="2100" smtClean="0"/>
              <a:t> </a:t>
            </a:r>
            <a:endParaRPr lang="ar-AE" altLang="en-US" sz="2100" smtClean="0"/>
          </a:p>
          <a:p>
            <a:pPr marL="0" indent="0" algn="just">
              <a:buFont typeface="Wingdings" pitchFamily="2" charset="2"/>
              <a:buNone/>
            </a:pPr>
            <a:endParaRPr lang="ar-AE" altLang="en-US" sz="2100" smtClean="0"/>
          </a:p>
          <a:p>
            <a:pPr marL="0" indent="0" algn="just">
              <a:buFont typeface="Wingdings" pitchFamily="2" charset="2"/>
              <a:buNone/>
            </a:pPr>
            <a:endParaRPr lang="ar-AE" altLang="en-US" sz="2100" smtClean="0"/>
          </a:p>
        </p:txBody>
      </p:sp>
      <p:sp>
        <p:nvSpPr>
          <p:cNvPr id="20484" name="Slide Number Placeholder 1"/>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D17EB7BE-6E8F-4415-97AE-50D94DCB4AD2}" type="slidenum">
              <a:rPr lang="ar-SA" altLang="en-US" sz="1400" smtClean="0"/>
              <a:pPr rtl="0" eaLnBrk="1" hangingPunct="1">
                <a:spcBef>
                  <a:spcPct val="0"/>
                </a:spcBef>
                <a:buClrTx/>
                <a:buSzTx/>
                <a:buFontTx/>
                <a:buNone/>
              </a:pPr>
              <a:t>57</a:t>
            </a:fld>
            <a:endParaRPr lang="en-US" altLang="en-US" sz="140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79388" y="404813"/>
            <a:ext cx="8764587" cy="936625"/>
          </a:xfrm>
        </p:spPr>
        <p:txBody>
          <a:bodyPr/>
          <a:lstStyle/>
          <a:p>
            <a:pPr algn="ctr"/>
            <a:r>
              <a:rPr lang="ar-AE" altLang="en-US" sz="4000" b="1" smtClean="0"/>
              <a:t>حقوق المحامي/ </a:t>
            </a:r>
            <a:r>
              <a:rPr lang="ar-AE" altLang="en-US" sz="3200" smtClean="0">
                <a:solidFill>
                  <a:srgbClr val="FF0000"/>
                </a:solidFill>
              </a:rPr>
              <a:t>المشور</a:t>
            </a:r>
            <a:r>
              <a:rPr lang="ar-IQ" altLang="en-US" sz="3200" smtClean="0">
                <a:solidFill>
                  <a:srgbClr val="FF0000"/>
                </a:solidFill>
              </a:rPr>
              <a:t>ة القانونية</a:t>
            </a:r>
            <a:endParaRPr lang="en-US" altLang="en-US" sz="3200" smtClean="0">
              <a:solidFill>
                <a:srgbClr val="FF0000"/>
              </a:solidFill>
            </a:endParaRPr>
          </a:p>
        </p:txBody>
      </p:sp>
      <p:sp>
        <p:nvSpPr>
          <p:cNvPr id="21507" name="Content Placeholder 2"/>
          <p:cNvSpPr>
            <a:spLocks noGrp="1"/>
          </p:cNvSpPr>
          <p:nvPr>
            <p:ph idx="1"/>
          </p:nvPr>
        </p:nvSpPr>
        <p:spPr>
          <a:xfrm>
            <a:off x="179388" y="2017713"/>
            <a:ext cx="8775700" cy="4291012"/>
          </a:xfrm>
        </p:spPr>
        <p:txBody>
          <a:bodyPr/>
          <a:lstStyle/>
          <a:p>
            <a:pPr algn="just"/>
            <a:r>
              <a:rPr lang="ar-IQ" altLang="en-US" sz="2300" smtClean="0"/>
              <a:t>على الشركات الوطنية ( المساهمة أو ذات المسؤلية المحدودة ) والاجنبية العاملة في الاقليم، والبنوك والمعامل المسجلة لدى وزارة الصناعة والهيئة العامة للاستثمار وشبكات الاعلام والمنظمات، التعاقد مع محام أو أكثر لتقديم المشورة القانونية. </a:t>
            </a:r>
            <a:r>
              <a:rPr lang="ar-IQ" altLang="en-US" sz="2300" smtClean="0">
                <a:solidFill>
                  <a:srgbClr val="FF0000"/>
                </a:solidFill>
              </a:rPr>
              <a:t>(م/٢٥/أولاً- محاماة)</a:t>
            </a:r>
          </a:p>
          <a:p>
            <a:pPr algn="just"/>
            <a:r>
              <a:rPr lang="ar-IQ" altLang="en-US" sz="2300" smtClean="0"/>
              <a:t>تفرض غرامة تأخيرية قدرها (</a:t>
            </a:r>
            <a:r>
              <a:rPr lang="ar-AE" altLang="en-US" sz="2300" smtClean="0"/>
              <a:t>١٥٠٠٠) </a:t>
            </a:r>
            <a:r>
              <a:rPr lang="ar-IQ" altLang="en-US" sz="2300" smtClean="0"/>
              <a:t>خمسة عشرة ألف دينار عن كل يوم تأخير في حالة تخلف الجهات المذكورة أعلاه عن تنفيذ أحكامها. </a:t>
            </a:r>
            <a:r>
              <a:rPr lang="ar-IQ" altLang="en-US" sz="2300" smtClean="0">
                <a:solidFill>
                  <a:srgbClr val="FF0000"/>
                </a:solidFill>
              </a:rPr>
              <a:t>(م/٢٥/ ثانياً- محاماة)</a:t>
            </a:r>
          </a:p>
          <a:p>
            <a:pPr algn="just"/>
            <a:r>
              <a:rPr lang="ar-IQ" altLang="en-US" sz="2300" smtClean="0"/>
              <a:t>على الجهات المذكورة أعلاه إستقطاع نسبة (</a:t>
            </a:r>
            <a:r>
              <a:rPr lang="ar-AE" altLang="en-US" sz="2300" smtClean="0"/>
              <a:t>١٠%) من بدل المشور</a:t>
            </a:r>
            <a:r>
              <a:rPr lang="ar-IQ" altLang="en-US" sz="2300" smtClean="0"/>
              <a:t>ة القانونية للمحامي لسنة كاملة ويعتبر كسر السنة سنة كاملة لأجل الرسم وإرسال المبلغ إلى النقابة لقيده إيراداً لها على أن لايقل عن (</a:t>
            </a:r>
            <a:r>
              <a:rPr lang="ar-AE" altLang="en-US" sz="2300" smtClean="0"/>
              <a:t>١٠٠٠٠٠) مائ</a:t>
            </a:r>
            <a:r>
              <a:rPr lang="ar-IQ" altLang="en-US" sz="2300" smtClean="0"/>
              <a:t>ة ألف دينار. </a:t>
            </a:r>
            <a:r>
              <a:rPr lang="ar-IQ" altLang="en-US" sz="2300" smtClean="0">
                <a:solidFill>
                  <a:srgbClr val="FF0000"/>
                </a:solidFill>
              </a:rPr>
              <a:t>(م/</a:t>
            </a:r>
            <a:r>
              <a:rPr lang="ar-AE" altLang="en-US" sz="2300" smtClean="0">
                <a:solidFill>
                  <a:srgbClr val="FF0000"/>
                </a:solidFill>
              </a:rPr>
              <a:t>٢٥/</a:t>
            </a:r>
            <a:r>
              <a:rPr lang="ar-IQ" altLang="en-US" sz="2300" smtClean="0">
                <a:solidFill>
                  <a:srgbClr val="FF0000"/>
                </a:solidFill>
              </a:rPr>
              <a:t> رابعاً-محاماة)</a:t>
            </a:r>
          </a:p>
          <a:p>
            <a:r>
              <a:rPr lang="ar-IQ" altLang="en-US" sz="2300" smtClean="0"/>
              <a:t>لا يجوز تسجيل أية شركة، وطنية كانت أو أجنبية، إلا بعد تنظيم عقد تأسيسها وتسجيلها أو تسجيل فرعها من قبل محام ممارس في الأقل. </a:t>
            </a:r>
            <a:r>
              <a:rPr lang="ar-IQ" altLang="en-US" sz="2300" smtClean="0">
                <a:solidFill>
                  <a:srgbClr val="FF0000"/>
                </a:solidFill>
              </a:rPr>
              <a:t>(م/ ٢٦- محاماة)</a:t>
            </a:r>
          </a:p>
          <a:p>
            <a:endParaRPr lang="ar-IQ" altLang="en-US" sz="2300" smtClean="0"/>
          </a:p>
          <a:p>
            <a:endParaRPr lang="en-US" altLang="en-US" sz="2300" smtClean="0"/>
          </a:p>
        </p:txBody>
      </p:sp>
      <p:sp>
        <p:nvSpPr>
          <p:cNvPr id="21508" name="Slide Number Placeholder 3"/>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2EBAD47C-9802-49BA-966A-009EE345A511}" type="slidenum">
              <a:rPr lang="ar-SA" altLang="en-US" sz="1400" smtClean="0"/>
              <a:pPr rtl="0" eaLnBrk="1" hangingPunct="1">
                <a:spcBef>
                  <a:spcPct val="0"/>
                </a:spcBef>
                <a:buClrTx/>
                <a:buSzTx/>
                <a:buFontTx/>
                <a:buNone/>
              </a:pPr>
              <a:t>58</a:t>
            </a:fld>
            <a:endParaRPr lang="en-US" altLang="en-US" sz="140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23850" y="404813"/>
            <a:ext cx="8620125" cy="1008062"/>
          </a:xfrm>
        </p:spPr>
        <p:txBody>
          <a:bodyPr/>
          <a:lstStyle/>
          <a:p>
            <a:pPr algn="ctr"/>
            <a:r>
              <a:rPr lang="ar-AE" altLang="en-US" smtClean="0"/>
              <a:t>حقوق المحامي</a:t>
            </a:r>
            <a:endParaRPr lang="en-US" altLang="en-US" smtClean="0"/>
          </a:p>
        </p:txBody>
      </p:sp>
      <p:sp>
        <p:nvSpPr>
          <p:cNvPr id="22531" name="Content Placeholder 2"/>
          <p:cNvSpPr>
            <a:spLocks noGrp="1"/>
          </p:cNvSpPr>
          <p:nvPr>
            <p:ph idx="1"/>
          </p:nvPr>
        </p:nvSpPr>
        <p:spPr>
          <a:xfrm>
            <a:off x="250825" y="2133600"/>
            <a:ext cx="8642350" cy="4219575"/>
          </a:xfrm>
        </p:spPr>
        <p:txBody>
          <a:bodyPr/>
          <a:lstStyle/>
          <a:p>
            <a:pPr marL="0" indent="0" algn="just">
              <a:buFont typeface="Wingdings" pitchFamily="2" charset="2"/>
              <a:buNone/>
            </a:pPr>
            <a:r>
              <a:rPr lang="ar-AE" altLang="en-US" sz="2500" dirty="0" smtClean="0">
                <a:solidFill>
                  <a:srgbClr val="FF0000"/>
                </a:solidFill>
              </a:rPr>
              <a:t>(٢) حق المحامي في</a:t>
            </a:r>
            <a:r>
              <a:rPr lang="ar-IQ" altLang="en-US" sz="2500" dirty="0" smtClean="0">
                <a:solidFill>
                  <a:srgbClr val="FF0000"/>
                </a:solidFill>
              </a:rPr>
              <a:t> المرافعة</a:t>
            </a:r>
            <a:endParaRPr lang="ar-AE" altLang="en-US" sz="2500" dirty="0" smtClean="0">
              <a:solidFill>
                <a:srgbClr val="FF0000"/>
              </a:solidFill>
            </a:endParaRPr>
          </a:p>
          <a:p>
            <a:pPr marL="0" indent="0" algn="just">
              <a:buFont typeface="Wingdings" pitchFamily="2" charset="2"/>
              <a:buNone/>
            </a:pPr>
            <a:r>
              <a:rPr lang="ar-IQ" altLang="en-US" sz="2500" dirty="0" smtClean="0"/>
              <a:t>       </a:t>
            </a:r>
            <a:r>
              <a:rPr lang="ar-AE" altLang="en-US" sz="2500" dirty="0" smtClean="0"/>
              <a:t>يحق للمحامي أن يسلك </a:t>
            </a:r>
            <a:r>
              <a:rPr lang="ar-IQ" altLang="en-US" sz="2500" dirty="0" smtClean="0"/>
              <a:t>الطريقة الشرعية المناسبة</a:t>
            </a:r>
            <a:r>
              <a:rPr lang="ar-AE" altLang="en-US" sz="2500" dirty="0" smtClean="0"/>
              <a:t> التي يراها مناسب</a:t>
            </a:r>
            <a:r>
              <a:rPr lang="ar-IQ" altLang="en-US" sz="2500" dirty="0" smtClean="0"/>
              <a:t>ة في الدفاع عن موكله ولا يكون </a:t>
            </a:r>
            <a:r>
              <a:rPr lang="ar-IQ" altLang="en-US" sz="2500" dirty="0" smtClean="0"/>
              <a:t>مسؤولا </a:t>
            </a:r>
            <a:r>
              <a:rPr lang="ar-IQ" altLang="en-US" sz="2500" dirty="0" smtClean="0"/>
              <a:t>عما يورده في عريضة الدعوى أو مرافعاته الشفهية أو التحريرية مما يستلزمه حق الدفاع. </a:t>
            </a:r>
            <a:r>
              <a:rPr lang="ar-IQ" altLang="en-US" sz="2500" dirty="0" smtClean="0">
                <a:solidFill>
                  <a:srgbClr val="FF0000"/>
                </a:solidFill>
              </a:rPr>
              <a:t>(م/</a:t>
            </a:r>
            <a:r>
              <a:rPr lang="ar-AE" altLang="en-US" sz="2500" dirty="0" smtClean="0">
                <a:solidFill>
                  <a:srgbClr val="FF0000"/>
                </a:solidFill>
              </a:rPr>
              <a:t>٢٠/</a:t>
            </a:r>
            <a:r>
              <a:rPr lang="ar-IQ" altLang="en-US" sz="2500" dirty="0" smtClean="0">
                <a:solidFill>
                  <a:srgbClr val="FF0000"/>
                </a:solidFill>
              </a:rPr>
              <a:t>أولاً- محاماة)</a:t>
            </a:r>
          </a:p>
          <a:p>
            <a:pPr marL="0" indent="0" algn="just">
              <a:buFont typeface="Wingdings" pitchFamily="2" charset="2"/>
              <a:buNone/>
            </a:pPr>
            <a:r>
              <a:rPr lang="ar-AE" altLang="en-US" sz="2500" dirty="0" smtClean="0">
                <a:solidFill>
                  <a:srgbClr val="FF0000"/>
                </a:solidFill>
              </a:rPr>
              <a:t>(٣) </a:t>
            </a:r>
            <a:r>
              <a:rPr lang="ar-IQ" altLang="en-US" sz="2500" dirty="0" smtClean="0">
                <a:solidFill>
                  <a:srgbClr val="FF0000"/>
                </a:solidFill>
              </a:rPr>
              <a:t>حق المحامي في حضور التحقيق </a:t>
            </a:r>
          </a:p>
          <a:p>
            <a:pPr marL="0" indent="0" algn="just">
              <a:buFont typeface="Wingdings" pitchFamily="2" charset="2"/>
              <a:buNone/>
            </a:pPr>
            <a:r>
              <a:rPr lang="ar-IQ" altLang="en-US" sz="2500" dirty="0" smtClean="0"/>
              <a:t>      على المحاكم والجهات التحقيقية أن تأذن للمحامي بمطالعة اضبارة الدعوى أو أوراق التحقيقية والإطلاع على كل ما له صلة بالقضية التي يرافع من أجلها قبل التوكل فيها كما وعليها أن تقبل حضوره في التحقيق الابتدائي أو أي إجراء أخر يقرره القانون. </a:t>
            </a:r>
            <a:r>
              <a:rPr lang="ar-IQ" altLang="en-US" sz="2500" dirty="0" smtClean="0">
                <a:solidFill>
                  <a:srgbClr val="FF0000"/>
                </a:solidFill>
              </a:rPr>
              <a:t>(م/٢٠/ثالثاً- محاماة)</a:t>
            </a:r>
          </a:p>
          <a:p>
            <a:pPr marL="0" indent="0" algn="just">
              <a:buFont typeface="Wingdings" pitchFamily="2" charset="2"/>
              <a:buNone/>
            </a:pPr>
            <a:endParaRPr lang="ar-IQ" altLang="en-US" sz="2400" dirty="0" smtClean="0">
              <a:solidFill>
                <a:srgbClr val="FF0000"/>
              </a:solidFill>
            </a:endParaRPr>
          </a:p>
          <a:p>
            <a:pPr marL="0" indent="0" algn="just">
              <a:buFont typeface="Wingdings" pitchFamily="2" charset="2"/>
              <a:buNone/>
            </a:pPr>
            <a:endParaRPr lang="ar-IQ" altLang="en-US" sz="2400" dirty="0" smtClean="0">
              <a:solidFill>
                <a:srgbClr val="FF0000"/>
              </a:solidFill>
            </a:endParaRPr>
          </a:p>
          <a:p>
            <a:pPr marL="0" indent="0" algn="just">
              <a:buFont typeface="Wingdings" pitchFamily="2" charset="2"/>
              <a:buNone/>
            </a:pPr>
            <a:endParaRPr lang="ar-IQ" altLang="en-US" sz="2400" dirty="0" smtClean="0"/>
          </a:p>
          <a:p>
            <a:pPr marL="0" indent="0" algn="just">
              <a:buFont typeface="Wingdings" pitchFamily="2" charset="2"/>
              <a:buNone/>
            </a:pPr>
            <a:endParaRPr lang="ar-IQ" altLang="en-US" sz="2400" dirty="0" smtClean="0">
              <a:solidFill>
                <a:srgbClr val="FF0000"/>
              </a:solidFill>
            </a:endParaRPr>
          </a:p>
          <a:p>
            <a:pPr marL="0" indent="0" algn="just">
              <a:buFont typeface="Wingdings" pitchFamily="2" charset="2"/>
              <a:buNone/>
            </a:pPr>
            <a:endParaRPr lang="en-US" altLang="en-US" sz="2400" dirty="0" smtClean="0"/>
          </a:p>
        </p:txBody>
      </p:sp>
      <p:sp>
        <p:nvSpPr>
          <p:cNvPr id="22532" name="Slide Number Placeholder 1"/>
          <p:cNvSpPr>
            <a:spLocks noGrp="1"/>
          </p:cNvSpPr>
          <p:nvPr>
            <p:ph type="sldNum" sz="quarter" idx="12"/>
          </p:nvPr>
        </p:nvSpPr>
        <p:spPr>
          <a:xfrm>
            <a:off x="8532813" y="6381750"/>
            <a:ext cx="414337" cy="319088"/>
          </a:xfrm>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FB899428-9FE2-46FB-B3E5-169C4352DB65}" type="slidenum">
              <a:rPr lang="ar-SA" altLang="en-US" sz="1400" smtClean="0"/>
              <a:pPr rtl="0" eaLnBrk="1" hangingPunct="1">
                <a:spcBef>
                  <a:spcPct val="0"/>
                </a:spcBef>
                <a:buClrTx/>
                <a:buSzTx/>
                <a:buFontTx/>
                <a:buNone/>
              </a:pPr>
              <a:t>59</a:t>
            </a:fld>
            <a:endParaRPr lang="en-US" altLang="en-US" sz="1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المحاماة</a:t>
            </a:r>
            <a:endParaRPr lang="ar-IQ" dirty="0"/>
          </a:p>
        </p:txBody>
      </p:sp>
      <p:sp>
        <p:nvSpPr>
          <p:cNvPr id="3" name="Content Placeholder 2"/>
          <p:cNvSpPr>
            <a:spLocks noGrp="1"/>
          </p:cNvSpPr>
          <p:nvPr>
            <p:ph idx="1"/>
          </p:nvPr>
        </p:nvSpPr>
        <p:spPr/>
        <p:txBody>
          <a:bodyPr/>
          <a:lstStyle/>
          <a:p>
            <a:pPr algn="ctr"/>
            <a:r>
              <a:rPr lang="ar-IQ" sz="2400" b="1" dirty="0" smtClean="0">
                <a:solidFill>
                  <a:srgbClr val="FF0000"/>
                </a:solidFill>
              </a:rPr>
              <a:t>المحاماة:</a:t>
            </a:r>
            <a:r>
              <a:rPr lang="ar-IQ" sz="2400" dirty="0" smtClean="0">
                <a:solidFill>
                  <a:srgbClr val="FF0000"/>
                </a:solidFill>
              </a:rPr>
              <a:t> </a:t>
            </a:r>
            <a:r>
              <a:rPr lang="ar-IQ" sz="2400" b="1" dirty="0" smtClean="0"/>
              <a:t>مهنة حرة تشارك السلطة القضائية في استظهار الحقائق العدل وتأكيد سيادة القانون، ويطلق على من يمارس مهنة المحاماة محامي. </a:t>
            </a:r>
          </a:p>
          <a:p>
            <a:pPr algn="ctr"/>
            <a:r>
              <a:rPr lang="ar-IQ" sz="2400" b="1" dirty="0" smtClean="0"/>
              <a:t>إن المحاماة في اللغة كلمة مشتقة من فعل حمى ويقصد به الحماية والدفاع عن حقوق المظلوم وهذا ما نتج عنه لفظ المحامي وهو أساس ومهمة العمل المحامي في ممارسة مهنة المحاماة .</a:t>
            </a:r>
          </a:p>
          <a:p>
            <a:pPr algn="ctr"/>
            <a:r>
              <a:rPr lang="ar-IQ" sz="2400" b="1" dirty="0" smtClean="0"/>
              <a:t>أما لفظ (</a:t>
            </a:r>
            <a:r>
              <a:rPr lang="en-US" sz="2400" b="1" dirty="0" err="1" smtClean="0"/>
              <a:t>Avocate</a:t>
            </a:r>
            <a:r>
              <a:rPr lang="ar-IQ" sz="2400" b="1" dirty="0" smtClean="0"/>
              <a:t>) باللغة الأجنبية فهو مشتق من كلمتين (</a:t>
            </a:r>
            <a:r>
              <a:rPr lang="en-US" sz="2400" b="1" dirty="0" smtClean="0"/>
              <a:t>Ad, </a:t>
            </a:r>
            <a:r>
              <a:rPr lang="en-US" sz="2400" b="1" dirty="0" err="1" smtClean="0"/>
              <a:t>vocatus</a:t>
            </a:r>
            <a:r>
              <a:rPr lang="ar-IQ" sz="2400" b="1" dirty="0" smtClean="0"/>
              <a:t>)، الأول يقصد بها المرافق، والثانية (</a:t>
            </a:r>
            <a:r>
              <a:rPr lang="en-US" sz="2400" b="1" dirty="0" err="1" smtClean="0"/>
              <a:t>Vocatus</a:t>
            </a:r>
            <a:r>
              <a:rPr lang="ar-IQ" sz="2400" b="1" dirty="0" smtClean="0"/>
              <a:t> )ويقصد بها الشخص المستدعي للوقوف أمام المحكمة، وبعد التطور الذي حدث في مفهوم هاتين الكلمتين أصبحتا تكتبان في كلمة واحدة (</a:t>
            </a:r>
            <a:r>
              <a:rPr lang="en-US" sz="2400" b="1" dirty="0" err="1" smtClean="0"/>
              <a:t>Advocatus</a:t>
            </a:r>
            <a:r>
              <a:rPr lang="ar-IQ" sz="2400" b="1" dirty="0" smtClean="0"/>
              <a:t> )والتي يستمد مدلولها من اللغة اللاتينية التي يقصد بها مرافق الشرس المستدعي للمثول أمام المحكمة. </a:t>
            </a:r>
          </a:p>
          <a:p>
            <a:pPr algn="ctr"/>
            <a:endParaRPr lang="ar-IQ" dirty="0"/>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6</a:t>
            </a:fld>
            <a:endParaRPr lang="en-US" altLang="en-US"/>
          </a:p>
        </p:txBody>
      </p:sp>
    </p:spTree>
    <p:extLst>
      <p:ext uri="{BB962C8B-B14F-4D97-AF65-F5344CB8AC3E}">
        <p14:creationId xmlns:p14="http://schemas.microsoft.com/office/powerpoint/2010/main" val="99598555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23850" y="333375"/>
            <a:ext cx="8620125" cy="1079500"/>
          </a:xfrm>
        </p:spPr>
        <p:txBody>
          <a:bodyPr/>
          <a:lstStyle/>
          <a:p>
            <a:pPr algn="ctr"/>
            <a:r>
              <a:rPr lang="ar-IQ" altLang="en-US" b="1" smtClean="0"/>
              <a:t>حقوق المحامي</a:t>
            </a:r>
            <a:endParaRPr lang="en-US" altLang="en-US" b="1" smtClean="0"/>
          </a:p>
        </p:txBody>
      </p:sp>
      <p:sp>
        <p:nvSpPr>
          <p:cNvPr id="3" name="Content Placeholder 2"/>
          <p:cNvSpPr>
            <a:spLocks noGrp="1"/>
          </p:cNvSpPr>
          <p:nvPr>
            <p:ph idx="1"/>
          </p:nvPr>
        </p:nvSpPr>
        <p:spPr>
          <a:xfrm>
            <a:off x="250825" y="1916113"/>
            <a:ext cx="8704263" cy="4216400"/>
          </a:xfrm>
        </p:spPr>
        <p:txBody>
          <a:bodyPr/>
          <a:lstStyle/>
          <a:p>
            <a:pPr marL="0" indent="0">
              <a:buFont typeface="Wingdings" pitchFamily="2" charset="2"/>
              <a:buNone/>
              <a:defRPr/>
            </a:pPr>
            <a:r>
              <a:rPr lang="ar-IQ" sz="2500" dirty="0" smtClean="0">
                <a:solidFill>
                  <a:srgbClr val="FF0000"/>
                </a:solidFill>
              </a:rPr>
              <a:t>(</a:t>
            </a:r>
            <a:r>
              <a:rPr lang="ar-AE" sz="2500" dirty="0" smtClean="0">
                <a:solidFill>
                  <a:srgbClr val="FF0000"/>
                </a:solidFill>
              </a:rPr>
              <a:t>٤</a:t>
            </a:r>
            <a:r>
              <a:rPr lang="ar-IQ" sz="2500" dirty="0" smtClean="0">
                <a:solidFill>
                  <a:srgbClr val="FF0000"/>
                </a:solidFill>
              </a:rPr>
              <a:t>) حق المحامي بالاحترام وحسن المعاملة</a:t>
            </a:r>
          </a:p>
          <a:p>
            <a:pPr algn="just">
              <a:defRPr/>
            </a:pPr>
            <a:r>
              <a:rPr lang="ar-IQ" sz="2500" dirty="0" smtClean="0"/>
              <a:t>يجب أن ينال المحامي من المحاكم والجهات التحقيقية ودائر الأقليم والمراجع الأخرى  الاحترام والاهتمام اللائقين بمركز المحامي وعليها تقديم التسهيلات اللازمة والأصولية التي يتطلبها أداء مهامه ولا يجوز إهمال طلباته التحريرية وعلى الجهات المذكورة إعلاه عدا المحاكم والجهات القضائية البت في طلبات المحامي التحريرية خلال مدة أقصاها إسبوع واحد من تاريخ تسجيل الطلب لديها وفي حالة عدم البت خلال المدة المذكورة على المحامي اخبار النقابة بذلك. </a:t>
            </a:r>
            <a:r>
              <a:rPr lang="ar-IQ" sz="2500" dirty="0" smtClean="0">
                <a:solidFill>
                  <a:srgbClr val="FF0000"/>
                </a:solidFill>
              </a:rPr>
              <a:t>(م/٢٠/ ثانياً - محاماة)</a:t>
            </a:r>
            <a:endParaRPr lang="ar-IQ" sz="2500" dirty="0">
              <a:solidFill>
                <a:srgbClr val="FF0000"/>
              </a:solidFill>
            </a:endParaRPr>
          </a:p>
          <a:p>
            <a:pPr>
              <a:defRPr/>
            </a:pPr>
            <a:r>
              <a:rPr lang="ar-IQ" sz="2500" dirty="0" smtClean="0"/>
              <a:t>عدم جواز بيع وحجز كتب المحامي وموجوداته. </a:t>
            </a:r>
            <a:r>
              <a:rPr lang="ar-IQ" sz="2500" dirty="0" smtClean="0">
                <a:solidFill>
                  <a:srgbClr val="FF0000"/>
                </a:solidFill>
              </a:rPr>
              <a:t>(م/٢٠/ رابعاً - محاماة)</a:t>
            </a:r>
          </a:p>
          <a:p>
            <a:pPr>
              <a:defRPr/>
            </a:pPr>
            <a:endParaRPr lang="ar-AE" sz="2500" dirty="0" smtClean="0">
              <a:solidFill>
                <a:srgbClr val="FF0000"/>
              </a:solidFill>
            </a:endParaRPr>
          </a:p>
          <a:p>
            <a:pPr>
              <a:defRPr/>
            </a:pPr>
            <a:endParaRPr lang="ar-IQ" sz="2500" dirty="0" smtClean="0">
              <a:solidFill>
                <a:srgbClr val="FF0000"/>
              </a:solidFill>
            </a:endParaRPr>
          </a:p>
          <a:p>
            <a:pPr marL="0" indent="0">
              <a:buFont typeface="Wingdings" pitchFamily="2" charset="2"/>
              <a:buNone/>
              <a:defRPr/>
            </a:pPr>
            <a:endParaRPr lang="ar-IQ" sz="2500" dirty="0" smtClean="0">
              <a:solidFill>
                <a:srgbClr val="FF0000"/>
              </a:solidFill>
            </a:endParaRPr>
          </a:p>
          <a:p>
            <a:pPr>
              <a:defRPr/>
            </a:pPr>
            <a:endParaRPr lang="ar-IQ" sz="2500" dirty="0" smtClean="0"/>
          </a:p>
          <a:p>
            <a:pPr>
              <a:defRPr/>
            </a:pPr>
            <a:endParaRPr lang="en-US" sz="2500" dirty="0"/>
          </a:p>
        </p:txBody>
      </p:sp>
      <p:sp>
        <p:nvSpPr>
          <p:cNvPr id="23556" name="Slide Number Placeholder 3"/>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973B83CE-1848-49BF-AB13-F3B437DAF904}" type="slidenum">
              <a:rPr lang="ar-SA" altLang="en-US" sz="1400" smtClean="0"/>
              <a:pPr rtl="0" eaLnBrk="1" hangingPunct="1">
                <a:spcBef>
                  <a:spcPct val="0"/>
                </a:spcBef>
                <a:buClrTx/>
                <a:buSzTx/>
                <a:buFontTx/>
                <a:buNone/>
              </a:pPr>
              <a:t>60</a:t>
            </a:fld>
            <a:endParaRPr lang="en-US" altLang="en-US" sz="140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79388" y="260350"/>
            <a:ext cx="8764587" cy="1198563"/>
          </a:xfrm>
        </p:spPr>
        <p:txBody>
          <a:bodyPr/>
          <a:lstStyle/>
          <a:p>
            <a:pPr algn="ctr"/>
            <a:r>
              <a:rPr lang="ar-IQ" altLang="en-US" b="1" smtClean="0"/>
              <a:t>حقوق المحامي</a:t>
            </a:r>
            <a:endParaRPr lang="en-US" altLang="en-US" b="1" smtClean="0"/>
          </a:p>
        </p:txBody>
      </p:sp>
      <p:sp>
        <p:nvSpPr>
          <p:cNvPr id="3" name="Content Placeholder 2"/>
          <p:cNvSpPr>
            <a:spLocks noGrp="1"/>
          </p:cNvSpPr>
          <p:nvPr>
            <p:ph idx="1"/>
          </p:nvPr>
        </p:nvSpPr>
        <p:spPr>
          <a:xfrm>
            <a:off x="250825" y="2017713"/>
            <a:ext cx="8704263" cy="4364037"/>
          </a:xfrm>
        </p:spPr>
        <p:txBody>
          <a:bodyPr/>
          <a:lstStyle/>
          <a:p>
            <a:pPr marL="0" indent="0" algn="just">
              <a:buFont typeface="Wingdings" pitchFamily="2" charset="2"/>
              <a:buNone/>
              <a:defRPr/>
            </a:pPr>
            <a:r>
              <a:rPr lang="ar-IQ" sz="2400" b="1" u="sng" dirty="0" smtClean="0"/>
              <a:t>حكم الاخلال بحق المحامي أثناء تأديته لمهنة المحاماة:</a:t>
            </a:r>
          </a:p>
          <a:p>
            <a:pPr algn="just">
              <a:defRPr/>
            </a:pPr>
            <a:r>
              <a:rPr lang="ar-IQ" sz="2400" dirty="0" smtClean="0"/>
              <a:t>يعد مخالفاً لواجبات وظيفة كل موظف أو مكلف بخدمة عامة أخل عمداً بحق من حقوق المحامي المنصوص عليها في قانون المحاماة أثناء ممارستها وتطبق بحقه الأحكام الخاصة بمخالفة الموظف أو المكلف بخدمة عامة بواجبات وظيفته في قانون العقوبات. </a:t>
            </a:r>
            <a:r>
              <a:rPr lang="ar-IQ" sz="2400" dirty="0" smtClean="0">
                <a:solidFill>
                  <a:srgbClr val="FF0000"/>
                </a:solidFill>
              </a:rPr>
              <a:t>(م/٢١/ أولاً – محاماة )</a:t>
            </a:r>
          </a:p>
          <a:p>
            <a:pPr algn="just">
              <a:defRPr/>
            </a:pPr>
            <a:r>
              <a:rPr lang="ar-IQ" sz="2400" dirty="0" smtClean="0"/>
              <a:t>ترفع الشكاوي عن المخالفات  الى حاكم التحقيق المختص على أن يتم إخبار النقابة بذلك. </a:t>
            </a:r>
            <a:r>
              <a:rPr lang="ar-IQ" sz="2400" dirty="0" smtClean="0">
                <a:solidFill>
                  <a:srgbClr val="FF0000"/>
                </a:solidFill>
              </a:rPr>
              <a:t>(م/٢١/ ثانياً - محاماة)</a:t>
            </a:r>
          </a:p>
          <a:p>
            <a:pPr marL="0" indent="0" algn="just">
              <a:buFont typeface="Wingdings" pitchFamily="2" charset="2"/>
              <a:buNone/>
              <a:defRPr/>
            </a:pPr>
            <a:r>
              <a:rPr lang="ar-IQ" sz="2400" b="1" u="sng" dirty="0" smtClean="0"/>
              <a:t>حكم الاعتداء على المحامي أثناء تأديته لمهنته:</a:t>
            </a:r>
          </a:p>
          <a:p>
            <a:pPr algn="just">
              <a:defRPr/>
            </a:pPr>
            <a:r>
              <a:rPr lang="ar-IQ" sz="2400" dirty="0" smtClean="0"/>
              <a:t>كل إعتداء يقع على المحامي أثناء تأديته لمهنة المحاماة أو بسببها يعاقب مرتكبه بعقوبة الجريمة المماثلة لها التي تقع على احاكم أثناء تأديته لواجباته أو بسببها. </a:t>
            </a:r>
            <a:r>
              <a:rPr lang="ar-IQ" sz="2400" dirty="0" smtClean="0">
                <a:solidFill>
                  <a:srgbClr val="FF0000"/>
                </a:solidFill>
              </a:rPr>
              <a:t>(م/٢٢- محاماة )</a:t>
            </a:r>
          </a:p>
          <a:p>
            <a:pPr algn="just">
              <a:defRPr/>
            </a:pPr>
            <a:endParaRPr lang="en-US" sz="2400" dirty="0"/>
          </a:p>
        </p:txBody>
      </p:sp>
      <p:sp>
        <p:nvSpPr>
          <p:cNvPr id="24580" name="Slide Number Placeholder 3"/>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A3298AF3-942A-4C21-AFAB-3A76200C5971}" type="slidenum">
              <a:rPr lang="ar-SA" altLang="en-US" sz="1400" smtClean="0"/>
              <a:pPr rtl="0" eaLnBrk="1" hangingPunct="1">
                <a:spcBef>
                  <a:spcPct val="0"/>
                </a:spcBef>
                <a:buClrTx/>
                <a:buSzTx/>
                <a:buFontTx/>
                <a:buNone/>
              </a:pPr>
              <a:t>61</a:t>
            </a:fld>
            <a:endParaRPr lang="en-US" altLang="en-US" sz="140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50825" y="214313"/>
            <a:ext cx="8693150" cy="1127125"/>
          </a:xfrm>
        </p:spPr>
        <p:txBody>
          <a:bodyPr/>
          <a:lstStyle/>
          <a:p>
            <a:pPr algn="ctr"/>
            <a:r>
              <a:rPr lang="ar-AE" altLang="en-US" smtClean="0"/>
              <a:t>    </a:t>
            </a:r>
            <a:r>
              <a:rPr lang="ar-IQ" altLang="en-US" b="1" smtClean="0"/>
              <a:t>حقوق المحامي</a:t>
            </a:r>
            <a:endParaRPr lang="en-US" altLang="en-US" b="1" smtClean="0"/>
          </a:p>
        </p:txBody>
      </p:sp>
      <p:sp>
        <p:nvSpPr>
          <p:cNvPr id="22531" name="Content Placeholder 2"/>
          <p:cNvSpPr>
            <a:spLocks noGrp="1"/>
          </p:cNvSpPr>
          <p:nvPr>
            <p:ph idx="1"/>
          </p:nvPr>
        </p:nvSpPr>
        <p:spPr>
          <a:xfrm>
            <a:off x="250825" y="1844675"/>
            <a:ext cx="8704263" cy="4464050"/>
          </a:xfrm>
        </p:spPr>
        <p:txBody>
          <a:bodyPr/>
          <a:lstStyle/>
          <a:p>
            <a:pPr marL="0" indent="0" algn="just">
              <a:buFont typeface="Wingdings" pitchFamily="2" charset="2"/>
              <a:buNone/>
              <a:defRPr/>
            </a:pPr>
            <a:r>
              <a:rPr lang="ar-AE" sz="2200" dirty="0" smtClean="0">
                <a:solidFill>
                  <a:srgbClr val="FF0000"/>
                </a:solidFill>
              </a:rPr>
              <a:t>(</a:t>
            </a:r>
            <a:r>
              <a:rPr lang="ar-AE" sz="2200" dirty="0">
                <a:solidFill>
                  <a:srgbClr val="FF0000"/>
                </a:solidFill>
              </a:rPr>
              <a:t>٥</a:t>
            </a:r>
            <a:r>
              <a:rPr lang="ar-AE" sz="2200" dirty="0" smtClean="0">
                <a:solidFill>
                  <a:srgbClr val="FF0000"/>
                </a:solidFill>
              </a:rPr>
              <a:t>) حصان</a:t>
            </a:r>
            <a:r>
              <a:rPr lang="ar-IQ" sz="2200" dirty="0" smtClean="0">
                <a:solidFill>
                  <a:srgbClr val="FF0000"/>
                </a:solidFill>
              </a:rPr>
              <a:t>ة</a:t>
            </a:r>
            <a:r>
              <a:rPr lang="ar-AE" sz="2200" dirty="0" smtClean="0">
                <a:solidFill>
                  <a:srgbClr val="FF0000"/>
                </a:solidFill>
              </a:rPr>
              <a:t> المحامي: </a:t>
            </a:r>
            <a:endParaRPr lang="ar-IQ" sz="2200" dirty="0" smtClean="0">
              <a:solidFill>
                <a:srgbClr val="FF0000"/>
              </a:solidFill>
            </a:endParaRPr>
          </a:p>
          <a:p>
            <a:pPr marL="0" indent="0" algn="just">
              <a:buFont typeface="Wingdings" pitchFamily="2" charset="2"/>
              <a:buNone/>
              <a:defRPr/>
            </a:pPr>
            <a:r>
              <a:rPr lang="ar-AE" sz="2200" dirty="0" smtClean="0"/>
              <a:t>يجب </a:t>
            </a:r>
            <a:r>
              <a:rPr lang="ar-IQ" sz="2200" dirty="0" smtClean="0"/>
              <a:t>إستحصال موافقة النقابة على أية شكوى تقام ضد محامي في غير حالة الجرم المشهودة، ولا يجوز إستجوابه أو التحقيق معه أو إحالته على المحكمة المختصة إلا بعد إستحصال موافقة النقابة بذلك وعلى الرئيس أو من ينوب عنه، حضور الإستجواب أو التحقيق أو المحكمة. </a:t>
            </a:r>
            <a:r>
              <a:rPr lang="ar-IQ" sz="2200" dirty="0" smtClean="0">
                <a:solidFill>
                  <a:srgbClr val="FF0000"/>
                </a:solidFill>
              </a:rPr>
              <a:t>(م/</a:t>
            </a:r>
            <a:r>
              <a:rPr lang="ar-AE" sz="2200" dirty="0" smtClean="0">
                <a:solidFill>
                  <a:srgbClr val="FF0000"/>
                </a:solidFill>
              </a:rPr>
              <a:t>٢٣</a:t>
            </a:r>
            <a:r>
              <a:rPr lang="ar-IQ" sz="2200" dirty="0" smtClean="0">
                <a:solidFill>
                  <a:srgbClr val="FF0000"/>
                </a:solidFill>
              </a:rPr>
              <a:t> - محاماة</a:t>
            </a:r>
            <a:r>
              <a:rPr lang="ar-AE" sz="2200" dirty="0" smtClean="0">
                <a:solidFill>
                  <a:srgbClr val="FF0000"/>
                </a:solidFill>
              </a:rPr>
              <a:t>)</a:t>
            </a:r>
            <a:endParaRPr lang="ar-IQ" sz="2200" dirty="0" smtClean="0">
              <a:solidFill>
                <a:srgbClr val="FF0000"/>
              </a:solidFill>
            </a:endParaRPr>
          </a:p>
          <a:p>
            <a:pPr marL="0" indent="0" algn="just">
              <a:buFont typeface="Wingdings" pitchFamily="2" charset="2"/>
              <a:buNone/>
              <a:defRPr/>
            </a:pPr>
            <a:r>
              <a:rPr lang="ar-IQ" sz="2200" dirty="0" smtClean="0">
                <a:solidFill>
                  <a:srgbClr val="FF0000"/>
                </a:solidFill>
              </a:rPr>
              <a:t>(</a:t>
            </a:r>
            <a:r>
              <a:rPr lang="ar-AE" sz="2200" dirty="0" smtClean="0">
                <a:solidFill>
                  <a:srgbClr val="FF0000"/>
                </a:solidFill>
              </a:rPr>
              <a:t>٦) حق المحامي المتقاعد في المرافع</a:t>
            </a:r>
            <a:r>
              <a:rPr lang="ar-IQ" sz="2200" dirty="0" smtClean="0">
                <a:solidFill>
                  <a:srgbClr val="FF0000"/>
                </a:solidFill>
              </a:rPr>
              <a:t>ة: </a:t>
            </a:r>
            <a:r>
              <a:rPr lang="ar-IQ" sz="2200" dirty="0" smtClean="0"/>
              <a:t>للمحامي المتقاعد أن يترافع أمام القضاء وكالة:</a:t>
            </a:r>
          </a:p>
          <a:p>
            <a:pPr marL="0" indent="0" algn="just">
              <a:buFont typeface="Wingdings" pitchFamily="2" charset="2"/>
              <a:buNone/>
              <a:defRPr/>
            </a:pPr>
            <a:r>
              <a:rPr lang="ar-IQ" sz="2200" dirty="0" smtClean="0"/>
              <a:t>أ- عن زوجته أو أحد أصوله أو فروعه. ب- حسب وصايته أو قيمومته على أقربائه لحد الدرجة الثانية.  ج- حسب وصايته أو توليته النافذة. </a:t>
            </a:r>
            <a:r>
              <a:rPr lang="ar-IQ" sz="2200" dirty="0" smtClean="0">
                <a:solidFill>
                  <a:srgbClr val="FF0000"/>
                </a:solidFill>
              </a:rPr>
              <a:t>(م/ ٢٤ - محاماة) </a:t>
            </a:r>
          </a:p>
          <a:p>
            <a:pPr marL="0" indent="0" algn="just">
              <a:buFont typeface="Wingdings" pitchFamily="2" charset="2"/>
              <a:buNone/>
              <a:defRPr/>
            </a:pPr>
            <a:r>
              <a:rPr lang="ar-IQ" sz="2200" dirty="0" smtClean="0">
                <a:solidFill>
                  <a:srgbClr val="FF0000"/>
                </a:solidFill>
              </a:rPr>
              <a:t>(</a:t>
            </a:r>
            <a:r>
              <a:rPr lang="ar-AE" sz="2200" dirty="0" smtClean="0">
                <a:solidFill>
                  <a:srgbClr val="FF0000"/>
                </a:solidFill>
              </a:rPr>
              <a:t>٧) حقوق المحامي من </a:t>
            </a:r>
            <a:r>
              <a:rPr lang="ar-IQ" sz="2200" dirty="0" smtClean="0">
                <a:solidFill>
                  <a:srgbClr val="FF0000"/>
                </a:solidFill>
              </a:rPr>
              <a:t>ذ</a:t>
            </a:r>
            <a:r>
              <a:rPr lang="ar-AE" sz="2200" dirty="0" smtClean="0">
                <a:solidFill>
                  <a:srgbClr val="FF0000"/>
                </a:solidFill>
              </a:rPr>
              <a:t>وي الاحتياجات</a:t>
            </a:r>
            <a:r>
              <a:rPr lang="ar-IQ" sz="2200" dirty="0" smtClean="0">
                <a:solidFill>
                  <a:srgbClr val="FF0000"/>
                </a:solidFill>
              </a:rPr>
              <a:t> الخاصة: </a:t>
            </a:r>
            <a:r>
              <a:rPr lang="ar-IQ" sz="2200" dirty="0" smtClean="0"/>
              <a:t>للنقابة:</a:t>
            </a:r>
            <a:r>
              <a:rPr lang="ar-AE" sz="2200" dirty="0" smtClean="0"/>
              <a:t> </a:t>
            </a:r>
            <a:endParaRPr lang="ar-IQ" sz="2200" dirty="0" smtClean="0"/>
          </a:p>
          <a:p>
            <a:pPr marL="0" indent="0" algn="just">
              <a:buFont typeface="Wingdings" pitchFamily="2" charset="2"/>
              <a:buNone/>
              <a:defRPr/>
            </a:pPr>
            <a:r>
              <a:rPr lang="ar-IQ" sz="2200" dirty="0" smtClean="0"/>
              <a:t>أ- اعفاء ذوي الاحتياجات الخاصة أو من له طفل من ذوي الاحتياجات الخاصة من الرسوم وبدل الاشتراك السنوي في النقابة. ب- اعطاء منحة للمحامي من ذوي الاحتياجات الخاصة. ج- اعطاء قرض نقدي للمحامي من ذوي الاحتياجات الخاصة. </a:t>
            </a:r>
            <a:r>
              <a:rPr lang="ar-IQ" sz="2200" dirty="0" smtClean="0">
                <a:solidFill>
                  <a:srgbClr val="FF0000"/>
                </a:solidFill>
              </a:rPr>
              <a:t>(م/ ٢٤ المكرر/ مضافة - محاماة)  </a:t>
            </a:r>
          </a:p>
          <a:p>
            <a:pPr marL="0" indent="0" algn="just">
              <a:buFont typeface="Wingdings" pitchFamily="2" charset="2"/>
              <a:buNone/>
              <a:defRPr/>
            </a:pPr>
            <a:endParaRPr lang="ar-AE" sz="2200" dirty="0" smtClean="0"/>
          </a:p>
          <a:p>
            <a:pPr marL="0" indent="0" algn="just">
              <a:buFont typeface="Wingdings" pitchFamily="2" charset="2"/>
              <a:buNone/>
              <a:defRPr/>
            </a:pPr>
            <a:endParaRPr lang="ar-IQ" sz="2200" dirty="0" smtClean="0">
              <a:solidFill>
                <a:srgbClr val="FF0000"/>
              </a:solidFill>
            </a:endParaRPr>
          </a:p>
          <a:p>
            <a:pPr marL="0" indent="0" algn="just">
              <a:buFont typeface="Wingdings" pitchFamily="2" charset="2"/>
              <a:buNone/>
              <a:defRPr/>
            </a:pPr>
            <a:endParaRPr lang="ar-AE" sz="2200" dirty="0" smtClean="0">
              <a:solidFill>
                <a:srgbClr val="FF0000"/>
              </a:solidFill>
            </a:endParaRPr>
          </a:p>
          <a:p>
            <a:pPr algn="just">
              <a:defRPr/>
            </a:pPr>
            <a:endParaRPr lang="ar-AE" sz="2200" dirty="0" smtClean="0"/>
          </a:p>
          <a:p>
            <a:pPr>
              <a:defRPr/>
            </a:pPr>
            <a:endParaRPr lang="ar-IQ" sz="2200" dirty="0" smtClean="0"/>
          </a:p>
          <a:p>
            <a:pPr>
              <a:defRPr/>
            </a:pPr>
            <a:endParaRPr lang="en-US" sz="2200" dirty="0" smtClean="0"/>
          </a:p>
        </p:txBody>
      </p:sp>
      <p:sp>
        <p:nvSpPr>
          <p:cNvPr id="25604" name="Slide Number Placeholder 1"/>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FBE66A35-95DD-4629-88F5-272C3B9BE1AC}" type="slidenum">
              <a:rPr lang="ar-SA" altLang="en-US" sz="1400" smtClean="0"/>
              <a:pPr rtl="0" eaLnBrk="1" hangingPunct="1">
                <a:spcBef>
                  <a:spcPct val="0"/>
                </a:spcBef>
                <a:buClrTx/>
                <a:buSzTx/>
                <a:buFontTx/>
                <a:buNone/>
              </a:pPr>
              <a:t>62</a:t>
            </a:fld>
            <a:endParaRPr lang="en-US" altLang="en-US" sz="140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50825" y="333375"/>
            <a:ext cx="8693150" cy="1008063"/>
          </a:xfrm>
        </p:spPr>
        <p:txBody>
          <a:bodyPr/>
          <a:lstStyle/>
          <a:p>
            <a:pPr algn="ctr"/>
            <a:r>
              <a:rPr lang="ar-IQ" altLang="en-US" sz="4000" b="1" smtClean="0"/>
              <a:t>   حقوق المحامي/ </a:t>
            </a:r>
            <a:r>
              <a:rPr lang="ar-IQ" altLang="en-US" sz="3200" smtClean="0">
                <a:solidFill>
                  <a:srgbClr val="FF0000"/>
                </a:solidFill>
              </a:rPr>
              <a:t>أتعاب المحاماة</a:t>
            </a:r>
            <a:endParaRPr lang="en-US" altLang="en-US" sz="3200" smtClean="0">
              <a:solidFill>
                <a:srgbClr val="FF0000"/>
              </a:solidFill>
            </a:endParaRPr>
          </a:p>
        </p:txBody>
      </p:sp>
      <p:sp>
        <p:nvSpPr>
          <p:cNvPr id="3" name="Content Placeholder 2"/>
          <p:cNvSpPr>
            <a:spLocks noGrp="1"/>
          </p:cNvSpPr>
          <p:nvPr>
            <p:ph idx="1"/>
          </p:nvPr>
        </p:nvSpPr>
        <p:spPr>
          <a:xfrm>
            <a:off x="250825" y="1916113"/>
            <a:ext cx="8704263" cy="4537075"/>
          </a:xfrm>
        </p:spPr>
        <p:txBody>
          <a:bodyPr/>
          <a:lstStyle/>
          <a:p>
            <a:pPr marL="0" indent="0" algn="just">
              <a:buFont typeface="Wingdings" pitchFamily="2" charset="2"/>
              <a:buNone/>
              <a:defRPr/>
            </a:pPr>
            <a:r>
              <a:rPr lang="ar-IQ" sz="2400" dirty="0" smtClean="0">
                <a:solidFill>
                  <a:srgbClr val="FF0000"/>
                </a:solidFill>
              </a:rPr>
              <a:t>(</a:t>
            </a:r>
            <a:r>
              <a:rPr lang="ar-AE" sz="2400" dirty="0" smtClean="0">
                <a:solidFill>
                  <a:srgbClr val="FF0000"/>
                </a:solidFill>
              </a:rPr>
              <a:t>٨) حق المحامي في </a:t>
            </a:r>
            <a:r>
              <a:rPr lang="ar-IQ" sz="2400" dirty="0" smtClean="0">
                <a:solidFill>
                  <a:srgbClr val="FF0000"/>
                </a:solidFill>
              </a:rPr>
              <a:t>تقاضي الاتعاب: </a:t>
            </a:r>
            <a:r>
              <a:rPr lang="ar-IQ" sz="2400" dirty="0"/>
              <a:t>الاتعاب هي الالتزام المقابل الذي يقع على عاتق الموكل للمحامي نظير ما يبذله الأخير من أعمال وجهود لصالحه</a:t>
            </a:r>
            <a:r>
              <a:rPr lang="ar-IQ" sz="2400" dirty="0" smtClean="0"/>
              <a:t>.</a:t>
            </a:r>
          </a:p>
          <a:p>
            <a:pPr marL="0" indent="0" algn="just">
              <a:buFont typeface="Wingdings" pitchFamily="2" charset="2"/>
              <a:buNone/>
              <a:defRPr/>
            </a:pPr>
            <a:r>
              <a:rPr lang="ar-IQ" sz="2400" dirty="0" smtClean="0"/>
              <a:t>يستحق المحامي بدل </a:t>
            </a:r>
            <a:r>
              <a:rPr lang="ar-IQ" sz="2400" dirty="0"/>
              <a:t>أ</a:t>
            </a:r>
            <a:r>
              <a:rPr lang="ar-IQ" sz="2400" dirty="0" smtClean="0"/>
              <a:t>تعابه عن قيامه بالأعمال التي يكلف بها ويشمل ذلك المشورة القانونية. </a:t>
            </a:r>
            <a:r>
              <a:rPr lang="ar-AE" sz="2400" dirty="0" smtClean="0">
                <a:solidFill>
                  <a:srgbClr val="FF0000"/>
                </a:solidFill>
              </a:rPr>
              <a:t>(</a:t>
            </a:r>
            <a:r>
              <a:rPr lang="ar-IQ" sz="2400" dirty="0" smtClean="0">
                <a:solidFill>
                  <a:srgbClr val="FF0000"/>
                </a:solidFill>
              </a:rPr>
              <a:t>م/ </a:t>
            </a:r>
            <a:r>
              <a:rPr lang="ar-AE" sz="2400" dirty="0" smtClean="0">
                <a:solidFill>
                  <a:srgbClr val="FF0000"/>
                </a:solidFill>
              </a:rPr>
              <a:t>٢٧</a:t>
            </a:r>
            <a:r>
              <a:rPr lang="ar-IQ" sz="2400" dirty="0" smtClean="0">
                <a:solidFill>
                  <a:srgbClr val="FF0000"/>
                </a:solidFill>
              </a:rPr>
              <a:t>- محاماة</a:t>
            </a:r>
            <a:r>
              <a:rPr lang="ar-AE" sz="2400" dirty="0" smtClean="0">
                <a:solidFill>
                  <a:srgbClr val="FF0000"/>
                </a:solidFill>
              </a:rPr>
              <a:t>)</a:t>
            </a:r>
            <a:r>
              <a:rPr lang="ar-IQ" sz="2400" dirty="0" smtClean="0">
                <a:solidFill>
                  <a:srgbClr val="FF0000"/>
                </a:solidFill>
              </a:rPr>
              <a:t> </a:t>
            </a:r>
          </a:p>
          <a:p>
            <a:pPr marL="0" indent="0" algn="just">
              <a:buFont typeface="Wingdings" pitchFamily="2" charset="2"/>
              <a:buNone/>
              <a:defRPr/>
            </a:pPr>
            <a:r>
              <a:rPr lang="ar-IQ" sz="2400" b="1" u="sng" dirty="0" smtClean="0"/>
              <a:t>أنواع اتعاب المحاماة: </a:t>
            </a:r>
          </a:p>
          <a:p>
            <a:pPr marL="339725" indent="-339725" algn="just">
              <a:buFont typeface="Wingdings" pitchFamily="2" charset="2"/>
              <a:buNone/>
              <a:defRPr/>
            </a:pPr>
            <a:r>
              <a:rPr lang="ar-IQ" sz="2400" b="1" dirty="0" smtClean="0"/>
              <a:t>أولاً- الأتعاب الاتفاقية/</a:t>
            </a:r>
            <a:r>
              <a:rPr lang="ar-IQ" sz="2400" b="1" dirty="0"/>
              <a:t> </a:t>
            </a:r>
            <a:r>
              <a:rPr lang="ar-IQ" sz="2400" b="1" dirty="0" smtClean="0"/>
              <a:t> </a:t>
            </a:r>
            <a:r>
              <a:rPr lang="ar-IQ" sz="2400" dirty="0" smtClean="0"/>
              <a:t>يستحق المحامي بدل أتعابه وفقاً للاتفاق بينه وبين موكله على أن لايزيد في غير الدعاوي الجزائية عن (</a:t>
            </a:r>
            <a:r>
              <a:rPr lang="ar-AE" sz="2400" dirty="0" smtClean="0"/>
              <a:t>٢٠%) </a:t>
            </a:r>
            <a:r>
              <a:rPr lang="ar-IQ" sz="2400" dirty="0" smtClean="0"/>
              <a:t>عشرين بالمائة </a:t>
            </a:r>
            <a:r>
              <a:rPr lang="ar-AE" sz="2400" dirty="0" smtClean="0"/>
              <a:t>من قيم</a:t>
            </a:r>
            <a:r>
              <a:rPr lang="ar-IQ" sz="2400" dirty="0" smtClean="0"/>
              <a:t>ة العمل موضوع الدعوى إلا إذا الغرض من الدعوى أو الحكم الذي يصدر بشأنه تحقيق منفعة أكثر مما تضمنته الدعوى فيستحق بدل اتعابه بالنسبة لمجموع المبلغ الذي أتفق عليه. </a:t>
            </a:r>
            <a:r>
              <a:rPr lang="ar-IQ" sz="2400" dirty="0" smtClean="0">
                <a:solidFill>
                  <a:srgbClr val="FF0000"/>
                </a:solidFill>
              </a:rPr>
              <a:t>(م/ </a:t>
            </a:r>
            <a:r>
              <a:rPr lang="ar-AE" sz="2400" dirty="0" smtClean="0">
                <a:solidFill>
                  <a:srgbClr val="FF0000"/>
                </a:solidFill>
              </a:rPr>
              <a:t>٢٨/ </a:t>
            </a:r>
            <a:r>
              <a:rPr lang="ar-IQ" sz="2400" dirty="0" smtClean="0">
                <a:solidFill>
                  <a:srgbClr val="FF0000"/>
                </a:solidFill>
              </a:rPr>
              <a:t>أولاً - محاماة)</a:t>
            </a:r>
          </a:p>
          <a:p>
            <a:pPr marL="0" indent="0" algn="just">
              <a:buFont typeface="Wingdings" pitchFamily="2" charset="2"/>
              <a:buNone/>
              <a:defRPr/>
            </a:pPr>
            <a:endParaRPr lang="ar-IQ" sz="2400" dirty="0" smtClean="0"/>
          </a:p>
          <a:p>
            <a:pPr algn="just">
              <a:defRPr/>
            </a:pPr>
            <a:endParaRPr lang="ar-IQ" sz="2400" dirty="0" smtClean="0"/>
          </a:p>
          <a:p>
            <a:pPr algn="just">
              <a:defRPr/>
            </a:pPr>
            <a:endParaRPr lang="en-US" sz="2400" dirty="0"/>
          </a:p>
        </p:txBody>
      </p:sp>
      <p:sp>
        <p:nvSpPr>
          <p:cNvPr id="26628" name="Slide Number Placeholder 1"/>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2A0CF4AE-26B0-492F-817F-D6DFB1BC9659}" type="slidenum">
              <a:rPr lang="ar-SA" altLang="en-US" sz="1400" smtClean="0"/>
              <a:pPr rtl="0" eaLnBrk="1" hangingPunct="1">
                <a:spcBef>
                  <a:spcPct val="0"/>
                </a:spcBef>
                <a:buClrTx/>
                <a:buSzTx/>
                <a:buFontTx/>
                <a:buNone/>
              </a:pPr>
              <a:t>63</a:t>
            </a:fld>
            <a:endParaRPr lang="en-US" altLang="en-US" sz="140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79388" y="404813"/>
            <a:ext cx="8764587" cy="1079500"/>
          </a:xfrm>
        </p:spPr>
        <p:txBody>
          <a:bodyPr/>
          <a:lstStyle/>
          <a:p>
            <a:pPr algn="ctr"/>
            <a:r>
              <a:rPr lang="ar-IQ" altLang="en-US" b="1" smtClean="0"/>
              <a:t>حقوق المحامي/ </a:t>
            </a:r>
            <a:r>
              <a:rPr lang="ar-IQ" altLang="en-US" sz="3200" smtClean="0">
                <a:solidFill>
                  <a:srgbClr val="FF0000"/>
                </a:solidFill>
              </a:rPr>
              <a:t>أتعاب المحام</a:t>
            </a:r>
            <a:r>
              <a:rPr lang="ar-AE" altLang="en-US" sz="3200" smtClean="0">
                <a:solidFill>
                  <a:srgbClr val="FF0000"/>
                </a:solidFill>
              </a:rPr>
              <a:t>ا</a:t>
            </a:r>
            <a:r>
              <a:rPr lang="ar-IQ" altLang="en-US" sz="3200" smtClean="0">
                <a:solidFill>
                  <a:srgbClr val="FF0000"/>
                </a:solidFill>
              </a:rPr>
              <a:t>ة </a:t>
            </a:r>
            <a:endParaRPr lang="en-US" altLang="en-US" sz="3200" smtClean="0">
              <a:solidFill>
                <a:srgbClr val="FF0000"/>
              </a:solidFill>
            </a:endParaRPr>
          </a:p>
        </p:txBody>
      </p:sp>
      <p:sp>
        <p:nvSpPr>
          <p:cNvPr id="27651" name="Content Placeholder 2"/>
          <p:cNvSpPr>
            <a:spLocks noGrp="1"/>
          </p:cNvSpPr>
          <p:nvPr>
            <p:ph idx="1"/>
          </p:nvPr>
        </p:nvSpPr>
        <p:spPr>
          <a:xfrm>
            <a:off x="179388" y="1844675"/>
            <a:ext cx="8775700" cy="4537075"/>
          </a:xfrm>
        </p:spPr>
        <p:txBody>
          <a:bodyPr/>
          <a:lstStyle/>
          <a:p>
            <a:pPr marL="0" indent="0">
              <a:buFont typeface="Wingdings" pitchFamily="2" charset="2"/>
              <a:buNone/>
              <a:defRPr/>
            </a:pPr>
            <a:r>
              <a:rPr lang="ar-IQ" sz="2100" u="sng" dirty="0" smtClean="0"/>
              <a:t>الاستثناءات من الأتعاب الاتفاقية:</a:t>
            </a:r>
          </a:p>
          <a:p>
            <a:pPr marL="0" indent="0" algn="just">
              <a:defRPr/>
            </a:pPr>
            <a:r>
              <a:rPr lang="ar-IQ" sz="2100" dirty="0" smtClean="0"/>
              <a:t>  لا </a:t>
            </a:r>
            <a:r>
              <a:rPr lang="ar-IQ" sz="2100" dirty="0"/>
              <a:t>يزيد بدل اتعاب المحامي المتفق عليه على نسبة (١٠%) عشرة بالمئة من بدل الإستملاك المحكوم به ومن التأمين الإلزامي او الإختياري المدفوع أو المحكوم به وعن قيمة سهام طالب إزالة الشيوع. </a:t>
            </a:r>
            <a:r>
              <a:rPr lang="ar-IQ" sz="2100" dirty="0">
                <a:solidFill>
                  <a:srgbClr val="FF0000"/>
                </a:solidFill>
              </a:rPr>
              <a:t>(م/ ٢٨/ثانياً - محاماة</a:t>
            </a:r>
            <a:r>
              <a:rPr lang="ar-IQ" sz="2100" dirty="0" smtClean="0">
                <a:solidFill>
                  <a:srgbClr val="FF0000"/>
                </a:solidFill>
              </a:rPr>
              <a:t>)</a:t>
            </a:r>
          </a:p>
          <a:p>
            <a:pPr marL="0" indent="0" algn="just">
              <a:defRPr/>
            </a:pPr>
            <a:r>
              <a:rPr lang="ar-IQ" sz="2100" dirty="0" smtClean="0"/>
              <a:t>  إذا تفرع عن العمل المتفق عليه أعمال أخرى لم تكن متوقعة وقت الاتفاق يحق للمحامي أن يطالب بأتعابه عنها. </a:t>
            </a:r>
            <a:r>
              <a:rPr lang="ar-IQ" sz="2100" dirty="0" smtClean="0">
                <a:solidFill>
                  <a:srgbClr val="FF0000"/>
                </a:solidFill>
              </a:rPr>
              <a:t>(م/ </a:t>
            </a:r>
            <a:r>
              <a:rPr lang="ar-AE" sz="2100" dirty="0" smtClean="0">
                <a:solidFill>
                  <a:srgbClr val="FF0000"/>
                </a:solidFill>
              </a:rPr>
              <a:t>٢٩</a:t>
            </a:r>
            <a:r>
              <a:rPr lang="ar-IQ" sz="2100" dirty="0" smtClean="0">
                <a:solidFill>
                  <a:srgbClr val="FF0000"/>
                </a:solidFill>
              </a:rPr>
              <a:t> - محاماة</a:t>
            </a:r>
            <a:r>
              <a:rPr lang="ar-AE" sz="2100" dirty="0" smtClean="0">
                <a:solidFill>
                  <a:srgbClr val="FF0000"/>
                </a:solidFill>
              </a:rPr>
              <a:t>)</a:t>
            </a:r>
            <a:endParaRPr lang="ar-IQ" sz="2100" dirty="0" smtClean="0">
              <a:solidFill>
                <a:srgbClr val="FF0000"/>
              </a:solidFill>
            </a:endParaRPr>
          </a:p>
          <a:p>
            <a:pPr marL="0" indent="0" algn="just">
              <a:defRPr/>
            </a:pPr>
            <a:r>
              <a:rPr lang="ar-IQ" sz="2100" dirty="0" smtClean="0"/>
              <a:t>  إذا أنهى المحامي الدعوى صلحاً أو تحكيمياً أو بأية وسيلة أخرى وفق ما فوضه به موكله إستحق أتعابه كاملة ما لم ينص الإتفاق على خلاف ذلك.</a:t>
            </a:r>
            <a:r>
              <a:rPr lang="ar-AE" sz="2100" dirty="0" smtClean="0"/>
              <a:t> </a:t>
            </a:r>
            <a:r>
              <a:rPr lang="ar-IQ" sz="2100" dirty="0" smtClean="0">
                <a:solidFill>
                  <a:srgbClr val="FF0000"/>
                </a:solidFill>
              </a:rPr>
              <a:t>(م/ </a:t>
            </a:r>
            <a:r>
              <a:rPr lang="ar-AE" sz="2100" dirty="0" smtClean="0">
                <a:solidFill>
                  <a:srgbClr val="FF0000"/>
                </a:solidFill>
              </a:rPr>
              <a:t>٣٠</a:t>
            </a:r>
            <a:r>
              <a:rPr lang="ar-IQ" sz="2100" dirty="0" smtClean="0">
                <a:solidFill>
                  <a:srgbClr val="FF0000"/>
                </a:solidFill>
              </a:rPr>
              <a:t> -محاماة</a:t>
            </a:r>
            <a:r>
              <a:rPr lang="ar-AE" sz="2100" dirty="0" smtClean="0">
                <a:solidFill>
                  <a:srgbClr val="FF0000"/>
                </a:solidFill>
              </a:rPr>
              <a:t>)</a:t>
            </a:r>
            <a:endParaRPr lang="ar-IQ" sz="2100" dirty="0" smtClean="0">
              <a:solidFill>
                <a:srgbClr val="FF0000"/>
              </a:solidFill>
            </a:endParaRPr>
          </a:p>
          <a:p>
            <a:pPr marL="0" indent="0" algn="just">
              <a:buFont typeface="Wingdings" pitchFamily="2" charset="2"/>
              <a:buNone/>
              <a:defRPr/>
            </a:pPr>
            <a:r>
              <a:rPr lang="ar-IQ" sz="2100" b="1" dirty="0" smtClean="0"/>
              <a:t>ثانياً- الأتعاب المثلية/ </a:t>
            </a:r>
            <a:r>
              <a:rPr lang="ar-IQ" sz="2100" dirty="0" smtClean="0"/>
              <a:t>يتم الاستناد الى بدل الاتعاب في الحالات الآتية:</a:t>
            </a:r>
            <a:endParaRPr lang="en-US" sz="2100" dirty="0" smtClean="0"/>
          </a:p>
          <a:p>
            <a:pPr marL="0" indent="0" algn="just">
              <a:buFont typeface="Wingdings" pitchFamily="2" charset="2"/>
              <a:buNone/>
              <a:defRPr/>
            </a:pPr>
            <a:r>
              <a:rPr lang="ar-AE" sz="2100" dirty="0" smtClean="0"/>
              <a:t>١- </a:t>
            </a:r>
            <a:r>
              <a:rPr lang="ar-IQ" sz="2100" dirty="0" smtClean="0"/>
              <a:t>إذا لم يعين بدل أتعاب المحامي بإتفاق خاص يصار في تعينها إلى أجر المثل. </a:t>
            </a:r>
            <a:r>
              <a:rPr lang="ar-IQ" sz="2100" dirty="0" smtClean="0">
                <a:solidFill>
                  <a:srgbClr val="FF0000"/>
                </a:solidFill>
              </a:rPr>
              <a:t>(</a:t>
            </a:r>
            <a:r>
              <a:rPr lang="ar-AE" sz="2100" dirty="0" smtClean="0">
                <a:solidFill>
                  <a:srgbClr val="FF0000"/>
                </a:solidFill>
              </a:rPr>
              <a:t>م</a:t>
            </a:r>
            <a:r>
              <a:rPr lang="ar-AE" sz="2100" dirty="0">
                <a:solidFill>
                  <a:srgbClr val="FF0000"/>
                </a:solidFill>
              </a:rPr>
              <a:t>/ </a:t>
            </a:r>
            <a:r>
              <a:rPr lang="ar-AE" sz="2100" dirty="0" smtClean="0">
                <a:solidFill>
                  <a:srgbClr val="FF0000"/>
                </a:solidFill>
              </a:rPr>
              <a:t>٣١- محاما</a:t>
            </a:r>
            <a:r>
              <a:rPr lang="ar-IQ" sz="2100" dirty="0" smtClean="0">
                <a:solidFill>
                  <a:srgbClr val="FF0000"/>
                </a:solidFill>
              </a:rPr>
              <a:t>ة)</a:t>
            </a:r>
            <a:endParaRPr lang="ar-AE" sz="2100" dirty="0">
              <a:solidFill>
                <a:srgbClr val="FF0000"/>
              </a:solidFill>
            </a:endParaRPr>
          </a:p>
          <a:p>
            <a:pPr marL="0" indent="0" algn="just">
              <a:buFont typeface="Wingdings" pitchFamily="2" charset="2"/>
              <a:buNone/>
              <a:defRPr/>
            </a:pPr>
            <a:r>
              <a:rPr lang="ar-AE" sz="2100" dirty="0" smtClean="0"/>
              <a:t>٢-</a:t>
            </a:r>
            <a:r>
              <a:rPr lang="ar-IQ" sz="2100" dirty="0">
                <a:solidFill>
                  <a:srgbClr val="FF0000"/>
                </a:solidFill>
              </a:rPr>
              <a:t> </a:t>
            </a:r>
            <a:r>
              <a:rPr lang="ar-IQ" sz="2100" dirty="0" smtClean="0"/>
              <a:t>إذا عزل الموكل محاميه بدون سبب مشروع بعد المباشرة بعمله يكون ملزماً بدفع كامل بدل الأتعاب كما لو كان قد أنهى العمل لصالح موكله وإذا حصل العزل قبل المباشرة بالعمل فيستحق المحامي أجر المثل عن الجهد الذي بذله.   </a:t>
            </a:r>
            <a:endParaRPr lang="ar-IQ" sz="2100" dirty="0"/>
          </a:p>
          <a:p>
            <a:pPr algn="just">
              <a:defRPr/>
            </a:pPr>
            <a:endParaRPr lang="ar-IQ" sz="2100" dirty="0" smtClean="0"/>
          </a:p>
          <a:p>
            <a:pPr marL="0" indent="0" algn="just">
              <a:buFont typeface="Wingdings" pitchFamily="2" charset="2"/>
              <a:buNone/>
              <a:defRPr/>
            </a:pPr>
            <a:endParaRPr lang="ar-IQ" sz="2100" b="1" dirty="0" smtClean="0"/>
          </a:p>
          <a:p>
            <a:pPr marL="0" indent="0" algn="just">
              <a:buFont typeface="Wingdings" pitchFamily="2" charset="2"/>
              <a:buNone/>
              <a:defRPr/>
            </a:pPr>
            <a:endParaRPr lang="ar-IQ" sz="2100" b="1" dirty="0" smtClean="0"/>
          </a:p>
        </p:txBody>
      </p:sp>
      <p:sp>
        <p:nvSpPr>
          <p:cNvPr id="27652" name="Slide Number Placeholder 1"/>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D1DFA1C4-6B65-423C-B908-B7A3FF1E4AF3}" type="slidenum">
              <a:rPr lang="ar-SA" altLang="en-US" sz="1400" smtClean="0"/>
              <a:pPr rtl="0" eaLnBrk="1" hangingPunct="1">
                <a:spcBef>
                  <a:spcPct val="0"/>
                </a:spcBef>
                <a:buClrTx/>
                <a:buSzTx/>
                <a:buFontTx/>
                <a:buNone/>
              </a:pPr>
              <a:t>64</a:t>
            </a:fld>
            <a:endParaRPr lang="en-US" altLang="en-US" sz="140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79388" y="333375"/>
            <a:ext cx="8764587" cy="1150938"/>
          </a:xfrm>
        </p:spPr>
        <p:txBody>
          <a:bodyPr/>
          <a:lstStyle/>
          <a:p>
            <a:pPr algn="ctr"/>
            <a:r>
              <a:rPr lang="ar-IQ" altLang="en-US" b="1" smtClean="0"/>
              <a:t>حقوق المحامي/ </a:t>
            </a:r>
            <a:r>
              <a:rPr lang="ar-IQ" altLang="en-US" sz="3200" b="1" smtClean="0">
                <a:solidFill>
                  <a:srgbClr val="FF0000"/>
                </a:solidFill>
              </a:rPr>
              <a:t>أتعاب المحاماة</a:t>
            </a:r>
            <a:endParaRPr lang="en-US" altLang="en-US" sz="2400" b="1" smtClean="0">
              <a:solidFill>
                <a:schemeClr val="tx1"/>
              </a:solidFill>
            </a:endParaRPr>
          </a:p>
        </p:txBody>
      </p:sp>
      <p:sp>
        <p:nvSpPr>
          <p:cNvPr id="3" name="Content Placeholder 2"/>
          <p:cNvSpPr>
            <a:spLocks noGrp="1"/>
          </p:cNvSpPr>
          <p:nvPr>
            <p:ph idx="1"/>
          </p:nvPr>
        </p:nvSpPr>
        <p:spPr>
          <a:xfrm>
            <a:off x="179388" y="1916113"/>
            <a:ext cx="8775700" cy="4537075"/>
          </a:xfrm>
        </p:spPr>
        <p:txBody>
          <a:bodyPr/>
          <a:lstStyle/>
          <a:p>
            <a:pPr marL="287338" indent="-287338" algn="just">
              <a:tabLst>
                <a:tab pos="5891213" algn="l"/>
              </a:tabLst>
              <a:defRPr/>
            </a:pPr>
            <a:r>
              <a:rPr lang="ar-IQ" sz="2300" dirty="0"/>
              <a:t> </a:t>
            </a:r>
            <a:r>
              <a:rPr lang="ar-IQ" sz="2300" dirty="0" smtClean="0"/>
              <a:t>معيار مباشرة المحامي بعمله لغرض استحقاقه بدل الاتعاب هو قيامه بتسجيل الدعوى أو الحضور في المرافعة أو تقديمه طلباً وكالةً عن موكله الى الجهات الرسمية ذات العلاقة. </a:t>
            </a:r>
            <a:r>
              <a:rPr lang="ar-IQ" sz="2300" dirty="0" smtClean="0">
                <a:solidFill>
                  <a:srgbClr val="FF0000"/>
                </a:solidFill>
              </a:rPr>
              <a:t>(م/</a:t>
            </a:r>
            <a:r>
              <a:rPr lang="ar-AE" sz="2300" dirty="0" smtClean="0">
                <a:solidFill>
                  <a:srgbClr val="FF0000"/>
                </a:solidFill>
              </a:rPr>
              <a:t>٣٢- </a:t>
            </a:r>
            <a:r>
              <a:rPr lang="ar-IQ" sz="2300" dirty="0" smtClean="0">
                <a:solidFill>
                  <a:srgbClr val="FF0000"/>
                </a:solidFill>
              </a:rPr>
              <a:t>محاماة)   </a:t>
            </a:r>
          </a:p>
          <a:p>
            <a:pPr marL="339725" indent="-339725" algn="just">
              <a:buFont typeface="Wingdings" pitchFamily="2" charset="2"/>
              <a:buNone/>
              <a:tabLst>
                <a:tab pos="5891213" algn="l"/>
              </a:tabLst>
              <a:defRPr/>
            </a:pPr>
            <a:r>
              <a:rPr lang="ar-AE" sz="2300" dirty="0" smtClean="0"/>
              <a:t>٣-</a:t>
            </a:r>
            <a:r>
              <a:rPr lang="ar-IQ" sz="2300" dirty="0" smtClean="0"/>
              <a:t> إذا إعتزل المحامي </a:t>
            </a:r>
            <a:r>
              <a:rPr lang="ar-IQ" sz="2300" dirty="0"/>
              <a:t>أجر </a:t>
            </a:r>
            <a:r>
              <a:rPr lang="ar-IQ" sz="2300" dirty="0" smtClean="0"/>
              <a:t>المثل الوكالة </a:t>
            </a:r>
            <a:r>
              <a:rPr lang="ar-IQ" sz="2300" dirty="0"/>
              <a:t>بسبب مشروع </a:t>
            </a:r>
            <a:r>
              <a:rPr lang="ar-IQ" sz="2300" dirty="0" smtClean="0"/>
              <a:t>وأنذر </a:t>
            </a:r>
            <a:r>
              <a:rPr lang="ar-IQ" sz="2300" dirty="0"/>
              <a:t>موكله بذلك تحريرياً في وقت </a:t>
            </a:r>
            <a:r>
              <a:rPr lang="ar-IQ" sz="2300" dirty="0" smtClean="0"/>
              <a:t>مناسب أو توفي المحامي قبل الإنتهاء من العمل الموكول إليه أو توفي الموكل ولم يرغب ورثته في إستمرار المحامي في العمل إستحق المحامي أو ورثته قبل الموكل أو ورثته وحسب الأحوال أجر المثل عما بذله فعلاً من جهد في ضوء أحكام العقد مع مراعاة أحكام هذا القانون. </a:t>
            </a:r>
            <a:r>
              <a:rPr lang="ar-IQ" sz="2300" dirty="0" smtClean="0">
                <a:solidFill>
                  <a:srgbClr val="FF0000"/>
                </a:solidFill>
              </a:rPr>
              <a:t>(م/ ٣٣- محاماة)</a:t>
            </a:r>
            <a:endParaRPr lang="ar-IQ" sz="2300" dirty="0">
              <a:solidFill>
                <a:srgbClr val="FF0000"/>
              </a:solidFill>
            </a:endParaRPr>
          </a:p>
          <a:p>
            <a:pPr marL="0" indent="0">
              <a:buFont typeface="Wingdings" pitchFamily="2" charset="2"/>
              <a:buNone/>
              <a:tabLst>
                <a:tab pos="5891213" algn="l"/>
              </a:tabLst>
              <a:defRPr/>
            </a:pPr>
            <a:r>
              <a:rPr lang="ar-IQ" sz="2300" b="1" dirty="0" smtClean="0"/>
              <a:t>ثالثاً- الاتعاب القانونية/  </a:t>
            </a:r>
          </a:p>
          <a:p>
            <a:pPr algn="just">
              <a:tabLst>
                <a:tab pos="5891213" algn="l"/>
              </a:tabLst>
              <a:defRPr/>
            </a:pPr>
            <a:r>
              <a:rPr lang="ar-IQ" sz="2300" dirty="0" smtClean="0"/>
              <a:t>تحكم المحكمة ولو بغير طلب على من خسر الدعوى كلا او جزءاً باتعاب محاماة عما خسره لخصمه الذي احضر عنه محام ويعتبر من أبطلت الدعوى بناء على طلبه بحكم من خسرها فيما يتعلق باتعاب المحاماة فقط. </a:t>
            </a:r>
            <a:r>
              <a:rPr lang="ar-IQ" sz="2300" dirty="0" smtClean="0">
                <a:solidFill>
                  <a:srgbClr val="FF0000"/>
                </a:solidFill>
              </a:rPr>
              <a:t>(م/٣٥/أولاً- محاماة)</a:t>
            </a:r>
          </a:p>
          <a:p>
            <a:pPr marL="0" indent="0">
              <a:buFont typeface="Wingdings" pitchFamily="2" charset="2"/>
              <a:buNone/>
              <a:defRPr/>
            </a:pPr>
            <a:r>
              <a:rPr lang="ar-IQ" sz="2300" dirty="0" smtClean="0"/>
              <a:t> </a:t>
            </a:r>
            <a:endParaRPr lang="en-US" sz="2300" dirty="0"/>
          </a:p>
        </p:txBody>
      </p:sp>
      <p:sp>
        <p:nvSpPr>
          <p:cNvPr id="28676" name="Slide Number Placeholder 1"/>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9D98F4E6-A0F5-4278-BA2E-16A0007BD9F4}" type="slidenum">
              <a:rPr lang="ar-SA" altLang="en-US" sz="1400" smtClean="0"/>
              <a:pPr rtl="0" eaLnBrk="1" hangingPunct="1">
                <a:spcBef>
                  <a:spcPct val="0"/>
                </a:spcBef>
                <a:buClrTx/>
                <a:buSzTx/>
                <a:buFontTx/>
                <a:buNone/>
              </a:pPr>
              <a:t>65</a:t>
            </a:fld>
            <a:endParaRPr lang="en-US" altLang="en-US" sz="140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79388" y="333375"/>
            <a:ext cx="8764587" cy="1150938"/>
          </a:xfrm>
        </p:spPr>
        <p:txBody>
          <a:bodyPr/>
          <a:lstStyle/>
          <a:p>
            <a:pPr algn="ctr"/>
            <a:r>
              <a:rPr lang="ar-IQ" altLang="en-US" b="1" smtClean="0"/>
              <a:t>حقوق المحامي/ </a:t>
            </a:r>
            <a:r>
              <a:rPr lang="ar-IQ" altLang="en-US" sz="3200" smtClean="0">
                <a:solidFill>
                  <a:srgbClr val="FF0000"/>
                </a:solidFill>
              </a:rPr>
              <a:t>أتعاب المحاماة</a:t>
            </a:r>
            <a:endParaRPr lang="en-US" altLang="en-US" sz="3200" smtClean="0">
              <a:solidFill>
                <a:srgbClr val="FF0000"/>
              </a:solidFill>
            </a:endParaRPr>
          </a:p>
        </p:txBody>
      </p:sp>
      <p:sp>
        <p:nvSpPr>
          <p:cNvPr id="29699" name="Content Placeholder 2"/>
          <p:cNvSpPr>
            <a:spLocks noGrp="1"/>
          </p:cNvSpPr>
          <p:nvPr>
            <p:ph idx="1"/>
          </p:nvPr>
        </p:nvSpPr>
        <p:spPr>
          <a:xfrm>
            <a:off x="179388" y="2017713"/>
            <a:ext cx="8775700" cy="4291012"/>
          </a:xfrm>
        </p:spPr>
        <p:txBody>
          <a:bodyPr/>
          <a:lstStyle/>
          <a:p>
            <a:pPr marL="0" indent="0">
              <a:buFont typeface="Wingdings" pitchFamily="2" charset="2"/>
              <a:buNone/>
            </a:pPr>
            <a:r>
              <a:rPr lang="ar-IQ" altLang="en-US" sz="2600" b="1" u="sng" smtClean="0"/>
              <a:t>نسب اتعاب المحاماة القانونية:</a:t>
            </a:r>
            <a:r>
              <a:rPr lang="ar-IQ" altLang="en-US" sz="2600" b="1" smtClean="0"/>
              <a:t>  </a:t>
            </a:r>
            <a:r>
              <a:rPr lang="ar-IQ" altLang="en-US" sz="2600" smtClean="0"/>
              <a:t>تحكم المحكمة ببدل أتعاب المحاماة على الوجه الآتي:</a:t>
            </a:r>
          </a:p>
          <a:p>
            <a:pPr marL="0" indent="0" algn="just">
              <a:buFont typeface="Wingdings" pitchFamily="2" charset="2"/>
              <a:buNone/>
            </a:pPr>
            <a:r>
              <a:rPr lang="ar-AE" altLang="en-US" sz="2600" smtClean="0"/>
              <a:t>١- </a:t>
            </a:r>
            <a:r>
              <a:rPr lang="ar-IQ" altLang="en-US" sz="2600" smtClean="0"/>
              <a:t>بنسبة (١٠%) </a:t>
            </a:r>
            <a:r>
              <a:rPr lang="ar-AE" altLang="en-US" sz="2600" smtClean="0"/>
              <a:t>عشر من المائ</a:t>
            </a:r>
            <a:r>
              <a:rPr lang="ar-IQ" altLang="en-US" sz="2600" smtClean="0"/>
              <a:t>ة من قيمة المحكوم به على أن لا تزيد عل</a:t>
            </a:r>
            <a:r>
              <a:rPr lang="ar-AE" altLang="en-US" sz="2600" smtClean="0"/>
              <a:t>ى </a:t>
            </a:r>
            <a:r>
              <a:rPr lang="ar-IQ" altLang="en-US" sz="2600" smtClean="0"/>
              <a:t>(</a:t>
            </a:r>
            <a:r>
              <a:rPr lang="ar-AE" altLang="en-US" sz="2600" smtClean="0"/>
              <a:t>٢,٠٠٠,٠٠٠</a:t>
            </a:r>
            <a:r>
              <a:rPr lang="ar-IQ" altLang="en-US" sz="2600" smtClean="0"/>
              <a:t>) مليون</a:t>
            </a:r>
            <a:r>
              <a:rPr lang="ar-AE" altLang="en-US" sz="2600" smtClean="0"/>
              <a:t>ي</a:t>
            </a:r>
            <a:r>
              <a:rPr lang="ar-IQ" altLang="en-US" sz="2600" smtClean="0"/>
              <a:t> دينار أو ما يعادلها.</a:t>
            </a:r>
            <a:endParaRPr lang="ar-AE" altLang="en-US" sz="2600" smtClean="0"/>
          </a:p>
          <a:p>
            <a:pPr marL="0" indent="0" algn="just">
              <a:buFont typeface="Wingdings" pitchFamily="2" charset="2"/>
              <a:buNone/>
            </a:pPr>
            <a:r>
              <a:rPr lang="ar-AE" altLang="en-US" sz="2600" smtClean="0"/>
              <a:t>٢- </a:t>
            </a:r>
            <a:r>
              <a:rPr lang="ar-IQ" altLang="en-US" sz="2600" smtClean="0"/>
              <a:t>بنسبة (</a:t>
            </a:r>
            <a:r>
              <a:rPr lang="ar-AE" altLang="en-US" sz="2600" smtClean="0"/>
              <a:t>٥</a:t>
            </a:r>
            <a:r>
              <a:rPr lang="ar-IQ" altLang="en-US" sz="2600" smtClean="0"/>
              <a:t>%) خمس من المائة من قيمة بدل الاستملاك على أن لا تزيد على (</a:t>
            </a:r>
            <a:r>
              <a:rPr lang="ar-AE" altLang="en-US" sz="2600" smtClean="0"/>
              <a:t>١,٠٠٠,٠٠٠)</a:t>
            </a:r>
            <a:r>
              <a:rPr lang="ar-IQ" altLang="en-US" sz="2600" smtClean="0"/>
              <a:t> مليون دينار</a:t>
            </a:r>
            <a:r>
              <a:rPr lang="ar-AE" altLang="en-US" sz="2600" smtClean="0"/>
              <a:t> أو</a:t>
            </a:r>
            <a:r>
              <a:rPr lang="ar-IQ" altLang="en-US" sz="2600" smtClean="0"/>
              <a:t> يعادلها.</a:t>
            </a:r>
          </a:p>
          <a:p>
            <a:pPr marL="0" indent="0" algn="just">
              <a:buFont typeface="Wingdings" pitchFamily="2" charset="2"/>
              <a:buNone/>
            </a:pPr>
            <a:r>
              <a:rPr lang="ar-IQ" altLang="en-US" sz="2600" smtClean="0"/>
              <a:t> </a:t>
            </a:r>
            <a:r>
              <a:rPr lang="ar-AE" altLang="en-US" sz="2600" smtClean="0"/>
              <a:t>٣- بما لا يقل عن</a:t>
            </a:r>
            <a:r>
              <a:rPr lang="ar-IQ" altLang="en-US" sz="2600" smtClean="0"/>
              <a:t> (١٠٠,٠٠٠</a:t>
            </a:r>
            <a:r>
              <a:rPr lang="ar-AE" altLang="en-US" sz="2600" smtClean="0"/>
              <a:t>) مائ</a:t>
            </a:r>
            <a:r>
              <a:rPr lang="ar-IQ" altLang="en-US" sz="2600" smtClean="0"/>
              <a:t>ة ألف دينار أو ما يعادلها ولايزيد على</a:t>
            </a:r>
            <a:r>
              <a:rPr lang="ar-AE" altLang="en-US" sz="2600" smtClean="0"/>
              <a:t> </a:t>
            </a:r>
            <a:r>
              <a:rPr lang="ar-IQ" altLang="en-US" sz="2600" smtClean="0"/>
              <a:t>(٢٥٠،٠</a:t>
            </a:r>
            <a:r>
              <a:rPr lang="ar-AE" altLang="en-US" sz="2600" smtClean="0"/>
              <a:t>٠</a:t>
            </a:r>
            <a:r>
              <a:rPr lang="ar-IQ" altLang="en-US" sz="2600" smtClean="0"/>
              <a:t>٠) </a:t>
            </a:r>
            <a:r>
              <a:rPr lang="ar-AE" altLang="en-US" sz="2600" smtClean="0"/>
              <a:t>مائتان وخمسون ألف دينار أو ما يعادلها </a:t>
            </a:r>
            <a:r>
              <a:rPr lang="ar-IQ" altLang="en-US" sz="2600" smtClean="0"/>
              <a:t>في الاحوال الشخصية والدعاوي غير محددة القيمة وفي الدعاوي الجزائية التي يتم البت فيها بالحق المدني. </a:t>
            </a:r>
            <a:r>
              <a:rPr lang="ar-IQ" altLang="en-US" sz="2600" smtClean="0">
                <a:solidFill>
                  <a:srgbClr val="FF0000"/>
                </a:solidFill>
              </a:rPr>
              <a:t>(</a:t>
            </a:r>
            <a:r>
              <a:rPr lang="ar-AE" altLang="en-US" sz="2600" smtClean="0">
                <a:solidFill>
                  <a:srgbClr val="FF0000"/>
                </a:solidFill>
              </a:rPr>
              <a:t>م/</a:t>
            </a:r>
            <a:r>
              <a:rPr lang="ar-IQ" altLang="en-US" sz="2600" smtClean="0">
                <a:solidFill>
                  <a:srgbClr val="FF0000"/>
                </a:solidFill>
              </a:rPr>
              <a:t>٣٥/ثانيا</a:t>
            </a:r>
            <a:r>
              <a:rPr lang="ar-AE" altLang="en-US" sz="2600" smtClean="0">
                <a:solidFill>
                  <a:srgbClr val="FF0000"/>
                </a:solidFill>
              </a:rPr>
              <a:t>- محاما</a:t>
            </a:r>
            <a:r>
              <a:rPr lang="ar-IQ" altLang="en-US" sz="2600" smtClean="0">
                <a:solidFill>
                  <a:srgbClr val="FF0000"/>
                </a:solidFill>
              </a:rPr>
              <a:t>ة)</a:t>
            </a:r>
          </a:p>
          <a:p>
            <a:pPr marL="0" indent="0">
              <a:buFont typeface="Wingdings" pitchFamily="2" charset="2"/>
              <a:buNone/>
            </a:pPr>
            <a:endParaRPr lang="ar-IQ" altLang="en-US" sz="2600" smtClean="0"/>
          </a:p>
        </p:txBody>
      </p:sp>
      <p:sp>
        <p:nvSpPr>
          <p:cNvPr id="29700" name="Slide Number Placeholder 1"/>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17DED61E-EC99-4776-901F-568500F52683}" type="slidenum">
              <a:rPr lang="ar-SA" altLang="en-US" sz="1400" smtClean="0"/>
              <a:pPr rtl="0" eaLnBrk="1" hangingPunct="1">
                <a:spcBef>
                  <a:spcPct val="0"/>
                </a:spcBef>
                <a:buClrTx/>
                <a:buSzTx/>
                <a:buFontTx/>
                <a:buNone/>
              </a:pPr>
              <a:t>66</a:t>
            </a:fld>
            <a:endParaRPr lang="en-US" altLang="en-US" sz="140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79388" y="476250"/>
            <a:ext cx="8764587" cy="1152525"/>
          </a:xfrm>
        </p:spPr>
        <p:txBody>
          <a:bodyPr/>
          <a:lstStyle/>
          <a:p>
            <a:pPr algn="ctr"/>
            <a:r>
              <a:rPr lang="ar-IQ" altLang="en-US" smtClean="0"/>
              <a:t>حقوق المحامي </a:t>
            </a:r>
            <a:br>
              <a:rPr lang="ar-IQ" altLang="en-US" smtClean="0"/>
            </a:br>
            <a:r>
              <a:rPr lang="ar-IQ" altLang="en-US" sz="3200" smtClean="0">
                <a:solidFill>
                  <a:srgbClr val="FF0000"/>
                </a:solidFill>
              </a:rPr>
              <a:t>أتعاب الموظف القانوني والمحامي المنتدب</a:t>
            </a:r>
            <a:endParaRPr lang="en-US" altLang="en-US" sz="3200" smtClean="0">
              <a:solidFill>
                <a:srgbClr val="FF0000"/>
              </a:solidFill>
            </a:endParaRPr>
          </a:p>
        </p:txBody>
      </p:sp>
      <p:sp>
        <p:nvSpPr>
          <p:cNvPr id="30723" name="Content Placeholder 2"/>
          <p:cNvSpPr>
            <a:spLocks noGrp="1"/>
          </p:cNvSpPr>
          <p:nvPr>
            <p:ph idx="1"/>
          </p:nvPr>
        </p:nvSpPr>
        <p:spPr>
          <a:xfrm>
            <a:off x="179388" y="1844675"/>
            <a:ext cx="8775700" cy="4537075"/>
          </a:xfrm>
        </p:spPr>
        <p:txBody>
          <a:bodyPr/>
          <a:lstStyle/>
          <a:p>
            <a:pPr marL="0" indent="0">
              <a:buFont typeface="Wingdings" pitchFamily="2" charset="2"/>
              <a:buNone/>
            </a:pPr>
            <a:r>
              <a:rPr lang="ar-IQ" altLang="en-US" sz="2200" b="1" u="sng" smtClean="0"/>
              <a:t>أتعاب الموظف القانوني:</a:t>
            </a:r>
          </a:p>
          <a:p>
            <a:pPr marL="0" indent="0" algn="just">
              <a:buFont typeface="Wingdings" pitchFamily="2" charset="2"/>
              <a:buNone/>
            </a:pPr>
            <a:r>
              <a:rPr lang="ar-AE" altLang="en-US" sz="2200" smtClean="0"/>
              <a:t>     </a:t>
            </a:r>
            <a:r>
              <a:rPr lang="ar-IQ" altLang="en-US" sz="2200" smtClean="0"/>
              <a:t>تحكم المحكمة لوكلاء دوائر الاقليم من الموظفين الذين تتم انابتهم في المرافعة باتعاب تعادل اتعاب المحاماة التي تحكم بها في حالة كسب الدعوى والمنصوص عليها في هذا القانون (نسب اتعاب المحاماة القانونية الواردة</a:t>
            </a:r>
            <a:r>
              <a:rPr lang="ar-AE" altLang="en-US" sz="2200" smtClean="0"/>
              <a:t> في </a:t>
            </a:r>
            <a:r>
              <a:rPr lang="ar-IQ" altLang="en-US" sz="2200" smtClean="0"/>
              <a:t>المادة (٣٥/ثانيا)</a:t>
            </a:r>
            <a:r>
              <a:rPr lang="ar-AE" altLang="en-US" sz="2200" smtClean="0"/>
              <a:t> من قانون المحاما</a:t>
            </a:r>
            <a:r>
              <a:rPr lang="ar-IQ" altLang="en-US" sz="2200" smtClean="0"/>
              <a:t>ة للاقليم)، وتوزع كامل الاتعاب المحكوم بها على الوجه الاتي: </a:t>
            </a:r>
            <a:r>
              <a:rPr lang="ar-AE" altLang="en-US" sz="2200" b="1" smtClean="0"/>
              <a:t>١-</a:t>
            </a:r>
            <a:r>
              <a:rPr lang="ar-AE" altLang="en-US" sz="2200" smtClean="0"/>
              <a:t> </a:t>
            </a:r>
            <a:r>
              <a:rPr lang="ar-IQ" altLang="en-US" sz="2200" smtClean="0"/>
              <a:t>(</a:t>
            </a:r>
            <a:r>
              <a:rPr lang="ar-AE" altLang="en-US" sz="2200" smtClean="0"/>
              <a:t>٣٠%) </a:t>
            </a:r>
            <a:r>
              <a:rPr lang="ar-IQ" altLang="en-US" sz="2200" smtClean="0"/>
              <a:t>للموظف الذي ترافع في الدعوى. </a:t>
            </a:r>
            <a:r>
              <a:rPr lang="ar-AE" altLang="en-US" sz="2200" b="1" smtClean="0"/>
              <a:t>٢-</a:t>
            </a:r>
            <a:r>
              <a:rPr lang="ar-AE" altLang="en-US" sz="2200" smtClean="0"/>
              <a:t> (٢٠%) </a:t>
            </a:r>
            <a:r>
              <a:rPr lang="ar-IQ" altLang="en-US" sz="2200" smtClean="0"/>
              <a:t>للعاملين في الدوائر القانونية او القسم القانوني الحاصلين على شهادة البكالوريوس في القانون أو مايعادلها. </a:t>
            </a:r>
            <a:r>
              <a:rPr lang="ar-AE" altLang="en-US" sz="2200" b="1" smtClean="0"/>
              <a:t>٣-</a:t>
            </a:r>
            <a:r>
              <a:rPr lang="ar-AE" altLang="en-US" sz="2200" smtClean="0"/>
              <a:t> </a:t>
            </a:r>
            <a:r>
              <a:rPr lang="ar-IQ" altLang="en-US" sz="2200" smtClean="0"/>
              <a:t>ما تبقى من الاتعاب يسجل ارادا نهائيا لخزينة الاقليم. </a:t>
            </a:r>
            <a:r>
              <a:rPr lang="ar-IQ" altLang="en-US" sz="2200" smtClean="0">
                <a:solidFill>
                  <a:srgbClr val="FF0000"/>
                </a:solidFill>
              </a:rPr>
              <a:t>(م/٣٥/ثالثا - محاماة)</a:t>
            </a:r>
          </a:p>
          <a:p>
            <a:pPr marL="0" indent="0" algn="just">
              <a:buFont typeface="Wingdings" pitchFamily="2" charset="2"/>
              <a:buNone/>
            </a:pPr>
            <a:r>
              <a:rPr lang="ar-AE" altLang="en-US" sz="2200" b="1" u="sng" smtClean="0"/>
              <a:t>أتعاب المحامي المنتدب: </a:t>
            </a:r>
          </a:p>
          <a:p>
            <a:pPr marL="0" indent="0" algn="just">
              <a:buFont typeface="Wingdings" pitchFamily="2" charset="2"/>
              <a:buNone/>
            </a:pPr>
            <a:r>
              <a:rPr lang="ar-AE" altLang="en-US" sz="2200" smtClean="0"/>
              <a:t>    </a:t>
            </a:r>
            <a:r>
              <a:rPr lang="ar-IQ" altLang="en-US" sz="2200" smtClean="0"/>
              <a:t>تحكم المحكمة للمحامي المنتدب للدفاع عن المتهم الذي لم يوكل محامياً للدفاع عنه أمام محكمة التحقيق ومحاكم الجنح والجنايات والاحداث بأتعاب</a:t>
            </a:r>
            <a:r>
              <a:rPr lang="ar-AE" altLang="en-US" sz="2200" smtClean="0"/>
              <a:t> </a:t>
            </a:r>
            <a:r>
              <a:rPr lang="ar-IQ" altLang="en-US" sz="2200" smtClean="0"/>
              <a:t>محاماة </a:t>
            </a:r>
            <a:r>
              <a:rPr lang="ar-AE" altLang="en-US" sz="2200" smtClean="0"/>
              <a:t>لا تقل عن </a:t>
            </a:r>
            <a:r>
              <a:rPr lang="ar-IQ" altLang="en-US" sz="2200" smtClean="0"/>
              <a:t>(٦٠،٠٠٠</a:t>
            </a:r>
            <a:r>
              <a:rPr lang="ar-AE" altLang="en-US" sz="2200" smtClean="0"/>
              <a:t>) ستين ألف دينار ولا يزيد على (</a:t>
            </a:r>
            <a:r>
              <a:rPr lang="ar-IQ" altLang="en-US" sz="2200" smtClean="0"/>
              <a:t>١٢٠،٠٠٠) </a:t>
            </a:r>
            <a:r>
              <a:rPr lang="ar-AE" altLang="en-US" sz="2200" smtClean="0"/>
              <a:t>مئ</a:t>
            </a:r>
            <a:r>
              <a:rPr lang="ar-IQ" altLang="en-US" sz="2200" smtClean="0"/>
              <a:t>ة وعشرين ألف دينار وتتحملها الخزينة. لا يجوز للمحامي الذي تنتدبه المحكمة الاعتذار عن الانتداب إلا كان لديه عذراً مشروعاً للمحكمة. </a:t>
            </a:r>
            <a:r>
              <a:rPr lang="ar-IQ" altLang="en-US" sz="2200" smtClean="0">
                <a:solidFill>
                  <a:srgbClr val="FF0000"/>
                </a:solidFill>
              </a:rPr>
              <a:t>(</a:t>
            </a:r>
            <a:r>
              <a:rPr lang="ar-AE" altLang="en-US" sz="2200" smtClean="0">
                <a:solidFill>
                  <a:srgbClr val="FF0000"/>
                </a:solidFill>
              </a:rPr>
              <a:t>م/</a:t>
            </a:r>
            <a:r>
              <a:rPr lang="ar-IQ" altLang="en-US" sz="2200" smtClean="0">
                <a:solidFill>
                  <a:srgbClr val="FF0000"/>
                </a:solidFill>
              </a:rPr>
              <a:t>٣٦</a:t>
            </a:r>
            <a:r>
              <a:rPr lang="ar-AE" altLang="en-US" sz="2200" smtClean="0">
                <a:solidFill>
                  <a:srgbClr val="FF0000"/>
                </a:solidFill>
              </a:rPr>
              <a:t>- محاما</a:t>
            </a:r>
            <a:r>
              <a:rPr lang="ar-IQ" altLang="en-US" sz="2200" smtClean="0">
                <a:solidFill>
                  <a:srgbClr val="FF0000"/>
                </a:solidFill>
              </a:rPr>
              <a:t>ة) </a:t>
            </a:r>
          </a:p>
          <a:p>
            <a:pPr marL="0" indent="0" algn="just">
              <a:buFont typeface="Wingdings" pitchFamily="2" charset="2"/>
              <a:buNone/>
            </a:pPr>
            <a:endParaRPr lang="ar-IQ" altLang="en-US" sz="2200" smtClean="0">
              <a:solidFill>
                <a:srgbClr val="FF0000"/>
              </a:solidFill>
            </a:endParaRPr>
          </a:p>
          <a:p>
            <a:pPr marL="0" indent="0" algn="just">
              <a:buFont typeface="Wingdings" pitchFamily="2" charset="2"/>
              <a:buNone/>
            </a:pPr>
            <a:endParaRPr lang="ar-IQ" altLang="en-US" sz="2200" smtClean="0">
              <a:solidFill>
                <a:srgbClr val="FF0000"/>
              </a:solidFill>
            </a:endParaRPr>
          </a:p>
          <a:p>
            <a:pPr marL="0" indent="0" algn="just">
              <a:buFont typeface="Wingdings" pitchFamily="2" charset="2"/>
              <a:buNone/>
            </a:pPr>
            <a:endParaRPr lang="ar-IQ" altLang="en-US" sz="2200" smtClean="0">
              <a:solidFill>
                <a:srgbClr val="FF0000"/>
              </a:solidFill>
            </a:endParaRPr>
          </a:p>
          <a:p>
            <a:pPr marL="0" indent="0" algn="just">
              <a:buFont typeface="Wingdings" pitchFamily="2" charset="2"/>
              <a:buNone/>
            </a:pPr>
            <a:endParaRPr lang="ar-IQ" altLang="en-US" sz="2200" smtClean="0"/>
          </a:p>
          <a:p>
            <a:pPr marL="0" indent="0">
              <a:buFont typeface="Wingdings" pitchFamily="2" charset="2"/>
              <a:buNone/>
            </a:pPr>
            <a:endParaRPr lang="en-US" altLang="en-US" sz="2200" b="1" u="sng" smtClean="0"/>
          </a:p>
        </p:txBody>
      </p:sp>
      <p:sp>
        <p:nvSpPr>
          <p:cNvPr id="30724" name="Slide Number Placeholder 3"/>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0EB04762-BCC7-4D3B-82EA-BDE5E241DEF2}" type="slidenum">
              <a:rPr lang="ar-SA" altLang="en-US" sz="1400" smtClean="0"/>
              <a:pPr rtl="0" eaLnBrk="1" hangingPunct="1">
                <a:spcBef>
                  <a:spcPct val="0"/>
                </a:spcBef>
                <a:buClrTx/>
                <a:buSzTx/>
                <a:buFontTx/>
                <a:buNone/>
              </a:pPr>
              <a:t>67</a:t>
            </a:fld>
            <a:endParaRPr lang="en-US" altLang="en-US" sz="140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323850" y="476250"/>
            <a:ext cx="8496300" cy="1152525"/>
          </a:xfrm>
        </p:spPr>
        <p:txBody>
          <a:bodyPr/>
          <a:lstStyle/>
          <a:p>
            <a:pPr algn="ctr"/>
            <a:r>
              <a:rPr lang="ar-IQ" altLang="en-US" sz="4000" b="1" dirty="0" smtClean="0"/>
              <a:t>حقوق المحامي </a:t>
            </a:r>
            <a:r>
              <a:rPr lang="ar-IQ" altLang="en-US" sz="4000" dirty="0" smtClean="0"/>
              <a:t/>
            </a:r>
            <a:br>
              <a:rPr lang="ar-IQ" altLang="en-US" sz="4000" dirty="0" smtClean="0"/>
            </a:br>
            <a:r>
              <a:rPr lang="ar-IQ" altLang="en-US" sz="3200" dirty="0" smtClean="0">
                <a:solidFill>
                  <a:srgbClr val="FF0000"/>
                </a:solidFill>
              </a:rPr>
              <a:t>بعض الاحكام الخاصة ببدل الأتعاب </a:t>
            </a:r>
            <a:endParaRPr lang="en-US" altLang="en-US" sz="3200" dirty="0" smtClean="0">
              <a:solidFill>
                <a:srgbClr val="FF0000"/>
              </a:solidFill>
            </a:endParaRPr>
          </a:p>
        </p:txBody>
      </p:sp>
      <p:sp>
        <p:nvSpPr>
          <p:cNvPr id="31747" name="Content Placeholder 2"/>
          <p:cNvSpPr>
            <a:spLocks noGrp="1"/>
          </p:cNvSpPr>
          <p:nvPr>
            <p:ph idx="1"/>
          </p:nvPr>
        </p:nvSpPr>
        <p:spPr>
          <a:xfrm>
            <a:off x="250825" y="2017713"/>
            <a:ext cx="8704263" cy="4506912"/>
          </a:xfrm>
        </p:spPr>
        <p:txBody>
          <a:bodyPr/>
          <a:lstStyle/>
          <a:p>
            <a:pPr marL="0" indent="0" algn="just">
              <a:buFont typeface="Wingdings" pitchFamily="2" charset="2"/>
              <a:buNone/>
              <a:defRPr/>
            </a:pPr>
            <a:r>
              <a:rPr lang="ar-IQ" sz="2300" b="1" u="sng" dirty="0" smtClean="0"/>
              <a:t>المحكمة المختصة بنزاع ناشيء عن بدل الأتعاب:</a:t>
            </a:r>
            <a:r>
              <a:rPr lang="ar-IQ" sz="2300" b="1" dirty="0" smtClean="0"/>
              <a:t> </a:t>
            </a:r>
          </a:p>
          <a:p>
            <a:pPr algn="just">
              <a:defRPr/>
            </a:pPr>
            <a:r>
              <a:rPr lang="ar-IQ" sz="2300" dirty="0" smtClean="0"/>
              <a:t>يرفع كل نزاع يتعلق ببدل أتعاب المحاماة إلى المحكمة المختصة التي يقع مكتب المحامي في دائرتها أوالمحكمة التي فصلت في الدعوى موضوع التوكيل إلا إذا </a:t>
            </a:r>
            <a:r>
              <a:rPr lang="ar-IQ" sz="2300" dirty="0"/>
              <a:t>إ</a:t>
            </a:r>
            <a:r>
              <a:rPr lang="ar-IQ" sz="2300" dirty="0" smtClean="0"/>
              <a:t>تفق المحامي وموكله تحريرياً على الإحتكام إلى رأي النقابة ويكون قرار النقابة باتاً. </a:t>
            </a:r>
            <a:r>
              <a:rPr lang="ar-IQ" sz="2300" dirty="0" smtClean="0">
                <a:solidFill>
                  <a:srgbClr val="FF0000"/>
                </a:solidFill>
              </a:rPr>
              <a:t>(م/</a:t>
            </a:r>
            <a:r>
              <a:rPr lang="ar-AE" sz="2300" dirty="0" smtClean="0">
                <a:solidFill>
                  <a:srgbClr val="FF0000"/>
                </a:solidFill>
              </a:rPr>
              <a:t>٣٤</a:t>
            </a:r>
            <a:r>
              <a:rPr lang="ar-IQ" sz="2300" dirty="0" smtClean="0">
                <a:solidFill>
                  <a:srgbClr val="FF0000"/>
                </a:solidFill>
              </a:rPr>
              <a:t> - محاماة</a:t>
            </a:r>
            <a:r>
              <a:rPr lang="ar-AE" sz="2300" dirty="0" smtClean="0">
                <a:solidFill>
                  <a:srgbClr val="FF0000"/>
                </a:solidFill>
              </a:rPr>
              <a:t>)</a:t>
            </a:r>
            <a:endParaRPr lang="ar-IQ" sz="2300" dirty="0" smtClean="0">
              <a:solidFill>
                <a:srgbClr val="FF0000"/>
              </a:solidFill>
            </a:endParaRPr>
          </a:p>
          <a:p>
            <a:pPr marL="0" indent="0" algn="just">
              <a:buFont typeface="Wingdings" pitchFamily="2" charset="2"/>
              <a:buNone/>
              <a:defRPr/>
            </a:pPr>
            <a:r>
              <a:rPr lang="ar-IQ" sz="2300" b="1" u="sng" dirty="0" smtClean="0"/>
              <a:t>أولوية حق المحامي في بدل الأتعاب</a:t>
            </a:r>
            <a:r>
              <a:rPr lang="ar-IQ" sz="2300" u="sng" dirty="0" smtClean="0"/>
              <a:t>: </a:t>
            </a:r>
          </a:p>
          <a:p>
            <a:pPr algn="just">
              <a:defRPr/>
            </a:pPr>
            <a:r>
              <a:rPr lang="ar-IQ" sz="2300" dirty="0" smtClean="0"/>
              <a:t>لأتعاب المحامي حق الامتياز من الدرجة الاولى على ما آل إلى موكله من اموال نتيجة الدعوى أو العمل موضوع التوكيل. </a:t>
            </a:r>
            <a:r>
              <a:rPr lang="ar-IQ" sz="2300" dirty="0" smtClean="0">
                <a:solidFill>
                  <a:srgbClr val="FF0000"/>
                </a:solidFill>
              </a:rPr>
              <a:t>(م/ ٣٧/أولاً - محاماة)</a:t>
            </a:r>
          </a:p>
          <a:p>
            <a:pPr algn="just">
              <a:defRPr/>
            </a:pPr>
            <a:r>
              <a:rPr lang="ar-IQ" sz="2300" dirty="0" smtClean="0"/>
              <a:t>لبدل أتعاب المحاماة المحكوم به في الإعلامات والقرارات حق إمتياز ولا يدفع إلا للمحامي الوكيل أو المنتدب أو من ينوب عنه بوكالة مصدقة سواءً أكان ذلك في المحاكم أو الدوائر الرسمية أو الشركات أو المصارف أو دوائر التنفيذ ولا يجوز حجزها إلا عن ديون الحكومة أو النفقات الشرعية. </a:t>
            </a:r>
            <a:r>
              <a:rPr lang="ar-IQ" sz="2300" dirty="0" smtClean="0">
                <a:solidFill>
                  <a:srgbClr val="FF0000"/>
                </a:solidFill>
              </a:rPr>
              <a:t>(م/٣٧/ثانياً - محاماة)</a:t>
            </a:r>
          </a:p>
          <a:p>
            <a:pPr algn="just">
              <a:defRPr/>
            </a:pPr>
            <a:endParaRPr lang="ar-IQ" sz="2300" dirty="0" smtClean="0">
              <a:solidFill>
                <a:srgbClr val="FF0000"/>
              </a:solidFill>
            </a:endParaRPr>
          </a:p>
          <a:p>
            <a:pPr marL="0" indent="0" algn="just">
              <a:buFont typeface="Wingdings" pitchFamily="2" charset="2"/>
              <a:buNone/>
              <a:defRPr/>
            </a:pPr>
            <a:endParaRPr lang="ar-IQ" sz="2300" dirty="0" smtClean="0">
              <a:solidFill>
                <a:srgbClr val="FF0000"/>
              </a:solidFill>
            </a:endParaRPr>
          </a:p>
          <a:p>
            <a:pPr marL="0" indent="0">
              <a:buFont typeface="Wingdings" pitchFamily="2" charset="2"/>
              <a:buNone/>
              <a:defRPr/>
            </a:pPr>
            <a:endParaRPr lang="ar-AE" sz="2300" dirty="0" smtClean="0">
              <a:solidFill>
                <a:srgbClr val="FF0000"/>
              </a:solidFill>
            </a:endParaRPr>
          </a:p>
        </p:txBody>
      </p:sp>
      <p:sp>
        <p:nvSpPr>
          <p:cNvPr id="31748" name="Slide Number Placeholder 1"/>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34CCE2C2-F5B1-4B70-97F0-41A5A6EE2FF9}" type="slidenum">
              <a:rPr lang="ar-SA" altLang="en-US" sz="1400" smtClean="0"/>
              <a:pPr rtl="0" eaLnBrk="1" hangingPunct="1">
                <a:spcBef>
                  <a:spcPct val="0"/>
                </a:spcBef>
                <a:buClrTx/>
                <a:buSzTx/>
                <a:buFontTx/>
                <a:buNone/>
              </a:pPr>
              <a:t>68</a:t>
            </a:fld>
            <a:endParaRPr lang="en-US" altLang="en-US" sz="140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79388" y="214313"/>
            <a:ext cx="8764587" cy="1462087"/>
          </a:xfrm>
        </p:spPr>
        <p:txBody>
          <a:bodyPr/>
          <a:lstStyle/>
          <a:p>
            <a:pPr algn="ctr"/>
            <a:r>
              <a:rPr lang="ar-IQ" altLang="en-US" sz="4000" b="1" dirty="0" smtClean="0"/>
              <a:t>حقوق المحامي </a:t>
            </a:r>
            <a:r>
              <a:rPr lang="ar-IQ" altLang="en-US" sz="4000" dirty="0" smtClean="0"/>
              <a:t/>
            </a:r>
            <a:br>
              <a:rPr lang="ar-IQ" altLang="en-US" sz="4000" dirty="0" smtClean="0"/>
            </a:br>
            <a:r>
              <a:rPr lang="ar-IQ" altLang="en-US" sz="3200" dirty="0" smtClean="0">
                <a:solidFill>
                  <a:srgbClr val="FF0000"/>
                </a:solidFill>
              </a:rPr>
              <a:t>بعض الاحكام الخاصة ببدل الأتعاب </a:t>
            </a:r>
            <a:endParaRPr lang="en-US" altLang="en-US" sz="3200" dirty="0" smtClean="0">
              <a:solidFill>
                <a:srgbClr val="FF0000"/>
              </a:solidFill>
            </a:endParaRPr>
          </a:p>
        </p:txBody>
      </p:sp>
      <p:sp>
        <p:nvSpPr>
          <p:cNvPr id="32771" name="Content Placeholder 2"/>
          <p:cNvSpPr>
            <a:spLocks noGrp="1"/>
          </p:cNvSpPr>
          <p:nvPr>
            <p:ph idx="1"/>
          </p:nvPr>
        </p:nvSpPr>
        <p:spPr>
          <a:xfrm>
            <a:off x="179388" y="1844675"/>
            <a:ext cx="8775700" cy="4537075"/>
          </a:xfrm>
        </p:spPr>
        <p:txBody>
          <a:bodyPr/>
          <a:lstStyle/>
          <a:p>
            <a:pPr marL="0" indent="0">
              <a:buFont typeface="Wingdings" pitchFamily="2" charset="2"/>
              <a:buNone/>
              <a:defRPr/>
            </a:pPr>
            <a:r>
              <a:rPr lang="ar-IQ" sz="2300" b="1" u="sng" dirty="0" smtClean="0"/>
              <a:t>تقادم حق المحامي في المطالبة ببدل الأتعاب:</a:t>
            </a:r>
          </a:p>
          <a:p>
            <a:pPr algn="just">
              <a:defRPr/>
            </a:pPr>
            <a:r>
              <a:rPr lang="ar-IQ" sz="2300" dirty="0" smtClean="0"/>
              <a:t>يسقط حق المحامي بالمطالبة ببدل أتعاب المحاماة في حالة عدم وجود إتفاق كتابي به بعد مضي ثلاث سنوات من تاريخ إنتهاء العمل الموكول إليه إلا إذا وجد سبب مانع حال دون المطالبة. أما بدل الاتعاب المتفق عليه كتابةً فلا يسقط حق المطالبة به إلا بعد إنقضاء خمسة عشرة سنة على تاريخ إستحقاقه. </a:t>
            </a:r>
            <a:r>
              <a:rPr lang="ar-IQ" sz="2300" dirty="0" smtClean="0">
                <a:solidFill>
                  <a:srgbClr val="FF0000"/>
                </a:solidFill>
              </a:rPr>
              <a:t>(م/٣٨- محاماة)</a:t>
            </a:r>
          </a:p>
          <a:p>
            <a:pPr marL="0" indent="0" algn="just">
              <a:buFont typeface="Wingdings" pitchFamily="2" charset="2"/>
              <a:buNone/>
              <a:defRPr/>
            </a:pPr>
            <a:r>
              <a:rPr lang="ar-IQ" sz="2300" b="1" u="sng" dirty="0" smtClean="0"/>
              <a:t>كيفية حصول المحامي على بدل الأتعاب:</a:t>
            </a:r>
          </a:p>
          <a:p>
            <a:pPr algn="just">
              <a:defRPr/>
            </a:pPr>
            <a:r>
              <a:rPr lang="ar-IQ" sz="2300" dirty="0" smtClean="0"/>
              <a:t>للمحامي أن يتفق مع موكله بعقد تحريري ويصدق لدى النقابة بحضور الطرفين مقابل دفع رسم مقطوع مقداره (</a:t>
            </a:r>
            <a:r>
              <a:rPr lang="ar-AE" sz="2300" dirty="0" smtClean="0"/>
              <a:t>١٥,٠٠٠) </a:t>
            </a:r>
            <a:r>
              <a:rPr lang="ar-IQ" sz="2300" dirty="0" smtClean="0"/>
              <a:t>خمسة عشر ألف دينار أو ما يعادلها.</a:t>
            </a:r>
            <a:r>
              <a:rPr lang="ar-IQ" sz="2300" dirty="0" smtClean="0">
                <a:solidFill>
                  <a:srgbClr val="FF0000"/>
                </a:solidFill>
              </a:rPr>
              <a:t>(م/٣٩/أولاً- محاماة)</a:t>
            </a:r>
          </a:p>
          <a:p>
            <a:pPr algn="just">
              <a:defRPr/>
            </a:pPr>
            <a:r>
              <a:rPr lang="ar-IQ" sz="2300" dirty="0" smtClean="0"/>
              <a:t>للمحامي حق تنفيذ سند الإتفاق التحريري لدى دائرة التنفيذ في حالة امتناع موكله عن دفع بدل اتعابه وعلى دائرة التنفيذ إتخاذ نفس الإجراءات التي تتخذ عند تنفيذ القرارات المكتسبة درجة البتات والسندات القابلة للتنفيذ والمصدقة لدى دائرة كاتب العدل.</a:t>
            </a:r>
            <a:r>
              <a:rPr lang="ar-IQ" sz="2300" dirty="0" smtClean="0">
                <a:solidFill>
                  <a:srgbClr val="FF0000"/>
                </a:solidFill>
              </a:rPr>
              <a:t>(م/٣٩/ثانياً- محاماة)</a:t>
            </a:r>
          </a:p>
          <a:p>
            <a:pPr>
              <a:defRPr/>
            </a:pPr>
            <a:endParaRPr lang="en-US" sz="2300" dirty="0" smtClean="0"/>
          </a:p>
        </p:txBody>
      </p:sp>
      <p:sp>
        <p:nvSpPr>
          <p:cNvPr id="32772" name="Slide Number Placeholder 1"/>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9B72C8FA-5587-486D-8659-1BA990512750}" type="slidenum">
              <a:rPr lang="ar-SA" altLang="en-US" sz="1400" smtClean="0"/>
              <a:pPr rtl="0" eaLnBrk="1" hangingPunct="1">
                <a:spcBef>
                  <a:spcPct val="0"/>
                </a:spcBef>
                <a:buClrTx/>
                <a:buSzTx/>
                <a:buFontTx/>
                <a:buNone/>
              </a:pPr>
              <a:t>69</a:t>
            </a:fld>
            <a:endParaRPr lang="en-US" altLang="en-US" sz="14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23850" y="214313"/>
            <a:ext cx="8620125" cy="1198562"/>
          </a:xfrm>
        </p:spPr>
        <p:txBody>
          <a:bodyPr/>
          <a:lstStyle/>
          <a:p>
            <a:pPr algn="ctr" eaLnBrk="1" hangingPunct="1"/>
            <a:r>
              <a:rPr lang="ar-IQ" altLang="en-US" sz="3200" b="1" smtClean="0"/>
              <a:t>طرق ممارسة المحاماة</a:t>
            </a:r>
            <a:endParaRPr lang="en-US" altLang="en-US" sz="3200" b="1" smtClean="0"/>
          </a:p>
        </p:txBody>
      </p:sp>
      <p:sp>
        <p:nvSpPr>
          <p:cNvPr id="6147" name="Rectangle 3"/>
          <p:cNvSpPr>
            <a:spLocks noGrp="1" noChangeArrowheads="1"/>
          </p:cNvSpPr>
          <p:nvPr>
            <p:ph type="body" idx="1"/>
          </p:nvPr>
        </p:nvSpPr>
        <p:spPr>
          <a:xfrm>
            <a:off x="168275" y="2026728"/>
            <a:ext cx="8775700" cy="4219575"/>
          </a:xfrm>
        </p:spPr>
        <p:txBody>
          <a:bodyPr/>
          <a:lstStyle/>
          <a:p>
            <a:pPr algn="just" eaLnBrk="1" hangingPunct="1">
              <a:defRPr/>
            </a:pPr>
            <a:r>
              <a:rPr lang="ar-IQ" altLang="en-US" sz="2800" b="1" dirty="0" smtClean="0">
                <a:solidFill>
                  <a:srgbClr val="FF0000"/>
                </a:solidFill>
              </a:rPr>
              <a:t>يمارس المحامي مهنته في حدود واجباته وإلتزاماته عن طريق:</a:t>
            </a:r>
          </a:p>
          <a:p>
            <a:pPr marL="0" indent="0" algn="just" eaLnBrk="1" hangingPunct="1">
              <a:buFont typeface="Wingdings" pitchFamily="2" charset="2"/>
              <a:buNone/>
              <a:defRPr/>
            </a:pPr>
            <a:r>
              <a:rPr lang="ar-IQ" altLang="en-US" sz="2000" dirty="0"/>
              <a:t>أولاً- التوكل عن الأشخاص، الطبيعية والمعنوية، للدفاع عن حقوقها.</a:t>
            </a:r>
          </a:p>
          <a:p>
            <a:pPr marL="0" indent="0" algn="just" eaLnBrk="1" hangingPunct="1">
              <a:buFont typeface="Wingdings" pitchFamily="2" charset="2"/>
              <a:buNone/>
              <a:defRPr/>
            </a:pPr>
            <a:r>
              <a:rPr lang="ar-IQ" altLang="en-US" sz="2000" dirty="0"/>
              <a:t>ثانياً- تقديم المشورة القانونية وتنظيم عقود التسجيل واللوائح والمذكرات والدراسات القانونية وكافة العقود الاخرى.</a:t>
            </a:r>
          </a:p>
          <a:p>
            <a:pPr marL="0" indent="0" algn="just" eaLnBrk="1" hangingPunct="1">
              <a:buFont typeface="Wingdings" pitchFamily="2" charset="2"/>
              <a:buNone/>
              <a:defRPr/>
            </a:pPr>
            <a:r>
              <a:rPr lang="ar-IQ" altLang="en-US" sz="2000" dirty="0"/>
              <a:t>ثالثاً- تقديم المشورة القانونية للقطاع الخاص بصفة مشاور قانوني وبعقد مصدق وفق أحكام هذا القانون.</a:t>
            </a:r>
          </a:p>
          <a:p>
            <a:pPr marL="0" indent="0" algn="just" eaLnBrk="1" hangingPunct="1">
              <a:buFont typeface="Wingdings" pitchFamily="2" charset="2"/>
              <a:buNone/>
              <a:defRPr/>
            </a:pPr>
            <a:r>
              <a:rPr lang="ar-IQ" altLang="en-US" sz="2000" dirty="0"/>
              <a:t>رابعاً- تعتبر مدة ممارسة المحاماة خدمة مجزية لأغراض التعيين والعلاوة والترفيع والتقاعد في الدوائر الرسمية والقطاع المختلط. </a:t>
            </a:r>
            <a:r>
              <a:rPr lang="ar-IQ" altLang="en-US" sz="2800" dirty="0" smtClean="0">
                <a:solidFill>
                  <a:srgbClr val="FF0000"/>
                </a:solidFill>
                <a:cs typeface="Ali-A-Samik" pitchFamily="2" charset="-78"/>
              </a:rPr>
              <a:t>(م/</a:t>
            </a:r>
            <a:r>
              <a:rPr lang="ar-AE" altLang="en-US" sz="2800" dirty="0" smtClean="0">
                <a:solidFill>
                  <a:srgbClr val="FF0000"/>
                </a:solidFill>
                <a:cs typeface="Ali-A-Samik" pitchFamily="2" charset="-78"/>
              </a:rPr>
              <a:t>٣- </a:t>
            </a:r>
            <a:r>
              <a:rPr lang="ar-IQ" altLang="en-US" sz="2800" dirty="0" smtClean="0">
                <a:solidFill>
                  <a:srgbClr val="FF0000"/>
                </a:solidFill>
                <a:cs typeface="Ali-A-Samik" pitchFamily="2" charset="-78"/>
              </a:rPr>
              <a:t>محاماة)</a:t>
            </a:r>
          </a:p>
          <a:p>
            <a:pPr marL="0" indent="0" algn="just" eaLnBrk="1" hangingPunct="1">
              <a:buFont typeface="Wingdings" pitchFamily="2" charset="2"/>
              <a:buNone/>
              <a:defRPr/>
            </a:pPr>
            <a:endParaRPr lang="ar-IQ" altLang="en-US" sz="2800" dirty="0" smtClean="0"/>
          </a:p>
          <a:p>
            <a:pPr eaLnBrk="1" hangingPunct="1">
              <a:defRPr/>
            </a:pPr>
            <a:endParaRPr lang="ar-IQ" altLang="en-US" sz="1200" dirty="0" smtClean="0"/>
          </a:p>
          <a:p>
            <a:pPr eaLnBrk="1" hangingPunct="1">
              <a:defRPr/>
            </a:pPr>
            <a:endParaRPr lang="ar-SA" altLang="en-US" sz="2800" dirty="0" smtClean="0">
              <a:solidFill>
                <a:srgbClr val="FF0000"/>
              </a:solidFill>
            </a:endParaRPr>
          </a:p>
          <a:p>
            <a:pPr marL="0" indent="0" eaLnBrk="1" hangingPunct="1">
              <a:buFont typeface="Wingdings" pitchFamily="2" charset="2"/>
              <a:buNone/>
              <a:defRPr/>
            </a:pPr>
            <a:endParaRPr lang="en-US" altLang="en-US" sz="2800" dirty="0" smtClean="0">
              <a:solidFill>
                <a:srgbClr val="FF0000"/>
              </a:solidFill>
            </a:endParaRPr>
          </a:p>
          <a:p>
            <a:pPr eaLnBrk="1" hangingPunct="1">
              <a:defRPr/>
            </a:pPr>
            <a:endParaRPr lang="en-US" altLang="en-US" sz="2800" dirty="0" smtClean="0">
              <a:solidFill>
                <a:srgbClr val="FF0000"/>
              </a:solidFill>
            </a:endParaRPr>
          </a:p>
        </p:txBody>
      </p:sp>
      <p:sp>
        <p:nvSpPr>
          <p:cNvPr id="9220" name="Slide Number Placeholder 1"/>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C2E049A0-C9DD-4205-BD72-513C295F4381}" type="slidenum">
              <a:rPr lang="ar-SA" altLang="en-US" sz="1400" smtClean="0"/>
              <a:pPr rtl="0" eaLnBrk="1" hangingPunct="1">
                <a:spcBef>
                  <a:spcPct val="0"/>
                </a:spcBef>
                <a:buClrTx/>
                <a:buSzTx/>
                <a:buFontTx/>
                <a:buNone/>
              </a:pPr>
              <a:t>7</a:t>
            </a:fld>
            <a:endParaRPr lang="en-US" altLang="en-US" sz="1400" smtClean="0"/>
          </a:p>
        </p:txBody>
      </p:sp>
    </p:spTree>
  </p:cSld>
  <p:clrMapOvr>
    <a:masterClrMapping/>
  </p:clrMapOvr>
  <p:transition spd="slow">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down)">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down)">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down)">
                                      <p:cBhvr>
                                        <p:cTn id="17" dur="500"/>
                                        <p:tgtEl>
                                          <p:spTgt spid="6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wipe(down)">
                                      <p:cBhvr>
                                        <p:cTn id="22" dur="500"/>
                                        <p:tgtEl>
                                          <p:spTgt spid="61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wipe(down)">
                                      <p:cBhvr>
                                        <p:cTn id="27" dur="500"/>
                                        <p:tgtEl>
                                          <p:spTgt spid="6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79388" y="476250"/>
            <a:ext cx="8764587" cy="1296988"/>
          </a:xfrm>
        </p:spPr>
        <p:txBody>
          <a:bodyPr/>
          <a:lstStyle/>
          <a:p>
            <a:pPr algn="ctr"/>
            <a:r>
              <a:rPr lang="ar-IQ" altLang="en-US" sz="4000" b="1" smtClean="0"/>
              <a:t>  واجبات المحامي</a:t>
            </a:r>
            <a:br>
              <a:rPr lang="ar-IQ" altLang="en-US" sz="4000" b="1" smtClean="0"/>
            </a:br>
            <a:r>
              <a:rPr lang="ar-IQ" altLang="en-US" sz="3200" smtClean="0">
                <a:solidFill>
                  <a:srgbClr val="FF0000"/>
                </a:solidFill>
              </a:rPr>
              <a:t>أولاً - واجبات المحامي تجاه مهنته </a:t>
            </a:r>
            <a:endParaRPr lang="en-US" altLang="en-US" sz="3200" smtClean="0">
              <a:solidFill>
                <a:srgbClr val="FF0000"/>
              </a:solidFill>
            </a:endParaRPr>
          </a:p>
        </p:txBody>
      </p:sp>
      <p:sp>
        <p:nvSpPr>
          <p:cNvPr id="3" name="Content Placeholder 2"/>
          <p:cNvSpPr>
            <a:spLocks noGrp="1"/>
          </p:cNvSpPr>
          <p:nvPr>
            <p:ph idx="1"/>
          </p:nvPr>
        </p:nvSpPr>
        <p:spPr>
          <a:xfrm>
            <a:off x="179388" y="1989138"/>
            <a:ext cx="8775700" cy="4392612"/>
          </a:xfrm>
        </p:spPr>
        <p:txBody>
          <a:bodyPr/>
          <a:lstStyle/>
          <a:p>
            <a:pPr marL="287338" indent="-287338" algn="just">
              <a:defRPr/>
            </a:pPr>
            <a:r>
              <a:rPr lang="ar-IQ" sz="2300" dirty="0" smtClean="0"/>
              <a:t>على المحامي أن يقيد في سلوكه بمبادىء المهنة</a:t>
            </a:r>
            <a:r>
              <a:rPr lang="ar-IQ" sz="2300" dirty="0"/>
              <a:t> </a:t>
            </a:r>
            <a:r>
              <a:rPr lang="ar-IQ" sz="2300" dirty="0" smtClean="0"/>
              <a:t>وأن يوقوم بواجبات المحاماة المنصوص عليها في هذا القانون بنزاهة واخلاص وأن يلتزم بما تفرضه عليه تقاليد المهنة وآدابها</a:t>
            </a:r>
            <a:r>
              <a:rPr lang="ar-IQ" sz="2300" dirty="0"/>
              <a:t>. </a:t>
            </a:r>
            <a:r>
              <a:rPr lang="ar-IQ" sz="2300" dirty="0" smtClean="0">
                <a:solidFill>
                  <a:srgbClr val="FF0000"/>
                </a:solidFill>
              </a:rPr>
              <a:t>(م/٤٠- محاماة)</a:t>
            </a:r>
          </a:p>
          <a:p>
            <a:pPr marL="287338" indent="-287338" algn="just">
              <a:defRPr/>
            </a:pPr>
            <a:r>
              <a:rPr lang="ar-IQ" sz="2300" dirty="0"/>
              <a:t>على المحامي الالتزام بما تقتضي به قواعد اللياقة وتقاليد المهنة </a:t>
            </a:r>
            <a:r>
              <a:rPr lang="ar-IQ" sz="2300" dirty="0" smtClean="0"/>
              <a:t>وان يمتنع </a:t>
            </a:r>
            <a:r>
              <a:rPr lang="ar-IQ" sz="2300" dirty="0"/>
              <a:t>عن كل ما يؤدي الى الاضرار بمصالحهم أو الإخلال بسمعتهم الشخصية والمهنية. </a:t>
            </a:r>
            <a:r>
              <a:rPr lang="ar-IQ" sz="2300" dirty="0" smtClean="0">
                <a:solidFill>
                  <a:srgbClr val="FF0000"/>
                </a:solidFill>
              </a:rPr>
              <a:t>(م٤٣/ ثانياً-محاماة)</a:t>
            </a:r>
            <a:endParaRPr lang="ar-IQ" sz="2300" dirty="0">
              <a:solidFill>
                <a:srgbClr val="FF0000"/>
              </a:solidFill>
            </a:endParaRPr>
          </a:p>
          <a:p>
            <a:pPr marL="287338" indent="-287338" algn="just">
              <a:defRPr/>
            </a:pPr>
            <a:r>
              <a:rPr lang="ar-IQ" sz="2300" dirty="0"/>
              <a:t>على المحامي </a:t>
            </a:r>
            <a:r>
              <a:rPr lang="ar-IQ" sz="2300" dirty="0" smtClean="0"/>
              <a:t>الإلتزام </a:t>
            </a:r>
            <a:r>
              <a:rPr lang="ar-IQ" sz="2300" dirty="0"/>
              <a:t>بقرارات مجلس </a:t>
            </a:r>
            <a:r>
              <a:rPr lang="ar-IQ" sz="2300" dirty="0" smtClean="0"/>
              <a:t>النقابة وهيئاتها ولجانها المشكلة بموجب أحكام هذا القانون. </a:t>
            </a:r>
            <a:r>
              <a:rPr lang="ar-IQ" sz="2300" dirty="0" smtClean="0">
                <a:solidFill>
                  <a:srgbClr val="FF0000"/>
                </a:solidFill>
              </a:rPr>
              <a:t>(م٤٣</a:t>
            </a:r>
            <a:r>
              <a:rPr lang="ar-IQ" sz="2300" dirty="0">
                <a:solidFill>
                  <a:srgbClr val="FF0000"/>
                </a:solidFill>
              </a:rPr>
              <a:t>/ </a:t>
            </a:r>
            <a:r>
              <a:rPr lang="ar-IQ" sz="2300" dirty="0" smtClean="0">
                <a:solidFill>
                  <a:srgbClr val="FF0000"/>
                </a:solidFill>
              </a:rPr>
              <a:t>ثالثاً - محاماة)</a:t>
            </a:r>
          </a:p>
          <a:p>
            <a:pPr marL="287338" indent="-287338" algn="just">
              <a:defRPr/>
            </a:pPr>
            <a:r>
              <a:rPr lang="ar-IQ" sz="2300" dirty="0">
                <a:solidFill>
                  <a:srgbClr val="FF0000"/>
                </a:solidFill>
              </a:rPr>
              <a:t> </a:t>
            </a:r>
            <a:r>
              <a:rPr lang="ar-IQ" sz="2300" dirty="0" smtClean="0"/>
              <a:t>على المحامي أن يدفع للنقابة بدل </a:t>
            </a:r>
            <a:r>
              <a:rPr lang="ar-IQ" sz="2300" dirty="0"/>
              <a:t>الاشتراك </a:t>
            </a:r>
            <a:r>
              <a:rPr lang="ar-IQ" sz="2300" dirty="0" smtClean="0"/>
              <a:t>والرسوم </a:t>
            </a:r>
            <a:r>
              <a:rPr lang="ar-IQ" sz="2300" dirty="0"/>
              <a:t>المقررة </a:t>
            </a:r>
            <a:r>
              <a:rPr lang="ar-IQ" sz="2300" dirty="0" smtClean="0"/>
              <a:t>سنويا (( رسم </a:t>
            </a:r>
            <a:r>
              <a:rPr lang="ar-IQ" sz="2300" dirty="0"/>
              <a:t>التسجيل ورسم توسيع الصلاحية (رسم التدرج) </a:t>
            </a:r>
            <a:r>
              <a:rPr lang="ar-IQ" sz="2300" dirty="0" smtClean="0"/>
              <a:t>وبدل الاشتراك السنوي </a:t>
            </a:r>
            <a:r>
              <a:rPr lang="ar-IQ" sz="2300" dirty="0">
                <a:solidFill>
                  <a:srgbClr val="FF0000"/>
                </a:solidFill>
              </a:rPr>
              <a:t>-</a:t>
            </a:r>
            <a:r>
              <a:rPr lang="ar-IQ" sz="2300" dirty="0" smtClean="0">
                <a:solidFill>
                  <a:srgbClr val="FF0000"/>
                </a:solidFill>
              </a:rPr>
              <a:t>م/١٥- محاماة-</a:t>
            </a:r>
            <a:r>
              <a:rPr lang="ar-IQ" sz="2300" dirty="0" smtClean="0"/>
              <a:t>)) خلال شهري كانون الثاني وشباط من كل سنة، وعند التأخر عن المدة المحددة، تضاف إليها نسبة (</a:t>
            </a:r>
            <a:r>
              <a:rPr lang="ar-AE" sz="2300" dirty="0" smtClean="0"/>
              <a:t>٢٥%) </a:t>
            </a:r>
            <a:r>
              <a:rPr lang="ar-IQ" sz="2300" dirty="0" smtClean="0"/>
              <a:t>خمسة وعشرين من المائة من بدل الاشتراك والرسوم السنوية. (</a:t>
            </a:r>
            <a:r>
              <a:rPr lang="ar-IQ" sz="2300" dirty="0" smtClean="0">
                <a:solidFill>
                  <a:srgbClr val="FF0000"/>
                </a:solidFill>
              </a:rPr>
              <a:t>م/</a:t>
            </a:r>
            <a:r>
              <a:rPr lang="ar-AE" sz="2300" dirty="0" smtClean="0">
                <a:solidFill>
                  <a:srgbClr val="FF0000"/>
                </a:solidFill>
              </a:rPr>
              <a:t>١٣/</a:t>
            </a:r>
            <a:r>
              <a:rPr lang="ar-IQ" sz="2300" dirty="0" smtClean="0">
                <a:solidFill>
                  <a:srgbClr val="FF0000"/>
                </a:solidFill>
              </a:rPr>
              <a:t>أولاً-محاماة) </a:t>
            </a:r>
            <a:endParaRPr lang="ar-IQ" sz="2300" dirty="0">
              <a:solidFill>
                <a:srgbClr val="FF0000"/>
              </a:solidFill>
            </a:endParaRPr>
          </a:p>
          <a:p>
            <a:pPr marL="0" indent="0" algn="just">
              <a:buFont typeface="Wingdings" pitchFamily="2" charset="2"/>
              <a:buNone/>
              <a:defRPr/>
            </a:pPr>
            <a:endParaRPr lang="ar-IQ" sz="2300" dirty="0">
              <a:solidFill>
                <a:srgbClr val="FF0000"/>
              </a:solidFill>
            </a:endParaRPr>
          </a:p>
          <a:p>
            <a:pPr algn="just">
              <a:defRPr/>
            </a:pPr>
            <a:endParaRPr lang="ar-IQ" sz="2300" dirty="0" smtClean="0">
              <a:solidFill>
                <a:srgbClr val="FF0000"/>
              </a:solidFill>
            </a:endParaRPr>
          </a:p>
          <a:p>
            <a:pPr algn="just">
              <a:defRPr/>
            </a:pPr>
            <a:endParaRPr lang="ar-IQ" sz="2300" dirty="0" smtClean="0">
              <a:solidFill>
                <a:srgbClr val="FF0000"/>
              </a:solidFill>
            </a:endParaRPr>
          </a:p>
          <a:p>
            <a:pPr algn="just">
              <a:defRPr/>
            </a:pPr>
            <a:endParaRPr lang="ar-IQ" sz="2300" dirty="0" smtClean="0"/>
          </a:p>
          <a:p>
            <a:pPr marL="0" indent="0" algn="just">
              <a:buFont typeface="Wingdings" pitchFamily="2" charset="2"/>
              <a:buNone/>
              <a:defRPr/>
            </a:pPr>
            <a:endParaRPr lang="en-US" sz="2300" dirty="0"/>
          </a:p>
        </p:txBody>
      </p:sp>
      <p:sp>
        <p:nvSpPr>
          <p:cNvPr id="34820" name="Slide Number Placeholder 1"/>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78031DD5-E79A-4D28-A0B9-3714E4FC799A}" type="slidenum">
              <a:rPr lang="ar-SA" altLang="en-US" sz="1400" smtClean="0"/>
              <a:pPr rtl="0" eaLnBrk="1" hangingPunct="1">
                <a:spcBef>
                  <a:spcPct val="0"/>
                </a:spcBef>
                <a:buClrTx/>
                <a:buSzTx/>
                <a:buFontTx/>
                <a:buNone/>
              </a:pPr>
              <a:t>70</a:t>
            </a:fld>
            <a:endParaRPr lang="en-US" altLang="en-US" sz="1400"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250825" y="404813"/>
            <a:ext cx="8693150" cy="1295400"/>
          </a:xfrm>
        </p:spPr>
        <p:txBody>
          <a:bodyPr/>
          <a:lstStyle/>
          <a:p>
            <a:pPr algn="ctr"/>
            <a:r>
              <a:rPr lang="ar-IQ" altLang="en-US" sz="4000" b="1" smtClean="0"/>
              <a:t>   واجبات المحامي</a:t>
            </a:r>
            <a:br>
              <a:rPr lang="ar-IQ" altLang="en-US" sz="4000" b="1" smtClean="0"/>
            </a:br>
            <a:r>
              <a:rPr lang="ar-IQ" altLang="en-US" sz="3200" smtClean="0">
                <a:solidFill>
                  <a:srgbClr val="FF0000"/>
                </a:solidFill>
              </a:rPr>
              <a:t>أولاً - واجبات المحامي تجاه مهنته </a:t>
            </a:r>
            <a:endParaRPr lang="en-US" altLang="en-US" sz="3200" smtClean="0">
              <a:solidFill>
                <a:srgbClr val="FF0000"/>
              </a:solidFill>
            </a:endParaRPr>
          </a:p>
        </p:txBody>
      </p:sp>
      <p:sp>
        <p:nvSpPr>
          <p:cNvPr id="3" name="Content Placeholder 2"/>
          <p:cNvSpPr>
            <a:spLocks noGrp="1"/>
          </p:cNvSpPr>
          <p:nvPr>
            <p:ph idx="1"/>
          </p:nvPr>
        </p:nvSpPr>
        <p:spPr>
          <a:xfrm>
            <a:off x="179388" y="1844675"/>
            <a:ext cx="8775700" cy="4537075"/>
          </a:xfrm>
        </p:spPr>
        <p:txBody>
          <a:bodyPr/>
          <a:lstStyle/>
          <a:p>
            <a:pPr marL="0" indent="0" algn="just">
              <a:buFont typeface="Wingdings" pitchFamily="2" charset="2"/>
              <a:buNone/>
              <a:defRPr/>
            </a:pPr>
            <a:r>
              <a:rPr lang="ar-IQ" sz="2300" u="sng" dirty="0" smtClean="0"/>
              <a:t>ما يحظر على المحامي القيام ببعض الاعمال تتعلق بواجباته تجاه مهنة المحاماة:</a:t>
            </a:r>
          </a:p>
          <a:p>
            <a:pPr marL="233363" indent="-233363" algn="just">
              <a:defRPr/>
            </a:pPr>
            <a:r>
              <a:rPr lang="ar-IQ" sz="2300" dirty="0" smtClean="0"/>
              <a:t>إعارة إسمه. وكذلك شراء كل أو بعض الحقوق المتنازع عليها امام القضاء والتي هو وكيل فيها. </a:t>
            </a:r>
            <a:r>
              <a:rPr lang="ar-IQ" sz="2300" dirty="0" smtClean="0">
                <a:solidFill>
                  <a:srgbClr val="FF0000"/>
                </a:solidFill>
              </a:rPr>
              <a:t>(م/٤١/أولاً وثانياً-محاماة)</a:t>
            </a:r>
          </a:p>
          <a:p>
            <a:pPr marL="233363" indent="-233363" algn="just">
              <a:defRPr/>
            </a:pPr>
            <a:r>
              <a:rPr lang="ar-IQ" sz="2300" dirty="0" smtClean="0"/>
              <a:t>الاشتراك بنفسه أو بواسطة شريكه المحامي أو أي شخص آخر في المزايدات الجارية أمام المحاكم والجهات القضائية الأخرى التي هو وكيل فيها. </a:t>
            </a:r>
            <a:r>
              <a:rPr lang="ar-IQ" sz="2300" dirty="0" smtClean="0">
                <a:solidFill>
                  <a:srgbClr val="FF0000"/>
                </a:solidFill>
              </a:rPr>
              <a:t>(م/ ٤١/ ثالثاً- محاماة) </a:t>
            </a:r>
          </a:p>
          <a:p>
            <a:pPr marL="233363" indent="-233363" algn="just">
              <a:defRPr/>
            </a:pPr>
            <a:r>
              <a:rPr lang="ar-IQ" sz="2300" dirty="0" smtClean="0"/>
              <a:t>التعامل مع موكله على أن تكون أتعابه حصة من الحقوق العينية المتنازع عليها. وكذلك قبول تظهير السندات لإسمه من اجل الادعاء بها دون وكالة. </a:t>
            </a:r>
            <a:r>
              <a:rPr lang="ar-IQ" sz="2300" dirty="0" smtClean="0">
                <a:solidFill>
                  <a:srgbClr val="FF0000"/>
                </a:solidFill>
              </a:rPr>
              <a:t>(م/ ٤١/ رابعاً وخامسا- محاماة)</a:t>
            </a:r>
          </a:p>
          <a:p>
            <a:pPr marL="233363" indent="-233363" algn="just">
              <a:defRPr/>
            </a:pPr>
            <a:r>
              <a:rPr lang="ar-IQ" sz="2300" dirty="0" smtClean="0"/>
              <a:t>لا يجوز للمحامي أن يتعاون في عمل من أعمال المحاماة مع من إستبعد إسمه من سجل المحامين. </a:t>
            </a:r>
            <a:r>
              <a:rPr lang="ar-IQ" sz="2300" dirty="0" smtClean="0">
                <a:solidFill>
                  <a:srgbClr val="FF0000"/>
                </a:solidFill>
              </a:rPr>
              <a:t>(م/٤٢/خامساً – محاماة</a:t>
            </a:r>
            <a:r>
              <a:rPr lang="ar-IQ" sz="2300" dirty="0" smtClean="0"/>
              <a:t>)</a:t>
            </a:r>
          </a:p>
          <a:p>
            <a:pPr marL="233363" indent="-233363" algn="just">
              <a:defRPr/>
            </a:pPr>
            <a:r>
              <a:rPr lang="ar-IQ" sz="2300" dirty="0" smtClean="0"/>
              <a:t>لا يجوز للمحامي التعاقد مع أكثر من شركتين وطنيتين وأجنبيتين لغرض تقديم المشورة القانونية . </a:t>
            </a:r>
            <a:r>
              <a:rPr lang="ar-IQ" sz="2300" dirty="0" smtClean="0">
                <a:solidFill>
                  <a:srgbClr val="FF0000"/>
                </a:solidFill>
              </a:rPr>
              <a:t>(م/٢٥/ثالثاً - محاماة)</a:t>
            </a:r>
          </a:p>
          <a:p>
            <a:pPr marL="0" indent="0" algn="just">
              <a:buFont typeface="Wingdings" pitchFamily="2" charset="2"/>
              <a:buNone/>
              <a:defRPr/>
            </a:pPr>
            <a:endParaRPr lang="ar-IQ" sz="2300" dirty="0" smtClean="0"/>
          </a:p>
          <a:p>
            <a:pPr>
              <a:defRPr/>
            </a:pPr>
            <a:endParaRPr lang="en-US" sz="2300" dirty="0"/>
          </a:p>
        </p:txBody>
      </p:sp>
      <p:sp>
        <p:nvSpPr>
          <p:cNvPr id="35844" name="Slide Number Placeholder 3"/>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43B88E8F-88D9-4416-94A6-D25D0F883F2D}" type="slidenum">
              <a:rPr lang="ar-SA" altLang="en-US" sz="1400" smtClean="0"/>
              <a:pPr rtl="0" eaLnBrk="1" hangingPunct="1">
                <a:spcBef>
                  <a:spcPct val="0"/>
                </a:spcBef>
                <a:buClrTx/>
                <a:buSzTx/>
                <a:buFontTx/>
                <a:buNone/>
              </a:pPr>
              <a:t>71</a:t>
            </a:fld>
            <a:endParaRPr lang="en-US" altLang="en-US" sz="140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323850" y="404813"/>
            <a:ext cx="8620125" cy="1152525"/>
          </a:xfrm>
        </p:spPr>
        <p:txBody>
          <a:bodyPr/>
          <a:lstStyle/>
          <a:p>
            <a:pPr algn="ctr"/>
            <a:r>
              <a:rPr lang="ar-IQ" altLang="en-US" sz="4000" b="1" smtClean="0"/>
              <a:t>واجبات المحامي</a:t>
            </a:r>
            <a:r>
              <a:rPr lang="ar-IQ" altLang="en-US" smtClean="0"/>
              <a:t/>
            </a:r>
            <a:br>
              <a:rPr lang="ar-IQ" altLang="en-US" smtClean="0"/>
            </a:br>
            <a:r>
              <a:rPr lang="ar-IQ" altLang="en-US" sz="3200" smtClean="0">
                <a:solidFill>
                  <a:srgbClr val="FF0000"/>
                </a:solidFill>
              </a:rPr>
              <a:t>ثانياً - واجبات المحامي تجاه القضاء</a:t>
            </a:r>
            <a:endParaRPr lang="en-US" altLang="en-US" sz="3200" smtClean="0">
              <a:solidFill>
                <a:srgbClr val="FF0000"/>
              </a:solidFill>
            </a:endParaRPr>
          </a:p>
        </p:txBody>
      </p:sp>
      <p:sp>
        <p:nvSpPr>
          <p:cNvPr id="36867" name="Content Placeholder 2"/>
          <p:cNvSpPr>
            <a:spLocks noGrp="1"/>
          </p:cNvSpPr>
          <p:nvPr>
            <p:ph idx="1"/>
          </p:nvPr>
        </p:nvSpPr>
        <p:spPr>
          <a:xfrm>
            <a:off x="250825" y="1916113"/>
            <a:ext cx="8704263" cy="4537075"/>
          </a:xfrm>
        </p:spPr>
        <p:txBody>
          <a:bodyPr/>
          <a:lstStyle/>
          <a:p>
            <a:pPr algn="just"/>
            <a:r>
              <a:rPr lang="ar-IQ" altLang="en-US" sz="2300" smtClean="0"/>
              <a:t>على المحامي أن يمتنع عن أي عمل يمكن أن يقلل من هيبة القضاء واستقلاله.</a:t>
            </a:r>
          </a:p>
          <a:p>
            <a:pPr algn="just"/>
            <a:r>
              <a:rPr lang="ar-IQ" altLang="en-US" sz="2300" smtClean="0"/>
              <a:t>على المحامي أن يمتنع عن القيام بأي إجراء أو دفع لا مغزى منه سوى تأخير الفصل في الدعوى.</a:t>
            </a:r>
          </a:p>
          <a:p>
            <a:pPr algn="just"/>
            <a:r>
              <a:rPr lang="ar-IQ" altLang="en-US" sz="2300" smtClean="0"/>
              <a:t>يحق للمحامي توجيه النقد البناء لأحد القضاة، لكن يجب أن يكون هذا النقد ضمن حدود حسن الذوق والاحترام، وان يتم في إطار القانون وعلى وجه لا يمس بهيبة القضاء.</a:t>
            </a:r>
          </a:p>
          <a:p>
            <a:pPr algn="just"/>
            <a:r>
              <a:rPr lang="ar-IQ" altLang="en-US" sz="2300" smtClean="0"/>
              <a:t>على المحامي أن يسلك تجاه القضاء مسلكاً محترماً يليق بقدر صيته ومنزلته. وان يمتنع عن كل ما يؤثر في حسم الدعوى أو يخل بسير العدالة أو تضليلها. </a:t>
            </a:r>
            <a:r>
              <a:rPr lang="ar-IQ" altLang="en-US" sz="2300" smtClean="0">
                <a:solidFill>
                  <a:srgbClr val="FF0000"/>
                </a:solidFill>
              </a:rPr>
              <a:t>(م/٤٣/أولاً- محاماة)</a:t>
            </a:r>
          </a:p>
          <a:p>
            <a:pPr algn="just"/>
            <a:r>
              <a:rPr lang="ar-IQ" altLang="en-US" sz="2300" smtClean="0"/>
              <a:t> يجب على المحامي أن يمتنع عن كل عمل أو إجراء يكون من شأنه تضليل القضاء بتقديمه وقائع او معلومات بقصد نفي التهمة عن موكله. </a:t>
            </a:r>
            <a:r>
              <a:rPr lang="ar-IQ" altLang="en-US" sz="2300" smtClean="0">
                <a:solidFill>
                  <a:srgbClr val="FF0000"/>
                </a:solidFill>
              </a:rPr>
              <a:t>(</a:t>
            </a:r>
            <a:r>
              <a:rPr lang="ar-AE" altLang="en-US" sz="2300" smtClean="0">
                <a:solidFill>
                  <a:srgbClr val="FF0000"/>
                </a:solidFill>
              </a:rPr>
              <a:t>م/٦٢/سادسا</a:t>
            </a:r>
            <a:r>
              <a:rPr lang="ar-IQ" altLang="en-US" sz="2300" smtClean="0">
                <a:solidFill>
                  <a:srgbClr val="FF0000"/>
                </a:solidFill>
              </a:rPr>
              <a:t>ً-محاماة)</a:t>
            </a:r>
          </a:p>
          <a:p>
            <a:pPr algn="just"/>
            <a:r>
              <a:rPr lang="ar-IQ" altLang="en-US" sz="2300" smtClean="0"/>
              <a:t>لا يجوز للمحامي ان يقبل الوكالة في دعوى امام القاضي الذي يكون قريبا له من الدرجة الاولى، وعند قبوله لا تنظر هذه الدعوى من قبل القاضي.</a:t>
            </a:r>
            <a:r>
              <a:rPr lang="ar-IQ" altLang="en-US" sz="2300" smtClean="0">
                <a:solidFill>
                  <a:srgbClr val="FF0000"/>
                </a:solidFill>
              </a:rPr>
              <a:t>(م/٤٤/المكرر/ مضافة/محاماة) </a:t>
            </a:r>
          </a:p>
          <a:p>
            <a:pPr algn="just"/>
            <a:endParaRPr lang="en-US" altLang="en-US" sz="2300" smtClean="0">
              <a:solidFill>
                <a:srgbClr val="FF0000"/>
              </a:solidFill>
            </a:endParaRPr>
          </a:p>
        </p:txBody>
      </p:sp>
      <p:sp>
        <p:nvSpPr>
          <p:cNvPr id="36868" name="Slide Number Placeholder 3"/>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28343316-9D94-476D-AA5F-FE382DF6DD78}" type="slidenum">
              <a:rPr lang="ar-SA" altLang="en-US" sz="1400" smtClean="0"/>
              <a:pPr rtl="0" eaLnBrk="1" hangingPunct="1">
                <a:spcBef>
                  <a:spcPct val="0"/>
                </a:spcBef>
                <a:buClrTx/>
                <a:buSzTx/>
                <a:buFontTx/>
                <a:buNone/>
              </a:pPr>
              <a:t>72</a:t>
            </a:fld>
            <a:endParaRPr lang="en-US" altLang="en-US" sz="1400"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79388" y="333375"/>
            <a:ext cx="8764587" cy="1295400"/>
          </a:xfrm>
        </p:spPr>
        <p:txBody>
          <a:bodyPr/>
          <a:lstStyle/>
          <a:p>
            <a:pPr algn="r"/>
            <a:r>
              <a:rPr lang="ar-IQ" altLang="en-US" sz="4000" b="1" smtClean="0"/>
              <a:t>                       </a:t>
            </a:r>
            <a:r>
              <a:rPr lang="ar-AE" altLang="en-US" sz="4000" b="1" smtClean="0"/>
              <a:t>واجبات المحامي</a:t>
            </a:r>
            <a:r>
              <a:rPr lang="ar-IQ" altLang="en-US" smtClean="0">
                <a:solidFill>
                  <a:srgbClr val="FF0000"/>
                </a:solidFill>
              </a:rPr>
              <a:t/>
            </a:r>
            <a:br>
              <a:rPr lang="ar-IQ" altLang="en-US" smtClean="0">
                <a:solidFill>
                  <a:srgbClr val="FF0000"/>
                </a:solidFill>
              </a:rPr>
            </a:br>
            <a:r>
              <a:rPr lang="ar-IQ" altLang="en-US" smtClean="0">
                <a:solidFill>
                  <a:srgbClr val="FF0000"/>
                </a:solidFill>
              </a:rPr>
              <a:t>     </a:t>
            </a:r>
            <a:r>
              <a:rPr lang="ar-IQ" altLang="en-US" sz="3200" smtClean="0">
                <a:solidFill>
                  <a:srgbClr val="FF0000"/>
                </a:solidFill>
              </a:rPr>
              <a:t>ثالثاً - واجبات المحامي تجاه موكله أو من يدافع عنه</a:t>
            </a:r>
            <a:endParaRPr lang="en-US" altLang="en-US" sz="3200" smtClean="0">
              <a:solidFill>
                <a:srgbClr val="FF0000"/>
              </a:solidFill>
            </a:endParaRPr>
          </a:p>
        </p:txBody>
      </p:sp>
      <p:sp>
        <p:nvSpPr>
          <p:cNvPr id="37891" name="Content Placeholder 2"/>
          <p:cNvSpPr>
            <a:spLocks noGrp="1"/>
          </p:cNvSpPr>
          <p:nvPr>
            <p:ph idx="1"/>
          </p:nvPr>
        </p:nvSpPr>
        <p:spPr>
          <a:xfrm>
            <a:off x="179388" y="2205038"/>
            <a:ext cx="8775700" cy="4032250"/>
          </a:xfrm>
        </p:spPr>
        <p:txBody>
          <a:bodyPr/>
          <a:lstStyle/>
          <a:p>
            <a:pPr marL="233363" indent="-233363" algn="just"/>
            <a:r>
              <a:rPr lang="ar-AE" altLang="en-US" sz="2600" smtClean="0"/>
              <a:t>لا يجوز للمحامي أن يفشي سر</a:t>
            </a:r>
            <a:r>
              <a:rPr lang="ar-IQ" altLang="en-US" sz="2600" smtClean="0"/>
              <a:t>اً اؤتمن عليه أو علم  به عن طريق مهنته ولو بعد إنتهاء وكالته إلا إذا كان ذلك من شأنه منع إرتكاب جريمة أو الكشف عنها أمام السلطات وللمتضرر حق المطالبة بالتعويض عن ذلك الإفشاء امام المحاكم. </a:t>
            </a:r>
            <a:r>
              <a:rPr lang="ar-IQ" altLang="en-US" sz="2600" smtClean="0">
                <a:solidFill>
                  <a:srgbClr val="FF0000"/>
                </a:solidFill>
              </a:rPr>
              <a:t>(م/٤٢-أولاً- محاماة)</a:t>
            </a:r>
          </a:p>
          <a:p>
            <a:pPr marL="233363" indent="-233363" algn="just"/>
            <a:r>
              <a:rPr lang="ar-IQ" altLang="en-US" sz="2600" smtClean="0"/>
              <a:t> لا يجوز للمحامي أداء الشهادة في نزاع أو إبداء مشورة فيه إلا بطلب من سلطة قضائية وموافقة موكله الذي أفشى له السر. </a:t>
            </a:r>
            <a:r>
              <a:rPr lang="ar-IQ" altLang="en-US" sz="2600" smtClean="0">
                <a:solidFill>
                  <a:srgbClr val="FF0000"/>
                </a:solidFill>
              </a:rPr>
              <a:t>(م/٤٢/ثانياً – محاماة)</a:t>
            </a:r>
          </a:p>
          <a:p>
            <a:pPr marL="233363" indent="-233363" algn="just"/>
            <a:r>
              <a:rPr lang="ar-IQ" altLang="en-US" sz="2600" smtClean="0"/>
              <a:t>لا يجوز للمحامي اداء شهادة ضد موكله في الدعوى التي هو وكيل فيها ولو بعد عزله عن الوكالة</a:t>
            </a:r>
            <a:r>
              <a:rPr lang="ar-IQ" altLang="en-US" sz="2600" smtClean="0">
                <a:solidFill>
                  <a:srgbClr val="FF0000"/>
                </a:solidFill>
              </a:rPr>
              <a:t>. (م/ ٤٢/ثالثاً – محاماة)</a:t>
            </a:r>
          </a:p>
          <a:p>
            <a:pPr marL="233363" indent="-233363" algn="just"/>
            <a:endParaRPr lang="ar-IQ" altLang="en-US" sz="2600" u="sng" smtClean="0"/>
          </a:p>
        </p:txBody>
      </p:sp>
      <p:sp>
        <p:nvSpPr>
          <p:cNvPr id="37892" name="Slide Number Placeholder 1"/>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4102A79B-7CA1-4DF0-A899-A5258C096D17}" type="slidenum">
              <a:rPr lang="ar-SA" altLang="en-US" sz="1400" smtClean="0"/>
              <a:pPr rtl="0" eaLnBrk="1" hangingPunct="1">
                <a:spcBef>
                  <a:spcPct val="0"/>
                </a:spcBef>
                <a:buClrTx/>
                <a:buSzTx/>
                <a:buFontTx/>
                <a:buNone/>
              </a:pPr>
              <a:t>73</a:t>
            </a:fld>
            <a:endParaRPr lang="en-US" altLang="en-US" sz="1400"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50825" y="404813"/>
            <a:ext cx="8693150" cy="1152525"/>
          </a:xfrm>
        </p:spPr>
        <p:txBody>
          <a:bodyPr/>
          <a:lstStyle/>
          <a:p>
            <a:pPr algn="ctr"/>
            <a:r>
              <a:rPr lang="ar-IQ" altLang="en-US" sz="4000" smtClean="0"/>
              <a:t>واجبات المحامي</a:t>
            </a:r>
            <a:br>
              <a:rPr lang="ar-IQ" altLang="en-US" sz="4000" smtClean="0"/>
            </a:br>
            <a:r>
              <a:rPr lang="ar-IQ" altLang="en-US" sz="3200" smtClean="0">
                <a:solidFill>
                  <a:srgbClr val="FF0000"/>
                </a:solidFill>
              </a:rPr>
              <a:t>ثالثاً - واجبات المحامي تجاه موكله أو من يدافع عنه</a:t>
            </a:r>
            <a:endParaRPr lang="en-US" altLang="en-US" sz="3200" smtClean="0">
              <a:solidFill>
                <a:srgbClr val="FF0000"/>
              </a:solidFill>
            </a:endParaRPr>
          </a:p>
        </p:txBody>
      </p:sp>
      <p:sp>
        <p:nvSpPr>
          <p:cNvPr id="3" name="Content Placeholder 2"/>
          <p:cNvSpPr>
            <a:spLocks noGrp="1"/>
          </p:cNvSpPr>
          <p:nvPr>
            <p:ph idx="1"/>
          </p:nvPr>
        </p:nvSpPr>
        <p:spPr>
          <a:xfrm>
            <a:off x="179388" y="2060575"/>
            <a:ext cx="8775700" cy="4321175"/>
          </a:xfrm>
        </p:spPr>
        <p:txBody>
          <a:bodyPr/>
          <a:lstStyle/>
          <a:p>
            <a:pPr algn="just">
              <a:defRPr/>
            </a:pPr>
            <a:r>
              <a:rPr lang="ar-IQ" sz="2300" dirty="0"/>
              <a:t>يحظر على المحامي أن يقبل الوكالة عن خصم موكله أثناء قيام الدعوى التي توكل فيها كما لا يجوز له أن يبدي لخصم موكله أي مشورة في الدعوى نفسها وفي دعوى أخرى ذات علاقة بها ولو بعد انتهاء وكالته ولا يجوز له بصورة عامة أن يمثل مصالح متعارضة ويسري هذا الحظر على كل من يعمل مع المحامي في مكتبه من المحامين بأية صفة كانت. (م/٤٢/رابعاً- محاماة</a:t>
            </a:r>
            <a:r>
              <a:rPr lang="ar-IQ" sz="2300" dirty="0" smtClean="0"/>
              <a:t>)</a:t>
            </a:r>
          </a:p>
          <a:p>
            <a:pPr algn="just">
              <a:defRPr/>
            </a:pPr>
            <a:r>
              <a:rPr lang="ar-IQ" sz="2300" dirty="0" smtClean="0"/>
              <a:t>على </a:t>
            </a:r>
            <a:r>
              <a:rPr lang="ar-IQ" sz="2300" dirty="0"/>
              <a:t>المحامي إخبار زميله قبل التوكل في الدعوى التي هو وكيل فيها. </a:t>
            </a:r>
            <a:r>
              <a:rPr lang="ar-IQ" sz="2300" dirty="0">
                <a:solidFill>
                  <a:srgbClr val="FF0000"/>
                </a:solidFill>
              </a:rPr>
              <a:t>(م/٤٣/رابعاً- محاماة</a:t>
            </a:r>
            <a:r>
              <a:rPr lang="ar-IQ" sz="2300" dirty="0" smtClean="0">
                <a:solidFill>
                  <a:srgbClr val="FF0000"/>
                </a:solidFill>
              </a:rPr>
              <a:t>)</a:t>
            </a:r>
          </a:p>
          <a:p>
            <a:pPr algn="just">
              <a:defRPr/>
            </a:pPr>
            <a:r>
              <a:rPr lang="ar-IQ" sz="2300" dirty="0" smtClean="0"/>
              <a:t>على المحامي عند انقضاء التوكيل ان يرد لموكله عند طلبه الأوراق والمستندات وكافة الحقوق. ويسقط حق الموكل في مطالبة محاميه بالاوراق والمستندات وكافة الحقوق بعد مرور خمس سنوات من تاريخ إنتهاء مهمته إلا إذا كان قد طلبها قبل مضي هذه المدة بإنذار مسير بواسطة الكاتب العدل فتبدأ المدة المذكورة من تاريخ التبلغ به. </a:t>
            </a:r>
            <a:r>
              <a:rPr lang="ar-IQ" sz="2300" dirty="0" smtClean="0">
                <a:solidFill>
                  <a:srgbClr val="FF0000"/>
                </a:solidFill>
              </a:rPr>
              <a:t>(م/</a:t>
            </a:r>
            <a:r>
              <a:rPr lang="ar-AE" sz="2300" dirty="0" smtClean="0">
                <a:solidFill>
                  <a:srgbClr val="FF0000"/>
                </a:solidFill>
              </a:rPr>
              <a:t>٤٤</a:t>
            </a:r>
            <a:r>
              <a:rPr lang="ar-IQ" sz="2300" dirty="0" smtClean="0">
                <a:solidFill>
                  <a:srgbClr val="FF0000"/>
                </a:solidFill>
              </a:rPr>
              <a:t>-محاماة</a:t>
            </a:r>
            <a:r>
              <a:rPr lang="ar-AE" sz="2300" dirty="0" smtClean="0">
                <a:solidFill>
                  <a:srgbClr val="FF0000"/>
                </a:solidFill>
              </a:rPr>
              <a:t>)</a:t>
            </a:r>
            <a:endParaRPr lang="ar-IQ" sz="2300" dirty="0" smtClean="0">
              <a:solidFill>
                <a:srgbClr val="FF0000"/>
              </a:solidFill>
            </a:endParaRPr>
          </a:p>
          <a:p>
            <a:pPr marL="0" indent="0" algn="just">
              <a:buFont typeface="Wingdings" pitchFamily="2" charset="2"/>
              <a:buNone/>
              <a:defRPr/>
            </a:pPr>
            <a:endParaRPr lang="ar-IQ" sz="2300" dirty="0" smtClean="0"/>
          </a:p>
          <a:p>
            <a:pPr marL="0" indent="0" algn="just">
              <a:buFont typeface="Wingdings" pitchFamily="2" charset="2"/>
              <a:buNone/>
              <a:defRPr/>
            </a:pPr>
            <a:endParaRPr lang="en-US" sz="2300" dirty="0"/>
          </a:p>
        </p:txBody>
      </p:sp>
      <p:sp>
        <p:nvSpPr>
          <p:cNvPr id="38916" name="Slide Number Placeholder 1"/>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4DCF35BC-0F11-4D18-AE35-6FA5BB7F8168}" type="slidenum">
              <a:rPr lang="ar-SA" altLang="en-US" sz="1400" smtClean="0"/>
              <a:pPr rtl="0" eaLnBrk="1" hangingPunct="1">
                <a:spcBef>
                  <a:spcPct val="0"/>
                </a:spcBef>
                <a:buClrTx/>
                <a:buSzTx/>
                <a:buFontTx/>
                <a:buNone/>
              </a:pPr>
              <a:t>74</a:t>
            </a:fld>
            <a:endParaRPr lang="en-US" altLang="en-US" sz="140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250825" y="476250"/>
            <a:ext cx="8693150" cy="1081088"/>
          </a:xfrm>
        </p:spPr>
        <p:txBody>
          <a:bodyPr/>
          <a:lstStyle/>
          <a:p>
            <a:pPr algn="ctr"/>
            <a:r>
              <a:rPr lang="ar-IQ" altLang="en-US" sz="3200" b="1" smtClean="0"/>
              <a:t>حالات عقوبة المحامي انضباطياً</a:t>
            </a:r>
            <a:r>
              <a:rPr lang="ar-AE" altLang="en-US" sz="3200" b="1" smtClean="0"/>
              <a:t/>
            </a:r>
            <a:br>
              <a:rPr lang="ar-AE" altLang="en-US" sz="3200" b="1" smtClean="0"/>
            </a:br>
            <a:r>
              <a:rPr lang="ar-AE" altLang="en-US" sz="3200" b="1" smtClean="0"/>
              <a:t>و</a:t>
            </a:r>
            <a:r>
              <a:rPr lang="en-US" altLang="en-US" sz="3200" b="1" smtClean="0"/>
              <a:t> </a:t>
            </a:r>
            <a:r>
              <a:rPr lang="ar-IQ" altLang="en-US" sz="3200" b="1" smtClean="0"/>
              <a:t>الأفعال التي تعتبر إخلالاً بواجبات المهنة</a:t>
            </a:r>
            <a:endParaRPr lang="en-US" altLang="en-US" sz="3200" b="1" smtClean="0"/>
          </a:p>
        </p:txBody>
      </p:sp>
      <p:sp>
        <p:nvSpPr>
          <p:cNvPr id="40963" name="Content Placeholder 2"/>
          <p:cNvSpPr>
            <a:spLocks noGrp="1"/>
          </p:cNvSpPr>
          <p:nvPr>
            <p:ph idx="1"/>
          </p:nvPr>
        </p:nvSpPr>
        <p:spPr>
          <a:xfrm>
            <a:off x="179388" y="1989138"/>
            <a:ext cx="8713787" cy="4319587"/>
          </a:xfrm>
        </p:spPr>
        <p:txBody>
          <a:bodyPr/>
          <a:lstStyle/>
          <a:p>
            <a:pPr marL="0" indent="0" algn="just">
              <a:buFont typeface="Wingdings" pitchFamily="2" charset="2"/>
              <a:buNone/>
            </a:pPr>
            <a:r>
              <a:rPr lang="ar-IQ" altLang="en-US" sz="2600" b="1" dirty="0" smtClean="0"/>
              <a:t> متى يعاقب المحامي انضباطياً ؟ (حالات عقوبة المحامي انضباطياً) </a:t>
            </a:r>
          </a:p>
          <a:p>
            <a:pPr marL="0" indent="0" algn="just">
              <a:buFont typeface="Wingdings" pitchFamily="2" charset="2"/>
              <a:buNone/>
            </a:pPr>
            <a:r>
              <a:rPr lang="ar-IQ" altLang="en-US" sz="2600" b="1" dirty="0" smtClean="0"/>
              <a:t>   </a:t>
            </a:r>
            <a:r>
              <a:rPr lang="ar-IQ" altLang="en-US" sz="2600" dirty="0" smtClean="0"/>
              <a:t>كل محامي أخل بواجب من واجبات مهنة المحاماة أو تصرف تصرفاً يحط من قدرها أو قام بعمل يمس كرامة المحاميين أو خالف حكماً من أحكام هذا القانون. </a:t>
            </a:r>
            <a:r>
              <a:rPr lang="ar-IQ" altLang="en-US" sz="2600" dirty="0" smtClean="0">
                <a:solidFill>
                  <a:srgbClr val="FF0000"/>
                </a:solidFill>
              </a:rPr>
              <a:t>(م/٦١-محاماة)  </a:t>
            </a:r>
          </a:p>
          <a:p>
            <a:pPr marL="0" indent="0" algn="just">
              <a:buFont typeface="Wingdings" pitchFamily="2" charset="2"/>
              <a:buNone/>
            </a:pPr>
            <a:r>
              <a:rPr lang="ar-IQ" altLang="en-US" sz="2600" b="1" u="sng" dirty="0" smtClean="0"/>
              <a:t> الأفعال التي تعتبر إخلالاً بواجبات المهنة</a:t>
            </a:r>
            <a:r>
              <a:rPr lang="ar-IQ" altLang="en-US" sz="2600" b="1" dirty="0" smtClean="0"/>
              <a:t>: </a:t>
            </a:r>
            <a:r>
              <a:rPr lang="ar-IQ" altLang="en-US" sz="2600" dirty="0" smtClean="0">
                <a:solidFill>
                  <a:srgbClr val="FF0000"/>
                </a:solidFill>
              </a:rPr>
              <a:t>(م/٦٢- محاماة)</a:t>
            </a:r>
          </a:p>
          <a:p>
            <a:pPr marL="0" indent="0" algn="just">
              <a:buFont typeface="Wingdings" pitchFamily="2" charset="2"/>
              <a:buNone/>
            </a:pPr>
            <a:r>
              <a:rPr lang="ar-IQ" altLang="en-US" sz="2600" dirty="0" smtClean="0"/>
              <a:t>أولاً- الإضرار عمداً بحقوق موكله والتفريط بها أو التشهير به أو </a:t>
            </a:r>
            <a:r>
              <a:rPr lang="ar-IQ" altLang="en-US" sz="2600" dirty="0" err="1" smtClean="0"/>
              <a:t>إستعمال</a:t>
            </a:r>
            <a:r>
              <a:rPr lang="ar-IQ" altLang="en-US" sz="2600" dirty="0" smtClean="0"/>
              <a:t> وكالته لمنفعة شخصية.</a:t>
            </a:r>
          </a:p>
          <a:p>
            <a:pPr marL="0" indent="0" algn="just">
              <a:buFont typeface="Wingdings" pitchFamily="2" charset="2"/>
              <a:buNone/>
            </a:pPr>
            <a:r>
              <a:rPr lang="ar-IQ" altLang="en-US" sz="2600" dirty="0" smtClean="0"/>
              <a:t>ثانياً- التحايل ومخادعة الموكل أو التنصل من وكالته.</a:t>
            </a:r>
          </a:p>
          <a:p>
            <a:pPr marL="0" indent="0" algn="just">
              <a:buFont typeface="Wingdings" pitchFamily="2" charset="2"/>
              <a:buNone/>
            </a:pPr>
            <a:r>
              <a:rPr lang="ar-IQ" altLang="en-US" sz="2600" dirty="0" smtClean="0"/>
              <a:t>ثالثاً- التوكل عن الخصم أو إبداء المشورة إليه.</a:t>
            </a:r>
          </a:p>
          <a:p>
            <a:pPr marL="0" indent="0" algn="just">
              <a:buFont typeface="Wingdings" pitchFamily="2" charset="2"/>
              <a:buNone/>
            </a:pPr>
            <a:endParaRPr lang="ar-IQ" altLang="en-US" sz="2600" dirty="0" smtClean="0"/>
          </a:p>
          <a:p>
            <a:pPr marL="0" indent="0" algn="just">
              <a:buFont typeface="Wingdings" pitchFamily="2" charset="2"/>
              <a:buNone/>
            </a:pPr>
            <a:endParaRPr lang="en-US" altLang="en-US" sz="2600" dirty="0" smtClean="0">
              <a:solidFill>
                <a:srgbClr val="FF0000"/>
              </a:solidFill>
            </a:endParaRPr>
          </a:p>
        </p:txBody>
      </p:sp>
      <p:sp>
        <p:nvSpPr>
          <p:cNvPr id="40964" name="Slide Number Placeholder 1"/>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FFC25C0E-75D4-4776-AD23-6B9C37654DF5}" type="slidenum">
              <a:rPr lang="ar-SA" altLang="en-US" sz="1400" smtClean="0"/>
              <a:pPr rtl="0" eaLnBrk="1" hangingPunct="1">
                <a:spcBef>
                  <a:spcPct val="0"/>
                </a:spcBef>
                <a:buClrTx/>
                <a:buSzTx/>
                <a:buFontTx/>
                <a:buNone/>
              </a:pPr>
              <a:t>75</a:t>
            </a:fld>
            <a:endParaRPr lang="en-US" altLang="en-US" sz="1400"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50825" y="549275"/>
            <a:ext cx="8693150" cy="863600"/>
          </a:xfrm>
        </p:spPr>
        <p:txBody>
          <a:bodyPr/>
          <a:lstStyle/>
          <a:p>
            <a:pPr algn="ctr"/>
            <a:r>
              <a:rPr lang="ar-IQ" altLang="en-US" sz="3600" b="1" smtClean="0"/>
              <a:t>الأفعال التي تعتبر إخلالاً بواجبات المهنة</a:t>
            </a:r>
            <a:endParaRPr lang="en-US" altLang="en-US" sz="3600" b="1" smtClean="0"/>
          </a:p>
        </p:txBody>
      </p:sp>
      <p:sp>
        <p:nvSpPr>
          <p:cNvPr id="41987" name="Content Placeholder 2"/>
          <p:cNvSpPr>
            <a:spLocks noGrp="1"/>
          </p:cNvSpPr>
          <p:nvPr>
            <p:ph idx="1"/>
          </p:nvPr>
        </p:nvSpPr>
        <p:spPr>
          <a:xfrm>
            <a:off x="250825" y="1989138"/>
            <a:ext cx="8569325" cy="4319587"/>
          </a:xfrm>
        </p:spPr>
        <p:txBody>
          <a:bodyPr/>
          <a:lstStyle/>
          <a:p>
            <a:pPr marL="0" indent="0" algn="just">
              <a:buFont typeface="Wingdings" pitchFamily="2" charset="2"/>
              <a:buNone/>
            </a:pPr>
            <a:r>
              <a:rPr lang="ar-IQ" altLang="en-US" sz="2600" smtClean="0"/>
              <a:t>رابعاً- التعامل مع الدلالين والوسطاء لإستجلاب الزبائن.</a:t>
            </a:r>
          </a:p>
          <a:p>
            <a:pPr marL="0" indent="0" algn="just">
              <a:buFont typeface="Wingdings" pitchFamily="2" charset="2"/>
              <a:buNone/>
            </a:pPr>
            <a:r>
              <a:rPr lang="ar-IQ" altLang="en-US" sz="2600" smtClean="0"/>
              <a:t>خامساً- تزوير المستندات القانونية وتقديمها إلى القضاء أو الجهات الرسمية.</a:t>
            </a:r>
          </a:p>
          <a:p>
            <a:pPr marL="0" indent="0" algn="just">
              <a:buFont typeface="Wingdings" pitchFamily="2" charset="2"/>
              <a:buNone/>
            </a:pPr>
            <a:r>
              <a:rPr lang="ar-AE" altLang="en-US" sz="2600" smtClean="0"/>
              <a:t>سادسا</a:t>
            </a:r>
            <a:r>
              <a:rPr lang="ar-IQ" altLang="en-US" sz="2600" smtClean="0"/>
              <a:t>ً- تضليل القضاء بأي شكل من الأشكال.</a:t>
            </a:r>
          </a:p>
          <a:p>
            <a:pPr marL="0" indent="0" algn="just">
              <a:buFont typeface="Wingdings" pitchFamily="2" charset="2"/>
              <a:buNone/>
            </a:pPr>
            <a:r>
              <a:rPr lang="ar-IQ" altLang="en-US" sz="2600" smtClean="0"/>
              <a:t>سابعاً- إنتحال صفة الرئيس أو أحد أعضاء المجلس.</a:t>
            </a:r>
          </a:p>
          <a:p>
            <a:pPr marL="0" indent="0" algn="just">
              <a:buFont typeface="Wingdings" pitchFamily="2" charset="2"/>
              <a:buNone/>
            </a:pPr>
            <a:r>
              <a:rPr lang="ar-IQ" altLang="en-US" sz="2600" smtClean="0"/>
              <a:t>ثامناً- مخالفة الأوامر والتعليمات الصادرة من مجلس النقابة أو أي هيئة من هيئاتها المنصوص عليها في هذا القانون.</a:t>
            </a:r>
          </a:p>
          <a:p>
            <a:pPr marL="0" indent="0" algn="just">
              <a:buFont typeface="Wingdings" pitchFamily="2" charset="2"/>
              <a:buNone/>
            </a:pPr>
            <a:r>
              <a:rPr lang="ar-IQ" altLang="en-US" sz="2600" smtClean="0"/>
              <a:t>تاسعاً- الحكم عليه عن جناية عمدية غير سياسية أو جنحة مخلة بالشرف.</a:t>
            </a:r>
          </a:p>
          <a:p>
            <a:pPr marL="0" indent="0" algn="just">
              <a:buFont typeface="Wingdings" pitchFamily="2" charset="2"/>
              <a:buNone/>
            </a:pPr>
            <a:r>
              <a:rPr lang="ar-IQ" altLang="en-US" sz="2600" smtClean="0"/>
              <a:t>عاشراً- إستعمال التهديد والترغيب لجلب الزبائن وإستعمال مركزه السياسي أو الإجتماعي لذلك.</a:t>
            </a:r>
          </a:p>
          <a:p>
            <a:pPr marL="0" indent="0">
              <a:buFont typeface="Wingdings" pitchFamily="2" charset="2"/>
              <a:buNone/>
            </a:pPr>
            <a:endParaRPr lang="en-US" altLang="en-US" sz="2600" smtClean="0"/>
          </a:p>
        </p:txBody>
      </p:sp>
      <p:sp>
        <p:nvSpPr>
          <p:cNvPr id="41988" name="Slide Number Placeholder 3"/>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A6EBD863-4EDC-40AC-BB5C-FA69B6B2CF3C}" type="slidenum">
              <a:rPr lang="ar-SA" altLang="en-US" sz="1400" smtClean="0"/>
              <a:pPr rtl="0" eaLnBrk="1" hangingPunct="1">
                <a:spcBef>
                  <a:spcPct val="0"/>
                </a:spcBef>
                <a:buClrTx/>
                <a:buSzTx/>
                <a:buFontTx/>
                <a:buNone/>
              </a:pPr>
              <a:t>76</a:t>
            </a:fld>
            <a:endParaRPr lang="en-US" altLang="en-US" sz="1400"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79388" y="549275"/>
            <a:ext cx="8764587" cy="935038"/>
          </a:xfrm>
        </p:spPr>
        <p:txBody>
          <a:bodyPr/>
          <a:lstStyle/>
          <a:p>
            <a:pPr algn="ctr"/>
            <a:r>
              <a:rPr lang="ar-AE" altLang="en-US" sz="3600" b="1" smtClean="0"/>
              <a:t>العقوبات التي </a:t>
            </a:r>
            <a:r>
              <a:rPr lang="ar-IQ" altLang="en-US" sz="3600" b="1" smtClean="0"/>
              <a:t>تفرض بحق المحامي</a:t>
            </a:r>
            <a:endParaRPr lang="en-US" altLang="en-US" sz="3600" b="1" smtClean="0"/>
          </a:p>
        </p:txBody>
      </p:sp>
      <p:sp>
        <p:nvSpPr>
          <p:cNvPr id="43011" name="Content Placeholder 2"/>
          <p:cNvSpPr>
            <a:spLocks noGrp="1"/>
          </p:cNvSpPr>
          <p:nvPr>
            <p:ph idx="1"/>
          </p:nvPr>
        </p:nvSpPr>
        <p:spPr>
          <a:xfrm>
            <a:off x="395288" y="1989138"/>
            <a:ext cx="8424862" cy="4319587"/>
          </a:xfrm>
        </p:spPr>
        <p:txBody>
          <a:bodyPr/>
          <a:lstStyle/>
          <a:p>
            <a:pPr marL="0" indent="0">
              <a:buFont typeface="Wingdings" pitchFamily="2" charset="2"/>
              <a:buNone/>
            </a:pPr>
            <a:r>
              <a:rPr lang="ar-IQ" altLang="en-US" sz="2800" u="sng" smtClean="0">
                <a:solidFill>
                  <a:srgbClr val="FF0000"/>
                </a:solidFill>
              </a:rPr>
              <a:t>أولاً- التنبيه:</a:t>
            </a:r>
          </a:p>
          <a:p>
            <a:pPr marL="0" indent="0" algn="just">
              <a:buFont typeface="Wingdings" pitchFamily="2" charset="2"/>
              <a:buNone/>
            </a:pPr>
            <a:r>
              <a:rPr lang="ar-IQ" altLang="en-US" sz="2800" smtClean="0"/>
              <a:t>  يكون التنبيه بكتاب يوجه إلى المحامي ينبه فيه إلى ما وقع منه ويطلب منه عدم تكراره مستقبلاً. ويتم فرض هذه العقوبة من قبل لجنة الإنضباط. </a:t>
            </a:r>
            <a:r>
              <a:rPr lang="ar-IQ" altLang="en-US" sz="2800" smtClean="0">
                <a:solidFill>
                  <a:srgbClr val="FF0000"/>
                </a:solidFill>
              </a:rPr>
              <a:t>(م/  ٦٣- محاماة)</a:t>
            </a:r>
          </a:p>
          <a:p>
            <a:pPr marL="0" indent="0" algn="just">
              <a:buFont typeface="Wingdings" pitchFamily="2" charset="2"/>
              <a:buNone/>
            </a:pPr>
            <a:r>
              <a:rPr lang="ar-IQ" altLang="en-US" sz="2800" u="sng" smtClean="0">
                <a:solidFill>
                  <a:srgbClr val="FF0000"/>
                </a:solidFill>
              </a:rPr>
              <a:t>ثانياً- الإنذار:</a:t>
            </a:r>
          </a:p>
          <a:p>
            <a:pPr marL="0" indent="0" algn="just">
              <a:buFont typeface="Wingdings" pitchFamily="2" charset="2"/>
              <a:buNone/>
            </a:pPr>
            <a:r>
              <a:rPr lang="ar-IQ" altLang="en-US" sz="2800" smtClean="0"/>
              <a:t>  يكون بكتاب يوجه إلى المحامي يتضمن بيان الذنب الذي أوجب إنذاره أو الطلب من الكف عن تكراره مستقبلاً ويترتب عليه دفع غرامة مالية لاتقل عن مائتين وخمسين ديناراً ولاتزيد على ألفي دينار إلى صندوق النقابة. ويتم فرض هذه العقوبة من قبل لجنة الإنضباط أيضاً. </a:t>
            </a:r>
            <a:r>
              <a:rPr lang="ar-IQ" altLang="en-US" sz="2800" smtClean="0">
                <a:solidFill>
                  <a:srgbClr val="FF0000"/>
                </a:solidFill>
              </a:rPr>
              <a:t>(م/٦٣- محاماة)</a:t>
            </a:r>
          </a:p>
        </p:txBody>
      </p:sp>
      <p:sp>
        <p:nvSpPr>
          <p:cNvPr id="43012" name="Slide Number Placeholder 1"/>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B7DA931F-E0F4-4EBA-8E42-A50210D81110}" type="slidenum">
              <a:rPr lang="ar-SA" altLang="en-US" sz="1400" smtClean="0"/>
              <a:pPr rtl="0" eaLnBrk="1" hangingPunct="1">
                <a:spcBef>
                  <a:spcPct val="0"/>
                </a:spcBef>
                <a:buClrTx/>
                <a:buSzTx/>
                <a:buFontTx/>
                <a:buNone/>
              </a:pPr>
              <a:t>77</a:t>
            </a:fld>
            <a:endParaRPr lang="en-US" altLang="en-US" sz="1400" smtClean="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250825" y="476250"/>
            <a:ext cx="8642350" cy="936625"/>
          </a:xfrm>
        </p:spPr>
        <p:txBody>
          <a:bodyPr/>
          <a:lstStyle/>
          <a:p>
            <a:pPr algn="ctr"/>
            <a:r>
              <a:rPr lang="ar-IQ" altLang="en-US" sz="3600" b="1" smtClean="0"/>
              <a:t>العقوبات التي تفرض بحق المحامي</a:t>
            </a:r>
            <a:endParaRPr lang="en-US" altLang="en-US" sz="3600" b="1" smtClean="0"/>
          </a:p>
        </p:txBody>
      </p:sp>
      <p:sp>
        <p:nvSpPr>
          <p:cNvPr id="3" name="Content Placeholder 2"/>
          <p:cNvSpPr>
            <a:spLocks noGrp="1"/>
          </p:cNvSpPr>
          <p:nvPr>
            <p:ph idx="1"/>
          </p:nvPr>
        </p:nvSpPr>
        <p:spPr>
          <a:xfrm>
            <a:off x="250825" y="2060575"/>
            <a:ext cx="8569325" cy="4248150"/>
          </a:xfrm>
        </p:spPr>
        <p:txBody>
          <a:bodyPr/>
          <a:lstStyle/>
          <a:p>
            <a:pPr marL="0" indent="0" algn="just">
              <a:buFont typeface="Wingdings" pitchFamily="2" charset="2"/>
              <a:buNone/>
              <a:defRPr/>
            </a:pPr>
            <a:r>
              <a:rPr lang="ar-IQ" sz="2400" u="sng" dirty="0" smtClean="0">
                <a:solidFill>
                  <a:srgbClr val="FF0000"/>
                </a:solidFill>
              </a:rPr>
              <a:t>ثالثاً- لمجلس النقابة منع المحامي من ممارسة مهنة المحاماة مدة تقل عن (٦) أشهر أو إلفات النظر</a:t>
            </a:r>
            <a:r>
              <a:rPr lang="ar-IQ" sz="2400" u="sng" dirty="0">
                <a:solidFill>
                  <a:srgbClr val="FF0000"/>
                </a:solidFill>
              </a:rPr>
              <a:t>:</a:t>
            </a:r>
            <a:r>
              <a:rPr lang="ar-IQ" sz="2400" u="sng" dirty="0" smtClean="0"/>
              <a:t> </a:t>
            </a:r>
          </a:p>
          <a:p>
            <a:pPr marL="0" indent="0" algn="just">
              <a:buFont typeface="Wingdings" pitchFamily="2" charset="2"/>
              <a:buNone/>
              <a:defRPr/>
            </a:pPr>
            <a:r>
              <a:rPr lang="ar-IQ" sz="2400" dirty="0" smtClean="0"/>
              <a:t>يتخذ هذا الإجراء (أو فرض هذه العقوبة) بكتاب رسمي يوجه إلى المحامي يعلن عنه حسب طرق الإعلان المعمول بها في النقابة. ويتم فرض هذه العقوبة في الحالات الآتية:</a:t>
            </a:r>
          </a:p>
          <a:p>
            <a:pPr marL="0" indent="0" algn="just">
              <a:buFont typeface="Wingdings" pitchFamily="2" charset="2"/>
              <a:buNone/>
              <a:defRPr/>
            </a:pPr>
            <a:r>
              <a:rPr lang="ar-AE" sz="2400" dirty="0" smtClean="0"/>
              <a:t>(١) </a:t>
            </a:r>
            <a:r>
              <a:rPr lang="ar-IQ" sz="2400" dirty="0" smtClean="0"/>
              <a:t>إذا </a:t>
            </a:r>
            <a:r>
              <a:rPr lang="ar-AE" sz="2400" dirty="0" smtClean="0"/>
              <a:t>إ</a:t>
            </a:r>
            <a:r>
              <a:rPr lang="ar-IQ" sz="2400" dirty="0" smtClean="0"/>
              <a:t>متنع دون عذر مشروع عن الحضور أمام مجلس النقابة أو الرئيس.</a:t>
            </a:r>
          </a:p>
          <a:p>
            <a:pPr marL="0" indent="0" algn="just">
              <a:buFont typeface="Wingdings" pitchFamily="2" charset="2"/>
              <a:buNone/>
              <a:defRPr/>
            </a:pPr>
            <a:r>
              <a:rPr lang="ar-AE" sz="2400" dirty="0" smtClean="0"/>
              <a:t>(٢) </a:t>
            </a:r>
            <a:r>
              <a:rPr lang="ar-IQ" sz="2400" dirty="0" smtClean="0"/>
              <a:t>إذا انتهج سلوكاً ينافي تقاليد المهنة وآدابها.</a:t>
            </a:r>
          </a:p>
          <a:p>
            <a:pPr marL="0" indent="0" algn="just">
              <a:buFont typeface="Wingdings" pitchFamily="2" charset="2"/>
              <a:buNone/>
              <a:defRPr/>
            </a:pPr>
            <a:r>
              <a:rPr lang="ar-AE" sz="2400" dirty="0" smtClean="0"/>
              <a:t>(٣) </a:t>
            </a:r>
            <a:r>
              <a:rPr lang="ar-IQ" sz="2400" dirty="0" smtClean="0"/>
              <a:t>إذا تصرف بما يضر بزملائه المحامين أو بمكلف بخدمة عامة.</a:t>
            </a:r>
          </a:p>
          <a:p>
            <a:pPr marL="0" indent="0" algn="just">
              <a:buFont typeface="Wingdings" pitchFamily="2" charset="2"/>
              <a:buNone/>
              <a:defRPr/>
            </a:pPr>
            <a:r>
              <a:rPr lang="ar-AE" sz="2400" dirty="0" smtClean="0"/>
              <a:t>(٤) </a:t>
            </a:r>
            <a:r>
              <a:rPr lang="ar-IQ" sz="2400" dirty="0" smtClean="0"/>
              <a:t>إذا أدلى للنقابة بمعلومات كاذبة خلافاً لأحكام القوانين النافذة.</a:t>
            </a:r>
          </a:p>
          <a:p>
            <a:pPr marL="0" indent="0" algn="just">
              <a:buFont typeface="Wingdings" pitchFamily="2" charset="2"/>
              <a:buNone/>
              <a:defRPr/>
            </a:pPr>
            <a:r>
              <a:rPr lang="ar-AE" sz="2400" dirty="0" smtClean="0"/>
              <a:t>(٥) </a:t>
            </a:r>
            <a:r>
              <a:rPr lang="ar-IQ" sz="2400" dirty="0" smtClean="0"/>
              <a:t>إذا أفشى سراً من أسرار النقابة أؤتمن عليه أو إطلع عليه بحكم واجباته. </a:t>
            </a:r>
          </a:p>
          <a:p>
            <a:pPr marL="0" indent="0" algn="just">
              <a:buFont typeface="Wingdings" pitchFamily="2" charset="2"/>
              <a:buNone/>
              <a:defRPr/>
            </a:pPr>
            <a:r>
              <a:rPr lang="ar-IQ" sz="2400" dirty="0" smtClean="0">
                <a:solidFill>
                  <a:srgbClr val="FF0000"/>
                </a:solidFill>
              </a:rPr>
              <a:t>(م/</a:t>
            </a:r>
            <a:r>
              <a:rPr lang="ar-AE" sz="2400" dirty="0" smtClean="0">
                <a:solidFill>
                  <a:srgbClr val="FF0000"/>
                </a:solidFill>
              </a:rPr>
              <a:t>٦٧/</a:t>
            </a:r>
            <a:r>
              <a:rPr lang="ar-IQ" sz="2400" dirty="0" smtClean="0">
                <a:solidFill>
                  <a:srgbClr val="FF0000"/>
                </a:solidFill>
              </a:rPr>
              <a:t>أولاً و ثانياً – محاماة)</a:t>
            </a:r>
          </a:p>
          <a:p>
            <a:pPr marL="0" indent="0" algn="just">
              <a:buFont typeface="Wingdings" pitchFamily="2" charset="2"/>
              <a:buNone/>
              <a:defRPr/>
            </a:pPr>
            <a:r>
              <a:rPr lang="ar-IQ" sz="2400" dirty="0" smtClean="0"/>
              <a:t> </a:t>
            </a:r>
          </a:p>
          <a:p>
            <a:pPr marL="0" indent="0" algn="just">
              <a:buFont typeface="Wingdings" pitchFamily="2" charset="2"/>
              <a:buNone/>
              <a:defRPr/>
            </a:pPr>
            <a:endParaRPr lang="ar-IQ" sz="2400" dirty="0" smtClean="0"/>
          </a:p>
          <a:p>
            <a:pPr marL="0" indent="0" algn="just">
              <a:buFont typeface="Wingdings" pitchFamily="2" charset="2"/>
              <a:buNone/>
              <a:defRPr/>
            </a:pPr>
            <a:endParaRPr lang="ar-IQ" sz="2400" dirty="0" smtClean="0"/>
          </a:p>
          <a:p>
            <a:pPr algn="just">
              <a:defRPr/>
            </a:pPr>
            <a:endParaRPr lang="en-US" sz="2400" dirty="0"/>
          </a:p>
        </p:txBody>
      </p:sp>
      <p:sp>
        <p:nvSpPr>
          <p:cNvPr id="44036" name="Slide Number Placeholder 3"/>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8DF55A3D-668A-400A-BC0E-46AD37DE7ADE}" type="slidenum">
              <a:rPr lang="ar-SA" altLang="en-US" sz="1400" smtClean="0"/>
              <a:pPr rtl="0" eaLnBrk="1" hangingPunct="1">
                <a:spcBef>
                  <a:spcPct val="0"/>
                </a:spcBef>
                <a:buClrTx/>
                <a:buSzTx/>
                <a:buFontTx/>
                <a:buNone/>
              </a:pPr>
              <a:t>78</a:t>
            </a:fld>
            <a:endParaRPr lang="en-US" altLang="en-US" sz="1400" smtClean="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50825" y="404813"/>
            <a:ext cx="8693150" cy="1008062"/>
          </a:xfrm>
        </p:spPr>
        <p:txBody>
          <a:bodyPr/>
          <a:lstStyle/>
          <a:p>
            <a:pPr algn="ctr"/>
            <a:r>
              <a:rPr lang="ar-IQ" altLang="en-US" sz="3600" b="1" smtClean="0"/>
              <a:t>العقوبات التي تفرض بحق المحامي</a:t>
            </a:r>
            <a:endParaRPr lang="en-US" altLang="en-US" sz="3600" b="1" smtClean="0"/>
          </a:p>
        </p:txBody>
      </p:sp>
      <p:sp>
        <p:nvSpPr>
          <p:cNvPr id="45059" name="Content Placeholder 2"/>
          <p:cNvSpPr>
            <a:spLocks noGrp="1"/>
          </p:cNvSpPr>
          <p:nvPr>
            <p:ph idx="1"/>
          </p:nvPr>
        </p:nvSpPr>
        <p:spPr>
          <a:xfrm>
            <a:off x="250825" y="2060575"/>
            <a:ext cx="8704263" cy="4321175"/>
          </a:xfrm>
        </p:spPr>
        <p:txBody>
          <a:bodyPr/>
          <a:lstStyle/>
          <a:p>
            <a:pPr marL="0" indent="0" algn="just">
              <a:buFont typeface="Wingdings" pitchFamily="2" charset="2"/>
              <a:buNone/>
            </a:pPr>
            <a:r>
              <a:rPr lang="ar-AE" altLang="en-US" sz="2200" u="sng" smtClean="0">
                <a:solidFill>
                  <a:srgbClr val="FF0000"/>
                </a:solidFill>
              </a:rPr>
              <a:t>رابعا</a:t>
            </a:r>
            <a:r>
              <a:rPr lang="ar-IQ" altLang="en-US" sz="2200" u="sng" smtClean="0">
                <a:solidFill>
                  <a:srgbClr val="FF0000"/>
                </a:solidFill>
              </a:rPr>
              <a:t>ً- المنع من ممارسة المحاماة مدة لاتقل عن ستة أشهر ولاتزيد على سنتين إعتباراً من تاريخ تبليغ المحامي بالقرار النهائي الصادر ضده.</a:t>
            </a:r>
            <a:r>
              <a:rPr lang="ar-IQ" altLang="en-US" sz="2200" smtClean="0">
                <a:solidFill>
                  <a:srgbClr val="FF0000"/>
                </a:solidFill>
              </a:rPr>
              <a:t> </a:t>
            </a:r>
            <a:r>
              <a:rPr lang="ar-IQ" altLang="en-US" sz="2200" smtClean="0"/>
              <a:t>كذلك يتم فرض هذه العقوبة من ضمن صلاحيات لجنة الانضباط. </a:t>
            </a:r>
            <a:r>
              <a:rPr lang="ar-IQ" altLang="en-US" sz="2200" smtClean="0">
                <a:solidFill>
                  <a:srgbClr val="FF0000"/>
                </a:solidFill>
              </a:rPr>
              <a:t>(م/٦٣- محاماة)</a:t>
            </a:r>
            <a:endParaRPr lang="ar-AE" altLang="en-US" sz="2200" smtClean="0">
              <a:solidFill>
                <a:srgbClr val="FF0000"/>
              </a:solidFill>
            </a:endParaRPr>
          </a:p>
          <a:p>
            <a:pPr marL="0" indent="0" algn="just">
              <a:buFont typeface="Wingdings" pitchFamily="2" charset="2"/>
              <a:buNone/>
            </a:pPr>
            <a:r>
              <a:rPr lang="ar-IQ" altLang="en-US" sz="2200" u="sng" smtClean="0">
                <a:solidFill>
                  <a:srgbClr val="FF0000"/>
                </a:solidFill>
              </a:rPr>
              <a:t>خامساً- رفع الاسم من سجل المحاميين (استبعاد إسمه من السجل):</a:t>
            </a:r>
            <a:r>
              <a:rPr lang="ar-IQ" altLang="en-US" sz="2200" smtClean="0">
                <a:solidFill>
                  <a:srgbClr val="FF0000"/>
                </a:solidFill>
              </a:rPr>
              <a:t> </a:t>
            </a:r>
          </a:p>
          <a:p>
            <a:pPr marL="0" indent="0" algn="just"/>
            <a:r>
              <a:rPr lang="ar-IQ" altLang="en-US" sz="2200" smtClean="0"/>
              <a:t>  يترتب على هذه العقوبة ترقين القيد وفصله من عضوية النقابة وحرمانه من ممارسة المحاماة إعتباراً من تاريخ تبليغه بالقرار النهائي الصادر ضده. وقد يتم فرض هذه العقوبة إما من قبل مجلس النقابة (بسبب تأديبي) أو يتم من لجنة الانضباط (بسبب انضباطي). </a:t>
            </a:r>
            <a:r>
              <a:rPr lang="ar-IQ" altLang="en-US" sz="2200" smtClean="0">
                <a:solidFill>
                  <a:srgbClr val="FF0000"/>
                </a:solidFill>
              </a:rPr>
              <a:t>(م/٤/خامساً- محاماة) و(م/٦٣- محاماة)</a:t>
            </a:r>
            <a:r>
              <a:rPr lang="en-US" altLang="en-US" sz="2200" smtClean="0">
                <a:solidFill>
                  <a:srgbClr val="FF0000"/>
                </a:solidFill>
              </a:rPr>
              <a:t> </a:t>
            </a:r>
            <a:endParaRPr lang="ar-IQ" altLang="en-US" sz="2200" smtClean="0">
              <a:solidFill>
                <a:srgbClr val="FF0000"/>
              </a:solidFill>
            </a:endParaRPr>
          </a:p>
          <a:p>
            <a:pPr marL="0" indent="0" algn="just"/>
            <a:r>
              <a:rPr lang="ar-IQ" altLang="en-US" sz="2200" smtClean="0">
                <a:solidFill>
                  <a:srgbClr val="FF0000"/>
                </a:solidFill>
              </a:rPr>
              <a:t> </a:t>
            </a:r>
            <a:r>
              <a:rPr lang="ar-IQ" altLang="en-US" sz="2200" smtClean="0"/>
              <a:t>لا يجوز لمن استبعد اسمه من الجدول ان يمارس اي عمل من أعمال المحاماة إلا بعد تسجيله مجددا. وتعتبر ممارسة المحاماة خلال مدة استبعاد الاسم من الجدول انتحالا لصفة المحامي وعلى المجلس تحريك الدعوى الجزائية ضد المنتحل وفق القوانين النافذة. ولايجوز قبول الانتماء المجدد لمن يثبت عليه التهمة المذكورة، وصدر بحقه حكم جزائي اكتسب درجة البتات. </a:t>
            </a:r>
            <a:r>
              <a:rPr lang="ar-IQ" altLang="en-US" sz="2200" smtClean="0">
                <a:solidFill>
                  <a:srgbClr val="FF0000"/>
                </a:solidFill>
              </a:rPr>
              <a:t>(م</a:t>
            </a:r>
            <a:r>
              <a:rPr lang="ar-AE" altLang="en-US" sz="2200" smtClean="0">
                <a:solidFill>
                  <a:srgbClr val="FF0000"/>
                </a:solidFill>
              </a:rPr>
              <a:t>/١٤-</a:t>
            </a:r>
            <a:r>
              <a:rPr lang="ar-IQ" altLang="en-US" sz="2200" smtClean="0">
                <a:solidFill>
                  <a:srgbClr val="FF0000"/>
                </a:solidFill>
              </a:rPr>
              <a:t>محاماة)</a:t>
            </a:r>
          </a:p>
          <a:p>
            <a:pPr marL="0" indent="0" algn="just">
              <a:buFont typeface="Wingdings" pitchFamily="2" charset="2"/>
              <a:buNone/>
            </a:pPr>
            <a:endParaRPr lang="ar-IQ" altLang="en-US" sz="2200" smtClean="0">
              <a:solidFill>
                <a:srgbClr val="FF0000"/>
              </a:solidFill>
            </a:endParaRPr>
          </a:p>
          <a:p>
            <a:pPr marL="0" indent="0" algn="just">
              <a:buFont typeface="Wingdings" pitchFamily="2" charset="2"/>
              <a:buNone/>
            </a:pPr>
            <a:endParaRPr lang="en-US" altLang="en-US" sz="2200" u="sng" smtClean="0">
              <a:solidFill>
                <a:srgbClr val="FF0000"/>
              </a:solidFill>
            </a:endParaRPr>
          </a:p>
        </p:txBody>
      </p:sp>
      <p:sp>
        <p:nvSpPr>
          <p:cNvPr id="45060" name="Slide Number Placeholder 1"/>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605A3FDD-331C-4FA8-AF3B-19E5512EBBD7}" type="slidenum">
              <a:rPr lang="ar-SA" altLang="en-US" sz="1400" smtClean="0"/>
              <a:pPr rtl="0" eaLnBrk="1" hangingPunct="1">
                <a:spcBef>
                  <a:spcPct val="0"/>
                </a:spcBef>
                <a:buClrTx/>
                <a:buSzTx/>
                <a:buFontTx/>
                <a:buNone/>
              </a:pPr>
              <a:t>79</a:t>
            </a:fld>
            <a:endParaRPr lang="en-US" altLang="en-US" sz="14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حكم مهنة المحاماة في الشريعة الاسلامية</a:t>
            </a:r>
            <a:endParaRPr lang="ar-IQ" dirty="0"/>
          </a:p>
        </p:txBody>
      </p:sp>
      <p:sp>
        <p:nvSpPr>
          <p:cNvPr id="3" name="Content Placeholder 2"/>
          <p:cNvSpPr>
            <a:spLocks noGrp="1"/>
          </p:cNvSpPr>
          <p:nvPr>
            <p:ph idx="1"/>
          </p:nvPr>
        </p:nvSpPr>
        <p:spPr/>
        <p:txBody>
          <a:bodyPr/>
          <a:lstStyle/>
          <a:p>
            <a:pPr algn="just"/>
            <a:r>
              <a:rPr lang="ar-IQ" sz="2000" dirty="0">
                <a:solidFill>
                  <a:srgbClr val="FF0000"/>
                </a:solidFill>
              </a:rPr>
              <a:t>فريق من العلماء الذين يرون بأن المحاماة حرام: الجدير بالذكر هو أن قلة قليلة من الفقهاء، حرموا مهنة المحاماة وأدلتهم ضعيفة إلى حد ما سنذكر ما يلي: </a:t>
            </a:r>
          </a:p>
          <a:p>
            <a:pPr algn="just"/>
            <a:r>
              <a:rPr lang="ar-IQ" sz="2000" dirty="0"/>
              <a:t>1- عدم وجود نص شريعي يحلل أو يحرم هذه المهنة.</a:t>
            </a:r>
          </a:p>
          <a:p>
            <a:pPr algn="just"/>
            <a:r>
              <a:rPr lang="ar-IQ" sz="2000" dirty="0"/>
              <a:t>2- عدم وجود تطبيق عملي متطور لهذه المهنة في تأريخ الاسلام.</a:t>
            </a:r>
          </a:p>
          <a:p>
            <a:pPr algn="just"/>
            <a:r>
              <a:rPr lang="ar-IQ" sz="2000" dirty="0"/>
              <a:t>3- ان وجودها يؤدي إلى تلاعب المحامين بالقانون الالهي كما يتلاعبون الان بالقوانين الوضعية. </a:t>
            </a:r>
          </a:p>
          <a:p>
            <a:pPr algn="just"/>
            <a:r>
              <a:rPr lang="ar-IQ" sz="2000" dirty="0"/>
              <a:t>4- المحاماة عبارة عن شفاعة، الوكيل هو الشفيع، والموكل هو المشفوع له، والمعلوم غن الشفاعة لا تصح للمتهم، وعليه فإن المحاماة محرمة.</a:t>
            </a:r>
          </a:p>
          <a:p>
            <a:pPr algn="just"/>
            <a:r>
              <a:rPr lang="ar-IQ" sz="2000" dirty="0"/>
              <a:t>5- إن الشريعة الاسلامية لا تبيح التوكيل بالخصومة أمام القضاء الا في حالات الاضطرارية. </a:t>
            </a:r>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8</a:t>
            </a:fld>
            <a:endParaRPr lang="en-US" altLang="en-US"/>
          </a:p>
        </p:txBody>
      </p:sp>
    </p:spTree>
    <p:extLst>
      <p:ext uri="{BB962C8B-B14F-4D97-AF65-F5344CB8AC3E}">
        <p14:creationId xmlns:p14="http://schemas.microsoft.com/office/powerpoint/2010/main" val="47456772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250825" y="476250"/>
            <a:ext cx="8693150" cy="1439863"/>
          </a:xfrm>
        </p:spPr>
        <p:txBody>
          <a:bodyPr/>
          <a:lstStyle/>
          <a:p>
            <a:pPr algn="ctr"/>
            <a:r>
              <a:rPr lang="ar-AE" altLang="en-US" sz="3000" b="1" smtClean="0"/>
              <a:t/>
            </a:r>
            <a:br>
              <a:rPr lang="ar-AE" altLang="en-US" sz="3000" b="1" smtClean="0"/>
            </a:br>
            <a:r>
              <a:rPr lang="ar-AE" altLang="en-US" sz="3000" b="1" smtClean="0"/>
              <a:t/>
            </a:r>
            <a:br>
              <a:rPr lang="ar-AE" altLang="en-US" sz="3000" b="1" smtClean="0"/>
            </a:br>
            <a:r>
              <a:rPr lang="ar-AE" altLang="en-US" sz="3000" b="1" smtClean="0"/>
              <a:t/>
            </a:r>
            <a:br>
              <a:rPr lang="ar-AE" altLang="en-US" sz="3000" b="1" smtClean="0"/>
            </a:br>
            <a:r>
              <a:rPr lang="ar-AE" altLang="en-US" sz="3000" b="1" smtClean="0"/>
              <a:t/>
            </a:r>
            <a:br>
              <a:rPr lang="ar-AE" altLang="en-US" sz="3000" b="1" smtClean="0"/>
            </a:br>
            <a:r>
              <a:rPr lang="ar-AE" altLang="en-US" sz="3000" b="1" smtClean="0"/>
              <a:t/>
            </a:r>
            <a:br>
              <a:rPr lang="ar-AE" altLang="en-US" sz="3000" b="1" smtClean="0"/>
            </a:br>
            <a:r>
              <a:rPr lang="ar-AE" altLang="en-US" sz="3000" b="1" smtClean="0"/>
              <a:t/>
            </a:r>
            <a:br>
              <a:rPr lang="ar-AE" altLang="en-US" sz="3000" b="1" smtClean="0"/>
            </a:br>
            <a:r>
              <a:rPr lang="ar-AE" altLang="en-US" sz="3000" b="1" smtClean="0"/>
              <a:t/>
            </a:r>
            <a:br>
              <a:rPr lang="ar-AE" altLang="en-US" sz="3000" b="1" smtClean="0"/>
            </a:br>
            <a:r>
              <a:rPr lang="ar-AE" altLang="en-US" sz="3000" b="1" smtClean="0"/>
              <a:t/>
            </a:r>
            <a:br>
              <a:rPr lang="ar-AE" altLang="en-US" sz="3000" b="1" smtClean="0"/>
            </a:br>
            <a:r>
              <a:rPr lang="ar-AE" altLang="en-US" sz="3000" b="1" smtClean="0"/>
              <a:t/>
            </a:r>
            <a:br>
              <a:rPr lang="ar-AE" altLang="en-US" sz="3000" b="1" smtClean="0"/>
            </a:br>
            <a:r>
              <a:rPr lang="ar-AE" altLang="en-US" sz="3000" b="1" smtClean="0"/>
              <a:t/>
            </a:r>
            <a:br>
              <a:rPr lang="ar-AE" altLang="en-US" sz="3000" b="1" smtClean="0"/>
            </a:br>
            <a:r>
              <a:rPr lang="ar-IQ" altLang="en-US" sz="3200" b="1" smtClean="0"/>
              <a:t>العقوبات التي تفرض بحق المحامي</a:t>
            </a:r>
            <a:r>
              <a:rPr lang="ar-AE" altLang="en-US" sz="3000" b="1" smtClean="0"/>
              <a:t/>
            </a:r>
            <a:br>
              <a:rPr lang="ar-AE" altLang="en-US" sz="3000" b="1" smtClean="0"/>
            </a:br>
            <a:r>
              <a:rPr lang="ar-AE" altLang="en-US" sz="2800" b="1" smtClean="0">
                <a:solidFill>
                  <a:srgbClr val="FF0000"/>
                </a:solidFill>
              </a:rPr>
              <a:t>حالات إستبعاد أسم المحامي من سجل المحامين في النقابة</a:t>
            </a:r>
            <a:r>
              <a:rPr lang="ar-AE" altLang="en-US" sz="3000" b="1" smtClean="0"/>
              <a:t/>
            </a:r>
            <a:br>
              <a:rPr lang="ar-AE" altLang="en-US" sz="3000" b="1" smtClean="0"/>
            </a:br>
            <a:endParaRPr lang="en-US" altLang="en-US" sz="3000" b="1" smtClean="0"/>
          </a:p>
        </p:txBody>
      </p:sp>
      <p:sp>
        <p:nvSpPr>
          <p:cNvPr id="3" name="Content Placeholder 2"/>
          <p:cNvSpPr>
            <a:spLocks noGrp="1"/>
          </p:cNvSpPr>
          <p:nvPr>
            <p:ph idx="1"/>
          </p:nvPr>
        </p:nvSpPr>
        <p:spPr>
          <a:xfrm>
            <a:off x="179388" y="2017713"/>
            <a:ext cx="8775700" cy="4291012"/>
          </a:xfrm>
        </p:spPr>
        <p:txBody>
          <a:bodyPr/>
          <a:lstStyle/>
          <a:p>
            <a:pPr marL="0" indent="0" algn="just">
              <a:buFont typeface="Wingdings" pitchFamily="2" charset="2"/>
              <a:buNone/>
              <a:defRPr/>
            </a:pPr>
            <a:r>
              <a:rPr lang="ar-IQ" sz="2400" dirty="0" smtClean="0">
                <a:solidFill>
                  <a:schemeClr val="tx1">
                    <a:lumMod val="95000"/>
                    <a:lumOff val="5000"/>
                  </a:schemeClr>
                </a:solidFill>
              </a:rPr>
              <a:t>(١) يجوز </a:t>
            </a:r>
            <a:r>
              <a:rPr lang="ar-IQ" sz="2400" dirty="0">
                <a:solidFill>
                  <a:schemeClr val="tx1">
                    <a:lumMod val="95000"/>
                    <a:lumOff val="5000"/>
                  </a:schemeClr>
                </a:solidFill>
              </a:rPr>
              <a:t>لمجلس النقابة استبعاد </a:t>
            </a:r>
            <a:r>
              <a:rPr lang="ar-IQ" sz="2400" dirty="0" smtClean="0">
                <a:solidFill>
                  <a:schemeClr val="tx1">
                    <a:lumMod val="95000"/>
                    <a:lumOff val="5000"/>
                  </a:schemeClr>
                </a:solidFill>
              </a:rPr>
              <a:t>إسم</a:t>
            </a:r>
            <a:r>
              <a:rPr lang="ar-AE" sz="2400" dirty="0" smtClean="0">
                <a:solidFill>
                  <a:schemeClr val="tx1">
                    <a:lumMod val="95000"/>
                    <a:lumOff val="5000"/>
                  </a:schemeClr>
                </a:solidFill>
              </a:rPr>
              <a:t> المحامي</a:t>
            </a:r>
            <a:r>
              <a:rPr lang="ar-IQ" sz="2400" dirty="0" smtClean="0">
                <a:solidFill>
                  <a:schemeClr val="tx1">
                    <a:lumMod val="95000"/>
                    <a:lumOff val="5000"/>
                  </a:schemeClr>
                </a:solidFill>
              </a:rPr>
              <a:t> </a:t>
            </a:r>
            <a:r>
              <a:rPr lang="ar-IQ" sz="2400" dirty="0">
                <a:solidFill>
                  <a:schemeClr val="tx1">
                    <a:lumMod val="95000"/>
                    <a:lumOff val="5000"/>
                  </a:schemeClr>
                </a:solidFill>
              </a:rPr>
              <a:t>من السجل </a:t>
            </a:r>
            <a:r>
              <a:rPr lang="ar-AE" sz="2400" dirty="0" smtClean="0">
                <a:solidFill>
                  <a:schemeClr val="tx1">
                    <a:lumMod val="95000"/>
                    <a:lumOff val="5000"/>
                  </a:schemeClr>
                </a:solidFill>
              </a:rPr>
              <a:t>إ</a:t>
            </a:r>
            <a:r>
              <a:rPr lang="ar-IQ" sz="2400" dirty="0" smtClean="0">
                <a:solidFill>
                  <a:schemeClr val="tx1">
                    <a:lumMod val="95000"/>
                    <a:lumOff val="5000"/>
                  </a:schemeClr>
                </a:solidFill>
              </a:rPr>
              <a:t>ذا فقد شرطاً </a:t>
            </a:r>
            <a:r>
              <a:rPr lang="ar-IQ" sz="2400" dirty="0">
                <a:solidFill>
                  <a:schemeClr val="tx1">
                    <a:lumMod val="95000"/>
                    <a:lumOff val="5000"/>
                  </a:schemeClr>
                </a:solidFill>
              </a:rPr>
              <a:t>من شروط ممارسة المحاماة. </a:t>
            </a:r>
            <a:r>
              <a:rPr lang="ar-IQ" sz="2400" dirty="0">
                <a:solidFill>
                  <a:srgbClr val="FF0000"/>
                </a:solidFill>
              </a:rPr>
              <a:t>(م/٧ - محاماة) و (م/١٢/ثامناً- محاماة) </a:t>
            </a:r>
          </a:p>
          <a:p>
            <a:pPr marL="0" indent="0" algn="just">
              <a:buFont typeface="Wingdings" pitchFamily="2" charset="2"/>
              <a:buNone/>
              <a:defRPr/>
            </a:pPr>
            <a:r>
              <a:rPr lang="ar-AE" sz="2400" dirty="0" smtClean="0">
                <a:solidFill>
                  <a:schemeClr val="tx1">
                    <a:lumMod val="95000"/>
                    <a:lumOff val="5000"/>
                  </a:schemeClr>
                </a:solidFill>
              </a:rPr>
              <a:t>(٢) </a:t>
            </a:r>
            <a:r>
              <a:rPr lang="ar-IQ" sz="2400" dirty="0" smtClean="0">
                <a:solidFill>
                  <a:schemeClr val="tx1">
                    <a:lumMod val="95000"/>
                    <a:lumOff val="5000"/>
                  </a:schemeClr>
                </a:solidFill>
              </a:rPr>
              <a:t>قد </a:t>
            </a:r>
            <a:r>
              <a:rPr lang="ar-IQ" sz="2400" dirty="0">
                <a:solidFill>
                  <a:schemeClr val="tx1">
                    <a:lumMod val="95000"/>
                    <a:lumOff val="5000"/>
                  </a:schemeClr>
                </a:solidFill>
              </a:rPr>
              <a:t>يكون استبعاد إسمه من السجل بسبب الجمع بين عضوية النقابة والوظائف العامة أو النقابات المهنية الاخرى أو أية نقابة اخرى للمحامين. </a:t>
            </a:r>
            <a:r>
              <a:rPr lang="ar-AE" sz="2400" dirty="0" smtClean="0">
                <a:solidFill>
                  <a:schemeClr val="tx1">
                    <a:lumMod val="95000"/>
                    <a:lumOff val="5000"/>
                  </a:schemeClr>
                </a:solidFill>
              </a:rPr>
              <a:t>أو</a:t>
            </a:r>
            <a:r>
              <a:rPr lang="ar-IQ" sz="2400" dirty="0" smtClean="0">
                <a:solidFill>
                  <a:schemeClr val="tx1">
                    <a:lumMod val="95000"/>
                    <a:lumOff val="5000"/>
                  </a:schemeClr>
                </a:solidFill>
              </a:rPr>
              <a:t> إذا قام </a:t>
            </a:r>
            <a:r>
              <a:rPr lang="ar-AE" sz="2400" dirty="0" smtClean="0">
                <a:solidFill>
                  <a:schemeClr val="tx1">
                    <a:lumMod val="95000"/>
                    <a:lumOff val="5000"/>
                  </a:schemeClr>
                </a:solidFill>
              </a:rPr>
              <a:t>رئيس </a:t>
            </a:r>
            <a:r>
              <a:rPr lang="ar-IQ" sz="2400" dirty="0" smtClean="0">
                <a:solidFill>
                  <a:schemeClr val="tx1">
                    <a:lumMod val="95000"/>
                    <a:lumOff val="5000"/>
                  </a:schemeClr>
                </a:solidFill>
              </a:rPr>
              <a:t>وأعضاء مجلس النقابة ورؤساء الفروع بممارسة المحاماة في مدة تولي مهامهم في النقابة. </a:t>
            </a:r>
            <a:r>
              <a:rPr lang="ar-IQ" sz="2400" dirty="0" smtClean="0">
                <a:solidFill>
                  <a:srgbClr val="FF0000"/>
                </a:solidFill>
              </a:rPr>
              <a:t>(م/٧ - محاماة)</a:t>
            </a:r>
            <a:r>
              <a:rPr lang="ar-AE" sz="2400" dirty="0" smtClean="0">
                <a:solidFill>
                  <a:srgbClr val="FF0000"/>
                </a:solidFill>
              </a:rPr>
              <a:t> </a:t>
            </a:r>
            <a:endParaRPr lang="ar-IQ" sz="2400" dirty="0" smtClean="0">
              <a:solidFill>
                <a:srgbClr val="FF0000"/>
              </a:solidFill>
            </a:endParaRPr>
          </a:p>
          <a:p>
            <a:pPr marL="0" indent="0" algn="just">
              <a:buFont typeface="Wingdings" pitchFamily="2" charset="2"/>
              <a:buNone/>
              <a:defRPr/>
            </a:pPr>
            <a:r>
              <a:rPr lang="ar-AE" sz="2400" dirty="0" smtClean="0">
                <a:solidFill>
                  <a:schemeClr val="tx1">
                    <a:lumMod val="95000"/>
                    <a:lumOff val="5000"/>
                  </a:schemeClr>
                </a:solidFill>
              </a:rPr>
              <a:t>(٣) إذا </a:t>
            </a:r>
            <a:r>
              <a:rPr lang="ar-AE" sz="2400" dirty="0">
                <a:solidFill>
                  <a:schemeClr val="tx1">
                    <a:lumMod val="95000"/>
                    <a:lumOff val="5000"/>
                  </a:schemeClr>
                </a:solidFill>
              </a:rPr>
              <a:t>تخلف المحامي بدون عذر مشروع عن دفع بدلات الاشتراك أو رسوم المقررة لسنتين </a:t>
            </a:r>
            <a:r>
              <a:rPr lang="ar-AE" sz="2400" dirty="0" smtClean="0">
                <a:solidFill>
                  <a:schemeClr val="tx1">
                    <a:lumMod val="95000"/>
                    <a:lumOff val="5000"/>
                  </a:schemeClr>
                </a:solidFill>
              </a:rPr>
              <a:t>متتاليتين</a:t>
            </a:r>
            <a:r>
              <a:rPr lang="ar-IQ" sz="2400" dirty="0" smtClean="0">
                <a:solidFill>
                  <a:schemeClr val="tx1">
                    <a:lumMod val="95000"/>
                    <a:lumOff val="5000"/>
                  </a:schemeClr>
                </a:solidFill>
              </a:rPr>
              <a:t> يعتبر اسمه مستبعدا من الجدول ولا تعد هذه المدة مقضية المحاماة ولا تحتسب لغرض القدم فيها وفي حالة رغبته في العودة للمحاماة عليه ان يقدم طلبا لاعادة تسجيله مجددا مع مراعاة شروط ممارسة المحاماة</a:t>
            </a:r>
            <a:r>
              <a:rPr lang="ar-AE" sz="2400" dirty="0" smtClean="0">
                <a:solidFill>
                  <a:schemeClr val="tx1">
                    <a:lumMod val="95000"/>
                    <a:lumOff val="5000"/>
                  </a:schemeClr>
                </a:solidFill>
              </a:rPr>
              <a:t>. </a:t>
            </a:r>
            <a:r>
              <a:rPr lang="ar-IQ" sz="2400" dirty="0" smtClean="0">
                <a:solidFill>
                  <a:schemeClr val="tx1">
                    <a:lumMod val="95000"/>
                    <a:lumOff val="5000"/>
                  </a:schemeClr>
                </a:solidFill>
              </a:rPr>
              <a:t>وإذا أستبعد أسم المحامي لنفس السبب مرة أخرى، فلا يجوز تسجيله إلا بعد مرور سنة واحدة من تاريخ استبعاد اسمه من السجل. </a:t>
            </a:r>
            <a:r>
              <a:rPr lang="ar-AE" sz="2400" dirty="0" smtClean="0">
                <a:solidFill>
                  <a:srgbClr val="FF0000"/>
                </a:solidFill>
              </a:rPr>
              <a:t>(</a:t>
            </a:r>
            <a:r>
              <a:rPr lang="ar-IQ" sz="2400" dirty="0" smtClean="0">
                <a:solidFill>
                  <a:srgbClr val="FF0000"/>
                </a:solidFill>
              </a:rPr>
              <a:t>م/</a:t>
            </a:r>
            <a:r>
              <a:rPr lang="ar-AE" sz="2400" dirty="0" smtClean="0">
                <a:solidFill>
                  <a:srgbClr val="FF0000"/>
                </a:solidFill>
              </a:rPr>
              <a:t>١٣</a:t>
            </a:r>
            <a:r>
              <a:rPr lang="ar-AE" sz="2400" dirty="0">
                <a:solidFill>
                  <a:srgbClr val="FF0000"/>
                </a:solidFill>
              </a:rPr>
              <a:t>/ </a:t>
            </a:r>
            <a:r>
              <a:rPr lang="ar-IQ" sz="2400" dirty="0" smtClean="0">
                <a:solidFill>
                  <a:srgbClr val="FF0000"/>
                </a:solidFill>
              </a:rPr>
              <a:t>ثانياً و</a:t>
            </a:r>
            <a:r>
              <a:rPr lang="ar-AE" sz="2400" dirty="0" smtClean="0">
                <a:solidFill>
                  <a:srgbClr val="FF0000"/>
                </a:solidFill>
              </a:rPr>
              <a:t>ثالثاً</a:t>
            </a:r>
            <a:r>
              <a:rPr lang="ar-IQ" sz="2400" dirty="0" smtClean="0">
                <a:solidFill>
                  <a:srgbClr val="FF0000"/>
                </a:solidFill>
              </a:rPr>
              <a:t> - محاماة</a:t>
            </a:r>
            <a:r>
              <a:rPr lang="ar-AE" sz="2400" dirty="0" smtClean="0">
                <a:solidFill>
                  <a:srgbClr val="FF0000"/>
                </a:solidFill>
              </a:rPr>
              <a:t>)</a:t>
            </a:r>
            <a:endParaRPr lang="ar-AE" sz="2400" dirty="0">
              <a:solidFill>
                <a:srgbClr val="FF0000"/>
              </a:solidFill>
            </a:endParaRPr>
          </a:p>
          <a:p>
            <a:pPr marL="0" indent="0" algn="just">
              <a:buFont typeface="Wingdings" pitchFamily="2" charset="2"/>
              <a:buNone/>
              <a:defRPr/>
            </a:pPr>
            <a:endParaRPr lang="ar-AE" sz="2400" dirty="0">
              <a:solidFill>
                <a:schemeClr val="tx1">
                  <a:lumMod val="95000"/>
                  <a:lumOff val="5000"/>
                </a:schemeClr>
              </a:solidFill>
            </a:endParaRPr>
          </a:p>
        </p:txBody>
      </p:sp>
      <p:sp>
        <p:nvSpPr>
          <p:cNvPr id="46084" name="Slide Number Placeholder 1"/>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3E34F0B2-1314-4637-A32C-FF127A89D265}" type="slidenum">
              <a:rPr lang="ar-SA" altLang="en-US" sz="1400" smtClean="0">
                <a:solidFill>
                  <a:srgbClr val="000000"/>
                </a:solidFill>
              </a:rPr>
              <a:pPr rtl="0" eaLnBrk="1" hangingPunct="1">
                <a:spcBef>
                  <a:spcPct val="0"/>
                </a:spcBef>
                <a:buClrTx/>
                <a:buSzTx/>
                <a:buFontTx/>
                <a:buNone/>
              </a:pPr>
              <a:t>80</a:t>
            </a:fld>
            <a:endParaRPr lang="en-US" altLang="en-US" sz="1400" smtClean="0">
              <a:solidFill>
                <a:srgbClr val="000000"/>
              </a:solidFill>
            </a:endParaRPr>
          </a:p>
        </p:txBody>
      </p:sp>
    </p:spTree>
  </p:cSld>
  <p:clrMapOvr>
    <a:masterClrMapping/>
  </p:clrMapOvr>
  <p:transition spd="slow">
    <p:push dir="u"/>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250825" y="476250"/>
            <a:ext cx="8693150" cy="936625"/>
          </a:xfrm>
        </p:spPr>
        <p:txBody>
          <a:bodyPr/>
          <a:lstStyle/>
          <a:p>
            <a:pPr algn="ctr"/>
            <a:r>
              <a:rPr lang="ar-IQ" altLang="en-US" sz="3600" b="1" smtClean="0"/>
              <a:t>العقوبات التي تفرض بحق المحامي</a:t>
            </a:r>
            <a:endParaRPr lang="en-US" altLang="en-US" sz="3600" b="1" smtClean="0"/>
          </a:p>
        </p:txBody>
      </p:sp>
      <p:sp>
        <p:nvSpPr>
          <p:cNvPr id="3" name="Content Placeholder 2"/>
          <p:cNvSpPr>
            <a:spLocks noGrp="1"/>
          </p:cNvSpPr>
          <p:nvPr>
            <p:ph idx="1"/>
          </p:nvPr>
        </p:nvSpPr>
        <p:spPr>
          <a:xfrm>
            <a:off x="468313" y="2205038"/>
            <a:ext cx="8351837" cy="3927475"/>
          </a:xfrm>
        </p:spPr>
        <p:txBody>
          <a:bodyPr/>
          <a:lstStyle/>
          <a:p>
            <a:pPr marL="0" indent="0" algn="just">
              <a:buFont typeface="Wingdings" pitchFamily="2" charset="2"/>
              <a:buNone/>
              <a:defRPr/>
            </a:pPr>
            <a:r>
              <a:rPr lang="ar-IQ" sz="2600" u="sng" dirty="0" smtClean="0">
                <a:solidFill>
                  <a:srgbClr val="FF0000"/>
                </a:solidFill>
              </a:rPr>
              <a:t>سادساً- يرفع اسم المحامي من </a:t>
            </a:r>
            <a:r>
              <a:rPr lang="ar-IQ" sz="2600" u="sng" dirty="0">
                <a:solidFill>
                  <a:srgbClr val="FF0000"/>
                </a:solidFill>
              </a:rPr>
              <a:t>سجل </a:t>
            </a:r>
            <a:r>
              <a:rPr lang="ar-IQ" sz="2600" u="sng" dirty="0" smtClean="0">
                <a:solidFill>
                  <a:srgbClr val="FF0000"/>
                </a:solidFill>
              </a:rPr>
              <a:t>المحامين ويرقن قيده نهائياً في الحالات التالية: </a:t>
            </a:r>
          </a:p>
          <a:p>
            <a:pPr marL="0" indent="0" algn="just">
              <a:buFont typeface="Wingdings" pitchFamily="2" charset="2"/>
              <a:buNone/>
              <a:defRPr/>
            </a:pPr>
            <a:r>
              <a:rPr lang="ar-AE" sz="2600" dirty="0" smtClean="0"/>
              <a:t>(١) في حا</a:t>
            </a:r>
            <a:r>
              <a:rPr lang="ar-IQ" sz="2600" dirty="0" smtClean="0"/>
              <a:t>لة </a:t>
            </a:r>
            <a:r>
              <a:rPr lang="ar-AE" sz="2600" dirty="0" smtClean="0"/>
              <a:t>العود</a:t>
            </a:r>
            <a:r>
              <a:rPr lang="ar-IQ" sz="2600" dirty="0" smtClean="0"/>
              <a:t>ة إلى إرتكاب الفعل خلال مدة سنتين من تاريخ إنتهاء عقوبة المنع.</a:t>
            </a:r>
          </a:p>
          <a:p>
            <a:pPr marL="0" indent="0" algn="just">
              <a:buFont typeface="Wingdings" pitchFamily="2" charset="2"/>
              <a:buNone/>
              <a:defRPr/>
            </a:pPr>
            <a:r>
              <a:rPr lang="ar-AE" sz="2600" dirty="0" smtClean="0"/>
              <a:t>(٢) </a:t>
            </a:r>
            <a:r>
              <a:rPr lang="ar-IQ" sz="2600" dirty="0" smtClean="0"/>
              <a:t>الحكم عليه من محكمة مختصة من محاكم الإقليم بجريمة خيانة الوطن.</a:t>
            </a:r>
          </a:p>
          <a:p>
            <a:pPr marL="0" indent="0" algn="just">
              <a:buFont typeface="Wingdings" pitchFamily="2" charset="2"/>
              <a:buNone/>
              <a:defRPr/>
            </a:pPr>
            <a:r>
              <a:rPr lang="ar-AE" sz="2600" dirty="0" smtClean="0"/>
              <a:t>(٣) </a:t>
            </a:r>
            <a:r>
              <a:rPr lang="ar-IQ" sz="2600" dirty="0" smtClean="0"/>
              <a:t>الحكم عليه عن جناية أو جنحة مخلة بالشرف.</a:t>
            </a:r>
          </a:p>
          <a:p>
            <a:pPr marL="0" indent="0" algn="just">
              <a:buFont typeface="Wingdings" pitchFamily="2" charset="2"/>
              <a:buNone/>
              <a:defRPr/>
            </a:pPr>
            <a:r>
              <a:rPr lang="ar-AE" sz="2600" dirty="0" smtClean="0"/>
              <a:t>(٤) </a:t>
            </a:r>
            <a:r>
              <a:rPr lang="ar-IQ" sz="2600" dirty="0" smtClean="0"/>
              <a:t>في حالة تكرار العقوبة للمرة الثالثة.</a:t>
            </a:r>
          </a:p>
          <a:p>
            <a:pPr>
              <a:defRPr/>
            </a:pPr>
            <a:r>
              <a:rPr lang="ar-IQ" sz="2600" dirty="0" smtClean="0"/>
              <a:t>لا تحتسب مدة المنع ممارسة لمهنة المحاماة</a:t>
            </a:r>
            <a:r>
              <a:rPr lang="ar-IQ" sz="2600" dirty="0"/>
              <a:t>. </a:t>
            </a:r>
            <a:r>
              <a:rPr lang="ar-IQ" sz="2600" dirty="0" smtClean="0">
                <a:solidFill>
                  <a:srgbClr val="FF0000"/>
                </a:solidFill>
              </a:rPr>
              <a:t>(م/٦٤- محاماة) </a:t>
            </a:r>
            <a:endParaRPr lang="en-US" sz="2600" dirty="0">
              <a:solidFill>
                <a:srgbClr val="FF0000"/>
              </a:solidFill>
            </a:endParaRPr>
          </a:p>
        </p:txBody>
      </p:sp>
      <p:sp>
        <p:nvSpPr>
          <p:cNvPr id="47108" name="Slide Number Placeholder 1"/>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E443AD89-49F7-4B05-B4F7-A4B06040D547}" type="slidenum">
              <a:rPr lang="ar-SA" altLang="en-US" sz="1400" smtClean="0"/>
              <a:pPr rtl="0" eaLnBrk="1" hangingPunct="1">
                <a:spcBef>
                  <a:spcPct val="0"/>
                </a:spcBef>
                <a:buClrTx/>
                <a:buSzTx/>
                <a:buFontTx/>
                <a:buNone/>
              </a:pPr>
              <a:t>81</a:t>
            </a:fld>
            <a:endParaRPr lang="en-US" altLang="en-US" sz="1400" smtClean="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23850" y="476250"/>
            <a:ext cx="8620125" cy="865188"/>
          </a:xfrm>
        </p:spPr>
        <p:txBody>
          <a:bodyPr/>
          <a:lstStyle/>
          <a:p>
            <a:pPr algn="ctr"/>
            <a:r>
              <a:rPr lang="ar-IQ" altLang="en-US" sz="3600" b="1" smtClean="0"/>
              <a:t>الإجراءات المتخذة لفرض العقوبة بحق المحامي</a:t>
            </a:r>
            <a:endParaRPr lang="en-US" altLang="en-US" sz="3600" b="1" smtClean="0"/>
          </a:p>
        </p:txBody>
      </p:sp>
      <p:sp>
        <p:nvSpPr>
          <p:cNvPr id="48131" name="Content Placeholder 2"/>
          <p:cNvSpPr>
            <a:spLocks noGrp="1"/>
          </p:cNvSpPr>
          <p:nvPr>
            <p:ph idx="1"/>
          </p:nvPr>
        </p:nvSpPr>
        <p:spPr>
          <a:xfrm>
            <a:off x="250825" y="2017713"/>
            <a:ext cx="8704263" cy="4435475"/>
          </a:xfrm>
        </p:spPr>
        <p:txBody>
          <a:bodyPr/>
          <a:lstStyle/>
          <a:p>
            <a:pPr algn="just"/>
            <a:r>
              <a:rPr lang="ar-IQ" altLang="en-US" sz="2400" dirty="0" smtClean="0"/>
              <a:t>تحرك الشكوى الإنضباطية تحريرياَ من قبل رئيس النقابة أو رئيس الادعاء العام أو أية محكمة أو جهة رسمية أو من الموكل وفي هذه الحالة يدفع الموكل تأمينات قدرها (</a:t>
            </a:r>
            <a:r>
              <a:rPr lang="ar-AE" altLang="en-US" sz="2400" dirty="0" smtClean="0"/>
              <a:t>٣٠,٠٠٠)</a:t>
            </a:r>
            <a:r>
              <a:rPr lang="ar-IQ" altLang="en-US" sz="2400" dirty="0" smtClean="0"/>
              <a:t> ثلاثون ألف دينار أو ما يعادلها، تعاد له ان كان محقاً في دعواه، وبخلافه سجل ايراداً نهائياً للنقابة. </a:t>
            </a:r>
            <a:r>
              <a:rPr lang="ar-IQ" altLang="en-US" sz="2400" dirty="0" smtClean="0">
                <a:solidFill>
                  <a:srgbClr val="FF0000"/>
                </a:solidFill>
              </a:rPr>
              <a:t>(م/</a:t>
            </a:r>
            <a:r>
              <a:rPr lang="ar-AE" altLang="en-US" sz="2400" dirty="0" smtClean="0">
                <a:solidFill>
                  <a:srgbClr val="FF0000"/>
                </a:solidFill>
              </a:rPr>
              <a:t>٦٥</a:t>
            </a:r>
            <a:r>
              <a:rPr lang="ar-IQ" altLang="en-US" sz="2400" dirty="0" smtClean="0">
                <a:solidFill>
                  <a:srgbClr val="FF0000"/>
                </a:solidFill>
              </a:rPr>
              <a:t>- محاماة</a:t>
            </a:r>
            <a:r>
              <a:rPr lang="ar-AE" altLang="en-US" sz="2400" dirty="0" smtClean="0">
                <a:solidFill>
                  <a:srgbClr val="FF0000"/>
                </a:solidFill>
              </a:rPr>
              <a:t>)</a:t>
            </a:r>
            <a:endParaRPr lang="ar-IQ" altLang="en-US" sz="2400" dirty="0" smtClean="0">
              <a:solidFill>
                <a:srgbClr val="FF0000"/>
              </a:solidFill>
            </a:endParaRPr>
          </a:p>
          <a:p>
            <a:pPr algn="just"/>
            <a:r>
              <a:rPr lang="ar-IQ" altLang="en-US" sz="2400" dirty="0" smtClean="0"/>
              <a:t>تنظر لجنة الانضباط في الشكوى وتفصل فيها وفق أحكام قانون أصول المحاكمات الجزائية رقم </a:t>
            </a:r>
            <a:r>
              <a:rPr lang="ar-AE" altLang="en-US" sz="2400" dirty="0" smtClean="0"/>
              <a:t>(٢٣)</a:t>
            </a:r>
            <a:r>
              <a:rPr lang="ar-IQ" altLang="en-US" sz="2400" dirty="0" smtClean="0"/>
              <a:t> لسنة </a:t>
            </a:r>
            <a:r>
              <a:rPr lang="ar-AE" altLang="en-US" sz="2400" dirty="0" smtClean="0"/>
              <a:t>١٩٧١</a:t>
            </a:r>
            <a:r>
              <a:rPr lang="ar-IQ" altLang="en-US" sz="2400" dirty="0" smtClean="0"/>
              <a:t> مالم تتعارض مع أحكام هذا القانون. وفي حالة إمتناع المحامي عند دفع الغرامة يمنع من ممارسة المحاماة لحين دفعها. </a:t>
            </a:r>
            <a:r>
              <a:rPr lang="ar-IQ" altLang="en-US" sz="2400" dirty="0" smtClean="0">
                <a:solidFill>
                  <a:srgbClr val="FF0000"/>
                </a:solidFill>
              </a:rPr>
              <a:t>(م/</a:t>
            </a:r>
            <a:r>
              <a:rPr lang="ar-AE" altLang="en-US" sz="2400" dirty="0" smtClean="0">
                <a:solidFill>
                  <a:srgbClr val="FF0000"/>
                </a:solidFill>
              </a:rPr>
              <a:t>٦٦/</a:t>
            </a:r>
            <a:r>
              <a:rPr lang="ar-IQ" altLang="en-US" sz="2400" dirty="0" smtClean="0">
                <a:solidFill>
                  <a:srgbClr val="FF0000"/>
                </a:solidFill>
              </a:rPr>
              <a:t> أولاً وثانياً -محاماة)</a:t>
            </a:r>
          </a:p>
          <a:p>
            <a:pPr algn="just"/>
            <a:r>
              <a:rPr lang="ar-IQ" altLang="en-US" sz="2400" dirty="0" smtClean="0"/>
              <a:t>تكون قرارات لجنة الانضباط قابلة للتميز لدى محكمة تميز الإقليم خلال ثلاثين يوماً </a:t>
            </a:r>
            <a:r>
              <a:rPr lang="ar-AE" altLang="en-US" sz="2400" dirty="0" smtClean="0"/>
              <a:t>من تاريخ </a:t>
            </a:r>
            <a:r>
              <a:rPr lang="ar-IQ" altLang="en-US" sz="2400" dirty="0" smtClean="0"/>
              <a:t>التبليغ ويكون قرار المحكمة باتاً. وتعلق القرارات المكتسبة درجة البتات في مركز النقابة وغرف المحامين. </a:t>
            </a:r>
            <a:r>
              <a:rPr lang="ar-IQ" altLang="en-US" sz="2400" dirty="0" smtClean="0">
                <a:solidFill>
                  <a:srgbClr val="FF0000"/>
                </a:solidFill>
              </a:rPr>
              <a:t>(م/</a:t>
            </a:r>
            <a:r>
              <a:rPr lang="ar-AE" altLang="en-US" sz="2400" dirty="0" smtClean="0">
                <a:solidFill>
                  <a:srgbClr val="FF0000"/>
                </a:solidFill>
              </a:rPr>
              <a:t>٦٨</a:t>
            </a:r>
            <a:r>
              <a:rPr lang="ar-IQ" altLang="en-US" sz="2400" dirty="0" smtClean="0">
                <a:solidFill>
                  <a:srgbClr val="FF0000"/>
                </a:solidFill>
              </a:rPr>
              <a:t>/ أولاً وثانياً - محاماة</a:t>
            </a:r>
            <a:r>
              <a:rPr lang="ar-AE" altLang="en-US" sz="2400" dirty="0" smtClean="0">
                <a:solidFill>
                  <a:srgbClr val="FF0000"/>
                </a:solidFill>
              </a:rPr>
              <a:t>).</a:t>
            </a:r>
            <a:endParaRPr lang="ar-IQ" altLang="en-US" sz="2400" dirty="0" smtClean="0">
              <a:solidFill>
                <a:srgbClr val="FF0000"/>
              </a:solidFill>
            </a:endParaRPr>
          </a:p>
          <a:p>
            <a:pPr algn="just"/>
            <a:endParaRPr lang="ar-IQ" altLang="en-US" sz="2400" dirty="0" smtClean="0"/>
          </a:p>
          <a:p>
            <a:endParaRPr lang="en-US" altLang="en-US" sz="2400" dirty="0" smtClean="0"/>
          </a:p>
        </p:txBody>
      </p:sp>
      <p:sp>
        <p:nvSpPr>
          <p:cNvPr id="48132" name="Slide Number Placeholder 1"/>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36654C25-DE56-4F36-8666-F4DED48346CA}" type="slidenum">
              <a:rPr lang="ar-SA" altLang="en-US" sz="1400" smtClean="0"/>
              <a:pPr rtl="0" eaLnBrk="1" hangingPunct="1">
                <a:spcBef>
                  <a:spcPct val="0"/>
                </a:spcBef>
                <a:buClrTx/>
                <a:buSzTx/>
                <a:buFontTx/>
                <a:buNone/>
              </a:pPr>
              <a:t>82</a:t>
            </a:fld>
            <a:endParaRPr lang="en-US" altLang="en-US" sz="1400" smtClean="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323850" y="404813"/>
            <a:ext cx="8620125" cy="936625"/>
          </a:xfrm>
        </p:spPr>
        <p:txBody>
          <a:bodyPr/>
          <a:lstStyle/>
          <a:p>
            <a:pPr algn="ctr"/>
            <a:r>
              <a:rPr lang="ar-IQ" altLang="en-US" sz="3600" b="1" smtClean="0"/>
              <a:t>الاحكام الخاصة ب</a:t>
            </a:r>
            <a:r>
              <a:rPr lang="ar-AE" altLang="en-US" sz="3600" b="1" smtClean="0"/>
              <a:t>شرك</a:t>
            </a:r>
            <a:r>
              <a:rPr lang="ar-IQ" altLang="en-US" sz="3600" b="1" smtClean="0"/>
              <a:t>ة</a:t>
            </a:r>
            <a:r>
              <a:rPr lang="ar-AE" altLang="en-US" sz="3600" b="1" smtClean="0"/>
              <a:t> المحام</a:t>
            </a:r>
            <a:r>
              <a:rPr lang="ar-IQ" altLang="en-US" sz="3600" b="1" smtClean="0"/>
              <a:t>اة </a:t>
            </a:r>
            <a:endParaRPr lang="en-US" altLang="en-US" sz="3600" b="1" smtClean="0"/>
          </a:p>
        </p:txBody>
      </p:sp>
      <p:sp>
        <p:nvSpPr>
          <p:cNvPr id="50179" name="Content Placeholder 2"/>
          <p:cNvSpPr>
            <a:spLocks noGrp="1"/>
          </p:cNvSpPr>
          <p:nvPr>
            <p:ph idx="1"/>
          </p:nvPr>
        </p:nvSpPr>
        <p:spPr>
          <a:xfrm>
            <a:off x="250825" y="2060575"/>
            <a:ext cx="8704263" cy="4248150"/>
          </a:xfrm>
        </p:spPr>
        <p:txBody>
          <a:bodyPr/>
          <a:lstStyle/>
          <a:p>
            <a:pPr marL="233363" indent="-233363" algn="just"/>
            <a:r>
              <a:rPr lang="ar-IQ" altLang="en-US" sz="2500" smtClean="0"/>
              <a:t>للمحاميين المستشارين تأسيس شركة مدنية مهنية للمحاماة والاستشارات القانونية بصفة شركاء</a:t>
            </a:r>
            <a:r>
              <a:rPr lang="ar-AE" altLang="en-US" sz="2500" smtClean="0"/>
              <a:t> </a:t>
            </a:r>
            <a:r>
              <a:rPr lang="ar-IQ" altLang="en-US" sz="2500" smtClean="0"/>
              <a:t>متضامنين خصومة ومسؤولية تجاه الغير في مكتب واحد أو أكثر لغرض ممارسة المحاماة وتقديم الاستشارات القانونية. </a:t>
            </a:r>
            <a:r>
              <a:rPr lang="ar-IQ" altLang="en-US" sz="2500" smtClean="0">
                <a:solidFill>
                  <a:srgbClr val="FF0000"/>
                </a:solidFill>
              </a:rPr>
              <a:t>(م/٧٧-المكرر/ أولاً- محاماة) </a:t>
            </a:r>
          </a:p>
          <a:p>
            <a:pPr marL="233363" indent="-233363" algn="just"/>
            <a:r>
              <a:rPr lang="ar-IQ" altLang="en-US" sz="2500" smtClean="0"/>
              <a:t>للشركة </a:t>
            </a:r>
            <a:r>
              <a:rPr lang="ar-IQ" altLang="en-US" sz="2500" u="sng" smtClean="0"/>
              <a:t>شخصية معنوية </a:t>
            </a:r>
            <a:r>
              <a:rPr lang="ar-IQ" altLang="en-US" sz="2500" smtClean="0"/>
              <a:t>ويحق لها ممارسة مهنة المحاماة من يوم تسجيلها في سجل الشركات المدنية لدى قسم الشركات في النقابة بعد مصادقة المجلس على نظامها الاساسي وعقد تأسيسها. </a:t>
            </a:r>
            <a:r>
              <a:rPr lang="ar-IQ" altLang="en-US" sz="2500" smtClean="0">
                <a:solidFill>
                  <a:srgbClr val="FF0000"/>
                </a:solidFill>
              </a:rPr>
              <a:t>(م/٧٧- المكرر/ ثانياً - محاماة) </a:t>
            </a:r>
          </a:p>
          <a:p>
            <a:pPr marL="233363" indent="-233363" algn="just"/>
            <a:r>
              <a:rPr lang="ar-IQ" altLang="en-US" sz="2500" smtClean="0"/>
              <a:t>تعتبر شركات المحاماة </a:t>
            </a:r>
            <a:r>
              <a:rPr lang="ar-IQ" altLang="en-US" sz="2500" u="sng" smtClean="0"/>
              <a:t>كشخصية معنوية </a:t>
            </a:r>
            <a:r>
              <a:rPr lang="ar-IQ" altLang="en-US" sz="2500" smtClean="0"/>
              <a:t>هي الجهة الموصوفة في القوانين النافذة لاغراض التوكيلات والتبليغات القانونية والمرافعة وجميع الشؤون المتعلقة بممارسة مهنة المحاماة إلا في الحالات التي يتعذر فيها ذلك. </a:t>
            </a:r>
            <a:r>
              <a:rPr lang="ar-IQ" altLang="en-US" sz="2500" smtClean="0">
                <a:solidFill>
                  <a:srgbClr val="FF0000"/>
                </a:solidFill>
              </a:rPr>
              <a:t>(م/٧٧-المكرر/تاسعاً - محاماة)</a:t>
            </a:r>
          </a:p>
          <a:p>
            <a:pPr marL="233363" indent="-233363" algn="just"/>
            <a:endParaRPr lang="ar-IQ" altLang="en-US" sz="2500" smtClean="0"/>
          </a:p>
          <a:p>
            <a:pPr marL="233363" indent="-233363" algn="just"/>
            <a:endParaRPr lang="en-US" altLang="en-US" sz="2500" smtClean="0"/>
          </a:p>
        </p:txBody>
      </p:sp>
      <p:sp>
        <p:nvSpPr>
          <p:cNvPr id="50180" name="Slide Number Placeholder 1"/>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5581911B-D572-48B6-BCCE-179A25D2CAC0}" type="slidenum">
              <a:rPr lang="ar-SA" altLang="en-US" sz="1400" smtClean="0"/>
              <a:pPr rtl="0" eaLnBrk="1" hangingPunct="1">
                <a:spcBef>
                  <a:spcPct val="0"/>
                </a:spcBef>
                <a:buClrTx/>
                <a:buSzTx/>
                <a:buFontTx/>
                <a:buNone/>
              </a:pPr>
              <a:t>83</a:t>
            </a:fld>
            <a:endParaRPr lang="en-US" altLang="en-US" sz="1400" smtClean="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323850" y="549275"/>
            <a:ext cx="8620125" cy="863600"/>
          </a:xfrm>
        </p:spPr>
        <p:txBody>
          <a:bodyPr/>
          <a:lstStyle/>
          <a:p>
            <a:pPr algn="ctr"/>
            <a:r>
              <a:rPr lang="ar-IQ" altLang="en-US" sz="3600" b="1" smtClean="0"/>
              <a:t>الاحكام الخاصة بشركة المحاماة </a:t>
            </a:r>
            <a:endParaRPr lang="en-US" altLang="en-US" sz="3600" b="1" smtClean="0"/>
          </a:p>
        </p:txBody>
      </p:sp>
      <p:sp>
        <p:nvSpPr>
          <p:cNvPr id="51203" name="Content Placeholder 2"/>
          <p:cNvSpPr>
            <a:spLocks noGrp="1"/>
          </p:cNvSpPr>
          <p:nvPr>
            <p:ph idx="1"/>
          </p:nvPr>
        </p:nvSpPr>
        <p:spPr>
          <a:xfrm>
            <a:off x="323850" y="2133600"/>
            <a:ext cx="8631238" cy="4103688"/>
          </a:xfrm>
        </p:spPr>
        <p:txBody>
          <a:bodyPr/>
          <a:lstStyle/>
          <a:p>
            <a:pPr algn="just"/>
            <a:r>
              <a:rPr lang="ar-IQ" altLang="en-US" sz="2800" smtClean="0"/>
              <a:t>يتكون </a:t>
            </a:r>
            <a:r>
              <a:rPr lang="ar-IQ" altLang="en-US" sz="2800" u="sng" smtClean="0"/>
              <a:t>اسم الشركة </a:t>
            </a:r>
            <a:r>
              <a:rPr lang="ar-IQ" altLang="en-US" sz="2800" smtClean="0"/>
              <a:t>من اسم علم لائق بالمهنة أو من أسماء جميع الشركاء أو اسم احدهم مع عبارة (وشركائه) وتتبع دائماً بعبارة (شركة مدنية مهنية للمحاماة) أو (شركة المحاماة ). </a:t>
            </a:r>
            <a:r>
              <a:rPr lang="ar-IQ" altLang="en-US" sz="2800" smtClean="0">
                <a:solidFill>
                  <a:srgbClr val="FF0000"/>
                </a:solidFill>
              </a:rPr>
              <a:t>(م/٧٧-المكرر/ ثالثاً - محاماة) </a:t>
            </a:r>
          </a:p>
          <a:p>
            <a:pPr algn="just"/>
            <a:r>
              <a:rPr lang="ar-IQ" altLang="en-US" sz="2800" smtClean="0"/>
              <a:t>لمجلس النقابة اصدار التعليمات اللازمة حول </a:t>
            </a:r>
            <a:r>
              <a:rPr lang="ar-IQ" altLang="en-US" sz="2800" u="sng" smtClean="0"/>
              <a:t>بيان عقد تأسيس الشركة </a:t>
            </a:r>
            <a:r>
              <a:rPr lang="ar-IQ" altLang="en-US" sz="2800" smtClean="0"/>
              <a:t>وكيفية اجراءات تسجيلها لدى النقابة وحلها وتصفيتها. </a:t>
            </a:r>
            <a:r>
              <a:rPr lang="ar-IQ" altLang="en-US" sz="2800" smtClean="0">
                <a:solidFill>
                  <a:srgbClr val="FF0000"/>
                </a:solidFill>
              </a:rPr>
              <a:t>(م/٧٧-المكرر/سابعاً - محاماة) </a:t>
            </a:r>
          </a:p>
          <a:p>
            <a:pPr algn="just"/>
            <a:r>
              <a:rPr lang="ar-IQ" altLang="en-US" sz="2800" smtClean="0"/>
              <a:t> يتولى رئيس النقابة أو من ينوب عنه اتخاذ اجراءات </a:t>
            </a:r>
            <a:r>
              <a:rPr lang="ar-IQ" altLang="en-US" sz="2800" u="sng" smtClean="0"/>
              <a:t>حل وتصفية الشركات </a:t>
            </a:r>
            <a:r>
              <a:rPr lang="ar-IQ" altLang="en-US" sz="2800" smtClean="0"/>
              <a:t>المدنية للمحاماة بموجب قانون المحاماة والتعليمات الصادرة بموجبه. </a:t>
            </a:r>
            <a:r>
              <a:rPr lang="ar-IQ" altLang="en-US" sz="2800" smtClean="0">
                <a:solidFill>
                  <a:srgbClr val="FF0000"/>
                </a:solidFill>
              </a:rPr>
              <a:t>(م/٧٧- المكرر/سادساً - محاماة) </a:t>
            </a:r>
          </a:p>
        </p:txBody>
      </p:sp>
      <p:sp>
        <p:nvSpPr>
          <p:cNvPr id="51204" name="Slide Number Placeholder 1"/>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FF2233AA-D7A1-44F9-8A9E-FFF3B5ADEC5D}" type="slidenum">
              <a:rPr lang="ar-SA" altLang="en-US" sz="1400" smtClean="0"/>
              <a:pPr rtl="0" eaLnBrk="1" hangingPunct="1">
                <a:spcBef>
                  <a:spcPct val="0"/>
                </a:spcBef>
                <a:buClrTx/>
                <a:buSzTx/>
                <a:buFontTx/>
                <a:buNone/>
              </a:pPr>
              <a:t>84</a:t>
            </a:fld>
            <a:endParaRPr lang="en-US" altLang="en-US" sz="1400" smtClean="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250825" y="476250"/>
            <a:ext cx="8693150" cy="1008063"/>
          </a:xfrm>
        </p:spPr>
        <p:txBody>
          <a:bodyPr/>
          <a:lstStyle/>
          <a:p>
            <a:pPr algn="ctr"/>
            <a:r>
              <a:rPr lang="ar-IQ" altLang="en-US" sz="3600" b="1" smtClean="0"/>
              <a:t>حقوق وواجبات المحامي </a:t>
            </a:r>
            <a:br>
              <a:rPr lang="ar-IQ" altLang="en-US" sz="3600" b="1" smtClean="0"/>
            </a:br>
            <a:r>
              <a:rPr lang="ar-IQ" altLang="en-US" sz="3600" b="1" smtClean="0"/>
              <a:t>كشريك في شركة المحاماة</a:t>
            </a:r>
            <a:endParaRPr lang="en-US" altLang="en-US" sz="3600" b="1" smtClean="0"/>
          </a:p>
        </p:txBody>
      </p:sp>
      <p:sp>
        <p:nvSpPr>
          <p:cNvPr id="3" name="Content Placeholder 2"/>
          <p:cNvSpPr>
            <a:spLocks noGrp="1"/>
          </p:cNvSpPr>
          <p:nvPr>
            <p:ph idx="1"/>
          </p:nvPr>
        </p:nvSpPr>
        <p:spPr>
          <a:xfrm>
            <a:off x="395288" y="2017713"/>
            <a:ext cx="8424862" cy="4003675"/>
          </a:xfrm>
        </p:spPr>
        <p:txBody>
          <a:bodyPr/>
          <a:lstStyle/>
          <a:p>
            <a:pPr marL="0" indent="0" algn="just">
              <a:buFont typeface="Wingdings" pitchFamily="2" charset="2"/>
              <a:buNone/>
              <a:defRPr/>
            </a:pPr>
            <a:r>
              <a:rPr lang="ar-IQ" sz="2600" b="1" u="sng" dirty="0" smtClean="0"/>
              <a:t>حقوق الشريك في شركة المحاماة:</a:t>
            </a:r>
          </a:p>
          <a:p>
            <a:pPr marL="0" indent="0" algn="just">
              <a:buFont typeface="Wingdings" pitchFamily="2" charset="2"/>
              <a:buNone/>
              <a:defRPr/>
            </a:pPr>
            <a:endParaRPr lang="ar-IQ" sz="2600" b="1" u="sng" dirty="0" smtClean="0"/>
          </a:p>
          <a:p>
            <a:pPr algn="just">
              <a:defRPr/>
            </a:pPr>
            <a:r>
              <a:rPr lang="ar-IQ" sz="2600" dirty="0" smtClean="0"/>
              <a:t>يجوز للشركاء في شركة المحاماة ممارسة المحاماة في اطار الشركة أو خارجها حسب بنود الاتفاق الموقع بينهم. </a:t>
            </a:r>
            <a:r>
              <a:rPr lang="ar-IQ" sz="2600" dirty="0" smtClean="0">
                <a:solidFill>
                  <a:srgbClr val="FF0000"/>
                </a:solidFill>
              </a:rPr>
              <a:t>(م/٧٧- المكرر/أولاً- محاماة)</a:t>
            </a:r>
            <a:endParaRPr lang="ar-IQ" sz="2600" dirty="0" smtClean="0"/>
          </a:p>
          <a:p>
            <a:pPr algn="just">
              <a:defRPr/>
            </a:pPr>
            <a:r>
              <a:rPr lang="ar-IQ" sz="2600" dirty="0" smtClean="0"/>
              <a:t> يحق لأي شريك التنازل عن حقوقه في الشركة لغير الشركاء لكن بشرط الحصول على الموافقة الخطية لجميع الشركاء. </a:t>
            </a:r>
            <a:r>
              <a:rPr lang="ar-IQ" sz="2600" dirty="0" smtClean="0">
                <a:solidFill>
                  <a:srgbClr val="FF0000"/>
                </a:solidFill>
              </a:rPr>
              <a:t>(م/٧٧- المكرر/رابعاً- محاماة)</a:t>
            </a:r>
          </a:p>
          <a:p>
            <a:pPr algn="just">
              <a:defRPr/>
            </a:pPr>
            <a:r>
              <a:rPr lang="ar-IQ" sz="2600" dirty="0" smtClean="0"/>
              <a:t>لأي شريك الحق في الخروج من الشركة بعد اخطار شركائه بهذا الأمر قبل (٣)  ثلاثة أشهر في الاقل. </a:t>
            </a:r>
            <a:r>
              <a:rPr lang="ar-IQ" sz="2600" dirty="0" smtClean="0">
                <a:solidFill>
                  <a:srgbClr val="FF0000"/>
                </a:solidFill>
              </a:rPr>
              <a:t>(م/٧٧- المكرر/رابعاً- محاماة)</a:t>
            </a:r>
          </a:p>
          <a:p>
            <a:pPr marL="0" indent="0" algn="just">
              <a:buFont typeface="Wingdings" pitchFamily="2" charset="2"/>
              <a:buNone/>
              <a:defRPr/>
            </a:pPr>
            <a:endParaRPr lang="ar-IQ" sz="2600" dirty="0" smtClean="0"/>
          </a:p>
          <a:p>
            <a:pPr marL="0" indent="0" algn="just">
              <a:buFont typeface="Wingdings" pitchFamily="2" charset="2"/>
              <a:buNone/>
              <a:defRPr/>
            </a:pPr>
            <a:endParaRPr lang="en-US" sz="2600" dirty="0"/>
          </a:p>
        </p:txBody>
      </p:sp>
      <p:sp>
        <p:nvSpPr>
          <p:cNvPr id="52228" name="Slide Number Placeholder 3"/>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EFDCACE5-6DFD-4A9B-8BBA-C87D1DDB86A6}" type="slidenum">
              <a:rPr lang="ar-SA" altLang="en-US" sz="1400" smtClean="0"/>
              <a:pPr rtl="0" eaLnBrk="1" hangingPunct="1">
                <a:spcBef>
                  <a:spcPct val="0"/>
                </a:spcBef>
                <a:buClrTx/>
                <a:buSzTx/>
                <a:buFontTx/>
                <a:buNone/>
              </a:pPr>
              <a:t>85</a:t>
            </a:fld>
            <a:endParaRPr lang="en-US" altLang="en-US" sz="1400" smtClean="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323850" y="214313"/>
            <a:ext cx="8620125" cy="1462087"/>
          </a:xfrm>
        </p:spPr>
        <p:txBody>
          <a:bodyPr/>
          <a:lstStyle/>
          <a:p>
            <a:pPr algn="ctr"/>
            <a:r>
              <a:rPr lang="ar-IQ" altLang="en-US" sz="3600" b="1" smtClean="0"/>
              <a:t>حقوق وواجبات المحامي </a:t>
            </a:r>
            <a:br>
              <a:rPr lang="ar-IQ" altLang="en-US" sz="3600" b="1" smtClean="0"/>
            </a:br>
            <a:r>
              <a:rPr lang="ar-IQ" altLang="en-US" sz="3600" b="1" smtClean="0"/>
              <a:t>كشريك في شركة المحاماة</a:t>
            </a:r>
            <a:endParaRPr lang="en-US" altLang="en-US" sz="3600" b="1" smtClean="0"/>
          </a:p>
        </p:txBody>
      </p:sp>
      <p:sp>
        <p:nvSpPr>
          <p:cNvPr id="52227" name="Content Placeholder 2"/>
          <p:cNvSpPr>
            <a:spLocks noGrp="1"/>
          </p:cNvSpPr>
          <p:nvPr>
            <p:ph idx="1"/>
          </p:nvPr>
        </p:nvSpPr>
        <p:spPr>
          <a:xfrm>
            <a:off x="323850" y="2017713"/>
            <a:ext cx="8496300" cy="4364037"/>
          </a:xfrm>
        </p:spPr>
        <p:txBody>
          <a:bodyPr/>
          <a:lstStyle/>
          <a:p>
            <a:pPr marL="0" indent="0" algn="just">
              <a:buFont typeface="Wingdings" pitchFamily="2" charset="2"/>
              <a:buNone/>
              <a:defRPr/>
            </a:pPr>
            <a:r>
              <a:rPr lang="ar-IQ" sz="2600" b="1" u="sng" dirty="0" smtClean="0"/>
              <a:t>واجبات الشريك في شركة المحاماة:</a:t>
            </a:r>
          </a:p>
          <a:p>
            <a:pPr marL="0" indent="0" algn="just">
              <a:buFont typeface="Wingdings" pitchFamily="2" charset="2"/>
              <a:buNone/>
              <a:defRPr/>
            </a:pPr>
            <a:endParaRPr lang="ar-IQ" sz="2400" b="1" u="sng" dirty="0" smtClean="0"/>
          </a:p>
          <a:p>
            <a:pPr algn="just">
              <a:defRPr/>
            </a:pPr>
            <a:r>
              <a:rPr lang="ar-IQ" sz="2600" dirty="0" smtClean="0"/>
              <a:t>لا يجوز للشركاء في شركة المحاماة تمثيل الاطراف التي لها مصالح متعارضة. </a:t>
            </a:r>
            <a:r>
              <a:rPr lang="ar-IQ" sz="2600" dirty="0" smtClean="0">
                <a:solidFill>
                  <a:srgbClr val="FF0000"/>
                </a:solidFill>
              </a:rPr>
              <a:t>(م/٧٧- المكرر/ أولاً- محاماة)</a:t>
            </a:r>
          </a:p>
          <a:p>
            <a:pPr algn="just">
              <a:defRPr/>
            </a:pPr>
            <a:r>
              <a:rPr lang="ar-AE" sz="2600" dirty="0" smtClean="0"/>
              <a:t>لا يحق </a:t>
            </a:r>
            <a:r>
              <a:rPr lang="ar-IQ" sz="2600" dirty="0" smtClean="0"/>
              <a:t>المحامي أن يكون شريكاً في أكثر من شركة واحدة من شركات المحاماة. </a:t>
            </a:r>
            <a:r>
              <a:rPr lang="ar-IQ" sz="2600" dirty="0" smtClean="0">
                <a:solidFill>
                  <a:srgbClr val="FF0000"/>
                </a:solidFill>
              </a:rPr>
              <a:t>(م/٧٧- المكرر/رابعاً- محاماة)</a:t>
            </a:r>
          </a:p>
          <a:p>
            <a:pPr algn="just">
              <a:defRPr/>
            </a:pPr>
            <a:r>
              <a:rPr lang="ar-IQ" sz="2600" dirty="0" smtClean="0"/>
              <a:t>يحظر على المحامي أن يبقى شريكاً في الشركة إذا كان قد منع من مزاولة المهنة أو شطب أسمه من </a:t>
            </a:r>
            <a:r>
              <a:rPr lang="ar-AE" sz="2600" dirty="0" smtClean="0"/>
              <a:t>جدول المحامين </a:t>
            </a:r>
            <a:r>
              <a:rPr lang="ar-IQ" sz="2600" dirty="0" smtClean="0"/>
              <a:t>لأي سبب كان. </a:t>
            </a:r>
            <a:r>
              <a:rPr lang="ar-IQ" sz="2600" dirty="0" smtClean="0">
                <a:solidFill>
                  <a:srgbClr val="FF0000"/>
                </a:solidFill>
              </a:rPr>
              <a:t>(م/٧٧- المكرر/رابعاً- محاماة)</a:t>
            </a:r>
          </a:p>
          <a:p>
            <a:pPr marL="0" indent="0" algn="just">
              <a:buFont typeface="Wingdings" pitchFamily="2" charset="2"/>
              <a:buNone/>
              <a:defRPr/>
            </a:pPr>
            <a:endParaRPr lang="ar-IQ" sz="2600" dirty="0" smtClean="0"/>
          </a:p>
        </p:txBody>
      </p:sp>
      <p:sp>
        <p:nvSpPr>
          <p:cNvPr id="53252" name="Slide Number Placeholder 1"/>
          <p:cNvSpPr>
            <a:spLocks noGrp="1"/>
          </p:cNvSpPr>
          <p:nvPr>
            <p:ph type="sldNum" sz="quarter" idx="12"/>
          </p:nvPr>
        </p:nvSpPr>
        <p:spPr>
          <a:noFill/>
        </p:spPr>
        <p:txBody>
          <a:bodyPr/>
          <a:lstStyle>
            <a:lvl1pPr algn="r" rtl="1"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lgn="r" rtl="1"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lgn="r" rtl="1"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lgn="r" rtl="1"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lgn="r" rtl="1"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rtl="0" eaLnBrk="1" hangingPunct="1">
              <a:spcBef>
                <a:spcPct val="0"/>
              </a:spcBef>
              <a:buClrTx/>
              <a:buSzTx/>
              <a:buFontTx/>
              <a:buNone/>
            </a:pPr>
            <a:fld id="{46806857-CC72-48C0-B20C-BC2D28496070}" type="slidenum">
              <a:rPr lang="ar-SA" altLang="en-US" sz="1400" smtClean="0"/>
              <a:pPr rtl="0" eaLnBrk="1" hangingPunct="1">
                <a:spcBef>
                  <a:spcPct val="0"/>
                </a:spcBef>
                <a:buClrTx/>
                <a:buSzTx/>
                <a:buFontTx/>
                <a:buNone/>
              </a:pPr>
              <a:t>86</a:t>
            </a:fld>
            <a:endParaRPr lang="en-US" altLang="en-US" sz="1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حكم مهنة المحاماة في الشريعة الاسلامية</a:t>
            </a:r>
            <a:endParaRPr lang="ar-IQ" dirty="0"/>
          </a:p>
        </p:txBody>
      </p:sp>
      <p:sp>
        <p:nvSpPr>
          <p:cNvPr id="3" name="Content Placeholder 2"/>
          <p:cNvSpPr>
            <a:spLocks noGrp="1"/>
          </p:cNvSpPr>
          <p:nvPr>
            <p:ph idx="1"/>
          </p:nvPr>
        </p:nvSpPr>
        <p:spPr/>
        <p:txBody>
          <a:bodyPr/>
          <a:lstStyle/>
          <a:p>
            <a:pPr algn="just"/>
            <a:r>
              <a:rPr lang="ar-IQ" sz="2000" dirty="0">
                <a:solidFill>
                  <a:srgbClr val="FF0000"/>
                </a:solidFill>
              </a:rPr>
              <a:t>فريق من العلماء الذين يرون بأن المحاماة حلال وهو الرأي الأقوى</a:t>
            </a:r>
          </a:p>
          <a:p>
            <a:pPr algn="just"/>
            <a:r>
              <a:rPr lang="ar-IQ" sz="2000" dirty="0"/>
              <a:t>1- هناك مهن وأعمال كثيرة لم ترد صراحة وظاهرة في القراآن والسنة ولم تكن معروفة لدى اسلافنا ولا يصح أن نجعل هذا دليلاً على حرمته. </a:t>
            </a:r>
          </a:p>
          <a:p>
            <a:pPr algn="just"/>
            <a:r>
              <a:rPr lang="ar-IQ" sz="2000" dirty="0"/>
              <a:t>2- ليست مهنة المحاماة محرمة لذاتها، لانه ليس فيها حكم بغير ما أنزل الله بل هي وكالة وإنابة في الخصومة وهي من الوكالات الجائزة، لكن ينبغي للمحامي التحري والتثبيت من القضية قبل الخصومة عنها.</a:t>
            </a:r>
          </a:p>
          <a:p>
            <a:pPr algn="just"/>
            <a:r>
              <a:rPr lang="ar-IQ" sz="2000" dirty="0"/>
              <a:t>3- ليس هناك دليل على جواز الوكالة في حالات الاضطرارية فقط بل كقاعدة عامة جائزة في جميع القضايا إذا كانت ضمن دائرة مساعدة. </a:t>
            </a:r>
          </a:p>
          <a:p>
            <a:pPr algn="just"/>
            <a:r>
              <a:rPr lang="ar-IQ" sz="2000" dirty="0"/>
              <a:t>4- عن طريق القياس على الامور الموجودة اصلاً بالشريعة الاسلامية على الاشياء التي احدثت يتضح لنا أنه لا يشترط أن تاتي كل المهن أو الامور تفصيلاً ولفظاً بالقرآن أو السنة وإنما نقيسها على ما ورد في هذا الشأن بالقرآن والسنة. </a:t>
            </a:r>
          </a:p>
        </p:txBody>
      </p:sp>
      <p:sp>
        <p:nvSpPr>
          <p:cNvPr id="4" name="Slide Number Placeholder 3"/>
          <p:cNvSpPr>
            <a:spLocks noGrp="1"/>
          </p:cNvSpPr>
          <p:nvPr>
            <p:ph type="sldNum" sz="quarter" idx="12"/>
          </p:nvPr>
        </p:nvSpPr>
        <p:spPr/>
        <p:txBody>
          <a:bodyPr/>
          <a:lstStyle/>
          <a:p>
            <a:pPr>
              <a:defRPr/>
            </a:pPr>
            <a:fld id="{437656FA-9630-4A3B-A326-15E585745AC9}" type="slidenum">
              <a:rPr lang="ar-SA" altLang="en-US" smtClean="0"/>
              <a:pPr>
                <a:defRPr/>
              </a:pPr>
              <a:t>9</a:t>
            </a:fld>
            <a:endParaRPr lang="en-US" altLang="en-US"/>
          </a:p>
        </p:txBody>
      </p:sp>
    </p:spTree>
    <p:extLst>
      <p:ext uri="{BB962C8B-B14F-4D97-AF65-F5344CB8AC3E}">
        <p14:creationId xmlns:p14="http://schemas.microsoft.com/office/powerpoint/2010/main" val="1985599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JO" altLang="en-US"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JO" altLang="en-US"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11413</TotalTime>
  <Words>10220</Words>
  <Application>Microsoft Office PowerPoint</Application>
  <PresentationFormat>On-screen Show (4:3)</PresentationFormat>
  <Paragraphs>500</Paragraphs>
  <Slides>86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86</vt:i4>
      </vt:variant>
    </vt:vector>
  </HeadingPairs>
  <TitlesOfParts>
    <vt:vector size="92" baseType="lpstr">
      <vt:lpstr>Ali-A-Samik</vt:lpstr>
      <vt:lpstr>Arial</vt:lpstr>
      <vt:lpstr>Calibri</vt:lpstr>
      <vt:lpstr>Tahoma</vt:lpstr>
      <vt:lpstr>Wingdings</vt:lpstr>
      <vt:lpstr>Blends</vt:lpstr>
      <vt:lpstr>          </vt:lpstr>
      <vt:lpstr>نبذة عن الموضوع</vt:lpstr>
      <vt:lpstr>أهمية مهنة المحاماة</vt:lpstr>
      <vt:lpstr>أهداف قانون المحاماة</vt:lpstr>
      <vt:lpstr>   التعاريف          </vt:lpstr>
      <vt:lpstr>المحاماة</vt:lpstr>
      <vt:lpstr>طرق ممارسة المحاماة</vt:lpstr>
      <vt:lpstr>حكم مهنة المحاماة في الشريعة الاسلامية</vt:lpstr>
      <vt:lpstr>حكم مهنة المحاماة في الشريعة الاسلامية</vt:lpstr>
      <vt:lpstr>بعض الأدلة في القرآن والسنة التي لها علاقة بمهنة المحاماة قياساً بمقاصدها</vt:lpstr>
      <vt:lpstr>شروط ممارسة المحاماة</vt:lpstr>
      <vt:lpstr>شروط ممارسة المحاماة</vt:lpstr>
      <vt:lpstr>مبدأ المعاملة بالمثل كشرط من شروط ممارسة  مهنة المحاماة</vt:lpstr>
      <vt:lpstr>علاقة العميل بالمحامي</vt:lpstr>
      <vt:lpstr>علاقة العميل بالمحامي</vt:lpstr>
      <vt:lpstr>PowerPoint Presentation</vt:lpstr>
      <vt:lpstr>PowerPoint Presentation</vt:lpstr>
      <vt:lpstr>PowerPoint Presentation</vt:lpstr>
      <vt:lpstr>PowerPoint Presentation</vt:lpstr>
      <vt:lpstr>PowerPoint Presentation</vt:lpstr>
      <vt:lpstr>PowerPoint Presentation</vt:lpstr>
      <vt:lpstr>عقد العمل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عقد غير مسمى</vt:lpstr>
      <vt:lpstr>العقد عقد غير مسمى </vt:lpstr>
      <vt:lpstr>PowerPoint Presentation</vt:lpstr>
      <vt:lpstr>PowerPoint Presentation</vt:lpstr>
      <vt:lpstr>PowerPoint Presentation</vt:lpstr>
      <vt:lpstr>PowerPoint Presentation</vt:lpstr>
      <vt:lpstr>PowerPoint Presentation</vt:lpstr>
      <vt:lpstr>علاقة المحامي المنتدب بالعميل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ما يحظر على المحامي  عدم جواز الجمع بين ممارسة المحاماة والوظائف العامة  أو المهن الأخرى</vt:lpstr>
      <vt:lpstr> ما يحظر على المحامي  الحالات التي لا يجوز فيها الترافع  أو قبول الوكالة في قضية </vt:lpstr>
      <vt:lpstr>التدرج والصلاحيات  (م/١٦/ أولاً وثانياً وثالثاً- محاماة)</vt:lpstr>
      <vt:lpstr>التدرج والصلاحيات</vt:lpstr>
      <vt:lpstr>التدرج والصلاحيات</vt:lpstr>
      <vt:lpstr>الاستثناءات الواردة على أحكام التدرج والصلاحيات</vt:lpstr>
      <vt:lpstr>حقوق المحامي</vt:lpstr>
      <vt:lpstr>حقوق المحامي/ المشورة القانونية</vt:lpstr>
      <vt:lpstr>حقوق المحامي</vt:lpstr>
      <vt:lpstr>حقوق المحامي</vt:lpstr>
      <vt:lpstr>حقوق المحامي</vt:lpstr>
      <vt:lpstr>    حقوق المحامي</vt:lpstr>
      <vt:lpstr>   حقوق المحامي/ أتعاب المحاماة</vt:lpstr>
      <vt:lpstr>حقوق المحامي/ أتعاب المحاماة </vt:lpstr>
      <vt:lpstr>حقوق المحامي/ أتعاب المحاماة</vt:lpstr>
      <vt:lpstr>حقوق المحامي/ أتعاب المحاماة</vt:lpstr>
      <vt:lpstr>حقوق المحامي  أتعاب الموظف القانوني والمحامي المنتدب</vt:lpstr>
      <vt:lpstr>حقوق المحامي  بعض الاحكام الخاصة ببدل الأتعاب </vt:lpstr>
      <vt:lpstr>حقوق المحامي  بعض الاحكام الخاصة ببدل الأتعاب </vt:lpstr>
      <vt:lpstr>  واجبات المحامي أولاً - واجبات المحامي تجاه مهنته </vt:lpstr>
      <vt:lpstr>   واجبات المحامي أولاً - واجبات المحامي تجاه مهنته </vt:lpstr>
      <vt:lpstr>واجبات المحامي ثانياً - واجبات المحامي تجاه القضاء</vt:lpstr>
      <vt:lpstr>                       واجبات المحامي      ثالثاً - واجبات المحامي تجاه موكله أو من يدافع عنه</vt:lpstr>
      <vt:lpstr>واجبات المحامي ثالثاً - واجبات المحامي تجاه موكله أو من يدافع عنه</vt:lpstr>
      <vt:lpstr>حالات عقوبة المحامي انضباطياً و الأفعال التي تعتبر إخلالاً بواجبات المهنة</vt:lpstr>
      <vt:lpstr>الأفعال التي تعتبر إخلالاً بواجبات المهنة</vt:lpstr>
      <vt:lpstr>العقوبات التي تفرض بحق المحامي</vt:lpstr>
      <vt:lpstr>العقوبات التي تفرض بحق المحامي</vt:lpstr>
      <vt:lpstr>العقوبات التي تفرض بحق المحامي</vt:lpstr>
      <vt:lpstr>          العقوبات التي تفرض بحق المحامي حالات إستبعاد أسم المحامي من سجل المحامين في النقابة </vt:lpstr>
      <vt:lpstr>العقوبات التي تفرض بحق المحامي</vt:lpstr>
      <vt:lpstr>الإجراءات المتخذة لفرض العقوبة بحق المحامي</vt:lpstr>
      <vt:lpstr>الاحكام الخاصة بشركة المحاماة </vt:lpstr>
      <vt:lpstr>الاحكام الخاصة بشركة المحاماة </vt:lpstr>
      <vt:lpstr>حقوق وواجبات المحامي  كشريك في شركة المحاماة</vt:lpstr>
      <vt:lpstr>حقوق وواجبات المحامي  كشريك في شركة المحاماة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الرسوم الصناعية والنماذج الصناعية</dc:title>
  <dc:creator>user</dc:creator>
  <cp:lastModifiedBy>Lenovo</cp:lastModifiedBy>
  <cp:revision>744</cp:revision>
  <cp:lastPrinted>2022-04-03T15:17:25Z</cp:lastPrinted>
  <dcterms:created xsi:type="dcterms:W3CDTF">2005-09-21T13:17:27Z</dcterms:created>
  <dcterms:modified xsi:type="dcterms:W3CDTF">2022-11-02T17:48:02Z</dcterms:modified>
</cp:coreProperties>
</file>