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B61593-7CF2-40A6-9600-0877E6328A36}" type="datetimeFigureOut">
              <a:rPr lang="en-US" smtClean="0"/>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9D9CE-1034-4F57-A9CC-AA05D8C51053}" type="slidenum">
              <a:rPr lang="en-US" smtClean="0"/>
              <a:t>‹#›</a:t>
            </a:fld>
            <a:endParaRPr lang="en-US"/>
          </a:p>
        </p:txBody>
      </p:sp>
    </p:spTree>
    <p:extLst>
      <p:ext uri="{BB962C8B-B14F-4D97-AF65-F5344CB8AC3E}">
        <p14:creationId xmlns:p14="http://schemas.microsoft.com/office/powerpoint/2010/main" val="371855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9D9CE-1034-4F57-A9CC-AA05D8C51053}" type="slidenum">
              <a:rPr lang="en-US" smtClean="0"/>
              <a:t>14</a:t>
            </a:fld>
            <a:endParaRPr lang="en-US"/>
          </a:p>
        </p:txBody>
      </p:sp>
    </p:spTree>
    <p:extLst>
      <p:ext uri="{BB962C8B-B14F-4D97-AF65-F5344CB8AC3E}">
        <p14:creationId xmlns:p14="http://schemas.microsoft.com/office/powerpoint/2010/main" val="43415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602F4-C039-4F40-AC35-B97D146E6E3F}"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424514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602F4-C039-4F40-AC35-B97D146E6E3F}"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40035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602F4-C039-4F40-AC35-B97D146E6E3F}"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359307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602F4-C039-4F40-AC35-B97D146E6E3F}"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160077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602F4-C039-4F40-AC35-B97D146E6E3F}"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90135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602F4-C039-4F40-AC35-B97D146E6E3F}"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124778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602F4-C039-4F40-AC35-B97D146E6E3F}"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101317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602F4-C039-4F40-AC35-B97D146E6E3F}"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25435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602F4-C039-4F40-AC35-B97D146E6E3F}"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75719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602F4-C039-4F40-AC35-B97D146E6E3F}"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339919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602F4-C039-4F40-AC35-B97D146E6E3F}"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581B7-4639-44C9-8894-65B5EC5B9D60}" type="slidenum">
              <a:rPr lang="en-US" smtClean="0"/>
              <a:t>‹#›</a:t>
            </a:fld>
            <a:endParaRPr lang="en-US"/>
          </a:p>
        </p:txBody>
      </p:sp>
    </p:spTree>
    <p:extLst>
      <p:ext uri="{BB962C8B-B14F-4D97-AF65-F5344CB8AC3E}">
        <p14:creationId xmlns:p14="http://schemas.microsoft.com/office/powerpoint/2010/main" val="311214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602F4-C039-4F40-AC35-B97D146E6E3F}" type="datetimeFigureOut">
              <a:rPr lang="en-US" smtClean="0"/>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581B7-4639-44C9-8894-65B5EC5B9D60}" type="slidenum">
              <a:rPr lang="en-US" smtClean="0"/>
              <a:t>‹#›</a:t>
            </a:fld>
            <a:endParaRPr lang="en-US"/>
          </a:p>
        </p:txBody>
      </p:sp>
    </p:spTree>
    <p:extLst>
      <p:ext uri="{BB962C8B-B14F-4D97-AF65-F5344CB8AC3E}">
        <p14:creationId xmlns:p14="http://schemas.microsoft.com/office/powerpoint/2010/main" val="161455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0648"/>
            <a:ext cx="6192688" cy="1008112"/>
          </a:xfrm>
        </p:spPr>
        <p:txBody>
          <a:bodyPr/>
          <a:lstStyle/>
          <a:p>
            <a:r>
              <a:rPr lang="en-US" b="1" dirty="0"/>
              <a:t>Nuclear Models</a:t>
            </a:r>
            <a:endParaRPr lang="en-US" dirty="0"/>
          </a:p>
        </p:txBody>
      </p:sp>
      <p:sp>
        <p:nvSpPr>
          <p:cNvPr id="4" name="Rectangle 3"/>
          <p:cNvSpPr/>
          <p:nvPr/>
        </p:nvSpPr>
        <p:spPr>
          <a:xfrm>
            <a:off x="263407" y="1196752"/>
            <a:ext cx="8568952" cy="3046988"/>
          </a:xfrm>
          <a:prstGeom prst="rect">
            <a:avLst/>
          </a:prstGeom>
        </p:spPr>
        <p:txBody>
          <a:bodyPr wrap="square">
            <a:spAutoFit/>
          </a:bodyPr>
          <a:lstStyle/>
          <a:p>
            <a:r>
              <a:rPr lang="en-US" sz="2400" dirty="0"/>
              <a:t> The short -range force that binds nucleons so securely into nuclei is by far the strongest type of force known. Unfortunately the nuclear force is not  as  well understood  as the electromagnetic force ,and the theory of nuclear structure is less complete than the theory of atomic structure . However , even without a full understanding of the nuclear force ,much progress has been made in deriving nuclear models able to account for prominent aspects of nuclear properties and behavior </a:t>
            </a:r>
            <a:r>
              <a:rPr lang="en-US" sz="2400" dirty="0" smtClean="0"/>
              <a:t>.</a:t>
            </a:r>
            <a:endParaRPr lang="en-US" sz="2400" dirty="0"/>
          </a:p>
        </p:txBody>
      </p:sp>
    </p:spTree>
    <p:extLst>
      <p:ext uri="{BB962C8B-B14F-4D97-AF65-F5344CB8AC3E}">
        <p14:creationId xmlns:p14="http://schemas.microsoft.com/office/powerpoint/2010/main" val="284159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5536" y="495825"/>
                <a:ext cx="8208912" cy="6077433"/>
              </a:xfrm>
              <a:prstGeom prst="rect">
                <a:avLst/>
              </a:prstGeom>
            </p:spPr>
            <p:txBody>
              <a:bodyPr wrap="square">
                <a:spAutoFit/>
              </a:bodyPr>
              <a:lstStyle/>
              <a:p>
                <a:r>
                  <a:rPr lang="en-US" sz="2800" b="1" dirty="0" smtClean="0">
                    <a:solidFill>
                      <a:schemeClr val="tx2">
                        <a:lumMod val="40000"/>
                        <a:lumOff val="60000"/>
                      </a:schemeClr>
                    </a:solidFill>
                  </a:rPr>
                  <a:t>3-1- d ) Asymmetry Parameter Term (</a:t>
                </a:r>
                <a14:m>
                  <m:oMath xmlns:m="http://schemas.openxmlformats.org/officeDocument/2006/math">
                    <m:r>
                      <a:rPr lang="en-US" sz="2800" b="1" i="1">
                        <a:solidFill>
                          <a:schemeClr val="tx2">
                            <a:lumMod val="40000"/>
                            <a:lumOff val="60000"/>
                          </a:schemeClr>
                        </a:solidFill>
                        <a:latin typeface="Cambria Math"/>
                      </a:rPr>
                      <m:t> </m:t>
                    </m:r>
                    <m:sSub>
                      <m:sSubPr>
                        <m:ctrlPr>
                          <a:rPr lang="en-US" sz="2800" b="1" i="1">
                            <a:solidFill>
                              <a:schemeClr val="tx2">
                                <a:lumMod val="40000"/>
                                <a:lumOff val="60000"/>
                              </a:schemeClr>
                            </a:solidFill>
                            <a:latin typeface="Cambria Math" panose="02040503050406030204" pitchFamily="18" charset="0"/>
                          </a:rPr>
                        </m:ctrlPr>
                      </m:sSubPr>
                      <m:e>
                        <m:r>
                          <a:rPr lang="en-US" sz="2800" b="1" i="1">
                            <a:solidFill>
                              <a:schemeClr val="tx2">
                                <a:lumMod val="40000"/>
                                <a:lumOff val="60000"/>
                              </a:schemeClr>
                            </a:solidFill>
                            <a:latin typeface="Cambria Math"/>
                          </a:rPr>
                          <m:t>𝑩</m:t>
                        </m:r>
                        <m:r>
                          <a:rPr lang="en-US" sz="2800" b="1" i="1">
                            <a:solidFill>
                              <a:schemeClr val="tx2">
                                <a:lumMod val="40000"/>
                                <a:lumOff val="60000"/>
                              </a:schemeClr>
                            </a:solidFill>
                            <a:latin typeface="Cambria Math"/>
                          </a:rPr>
                          <m:t>.</m:t>
                        </m:r>
                        <m:r>
                          <a:rPr lang="en-US" sz="2800" b="1" i="1">
                            <a:solidFill>
                              <a:schemeClr val="tx2">
                                <a:lumMod val="40000"/>
                                <a:lumOff val="60000"/>
                              </a:schemeClr>
                            </a:solidFill>
                            <a:latin typeface="Cambria Math"/>
                          </a:rPr>
                          <m:t>𝑬</m:t>
                        </m:r>
                      </m:e>
                      <m:sub>
                        <m:r>
                          <a:rPr lang="en-US" sz="2800" b="1" i="1">
                            <a:solidFill>
                              <a:schemeClr val="tx2">
                                <a:lumMod val="40000"/>
                                <a:lumOff val="60000"/>
                              </a:schemeClr>
                            </a:solidFill>
                            <a:latin typeface="Cambria Math"/>
                          </a:rPr>
                          <m:t>𝒂𝒔</m:t>
                        </m:r>
                      </m:sub>
                    </m:sSub>
                  </m:oMath>
                </a14:m>
                <a:r>
                  <a:rPr lang="en-US" sz="2800" dirty="0">
                    <a:solidFill>
                      <a:schemeClr val="tx2">
                        <a:lumMod val="40000"/>
                        <a:lumOff val="60000"/>
                      </a:schemeClr>
                    </a:solidFill>
                  </a:rPr>
                  <a:t> </a:t>
                </a:r>
                <a:r>
                  <a:rPr lang="en-US" sz="2800" dirty="0" smtClean="0">
                    <a:solidFill>
                      <a:schemeClr val="tx2">
                        <a:lumMod val="40000"/>
                        <a:lumOff val="60000"/>
                      </a:schemeClr>
                    </a:solidFill>
                  </a:rPr>
                  <a:t>)</a:t>
                </a:r>
              </a:p>
              <a:p>
                <a:endParaRPr lang="en-US" sz="2000" dirty="0"/>
              </a:p>
              <a:p>
                <a:r>
                  <a:rPr lang="en-US" sz="2000" dirty="0"/>
                  <a:t>In the absence of the coulomb force ,the most stable nuclei would have equal number of neutrons N and Z  protons ;In  the absence  of the coulomb effect , a departure from the condition  N=Z  or   Z = </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𝐴</m:t>
                        </m:r>
                      </m:num>
                      <m:den>
                        <m:r>
                          <a:rPr lang="en-US" sz="2000" i="1">
                            <a:latin typeface="Cambria Math"/>
                          </a:rPr>
                          <m:t>2</m:t>
                        </m:r>
                      </m:den>
                    </m:f>
                  </m:oMath>
                </a14:m>
                <a:r>
                  <a:rPr lang="en-US" sz="2000" dirty="0"/>
                  <a:t> would tend to lead to instability and smaller value of the binding energy , A term proportional to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𝑁</m:t>
                        </m:r>
                        <m:r>
                          <a:rPr lang="en-US" sz="2000" i="1">
                            <a:latin typeface="Cambria Math"/>
                          </a:rPr>
                          <m:t>−</m:t>
                        </m:r>
                        <m:r>
                          <a:rPr lang="en-US" sz="2000" i="1">
                            <a:latin typeface="Cambria Math"/>
                          </a:rPr>
                          <m:t>𝑍</m:t>
                        </m:r>
                      </m:e>
                    </m:d>
                  </m:oMath>
                </a14:m>
                <a:r>
                  <a:rPr lang="en-US" sz="2000" baseline="30000" dirty="0"/>
                  <a:t>2  </a:t>
                </a:r>
                <a:r>
                  <a:rPr lang="en-US" sz="2000" dirty="0"/>
                  <a:t>and inversely with </a:t>
                </a:r>
                <a:r>
                  <a:rPr lang="en-US" sz="2000" baseline="30000" dirty="0"/>
                  <a:t> </a:t>
                </a:r>
                <a:r>
                  <a:rPr lang="en-US" sz="2000" dirty="0"/>
                  <a:t> A .</a:t>
                </a:r>
                <a:r>
                  <a:rPr lang="en-US" sz="2000" baseline="30000" dirty="0"/>
                  <a:t>  </a:t>
                </a:r>
                <a:endParaRPr lang="en-US" sz="2000" baseline="30000" dirty="0" smtClean="0"/>
              </a:p>
              <a:p>
                <a:r>
                  <a:rPr lang="en-US" sz="2000" baseline="30000" dirty="0" smtClean="0"/>
                  <a:t>         </a:t>
                </a:r>
                <a:endParaRPr lang="en-US" sz="2000" dirty="0"/>
              </a:p>
              <a:p>
                <a:r>
                  <a:rPr lang="en-US" sz="2000" dirty="0"/>
                  <a:t>The asymmetry energy is the difference in a nuclear energy of a nucleus with neutron and proton number N and Z and that of the isobar with neutron and proton numbers both equal to   Z = </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𝐴</m:t>
                        </m:r>
                      </m:num>
                      <m:den>
                        <m:r>
                          <a:rPr lang="en-US" sz="2000" i="1">
                            <a:latin typeface="Cambria Math"/>
                          </a:rPr>
                          <m:t>2</m:t>
                        </m:r>
                      </m:den>
                    </m:f>
                  </m:oMath>
                </a14:m>
                <a:r>
                  <a:rPr lang="en-US" sz="2000" dirty="0"/>
                  <a:t>    </a:t>
                </a:r>
                <a:endParaRPr lang="en-US" sz="2000" dirty="0" smtClean="0"/>
              </a:p>
              <a:p>
                <a:r>
                  <a:rPr lang="en-US" sz="2000" dirty="0" smtClean="0"/>
                  <a:t>  </a:t>
                </a:r>
                <a:endParaRPr lang="en-US" sz="2000" dirty="0"/>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𝑎𝑠</m:t>
                        </m:r>
                      </m:sub>
                    </m:sSub>
                    <m:r>
                      <a:rPr lang="en-US" sz="2000" i="1">
                        <a:latin typeface="Cambria Math"/>
                      </a:rPr>
                      <m:t>∝</m:t>
                    </m:r>
                    <m:sSup>
                      <m:sSupPr>
                        <m:ctrlPr>
                          <a:rPr lang="en-US" sz="2000" i="1">
                            <a:latin typeface="Cambria Math" panose="02040503050406030204" pitchFamily="18" charset="0"/>
                          </a:rPr>
                        </m:ctrlPr>
                      </m:sSupPr>
                      <m:e>
                        <m:r>
                          <a:rPr lang="en-US" sz="2000" i="1">
                            <a:latin typeface="Cambria Math"/>
                          </a:rPr>
                          <m:t>(</m:t>
                        </m:r>
                        <m:r>
                          <a:rPr lang="en-US" sz="2000" i="1">
                            <a:latin typeface="Cambria Math"/>
                          </a:rPr>
                          <m:t>𝑁</m:t>
                        </m:r>
                        <m:r>
                          <a:rPr lang="en-US" sz="2000" i="1">
                            <a:latin typeface="Cambria Math"/>
                          </a:rPr>
                          <m:t>−</m:t>
                        </m:r>
                        <m:r>
                          <a:rPr lang="en-US" sz="2000" i="1">
                            <a:latin typeface="Cambria Math"/>
                          </a:rPr>
                          <m:t>𝑍</m:t>
                        </m:r>
                        <m:r>
                          <a:rPr lang="en-US" sz="2000" i="1">
                            <a:latin typeface="Cambria Math"/>
                          </a:rPr>
                          <m:t>)</m:t>
                        </m:r>
                      </m:e>
                      <m:sup>
                        <m:r>
                          <a:rPr lang="en-US" sz="2000" i="1">
                            <a:latin typeface="Cambria Math"/>
                          </a:rPr>
                          <m:t>2</m:t>
                        </m:r>
                      </m:sup>
                    </m:sSup>
                  </m:oMath>
                </a14:m>
                <a:r>
                  <a:rPr lang="en-US" sz="2000" dirty="0"/>
                  <a:t>                                                 </a:t>
                </a:r>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𝑎𝑠</m:t>
                        </m:r>
                      </m:sub>
                    </m:sSub>
                    <m:r>
                      <a:rPr lang="en-US" sz="2000">
                        <a:latin typeface="Cambria Math"/>
                      </a:rPr>
                      <m:t>∝ </m:t>
                    </m:r>
                    <m:f>
                      <m:fPr>
                        <m:ctrlPr>
                          <a:rPr lang="en-US" sz="2000" i="1">
                            <a:latin typeface="Cambria Math" panose="02040503050406030204" pitchFamily="18" charset="0"/>
                          </a:rPr>
                        </m:ctrlPr>
                      </m:fPr>
                      <m:num>
                        <m:r>
                          <a:rPr lang="en-US" sz="2000">
                            <a:latin typeface="Cambria Math"/>
                          </a:rPr>
                          <m:t>1</m:t>
                        </m:r>
                      </m:num>
                      <m:den>
                        <m:r>
                          <m:rPr>
                            <m:sty m:val="p"/>
                          </m:rPr>
                          <a:rPr lang="en-US" sz="2000">
                            <a:latin typeface="Cambria Math"/>
                          </a:rPr>
                          <m:t>A</m:t>
                        </m:r>
                      </m:den>
                    </m:f>
                  </m:oMath>
                </a14:m>
                <a:r>
                  <a:rPr lang="en-US" sz="2000" dirty="0"/>
                  <a:t>    </a:t>
                </a:r>
                <a:endParaRPr lang="en-US" sz="2000" dirty="0" smtClean="0"/>
              </a:p>
              <a:p>
                <a:endParaRPr lang="en-US" sz="2000" dirty="0"/>
              </a:p>
              <a:p>
                <a:r>
                  <a:rPr lang="en-US" sz="2000" dirty="0" smtClean="0">
                    <a:solidFill>
                      <a:srgbClr val="FF0000"/>
                    </a:solidFill>
                  </a:rPr>
                  <a:t>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𝐵</m:t>
                        </m:r>
                        <m:r>
                          <a:rPr lang="en-US" sz="2000" i="1">
                            <a:solidFill>
                              <a:srgbClr val="FF0000"/>
                            </a:solidFill>
                            <a:latin typeface="Cambria Math"/>
                          </a:rPr>
                          <m:t>.</m:t>
                        </m:r>
                        <m:r>
                          <a:rPr lang="en-US" sz="2000" i="1">
                            <a:solidFill>
                              <a:srgbClr val="FF0000"/>
                            </a:solidFill>
                            <a:latin typeface="Cambria Math"/>
                          </a:rPr>
                          <m:t>𝐸</m:t>
                        </m:r>
                      </m:e>
                      <m:sub>
                        <m:r>
                          <a:rPr lang="en-US" sz="2000" i="1">
                            <a:solidFill>
                              <a:srgbClr val="FF0000"/>
                            </a:solidFill>
                            <a:latin typeface="Cambria Math"/>
                          </a:rPr>
                          <m:t>𝑎𝑠</m:t>
                        </m:r>
                      </m:sub>
                    </m:sSub>
                    <m:r>
                      <a:rPr lang="en-US" sz="2000" i="1">
                        <a:solidFill>
                          <a:srgbClr val="FF0000"/>
                        </a:solidFill>
                        <a:latin typeface="Cambria Math"/>
                      </a:rPr>
                      <m:t>= − </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𝑎</m:t>
                        </m:r>
                      </m:e>
                      <m:sub>
                        <m:r>
                          <a:rPr lang="en-US" sz="2000" i="1">
                            <a:solidFill>
                              <a:srgbClr val="FF0000"/>
                            </a:solidFill>
                            <a:latin typeface="Cambria Math"/>
                          </a:rPr>
                          <m:t>𝑎𝑠</m:t>
                        </m:r>
                      </m:sub>
                    </m:sSub>
                    <m:r>
                      <a:rPr lang="en-US" sz="2000" i="1">
                        <a:solidFill>
                          <a:srgbClr val="FF0000"/>
                        </a:solidFill>
                        <a:latin typeface="Cambria Math"/>
                      </a:rPr>
                      <m:t> </m:t>
                    </m:r>
                    <m:f>
                      <m:fPr>
                        <m:ctrlPr>
                          <a:rPr lang="en-US" sz="2000" i="1">
                            <a:solidFill>
                              <a:srgbClr val="FF0000"/>
                            </a:solidFill>
                            <a:latin typeface="Cambria Math" panose="02040503050406030204" pitchFamily="18" charset="0"/>
                          </a:rPr>
                        </m:ctrlPr>
                      </m:fPr>
                      <m:num>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a:rPr>
                              <m:t>(</m:t>
                            </m:r>
                            <m:r>
                              <a:rPr lang="en-US" sz="2000" i="1">
                                <a:solidFill>
                                  <a:srgbClr val="FF0000"/>
                                </a:solidFill>
                                <a:latin typeface="Cambria Math"/>
                              </a:rPr>
                              <m:t>𝑁</m:t>
                            </m:r>
                            <m:r>
                              <a:rPr lang="en-US" sz="2000" i="1">
                                <a:solidFill>
                                  <a:srgbClr val="FF0000"/>
                                </a:solidFill>
                                <a:latin typeface="Cambria Math"/>
                              </a:rPr>
                              <m:t>−</m:t>
                            </m:r>
                            <m:r>
                              <a:rPr lang="en-US" sz="2000" i="1">
                                <a:solidFill>
                                  <a:srgbClr val="FF0000"/>
                                </a:solidFill>
                                <a:latin typeface="Cambria Math"/>
                              </a:rPr>
                              <m:t>𝑍</m:t>
                            </m:r>
                            <m:r>
                              <a:rPr lang="en-US" sz="2000" i="1">
                                <a:solidFill>
                                  <a:srgbClr val="FF0000"/>
                                </a:solidFill>
                                <a:latin typeface="Cambria Math"/>
                              </a:rPr>
                              <m:t>)</m:t>
                            </m:r>
                          </m:e>
                          <m:sup>
                            <m:r>
                              <a:rPr lang="en-US" sz="2000" i="1">
                                <a:solidFill>
                                  <a:srgbClr val="FF0000"/>
                                </a:solidFill>
                                <a:latin typeface="Cambria Math"/>
                              </a:rPr>
                              <m:t>2</m:t>
                            </m:r>
                          </m:sup>
                        </m:sSup>
                      </m:num>
                      <m:den>
                        <m:r>
                          <a:rPr lang="en-US" sz="2000" i="1">
                            <a:solidFill>
                              <a:srgbClr val="FF0000"/>
                            </a:solidFill>
                            <a:latin typeface="Cambria Math"/>
                          </a:rPr>
                          <m:t>𝐴</m:t>
                        </m:r>
                      </m:den>
                    </m:f>
                  </m:oMath>
                </a14:m>
                <a:r>
                  <a:rPr lang="en-US" sz="2000" dirty="0"/>
                  <a:t>                                                                 (3-7)</a:t>
                </a:r>
              </a:p>
              <a:p>
                <a:r>
                  <a:rPr lang="en-US" sz="2000" dirty="0"/>
                  <a:t> where </a:t>
                </a:r>
                <a:r>
                  <a:rPr lang="en-US" sz="2000" dirty="0" err="1"/>
                  <a:t>a</a:t>
                </a:r>
                <a:r>
                  <a:rPr lang="en-US" sz="2000" baseline="-25000" dirty="0" err="1"/>
                  <a:t>a</a:t>
                </a:r>
                <a:r>
                  <a:rPr lang="en-US" sz="2000" baseline="-25000" dirty="0"/>
                  <a:t> </a:t>
                </a:r>
                <a:r>
                  <a:rPr lang="en-US" sz="2000" dirty="0"/>
                  <a:t>is asymmetry parameter .</a:t>
                </a:r>
              </a:p>
            </p:txBody>
          </p:sp>
        </mc:Choice>
        <mc:Fallback xmlns="">
          <p:sp>
            <p:nvSpPr>
              <p:cNvPr id="4" name="Rectangle 3"/>
              <p:cNvSpPr>
                <a:spLocks noRot="1" noChangeAspect="1" noMove="1" noResize="1" noEditPoints="1" noAdjustHandles="1" noChangeArrowheads="1" noChangeShapeType="1" noTextEdit="1"/>
              </p:cNvSpPr>
              <p:nvPr/>
            </p:nvSpPr>
            <p:spPr>
              <a:xfrm>
                <a:off x="395536" y="495825"/>
                <a:ext cx="8208912" cy="6077433"/>
              </a:xfrm>
              <a:prstGeom prst="rect">
                <a:avLst/>
              </a:prstGeom>
              <a:blipFill rotWithShape="1">
                <a:blip r:embed="rId2"/>
                <a:stretch>
                  <a:fillRect l="-1560" t="-903" r="-966"/>
                </a:stretch>
              </a:blipFill>
            </p:spPr>
            <p:txBody>
              <a:bodyPr/>
              <a:lstStyle/>
              <a:p>
                <a:r>
                  <a:rPr lang="en-US">
                    <a:noFill/>
                  </a:rPr>
                  <a:t> </a:t>
                </a:r>
              </a:p>
            </p:txBody>
          </p:sp>
        </mc:Fallback>
      </mc:AlternateContent>
    </p:spTree>
    <p:extLst>
      <p:ext uri="{BB962C8B-B14F-4D97-AF65-F5344CB8AC3E}">
        <p14:creationId xmlns:p14="http://schemas.microsoft.com/office/powerpoint/2010/main" val="148944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5536" y="-26954"/>
                <a:ext cx="8496944" cy="7559249"/>
              </a:xfrm>
              <a:prstGeom prst="rect">
                <a:avLst/>
              </a:prstGeom>
            </p:spPr>
            <p:txBody>
              <a:bodyPr wrap="square">
                <a:spAutoFit/>
              </a:bodyPr>
              <a:lstStyle/>
              <a:p>
                <a:r>
                  <a:rPr lang="en-US" sz="2800" b="1" dirty="0" smtClean="0">
                    <a:solidFill>
                      <a:srgbClr val="FF9933"/>
                    </a:solidFill>
                  </a:rPr>
                  <a:t>3-1-e) Pairing energy   </a:t>
                </a:r>
                <a14:m>
                  <m:oMath xmlns:m="http://schemas.openxmlformats.org/officeDocument/2006/math">
                    <m:sSub>
                      <m:sSubPr>
                        <m:ctrlPr>
                          <a:rPr lang="en-US" sz="2800" i="1">
                            <a:solidFill>
                              <a:srgbClr val="FF9933"/>
                            </a:solidFill>
                            <a:latin typeface="Cambria Math" panose="02040503050406030204" pitchFamily="18" charset="0"/>
                          </a:rPr>
                        </m:ctrlPr>
                      </m:sSubPr>
                      <m:e>
                        <m:r>
                          <a:rPr lang="en-US" sz="2800" i="1">
                            <a:solidFill>
                              <a:srgbClr val="FF9933"/>
                            </a:solidFill>
                            <a:latin typeface="Cambria Math"/>
                          </a:rPr>
                          <m:t>𝐸</m:t>
                        </m:r>
                      </m:e>
                      <m:sub>
                        <m:r>
                          <a:rPr lang="en-US" sz="2800" i="1">
                            <a:solidFill>
                              <a:srgbClr val="FF9933"/>
                            </a:solidFill>
                            <a:latin typeface="Cambria Math"/>
                          </a:rPr>
                          <m:t>𝛿</m:t>
                        </m:r>
                      </m:sub>
                    </m:sSub>
                  </m:oMath>
                </a14:m>
                <a:endParaRPr lang="en-US" dirty="0"/>
              </a:p>
              <a:p>
                <a:r>
                  <a:rPr lang="en-US" dirty="0"/>
                  <a:t>Nuclei with even-even number of protons and neutrons are the most abundant and presumably the most stable. Nuclei with odd numbers of both proton and neutron are the least stable , while nuclei for which either the proton or neutron is even are intermediate in stability .The value of odd-even effect can be represent by term called </a:t>
                </a:r>
                <a:r>
                  <a:rPr lang="en-US" b="1" dirty="0"/>
                  <a:t>Paring energy  </a:t>
                </a:r>
                <a:r>
                  <a:rPr lang="en-US" b="1" dirty="0" err="1"/>
                  <a:t>E</a:t>
                </a:r>
                <a:r>
                  <a:rPr lang="en-US" b="1" baseline="-25000" dirty="0" err="1"/>
                  <a:t>δ</a:t>
                </a:r>
                <a:r>
                  <a:rPr lang="en-US" dirty="0"/>
                  <a:t>   depend on N or  Z  as follows ;</a:t>
                </a:r>
              </a:p>
              <a:p>
                <a:r>
                  <a:rPr lang="en-US" dirty="0"/>
                  <a:t> </a:t>
                </a:r>
              </a:p>
              <a:p>
                <a:r>
                  <a:rPr lang="en-US" b="1" u="sng" dirty="0"/>
                  <a:t>    A   </a:t>
                </a:r>
                <a:r>
                  <a:rPr lang="en-US" b="1" dirty="0"/>
                  <a:t>       </a:t>
                </a:r>
                <a:r>
                  <a:rPr lang="en-US" b="1" u="sng" dirty="0"/>
                  <a:t>      Z    </a:t>
                </a:r>
                <a:r>
                  <a:rPr lang="en-US" b="1" dirty="0"/>
                  <a:t>          </a:t>
                </a:r>
                <a:r>
                  <a:rPr lang="en-US" b="1" u="sng" dirty="0"/>
                  <a:t>    N</a:t>
                </a:r>
                <a:r>
                  <a:rPr lang="en-US" u="sng" dirty="0"/>
                  <a:t>    </a:t>
                </a:r>
                <a:r>
                  <a:rPr lang="en-US" dirty="0"/>
                  <a:t>            </a:t>
                </a:r>
                <a:r>
                  <a:rPr lang="en-US" u="sng" dirty="0"/>
                  <a:t>   </a:t>
                </a:r>
                <a:r>
                  <a:rPr lang="en-US" u="sng" dirty="0" err="1"/>
                  <a:t>E</a:t>
                </a:r>
                <a:r>
                  <a:rPr lang="en-US" u="sng" baseline="-25000" dirty="0" err="1"/>
                  <a:t>δ</a:t>
                </a:r>
                <a:endParaRPr lang="en-US" dirty="0"/>
              </a:p>
              <a:p>
                <a:r>
                  <a:rPr lang="en-US" dirty="0"/>
                  <a:t>even	even	     even           δ/2</a:t>
                </a:r>
              </a:p>
              <a:p>
                <a:r>
                  <a:rPr lang="en-US" dirty="0"/>
                  <a:t>odd            even	      odd              0</a:t>
                </a:r>
              </a:p>
              <a:p>
                <a:r>
                  <a:rPr lang="en-US" dirty="0"/>
                  <a:t>odd            0dd	   even             0</a:t>
                </a:r>
              </a:p>
              <a:p>
                <a:r>
                  <a:rPr lang="en-US" dirty="0"/>
                  <a:t>even	odd	     odd           - δ/2</a:t>
                </a:r>
              </a:p>
              <a:p>
                <a:r>
                  <a:rPr lang="en-US" dirty="0"/>
                  <a:t>The paring term  δ should be  roughly  equal  to ½  of pairing energy</a:t>
                </a:r>
              </a:p>
              <a:p>
                <a:r>
                  <a:rPr lang="en-US" dirty="0"/>
                  <a:t>Finally  the formula of binding energy obtained by combining all of the terms just discussed into the equation . The semi –empirical mass formula is then  </a:t>
                </a:r>
                <a:r>
                  <a:rPr lang="en-US" dirty="0" smtClean="0"/>
                  <a:t>;</a:t>
                </a:r>
              </a:p>
              <a:p>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a:rPr>
                          <m:t>𝐵</m:t>
                        </m:r>
                        <m:r>
                          <a:rPr lang="en-US" i="1">
                            <a:latin typeface="Cambria Math"/>
                          </a:rPr>
                          <m:t>.</m:t>
                        </m:r>
                        <m:r>
                          <a:rPr lang="en-US" i="1">
                            <a:latin typeface="Cambria Math"/>
                          </a:rPr>
                          <m:t>𝐸</m:t>
                        </m:r>
                      </m:e>
                      <m:sub>
                        <m:r>
                          <a:rPr lang="en-US" i="1">
                            <a:latin typeface="Cambria Math"/>
                          </a:rPr>
                          <m:t>𝑡𝑜𝑡</m:t>
                        </m:r>
                      </m:sub>
                    </m:sSub>
                    <m:d>
                      <m:dPr>
                        <m:ctrlPr>
                          <a:rPr lang="en-US" i="1">
                            <a:latin typeface="Cambria Math" panose="02040503050406030204" pitchFamily="18" charset="0"/>
                          </a:rPr>
                        </m:ctrlPr>
                      </m:dPr>
                      <m:e>
                        <m:r>
                          <a:rPr lang="en-US" i="1">
                            <a:latin typeface="Cambria Math"/>
                          </a:rPr>
                          <m:t>𝐴</m:t>
                        </m:r>
                        <m:r>
                          <a:rPr lang="en-US" i="1">
                            <a:latin typeface="Cambria Math"/>
                          </a:rPr>
                          <m:t>,</m:t>
                        </m:r>
                        <m:r>
                          <a:rPr lang="en-US" i="1">
                            <a:latin typeface="Cambria Math"/>
                          </a:rPr>
                          <m:t>𝑍</m:t>
                        </m:r>
                      </m:e>
                    </m:d>
                    <m:r>
                      <a:rPr lang="en-US" i="1">
                        <a:latin typeface="Cambria Math"/>
                      </a:rPr>
                      <m:t>= </m:t>
                    </m:r>
                    <m:sSub>
                      <m:sSubPr>
                        <m:ctrlPr>
                          <a:rPr lang="en-US" i="1">
                            <a:latin typeface="Cambria Math" panose="02040503050406030204" pitchFamily="18" charset="0"/>
                          </a:rPr>
                        </m:ctrlPr>
                      </m:sSubPr>
                      <m:e>
                        <m:r>
                          <a:rPr lang="en-US" i="1">
                            <a:latin typeface="Cambria Math"/>
                          </a:rPr>
                          <m:t>𝑎</m:t>
                        </m:r>
                      </m:e>
                      <m:sub>
                        <m:r>
                          <a:rPr lang="en-US" i="1">
                            <a:latin typeface="Cambria Math"/>
                          </a:rPr>
                          <m:t>𝑣</m:t>
                        </m:r>
                        <m:r>
                          <a:rPr lang="en-US" i="1">
                            <a:latin typeface="Cambria Math"/>
                          </a:rPr>
                          <m:t> </m:t>
                        </m:r>
                      </m:sub>
                    </m:sSub>
                    <m:r>
                      <a:rPr lang="en-US" i="1">
                        <a:latin typeface="Cambria Math"/>
                      </a:rPr>
                      <m:t>𝐴</m:t>
                    </m:r>
                    <m:r>
                      <a:rPr lang="en-US" i="1">
                        <a:latin typeface="Cambria Math"/>
                      </a:rPr>
                      <m:t>− </m:t>
                    </m:r>
                    <m:sSub>
                      <m:sSubPr>
                        <m:ctrlPr>
                          <a:rPr lang="en-US" i="1">
                            <a:latin typeface="Cambria Math" panose="02040503050406030204" pitchFamily="18" charset="0"/>
                          </a:rPr>
                        </m:ctrlPr>
                      </m:sSubPr>
                      <m:e>
                        <m:r>
                          <a:rPr lang="en-US" i="1">
                            <a:latin typeface="Cambria Math"/>
                          </a:rPr>
                          <m:t>𝑎</m:t>
                        </m:r>
                      </m:e>
                      <m:sub>
                        <m:r>
                          <a:rPr lang="en-US" i="1">
                            <a:latin typeface="Cambria Math"/>
                          </a:rPr>
                          <m:t>𝑠</m:t>
                        </m:r>
                      </m:sub>
                    </m:sSub>
                    <m:sSup>
                      <m:sSupPr>
                        <m:ctrlPr>
                          <a:rPr lang="en-US" i="1">
                            <a:latin typeface="Cambria Math" panose="02040503050406030204" pitchFamily="18" charset="0"/>
                          </a:rPr>
                        </m:ctrlPr>
                      </m:sSupPr>
                      <m:e>
                        <m:r>
                          <a:rPr lang="en-US" i="1">
                            <a:latin typeface="Cambria Math"/>
                          </a:rPr>
                          <m:t>𝐴</m:t>
                        </m:r>
                        <m:r>
                          <a:rPr lang="en-US" i="1">
                            <a:latin typeface="Cambria Math"/>
                          </a:rPr>
                          <m:t> </m:t>
                        </m:r>
                      </m:e>
                      <m:sup>
                        <m:f>
                          <m:fPr>
                            <m:ctrlPr>
                              <a:rPr lang="en-US" i="1">
                                <a:latin typeface="Cambria Math" panose="02040503050406030204" pitchFamily="18" charset="0"/>
                              </a:rPr>
                            </m:ctrlPr>
                          </m:fPr>
                          <m:num>
                            <m:r>
                              <a:rPr lang="en-US" i="1">
                                <a:latin typeface="Cambria Math"/>
                              </a:rPr>
                              <m:t>2</m:t>
                            </m:r>
                          </m:num>
                          <m:den>
                            <m:r>
                              <a:rPr lang="en-US" i="1">
                                <a:latin typeface="Cambria Math"/>
                              </a:rPr>
                              <m:t>3</m:t>
                            </m:r>
                          </m:den>
                        </m:f>
                      </m:sup>
                    </m:sSup>
                    <m:r>
                      <a:rPr lang="en-US" i="1">
                        <a:latin typeface="Cambria Math"/>
                      </a:rPr>
                      <m:t> − </m:t>
                    </m:r>
                    <m:sSub>
                      <m:sSubPr>
                        <m:ctrlPr>
                          <a:rPr lang="en-US" i="1">
                            <a:latin typeface="Cambria Math" panose="02040503050406030204" pitchFamily="18" charset="0"/>
                          </a:rPr>
                        </m:ctrlPr>
                      </m:sSubPr>
                      <m:e>
                        <m:r>
                          <a:rPr lang="en-US" i="1">
                            <a:latin typeface="Cambria Math"/>
                          </a:rPr>
                          <m:t>𝑎</m:t>
                        </m:r>
                      </m:e>
                      <m:sub>
                        <m:r>
                          <a:rPr lang="en-US" i="1">
                            <a:latin typeface="Cambria Math"/>
                          </a:rPr>
                          <m:t>𝑐</m:t>
                        </m:r>
                      </m:sub>
                    </m:sSub>
                    <m:r>
                      <a:rPr lang="en-US" i="1">
                        <a:latin typeface="Cambria Math"/>
                      </a:rPr>
                      <m:t> </m:t>
                    </m:r>
                    <m:f>
                      <m:fPr>
                        <m:ctrlPr>
                          <a:rPr lang="en-US" i="1">
                            <a:latin typeface="Cambria Math" panose="02040503050406030204" pitchFamily="18" charset="0"/>
                          </a:rPr>
                        </m:ctrlPr>
                      </m:fPr>
                      <m:num>
                        <m:r>
                          <a:rPr lang="en-US" i="1">
                            <a:latin typeface="Cambria Math"/>
                          </a:rPr>
                          <m:t>𝑍</m:t>
                        </m:r>
                        <m:d>
                          <m:dPr>
                            <m:ctrlPr>
                              <a:rPr lang="en-US" i="1">
                                <a:latin typeface="Cambria Math" panose="02040503050406030204" pitchFamily="18" charset="0"/>
                              </a:rPr>
                            </m:ctrlPr>
                          </m:dPr>
                          <m:e>
                            <m:r>
                              <a:rPr lang="en-US" i="1">
                                <a:latin typeface="Cambria Math"/>
                              </a:rPr>
                              <m:t>𝑍</m:t>
                            </m:r>
                            <m:r>
                              <a:rPr lang="en-US" i="1">
                                <a:latin typeface="Cambria Math"/>
                              </a:rPr>
                              <m:t>−</m:t>
                            </m:r>
                            <m:r>
                              <a:rPr lang="en-US" i="1">
                                <a:latin typeface="Cambria Math"/>
                              </a:rPr>
                              <m:t>1</m:t>
                            </m:r>
                          </m:e>
                        </m:d>
                      </m:num>
                      <m:den>
                        <m:r>
                          <a:rPr lang="en-US" i="1">
                            <a:latin typeface="Cambria Math"/>
                          </a:rPr>
                          <m:t>  </m:t>
                        </m:r>
                        <m:sSup>
                          <m:sSupPr>
                            <m:ctrlPr>
                              <a:rPr lang="en-US" i="1">
                                <a:latin typeface="Cambria Math" panose="02040503050406030204" pitchFamily="18" charset="0"/>
                              </a:rPr>
                            </m:ctrlPr>
                          </m:sSupPr>
                          <m:e>
                            <m:r>
                              <a:rPr lang="en-US" i="1">
                                <a:latin typeface="Cambria Math"/>
                              </a:rPr>
                              <m:t>𝐴</m:t>
                            </m:r>
                            <m:r>
                              <a:rPr lang="en-US" i="1">
                                <a:latin typeface="Cambria Math"/>
                              </a:rPr>
                              <m:t> </m:t>
                            </m:r>
                          </m:e>
                          <m:sup>
                            <m:f>
                              <m:fPr>
                                <m:ctrlPr>
                                  <a:rPr lang="en-US" i="1">
                                    <a:latin typeface="Cambria Math" panose="02040503050406030204" pitchFamily="18" charset="0"/>
                                  </a:rPr>
                                </m:ctrlPr>
                              </m:fPr>
                              <m:num>
                                <m:r>
                                  <a:rPr lang="en-US" i="1">
                                    <a:latin typeface="Cambria Math"/>
                                  </a:rPr>
                                  <m:t>1</m:t>
                                </m:r>
                              </m:num>
                              <m:den>
                                <m:r>
                                  <a:rPr lang="en-US" i="1">
                                    <a:latin typeface="Cambria Math"/>
                                  </a:rPr>
                                  <m:t>3</m:t>
                                </m:r>
                              </m:den>
                            </m:f>
                          </m:sup>
                        </m:sSup>
                      </m:den>
                    </m:f>
                    <m:r>
                      <a:rPr lang="en-US" i="1">
                        <a:latin typeface="Cambria Math"/>
                      </a:rPr>
                      <m:t> </m:t>
                    </m:r>
                  </m:oMath>
                </a14:m>
                <a:r>
                  <a:rPr lang="en-US" dirty="0"/>
                  <a:t> </a:t>
                </a:r>
                <a14:m>
                  <m:oMath xmlns:m="http://schemas.openxmlformats.org/officeDocument/2006/math">
                    <m:r>
                      <a:rPr lang="en-US" i="1">
                        <a:latin typeface="Cambria Math"/>
                      </a:rPr>
                      <m:t>− </m:t>
                    </m:r>
                    <m:sSub>
                      <m:sSubPr>
                        <m:ctrlPr>
                          <a:rPr lang="en-US" i="1">
                            <a:latin typeface="Cambria Math" panose="02040503050406030204" pitchFamily="18" charset="0"/>
                          </a:rPr>
                        </m:ctrlPr>
                      </m:sSubPr>
                      <m:e>
                        <m:r>
                          <a:rPr lang="en-US" i="1">
                            <a:latin typeface="Cambria Math"/>
                          </a:rPr>
                          <m:t>𝑎</m:t>
                        </m:r>
                      </m:e>
                      <m:sub>
                        <m:r>
                          <a:rPr lang="en-US" i="1">
                            <a:latin typeface="Cambria Math"/>
                          </a:rPr>
                          <m:t>𝑎</m:t>
                        </m:r>
                      </m:sub>
                    </m:sSub>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𝑁</m:t>
                                </m:r>
                                <m:r>
                                  <a:rPr lang="en-US" i="1">
                                    <a:latin typeface="Cambria Math"/>
                                  </a:rPr>
                                  <m:t>−</m:t>
                                </m:r>
                                <m:r>
                                  <a:rPr lang="en-US" i="1">
                                    <a:latin typeface="Cambria Math"/>
                                  </a:rPr>
                                  <m:t>𝑍</m:t>
                                </m:r>
                              </m:e>
                            </m:d>
                          </m:e>
                          <m:sup>
                            <m:r>
                              <a:rPr lang="en-US" i="1">
                                <a:latin typeface="Cambria Math"/>
                              </a:rPr>
                              <m:t>2</m:t>
                            </m:r>
                          </m:sup>
                        </m:sSup>
                      </m:num>
                      <m:den>
                        <m:r>
                          <a:rPr lang="en-US" i="1">
                            <a:latin typeface="Cambria Math"/>
                          </a:rPr>
                          <m:t>𝐴</m:t>
                        </m:r>
                      </m:den>
                    </m:f>
                    <m:r>
                      <a:rPr lang="en-US" i="1">
                        <a:latin typeface="Cambria Math"/>
                      </a:rPr>
                      <m:t> ± </m:t>
                    </m:r>
                  </m:oMath>
                </a14:m>
                <a:r>
                  <a:rPr lang="en-US" dirty="0" err="1"/>
                  <a:t>E</a:t>
                </a:r>
                <a:r>
                  <a:rPr lang="en-US" baseline="-25000" dirty="0" err="1"/>
                  <a:t>δ</a:t>
                </a:r>
                <a:r>
                  <a:rPr lang="en-US" baseline="-25000" dirty="0"/>
                  <a:t>                      </a:t>
                </a:r>
                <a:r>
                  <a:rPr lang="en-US" dirty="0"/>
                  <a:t>(3-8 )</a:t>
                </a:r>
                <a:r>
                  <a:rPr lang="en-US" baseline="-25000" dirty="0"/>
                  <a:t>    </a:t>
                </a:r>
                <a:endParaRPr lang="en-US" dirty="0"/>
              </a:p>
              <a:p>
                <a:r>
                  <a:rPr lang="en-US" dirty="0"/>
                  <a:t>Substituted equation(3-8)into equation (3-2)to get equation of mass formula;</a:t>
                </a:r>
              </a:p>
              <a:p>
                <a:r>
                  <a:rPr lang="en-US" dirty="0"/>
                  <a:t>M(A,Z)= Z M</a:t>
                </a:r>
                <a:r>
                  <a:rPr lang="en-US" baseline="-25000" dirty="0"/>
                  <a:t>H  </a:t>
                </a:r>
                <a:r>
                  <a:rPr lang="en-US" dirty="0"/>
                  <a:t>+ N </a:t>
                </a:r>
                <a:r>
                  <a:rPr lang="en-US" dirty="0" err="1"/>
                  <a:t>M</a:t>
                </a:r>
                <a:r>
                  <a:rPr lang="en-US" baseline="-25000" dirty="0" err="1"/>
                  <a:t>n</a:t>
                </a:r>
                <a:r>
                  <a:rPr lang="en-US" baseline="-25000" dirty="0"/>
                  <a:t> </a:t>
                </a:r>
                <a:r>
                  <a:rPr lang="en-US" dirty="0"/>
                  <a:t>-</a:t>
                </a:r>
                <a:r>
                  <a:rPr lang="en-US" baseline="-25000" dirty="0"/>
                  <a:t>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𝑎</m:t>
                                </m:r>
                              </m:e>
                              <m:sub>
                                <m:r>
                                  <a:rPr lang="en-US" i="1">
                                    <a:latin typeface="Cambria Math"/>
                                  </a:rPr>
                                  <m:t>𝑣</m:t>
                                </m:r>
                                <m:r>
                                  <a:rPr lang="en-US" i="1">
                                    <a:latin typeface="Cambria Math"/>
                                  </a:rPr>
                                  <m:t> </m:t>
                                </m:r>
                              </m:sub>
                            </m:sSub>
                            <m:r>
                              <a:rPr lang="en-US" i="1">
                                <a:latin typeface="Cambria Math"/>
                              </a:rPr>
                              <m:t>𝐴</m:t>
                            </m:r>
                            <m:r>
                              <a:rPr lang="en-US" i="1">
                                <a:latin typeface="Cambria Math"/>
                              </a:rPr>
                              <m:t>   </m:t>
                            </m:r>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den>
                        </m:f>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𝑎</m:t>
                                </m:r>
                              </m:e>
                              <m:sub>
                                <m:r>
                                  <a:rPr lang="en-US" i="1">
                                    <a:latin typeface="Cambria Math"/>
                                  </a:rPr>
                                  <m:t>𝑠</m:t>
                                </m:r>
                              </m:sub>
                            </m:sSub>
                            <m:sSup>
                              <m:sSupPr>
                                <m:ctrlPr>
                                  <a:rPr lang="en-US" i="1">
                                    <a:latin typeface="Cambria Math" panose="02040503050406030204" pitchFamily="18" charset="0"/>
                                  </a:rPr>
                                </m:ctrlPr>
                              </m:sSupPr>
                              <m:e>
                                <m:r>
                                  <a:rPr lang="en-US" i="1">
                                    <a:latin typeface="Cambria Math"/>
                                  </a:rPr>
                                  <m:t>𝐴</m:t>
                                </m:r>
                                <m:r>
                                  <a:rPr lang="en-US" i="1">
                                    <a:latin typeface="Cambria Math"/>
                                  </a:rPr>
                                  <m:t> </m:t>
                                </m:r>
                              </m:e>
                              <m:sup>
                                <m:f>
                                  <m:fPr>
                                    <m:ctrlPr>
                                      <a:rPr lang="en-US" i="1">
                                        <a:latin typeface="Cambria Math" panose="02040503050406030204" pitchFamily="18" charset="0"/>
                                      </a:rPr>
                                    </m:ctrlPr>
                                  </m:fPr>
                                  <m:num>
                                    <m:r>
                                      <a:rPr lang="en-US" i="1">
                                        <a:latin typeface="Cambria Math"/>
                                      </a:rPr>
                                      <m:t>2</m:t>
                                    </m:r>
                                  </m:num>
                                  <m:den>
                                    <m:r>
                                      <a:rPr lang="en-US" i="1">
                                        <a:latin typeface="Cambria Math"/>
                                      </a:rPr>
                                      <m:t>3</m:t>
                                    </m:r>
                                  </m:den>
                                </m:f>
                              </m:sup>
                            </m:sSup>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den>
                        </m:f>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𝑐</m:t>
                            </m:r>
                          </m:sub>
                        </m:sSub>
                        <m:f>
                          <m:fPr>
                            <m:ctrlPr>
                              <a:rPr lang="en-US" i="1">
                                <a:latin typeface="Cambria Math" panose="02040503050406030204" pitchFamily="18" charset="0"/>
                              </a:rPr>
                            </m:ctrlPr>
                          </m:fPr>
                          <m:num>
                            <m:r>
                              <a:rPr lang="en-US" i="1">
                                <a:latin typeface="Cambria Math"/>
                              </a:rPr>
                              <m:t>𝑍</m:t>
                            </m:r>
                            <m:d>
                              <m:dPr>
                                <m:ctrlPr>
                                  <a:rPr lang="en-US" i="1">
                                    <a:latin typeface="Cambria Math" panose="02040503050406030204" pitchFamily="18" charset="0"/>
                                  </a:rPr>
                                </m:ctrlPr>
                              </m:dPr>
                              <m:e>
                                <m:r>
                                  <a:rPr lang="en-US" i="1">
                                    <a:latin typeface="Cambria Math"/>
                                  </a:rPr>
                                  <m:t>𝑍</m:t>
                                </m:r>
                                <m:r>
                                  <a:rPr lang="en-US" i="1">
                                    <a:latin typeface="Cambria Math"/>
                                  </a:rPr>
                                  <m:t>−</m:t>
                                </m:r>
                                <m:r>
                                  <a:rPr lang="en-US" i="1">
                                    <a:latin typeface="Cambria Math"/>
                                  </a:rPr>
                                  <m:t>1</m:t>
                                </m:r>
                              </m:e>
                            </m:d>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r>
                              <a:rPr lang="en-US" i="1">
                                <a:latin typeface="Cambria Math"/>
                              </a:rPr>
                              <m:t>  </m:t>
                            </m:r>
                            <m:sSup>
                              <m:sSupPr>
                                <m:ctrlPr>
                                  <a:rPr lang="en-US" i="1">
                                    <a:latin typeface="Cambria Math" panose="02040503050406030204" pitchFamily="18" charset="0"/>
                                  </a:rPr>
                                </m:ctrlPr>
                              </m:sSupPr>
                              <m:e>
                                <m:r>
                                  <a:rPr lang="en-US" i="1">
                                    <a:latin typeface="Cambria Math"/>
                                  </a:rPr>
                                  <m:t>𝐴</m:t>
                                </m:r>
                                <m:r>
                                  <a:rPr lang="en-US" i="1">
                                    <a:latin typeface="Cambria Math"/>
                                  </a:rPr>
                                  <m:t> </m:t>
                                </m:r>
                              </m:e>
                              <m:sup>
                                <m:f>
                                  <m:fPr>
                                    <m:ctrlPr>
                                      <a:rPr lang="en-US" i="1">
                                        <a:latin typeface="Cambria Math" panose="02040503050406030204" pitchFamily="18" charset="0"/>
                                      </a:rPr>
                                    </m:ctrlPr>
                                  </m:fPr>
                                  <m:num>
                                    <m:r>
                                      <a:rPr lang="en-US" i="1">
                                        <a:latin typeface="Cambria Math"/>
                                      </a:rPr>
                                      <m:t>1</m:t>
                                    </m:r>
                                  </m:num>
                                  <m:den>
                                    <m:r>
                                      <a:rPr lang="en-US" i="1">
                                        <a:latin typeface="Cambria Math"/>
                                      </a:rPr>
                                      <m:t>3</m:t>
                                    </m:r>
                                  </m:den>
                                </m:f>
                              </m:sup>
                            </m:sSup>
                          </m:den>
                        </m:f>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𝑎</m:t>
                            </m:r>
                          </m:sub>
                        </m:sSub>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a:rPr>
                                      <m:t>𝑁</m:t>
                                    </m:r>
                                    <m:r>
                                      <a:rPr lang="en-US" i="1">
                                        <a:latin typeface="Cambria Math"/>
                                      </a:rPr>
                                      <m:t>−</m:t>
                                    </m:r>
                                    <m:r>
                                      <a:rPr lang="en-US" i="1">
                                        <a:latin typeface="Cambria Math"/>
                                      </a:rPr>
                                      <m:t>𝑍</m:t>
                                    </m:r>
                                  </m:e>
                                </m:d>
                              </m:e>
                              <m:sup>
                                <m:r>
                                  <a:rPr lang="en-US" i="1">
                                    <a:latin typeface="Cambria Math"/>
                                  </a:rPr>
                                  <m:t>2</m:t>
                                </m:r>
                              </m:sup>
                            </m:sSup>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r>
                              <a:rPr lang="en-US" i="1">
                                <a:latin typeface="Cambria Math"/>
                              </a:rPr>
                              <m:t>𝐴</m:t>
                            </m:r>
                          </m:den>
                        </m:f>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𝐸</m:t>
                                </m:r>
                              </m:e>
                              <m:sub>
                                <m:r>
                                  <m:rPr>
                                    <m:sty m:val="p"/>
                                  </m:rPr>
                                  <a:rPr lang="en-US" baseline="-25000">
                                    <a:latin typeface="Cambria Math"/>
                                  </a:rPr>
                                  <m:t>δ</m:t>
                                </m:r>
                              </m:sub>
                            </m:sSub>
                            <m:r>
                              <a:rPr lang="en-US" baseline="-25000">
                                <a:latin typeface="Cambria Math"/>
                              </a:rPr>
                              <m:t>  </m:t>
                            </m:r>
                          </m:num>
                          <m:den>
                            <m:sSup>
                              <m:sSupPr>
                                <m:ctrlPr>
                                  <a:rPr lang="en-US" i="1">
                                    <a:latin typeface="Cambria Math" panose="02040503050406030204" pitchFamily="18" charset="0"/>
                                  </a:rPr>
                                </m:ctrlPr>
                              </m:sSupPr>
                              <m:e>
                                <m:r>
                                  <a:rPr lang="en-US" i="1">
                                    <a:latin typeface="Cambria Math"/>
                                  </a:rPr>
                                  <m:t>𝑐</m:t>
                                </m:r>
                              </m:e>
                              <m:sup>
                                <m:r>
                                  <a:rPr lang="en-US" i="1">
                                    <a:latin typeface="Cambria Math"/>
                                  </a:rPr>
                                  <m:t>2</m:t>
                                </m:r>
                              </m:sup>
                            </m:sSup>
                          </m:den>
                        </m:f>
                      </m:e>
                    </m:d>
                  </m:oMath>
                </a14:m>
                <a:r>
                  <a:rPr lang="en-US" dirty="0"/>
                  <a:t>  (3-9)</a:t>
                </a:r>
              </a:p>
              <a:p>
                <a:r>
                  <a:rPr lang="en-US" dirty="0"/>
                  <a:t>                                                                                                                                                                                                                                                                                               </a:t>
                </a:r>
              </a:p>
              <a:p>
                <a:r>
                  <a:rPr lang="en-US" dirty="0"/>
                  <a:t>The values of constants ;</a:t>
                </a:r>
                <a14:m>
                  <m:oMath xmlns:m="http://schemas.openxmlformats.org/officeDocument/2006/math">
                    <m:sSub>
                      <m:sSubPr>
                        <m:ctrlPr>
                          <a:rPr lang="en-US" i="1">
                            <a:latin typeface="Cambria Math" panose="02040503050406030204" pitchFamily="18" charset="0"/>
                          </a:rPr>
                        </m:ctrlPr>
                      </m:sSubPr>
                      <m:e>
                        <m:r>
                          <a:rPr lang="en-US" i="1">
                            <a:latin typeface="Cambria Math"/>
                          </a:rPr>
                          <m:t>   </m:t>
                        </m:r>
                        <m:r>
                          <a:rPr lang="en-US" i="1">
                            <a:latin typeface="Cambria Math"/>
                          </a:rPr>
                          <m:t>𝑎</m:t>
                        </m:r>
                      </m:e>
                      <m:sub>
                        <m:r>
                          <a:rPr lang="en-US" i="1">
                            <a:latin typeface="Cambria Math"/>
                          </a:rPr>
                          <m:t>𝑣</m:t>
                        </m:r>
                        <m:r>
                          <a:rPr lang="en-US" i="1">
                            <a:latin typeface="Cambria Math"/>
                          </a:rPr>
                          <m:t> </m:t>
                        </m:r>
                      </m:sub>
                    </m:sSub>
                    <m:r>
                      <a:rPr lang="en-US" i="1">
                        <a:latin typeface="Cambria Math"/>
                      </a:rPr>
                      <m:t>=</m:t>
                    </m:r>
                    <m:r>
                      <a:rPr lang="en-US" i="1">
                        <a:latin typeface="Cambria Math"/>
                      </a:rPr>
                      <m:t>14</m:t>
                    </m:r>
                    <m:r>
                      <a:rPr lang="en-US" i="1">
                        <a:latin typeface="Cambria Math"/>
                      </a:rPr>
                      <m:t>.</m:t>
                    </m:r>
                    <m:r>
                      <a:rPr lang="en-US" i="1">
                        <a:latin typeface="Cambria Math"/>
                      </a:rPr>
                      <m:t>0</m:t>
                    </m:r>
                    <m:r>
                      <a:rPr lang="en-US" i="1">
                        <a:latin typeface="Cambria Math"/>
                      </a:rPr>
                      <m:t> </m:t>
                    </m:r>
                    <m:r>
                      <a:rPr lang="en-US" i="1">
                        <a:latin typeface="Cambria Math"/>
                      </a:rPr>
                      <m:t>𝑀𝑒𝑉</m:t>
                    </m:r>
                  </m:oMath>
                </a14:m>
                <a:r>
                  <a:rPr lang="en-US" dirty="0"/>
                  <a:t> ,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𝑠</m:t>
                        </m:r>
                      </m:sub>
                    </m:sSub>
                    <m:r>
                      <a:rPr lang="en-US" i="1">
                        <a:latin typeface="Cambria Math"/>
                      </a:rPr>
                      <m:t>=</m:t>
                    </m:r>
                    <m:r>
                      <a:rPr lang="en-US" i="1">
                        <a:latin typeface="Cambria Math"/>
                      </a:rPr>
                      <m:t>13</m:t>
                    </m:r>
                    <m:r>
                      <a:rPr lang="en-US" i="1">
                        <a:latin typeface="Cambria Math"/>
                      </a:rPr>
                      <m:t>.</m:t>
                    </m:r>
                    <m:r>
                      <a:rPr lang="en-US" i="1">
                        <a:latin typeface="Cambria Math"/>
                      </a:rPr>
                      <m:t>1</m:t>
                    </m:r>
                    <m:r>
                      <a:rPr lang="en-US" i="1">
                        <a:latin typeface="Cambria Math"/>
                      </a:rPr>
                      <m:t>𝑀𝑒𝑉</m:t>
                    </m:r>
                  </m:oMath>
                </a14:m>
                <a:r>
                  <a:rPr lang="en-US" dirty="0"/>
                  <a:t>  </a:t>
                </a:r>
                <a:r>
                  <a:rPr lang="en-US" dirty="0" smtClean="0"/>
                  <a:t>,</a:t>
                </a:r>
                <a14:m>
                  <m:oMath xmlns:m="http://schemas.openxmlformats.org/officeDocument/2006/math">
                    <m:sSub>
                      <m:sSubPr>
                        <m:ctrlPr>
                          <a:rPr lang="en-US" i="1" smtClean="0">
                            <a:latin typeface="Cambria Math" panose="02040503050406030204" pitchFamily="18" charset="0"/>
                          </a:rPr>
                        </m:ctrlPr>
                      </m:sSubPr>
                      <m:e>
                        <m:r>
                          <a:rPr lang="en-US" i="1">
                            <a:latin typeface="Cambria Math"/>
                          </a:rPr>
                          <m:t>  </m:t>
                        </m:r>
                        <m:r>
                          <a:rPr lang="en-US" i="1" smtClean="0">
                            <a:latin typeface="Cambria Math"/>
                          </a:rPr>
                          <m:t> </m:t>
                        </m:r>
                        <m:sSub>
                          <m:sSubPr>
                            <m:ctrlPr>
                              <a:rPr lang="en-US" i="1" smtClean="0">
                                <a:latin typeface="Cambria Math" panose="02040503050406030204" pitchFamily="18" charset="0"/>
                              </a:rPr>
                            </m:ctrlPr>
                          </m:sSubPr>
                          <m:e>
                            <m:r>
                              <a:rPr lang="en-US" i="1" smtClean="0">
                                <a:latin typeface="Cambria Math"/>
                              </a:rPr>
                              <m:t>   </m:t>
                            </m:r>
                            <m:r>
                              <a:rPr lang="en-US" i="1">
                                <a:latin typeface="Cambria Math"/>
                              </a:rPr>
                              <m:t>𝑎</m:t>
                            </m:r>
                          </m:e>
                          <m:sub>
                            <m:r>
                              <a:rPr lang="en-US" i="1">
                                <a:latin typeface="Cambria Math"/>
                              </a:rPr>
                              <m:t>𝑐</m:t>
                            </m:r>
                          </m:sub>
                        </m:sSub>
                        <m:r>
                          <a:rPr lang="en-US" i="1">
                            <a:latin typeface="Cambria Math"/>
                          </a:rPr>
                          <m:t>=</m:t>
                        </m:r>
                        <m:r>
                          <a:rPr lang="en-US" i="1">
                            <a:latin typeface="Cambria Math"/>
                          </a:rPr>
                          <m:t>0</m:t>
                        </m:r>
                        <m:r>
                          <a:rPr lang="en-US" i="1">
                            <a:latin typeface="Cambria Math"/>
                          </a:rPr>
                          <m:t>.</m:t>
                        </m:r>
                        <m:r>
                          <a:rPr lang="en-US" i="1">
                            <a:latin typeface="Cambria Math"/>
                          </a:rPr>
                          <m:t>72</m:t>
                        </m:r>
                        <m:r>
                          <a:rPr lang="en-US" i="1">
                            <a:latin typeface="Cambria Math"/>
                          </a:rPr>
                          <m:t> </m:t>
                        </m:r>
                        <m:r>
                          <a:rPr lang="en-US" i="1">
                            <a:latin typeface="Cambria Math"/>
                          </a:rPr>
                          <m:t>𝑀𝑒𝑉</m:t>
                        </m:r>
                        <m:r>
                          <a:rPr lang="en-US">
                            <a:latin typeface="Cambria Math"/>
                          </a:rPr>
                          <m:t>  </m:t>
                        </m:r>
                        <m:r>
                          <a:rPr lang="en-US" i="1">
                            <a:latin typeface="Cambria Math"/>
                          </a:rPr>
                          <m:t>       </m:t>
                        </m:r>
                        <m:r>
                          <a:rPr lang="en-US" i="1">
                            <a:latin typeface="Cambria Math"/>
                          </a:rPr>
                          <m:t>𝑎</m:t>
                        </m:r>
                      </m:e>
                      <m:sub>
                        <m:r>
                          <a:rPr lang="en-US" i="1">
                            <a:latin typeface="Cambria Math"/>
                          </a:rPr>
                          <m:t>𝑎</m:t>
                        </m:r>
                      </m:sub>
                    </m:sSub>
                    <m:r>
                      <a:rPr lang="en-US" i="1" smtClean="0">
                        <a:latin typeface="Cambria Math"/>
                      </a:rPr>
                      <m:t>=</m:t>
                    </m:r>
                    <m:r>
                      <a:rPr lang="en-US" i="1" smtClean="0">
                        <a:latin typeface="Cambria Math"/>
                      </a:rPr>
                      <m:t>19</m:t>
                    </m:r>
                    <m:r>
                      <a:rPr lang="en-US" i="1" smtClean="0">
                        <a:latin typeface="Cambria Math"/>
                      </a:rPr>
                      <m:t>.</m:t>
                    </m:r>
                    <m:r>
                      <a:rPr lang="en-US" i="1" smtClean="0">
                        <a:latin typeface="Cambria Math"/>
                      </a:rPr>
                      <m:t>4</m:t>
                    </m:r>
                    <m:r>
                      <a:rPr lang="en-US" i="1" smtClean="0">
                        <a:latin typeface="Cambria Math"/>
                      </a:rPr>
                      <m:t>𝑀𝑒𝑉</m:t>
                    </m:r>
                  </m:oMath>
                </a14:m>
                <a:r>
                  <a:rPr lang="en-US" dirty="0"/>
                  <a:t>     </a:t>
                </a:r>
              </a:p>
              <a:p>
                <a:r>
                  <a:rPr lang="en-US" dirty="0"/>
                  <a:t>       </a:t>
                </a:r>
              </a:p>
              <a:p>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95536" y="-26954"/>
                <a:ext cx="8496944" cy="7559249"/>
              </a:xfrm>
              <a:prstGeom prst="rect">
                <a:avLst/>
              </a:prstGeom>
              <a:blipFill rotWithShape="1">
                <a:blip r:embed="rId2"/>
                <a:stretch>
                  <a:fillRect l="-1506" t="-726"/>
                </a:stretch>
              </a:blipFill>
            </p:spPr>
            <p:txBody>
              <a:bodyPr/>
              <a:lstStyle/>
              <a:p>
                <a:r>
                  <a:rPr lang="en-US">
                    <a:noFill/>
                  </a:rPr>
                  <a:t> </a:t>
                </a:r>
              </a:p>
            </p:txBody>
          </p:sp>
        </mc:Fallback>
      </mc:AlternateContent>
    </p:spTree>
    <p:extLst>
      <p:ext uri="{BB962C8B-B14F-4D97-AF65-F5344CB8AC3E}">
        <p14:creationId xmlns:p14="http://schemas.microsoft.com/office/powerpoint/2010/main" val="89421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611560" y="404664"/>
                <a:ext cx="7776864" cy="3266663"/>
              </a:xfrm>
              <a:prstGeom prst="rect">
                <a:avLst/>
              </a:prstGeom>
            </p:spPr>
            <p:txBody>
              <a:bodyPr wrap="square">
                <a:spAutoFit/>
              </a:bodyPr>
              <a:lstStyle/>
              <a:p>
                <a:r>
                  <a:rPr lang="en-US" sz="2000" b="1" dirty="0">
                    <a:solidFill>
                      <a:schemeClr val="accent2">
                        <a:lumMod val="75000"/>
                      </a:schemeClr>
                    </a:solidFill>
                  </a:rPr>
                  <a:t>3- 1-f</a:t>
                </a:r>
                <a:r>
                  <a:rPr lang="en-US" sz="2000" dirty="0">
                    <a:solidFill>
                      <a:schemeClr val="accent2">
                        <a:lumMod val="75000"/>
                      </a:schemeClr>
                    </a:solidFill>
                  </a:rPr>
                  <a:t>  )</a:t>
                </a:r>
                <a:r>
                  <a:rPr lang="en-US" sz="2000" b="1" dirty="0">
                    <a:solidFill>
                      <a:schemeClr val="accent2">
                        <a:lumMod val="75000"/>
                      </a:schemeClr>
                    </a:solidFill>
                  </a:rPr>
                  <a:t>Coulomb Energy of Spherical </a:t>
                </a:r>
                <a:r>
                  <a:rPr lang="en-US" sz="2000" b="1" dirty="0" smtClean="0">
                    <a:solidFill>
                      <a:schemeClr val="accent2">
                        <a:lumMod val="75000"/>
                      </a:schemeClr>
                    </a:solidFill>
                  </a:rPr>
                  <a:t>Nucleus</a:t>
                </a:r>
              </a:p>
              <a:p>
                <a:endParaRPr lang="en-US" sz="2000" dirty="0">
                  <a:solidFill>
                    <a:schemeClr val="accent2">
                      <a:lumMod val="75000"/>
                    </a:schemeClr>
                  </a:solidFill>
                </a:endParaRPr>
              </a:p>
              <a:p>
                <a:r>
                  <a:rPr lang="en-US" b="1" dirty="0"/>
                  <a:t>      </a:t>
                </a:r>
                <a:r>
                  <a:rPr lang="en-US" dirty="0"/>
                  <a:t>Consider the nucleus as a uniformly charged sphere of charge </a:t>
                </a:r>
                <a:r>
                  <a:rPr lang="en-US" dirty="0" err="1"/>
                  <a:t>Ze</a:t>
                </a:r>
                <a:r>
                  <a:rPr lang="en-US" dirty="0"/>
                  <a:t>  and the charge density  </a:t>
                </a:r>
                <a14:m>
                  <m:oMath xmlns:m="http://schemas.openxmlformats.org/officeDocument/2006/math">
                    <m:r>
                      <a:rPr lang="en-US" i="1">
                        <a:latin typeface="Cambria Math"/>
                      </a:rPr>
                      <m:t>𝜌</m:t>
                    </m:r>
                  </m:oMath>
                </a14:m>
                <a:r>
                  <a:rPr lang="en-US" dirty="0"/>
                  <a:t> . </a:t>
                </a:r>
              </a:p>
              <a:p>
                <a:r>
                  <a:rPr lang="en-US" dirty="0"/>
                  <a:t>                      </a:t>
                </a:r>
                <a14:m>
                  <m:oMath xmlns:m="http://schemas.openxmlformats.org/officeDocument/2006/math">
                    <m:r>
                      <a:rPr lang="en-US" i="1">
                        <a:latin typeface="Cambria Math"/>
                      </a:rPr>
                      <m:t>𝜌</m:t>
                    </m:r>
                    <m:r>
                      <a:rPr lang="en-US" i="1">
                        <a:latin typeface="Cambria Math"/>
                      </a:rPr>
                      <m:t>= </m:t>
                    </m:r>
                    <m:f>
                      <m:fPr>
                        <m:ctrlPr>
                          <a:rPr lang="en-US" i="1">
                            <a:latin typeface="Cambria Math" panose="02040503050406030204" pitchFamily="18" charset="0"/>
                          </a:rPr>
                        </m:ctrlPr>
                      </m:fPr>
                      <m:num>
                        <m:r>
                          <a:rPr lang="en-US" i="1">
                            <a:latin typeface="Cambria Math"/>
                          </a:rPr>
                          <m:t>  </m:t>
                        </m:r>
                        <m:r>
                          <a:rPr lang="en-US" i="1">
                            <a:latin typeface="Cambria Math"/>
                          </a:rPr>
                          <m:t>𝑍𝑒</m:t>
                        </m:r>
                        <m:r>
                          <a:rPr lang="en-US" i="1">
                            <a:latin typeface="Cambria Math"/>
                          </a:rPr>
                          <m:t>  </m:t>
                        </m:r>
                      </m:num>
                      <m:den>
                        <m:f>
                          <m:fPr>
                            <m:ctrlPr>
                              <a:rPr lang="en-US" i="1">
                                <a:latin typeface="Cambria Math" panose="02040503050406030204" pitchFamily="18" charset="0"/>
                              </a:rPr>
                            </m:ctrlPr>
                          </m:fPr>
                          <m:num>
                            <m:r>
                              <a:rPr lang="en-US" i="1">
                                <a:latin typeface="Cambria Math"/>
                              </a:rPr>
                              <m:t>4</m:t>
                            </m:r>
                          </m:num>
                          <m:den>
                            <m:r>
                              <a:rPr lang="en-US" i="1">
                                <a:latin typeface="Cambria Math"/>
                              </a:rPr>
                              <m:t>3</m:t>
                            </m:r>
                          </m:den>
                        </m:f>
                        <m:r>
                          <a:rPr lang="en-US" i="1">
                            <a:latin typeface="Cambria Math"/>
                          </a:rPr>
                          <m:t> </m:t>
                        </m:r>
                        <m:r>
                          <a:rPr lang="en-US" i="1">
                            <a:latin typeface="Cambria Math"/>
                          </a:rPr>
                          <m:t>𝜋</m:t>
                        </m:r>
                        <m:r>
                          <a:rPr lang="en-US" i="1">
                            <a:latin typeface="Cambria Math"/>
                          </a:rPr>
                          <m:t> </m:t>
                        </m:r>
                        <m:sSup>
                          <m:sSupPr>
                            <m:ctrlPr>
                              <a:rPr lang="en-US" i="1">
                                <a:latin typeface="Cambria Math" panose="02040503050406030204" pitchFamily="18" charset="0"/>
                              </a:rPr>
                            </m:ctrlPr>
                          </m:sSupPr>
                          <m:e>
                            <m:r>
                              <a:rPr lang="en-US" i="1">
                                <a:latin typeface="Cambria Math"/>
                              </a:rPr>
                              <m:t>𝑅</m:t>
                            </m:r>
                          </m:e>
                          <m:sup>
                            <m:r>
                              <a:rPr lang="en-US" i="1">
                                <a:latin typeface="Cambria Math"/>
                              </a:rPr>
                              <m:t>3</m:t>
                            </m:r>
                          </m:sup>
                        </m:sSup>
                      </m:den>
                    </m:f>
                    <m:r>
                      <a:rPr lang="en-US" i="1">
                        <a:latin typeface="Cambria Math"/>
                      </a:rPr>
                      <m:t> </m:t>
                    </m:r>
                  </m:oMath>
                </a14:m>
                <a:r>
                  <a:rPr lang="en-US" dirty="0"/>
                  <a:t>                                                                           (3-10)</a:t>
                </a:r>
              </a:p>
              <a:p>
                <a:r>
                  <a:rPr lang="en-US" dirty="0"/>
                  <a:t>Assume a charged sphere of radius(</a:t>
                </a:r>
                <a:r>
                  <a:rPr lang="en-US" b="1" dirty="0"/>
                  <a:t>r</a:t>
                </a:r>
                <a:r>
                  <a:rPr lang="en-US" dirty="0"/>
                  <a:t>) has been built up as shown in Fig.( 3-2a  ). The additional work required to add a layer of thickness </a:t>
                </a:r>
                <a:r>
                  <a:rPr lang="en-US" b="1" dirty="0" err="1"/>
                  <a:t>dr</a:t>
                </a:r>
                <a:r>
                  <a:rPr lang="en-US" b="1" dirty="0"/>
                  <a:t> </a:t>
                </a:r>
                <a:r>
                  <a:rPr lang="en-US" dirty="0"/>
                  <a:t>to the sphere can be calculated by assuming the charge   </a:t>
                </a:r>
                <a14:m>
                  <m:oMath xmlns:m="http://schemas.openxmlformats.org/officeDocument/2006/math">
                    <m:f>
                      <m:fPr>
                        <m:ctrlPr>
                          <a:rPr lang="en-US" i="1">
                            <a:latin typeface="Cambria Math" panose="02040503050406030204" pitchFamily="18" charset="0"/>
                          </a:rPr>
                        </m:ctrlPr>
                      </m:fPr>
                      <m:num>
                        <m:r>
                          <a:rPr lang="en-US" i="1">
                            <a:latin typeface="Cambria Math"/>
                          </a:rPr>
                          <m:t>4</m:t>
                        </m:r>
                      </m:num>
                      <m:den>
                        <m:r>
                          <a:rPr lang="en-US" i="1">
                            <a:latin typeface="Cambria Math"/>
                          </a:rPr>
                          <m:t>3</m:t>
                        </m:r>
                      </m:den>
                    </m:f>
                    <m:r>
                      <a:rPr lang="en-US" i="1">
                        <a:latin typeface="Cambria Math"/>
                      </a:rPr>
                      <m:t> </m:t>
                    </m:r>
                    <m:r>
                      <a:rPr lang="en-US" i="1">
                        <a:latin typeface="Cambria Math"/>
                      </a:rPr>
                      <m:t>𝜋</m:t>
                    </m:r>
                    <m:r>
                      <a:rPr lang="en-US" i="1">
                        <a:latin typeface="Cambria Math"/>
                      </a:rPr>
                      <m:t> </m:t>
                    </m:r>
                    <m:sSup>
                      <m:sSupPr>
                        <m:ctrlPr>
                          <a:rPr lang="en-US" i="1">
                            <a:latin typeface="Cambria Math" panose="02040503050406030204" pitchFamily="18" charset="0"/>
                          </a:rPr>
                        </m:ctrlPr>
                      </m:sSupPr>
                      <m:e>
                        <m:r>
                          <a:rPr lang="en-US" i="1">
                            <a:latin typeface="Cambria Math"/>
                          </a:rPr>
                          <m:t>𝑟</m:t>
                        </m:r>
                      </m:e>
                      <m:sup>
                        <m:r>
                          <a:rPr lang="en-US" i="1">
                            <a:latin typeface="Cambria Math"/>
                          </a:rPr>
                          <m:t>3</m:t>
                        </m:r>
                      </m:sup>
                    </m:sSup>
                    <m:r>
                      <a:rPr lang="en-US" i="1">
                        <a:latin typeface="Cambria Math"/>
                      </a:rPr>
                      <m:t>𝜌</m:t>
                    </m:r>
                  </m:oMath>
                </a14:m>
                <a:r>
                  <a:rPr lang="en-US" dirty="0"/>
                  <a:t>  of the original sphere is concentrated  at the center of the shell. The electrical potential energy of the nucleus is therefore </a:t>
                </a:r>
              </a:p>
            </p:txBody>
          </p:sp>
        </mc:Choice>
        <mc:Fallback xmlns="">
          <p:sp>
            <p:nvSpPr>
              <p:cNvPr id="6" name="Rectangle 5"/>
              <p:cNvSpPr>
                <a:spLocks noRot="1" noChangeAspect="1" noMove="1" noResize="1" noEditPoints="1" noAdjustHandles="1" noChangeArrowheads="1" noChangeShapeType="1" noTextEdit="1"/>
              </p:cNvSpPr>
              <p:nvPr/>
            </p:nvSpPr>
            <p:spPr>
              <a:xfrm>
                <a:off x="611560" y="404664"/>
                <a:ext cx="7776864" cy="3266663"/>
              </a:xfrm>
              <a:prstGeom prst="rect">
                <a:avLst/>
              </a:prstGeom>
              <a:blipFill rotWithShape="1">
                <a:blip r:embed="rId2"/>
                <a:stretch>
                  <a:fillRect l="-784" t="-933" b="-20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9289" y="3341567"/>
                <a:ext cx="8064896" cy="1887633"/>
              </a:xfrm>
              <a:prstGeom prst="rect">
                <a:avLst/>
              </a:prstGeom>
            </p:spPr>
            <p:txBody>
              <a:bodyPr wrap="square">
                <a:spAutoFit/>
              </a:bodyPr>
              <a:lstStyle/>
              <a:p>
                <a:r>
                  <a:rPr lang="en-US" dirty="0"/>
                  <a:t> </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𝑐𝑜𝑢𝑙𝑜𝑚𝑏</m:t>
                        </m:r>
                        <m:r>
                          <a:rPr lang="en-US" i="1">
                            <a:latin typeface="Cambria Math"/>
                          </a:rPr>
                          <m:t> </m:t>
                        </m:r>
                      </m:sub>
                    </m:sSub>
                    <m:r>
                      <a:rPr lang="en-US" i="1">
                        <a:latin typeface="Cambria Math"/>
                      </a:rPr>
                      <m:t>=</m:t>
                    </m:r>
                    <m:nary>
                      <m:naryPr>
                        <m:limLoc m:val="undOvr"/>
                        <m:ctrlPr>
                          <a:rPr lang="en-US" i="1">
                            <a:latin typeface="Cambria Math" panose="02040503050406030204" pitchFamily="18" charset="0"/>
                          </a:rPr>
                        </m:ctrlPr>
                      </m:naryPr>
                      <m:sub>
                        <m:r>
                          <a:rPr lang="en-US" i="1">
                            <a:latin typeface="Cambria Math"/>
                          </a:rPr>
                          <m:t>0</m:t>
                        </m:r>
                      </m:sub>
                      <m:sup>
                        <m:r>
                          <a:rPr lang="en-US" i="1">
                            <a:latin typeface="Cambria Math"/>
                          </a:rPr>
                          <m:t>𝑅</m:t>
                        </m:r>
                      </m:sup>
                      <m:e>
                        <m:f>
                          <m:fPr>
                            <m:ctrlPr>
                              <a:rPr lang="en-US" i="1">
                                <a:latin typeface="Cambria Math" panose="02040503050406030204" pitchFamily="18" charset="0"/>
                              </a:rPr>
                            </m:ctrlPr>
                          </m:fPr>
                          <m:num>
                            <m:r>
                              <a:rPr lang="en-US" i="1">
                                <a:latin typeface="Cambria Math"/>
                              </a:rPr>
                              <m:t>4</m:t>
                            </m:r>
                          </m:num>
                          <m:den>
                            <m:r>
                              <a:rPr lang="en-US" i="1">
                                <a:latin typeface="Cambria Math"/>
                              </a:rPr>
                              <m:t>3</m:t>
                            </m:r>
                          </m:den>
                        </m:f>
                        <m:r>
                          <a:rPr lang="en-US" i="1">
                            <a:latin typeface="Cambria Math"/>
                          </a:rPr>
                          <m:t> </m:t>
                        </m:r>
                        <m:r>
                          <a:rPr lang="en-US" i="1">
                            <a:latin typeface="Cambria Math"/>
                          </a:rPr>
                          <m:t>𝜋</m:t>
                        </m:r>
                        <m:r>
                          <a:rPr lang="en-US" i="1">
                            <a:latin typeface="Cambria Math"/>
                          </a:rPr>
                          <m:t> </m:t>
                        </m:r>
                        <m:sSup>
                          <m:sSupPr>
                            <m:ctrlPr>
                              <a:rPr lang="en-US" i="1">
                                <a:latin typeface="Cambria Math" panose="02040503050406030204" pitchFamily="18" charset="0"/>
                              </a:rPr>
                            </m:ctrlPr>
                          </m:sSupPr>
                          <m:e>
                            <m:r>
                              <a:rPr lang="en-US" i="1">
                                <a:latin typeface="Cambria Math"/>
                              </a:rPr>
                              <m:t>𝑟</m:t>
                            </m:r>
                          </m:e>
                          <m:sup>
                            <m:r>
                              <a:rPr lang="en-US" i="1">
                                <a:latin typeface="Cambria Math"/>
                              </a:rPr>
                              <m:t>3</m:t>
                            </m:r>
                          </m:sup>
                        </m:sSup>
                        <m:r>
                          <a:rPr lang="en-US" i="1">
                            <a:latin typeface="Cambria Math"/>
                          </a:rPr>
                          <m:t>𝜌</m:t>
                        </m:r>
                      </m:e>
                    </m:nary>
                    <m:r>
                      <a:rPr lang="en-US" i="1">
                        <a:latin typeface="Cambria Math"/>
                      </a:rPr>
                      <m:t>.4</m:t>
                    </m:r>
                    <m:r>
                      <a:rPr lang="en-US" i="1">
                        <a:latin typeface="Cambria Math"/>
                      </a:rPr>
                      <m:t>𝜋</m:t>
                    </m:r>
                    <m:r>
                      <a:rPr lang="en-US" i="1">
                        <a:latin typeface="Cambria Math"/>
                      </a:rPr>
                      <m:t> </m:t>
                    </m:r>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r>
                      <a:rPr lang="en-US" i="1">
                        <a:latin typeface="Cambria Math"/>
                      </a:rPr>
                      <m:t>𝑑𝑟</m:t>
                    </m:r>
                    <m:r>
                      <a:rPr lang="en-US" i="1">
                        <a:latin typeface="Cambria Math"/>
                      </a:rPr>
                      <m:t>𝜌</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𝑟</m:t>
                        </m:r>
                      </m:den>
                    </m:f>
                    <m:r>
                      <a:rPr lang="en-US" i="1">
                        <a:latin typeface="Cambria Math"/>
                      </a:rPr>
                      <m:t> </m:t>
                    </m:r>
                  </m:oMath>
                </a14:m>
                <a:r>
                  <a:rPr lang="en-US" dirty="0"/>
                  <a:t> </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𝑐𝑜𝑢𝑙𝑜𝑚𝑏</m:t>
                        </m:r>
                        <m:r>
                          <a:rPr lang="en-US" i="1">
                            <a:latin typeface="Cambria Math"/>
                          </a:rPr>
                          <m:t> = </m:t>
                        </m:r>
                      </m:sub>
                    </m:sSub>
                    <m:r>
                      <a:rPr lang="en-US" i="1">
                        <a:latin typeface="Cambria Math"/>
                      </a:rPr>
                      <m:t>  </m:t>
                    </m:r>
                    <m:f>
                      <m:fPr>
                        <m:ctrlPr>
                          <a:rPr lang="en-US" i="1">
                            <a:latin typeface="Cambria Math" panose="02040503050406030204" pitchFamily="18" charset="0"/>
                          </a:rPr>
                        </m:ctrlPr>
                      </m:fPr>
                      <m:num>
                        <m:r>
                          <a:rPr lang="en-US" i="1">
                            <a:latin typeface="Cambria Math"/>
                          </a:rPr>
                          <m:t>16</m:t>
                        </m:r>
                      </m:num>
                      <m:den>
                        <m:r>
                          <a:rPr lang="en-US" i="1">
                            <a:latin typeface="Cambria Math"/>
                          </a:rPr>
                          <m:t>15</m:t>
                        </m:r>
                      </m:den>
                    </m:f>
                    <m:r>
                      <a:rPr lang="en-US" i="1">
                        <a:latin typeface="Cambria Math"/>
                      </a:rPr>
                      <m:t>  </m:t>
                    </m:r>
                    <m:r>
                      <a:rPr lang="en-US" i="1">
                        <a:latin typeface="Cambria Math"/>
                      </a:rPr>
                      <m:t>𝜋</m:t>
                    </m:r>
                    <m:r>
                      <a:rPr lang="en-US" i="1">
                        <a:latin typeface="Cambria Math"/>
                      </a:rPr>
                      <m:t> </m:t>
                    </m:r>
                    <m:sSup>
                      <m:sSupPr>
                        <m:ctrlPr>
                          <a:rPr lang="en-US" i="1">
                            <a:latin typeface="Cambria Math" panose="02040503050406030204" pitchFamily="18" charset="0"/>
                          </a:rPr>
                        </m:ctrlPr>
                      </m:sSupPr>
                      <m:e>
                        <m:r>
                          <a:rPr lang="en-US" i="1">
                            <a:latin typeface="Cambria Math"/>
                          </a:rPr>
                          <m:t>𝜌</m:t>
                        </m:r>
                      </m:e>
                      <m:sup>
                        <m:r>
                          <a:rPr lang="en-US" i="1">
                            <a:latin typeface="Cambria Math"/>
                          </a:rPr>
                          <m:t>2 </m:t>
                        </m:r>
                      </m:sup>
                    </m:sSup>
                    <m:r>
                      <a:rPr lang="en-US" i="1">
                        <a:latin typeface="Cambria Math"/>
                      </a:rPr>
                      <m:t> </m:t>
                    </m:r>
                    <m:sSup>
                      <m:sSupPr>
                        <m:ctrlPr>
                          <a:rPr lang="en-US" i="1">
                            <a:latin typeface="Cambria Math" panose="02040503050406030204" pitchFamily="18" charset="0"/>
                          </a:rPr>
                        </m:ctrlPr>
                      </m:sSupPr>
                      <m:e>
                        <m:r>
                          <a:rPr lang="en-US" i="1">
                            <a:latin typeface="Cambria Math"/>
                          </a:rPr>
                          <m:t>𝑅</m:t>
                        </m:r>
                      </m:e>
                      <m:sup>
                        <m:r>
                          <a:rPr lang="en-US" i="1">
                            <a:latin typeface="Cambria Math"/>
                          </a:rPr>
                          <m:t>5</m:t>
                        </m:r>
                      </m:sup>
                    </m:sSup>
                  </m:oMath>
                </a14:m>
                <a:r>
                  <a:rPr lang="en-US" dirty="0"/>
                  <a:t>                                                                     (3-11)</a:t>
                </a:r>
              </a:p>
              <a:p>
                <a:r>
                  <a:rPr lang="en-US" dirty="0"/>
                  <a:t>                  </a:t>
                </a:r>
                <a:r>
                  <a:rPr lang="en-US" dirty="0" err="1"/>
                  <a:t>Substuting</a:t>
                </a:r>
                <a:r>
                  <a:rPr lang="en-US" dirty="0"/>
                  <a:t> for  </a:t>
                </a:r>
                <a14:m>
                  <m:oMath xmlns:m="http://schemas.openxmlformats.org/officeDocument/2006/math">
                    <m:r>
                      <a:rPr lang="en-US" i="1">
                        <a:latin typeface="Cambria Math"/>
                      </a:rPr>
                      <m:t>𝜌</m:t>
                    </m:r>
                  </m:oMath>
                </a14:m>
                <a:r>
                  <a:rPr lang="en-US" dirty="0"/>
                  <a:t>   from eq.(3-10 )</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𝑐𝑜𝑢𝑙𝑜𝑚𝑏</m:t>
                        </m:r>
                        <m:r>
                          <a:rPr lang="en-US" i="1">
                            <a:latin typeface="Cambria Math"/>
                          </a:rPr>
                          <m:t> </m:t>
                        </m:r>
                      </m:sub>
                    </m:sSub>
                    <m:r>
                      <a:rPr lang="en-US" i="1">
                        <a:latin typeface="Cambria Math"/>
                      </a:rPr>
                      <m:t>= </m:t>
                    </m:r>
                    <m:f>
                      <m:fPr>
                        <m:ctrlPr>
                          <a:rPr lang="en-US" i="1">
                            <a:latin typeface="Cambria Math" panose="02040503050406030204" pitchFamily="18" charset="0"/>
                          </a:rPr>
                        </m:ctrlPr>
                      </m:fPr>
                      <m:num>
                        <m:r>
                          <a:rPr lang="en-US" i="1">
                            <a:latin typeface="Cambria Math"/>
                          </a:rPr>
                          <m:t>3 </m:t>
                        </m:r>
                        <m:sSup>
                          <m:sSupPr>
                            <m:ctrlPr>
                              <a:rPr lang="en-US" i="1">
                                <a:latin typeface="Cambria Math" panose="02040503050406030204" pitchFamily="18" charset="0"/>
                              </a:rPr>
                            </m:ctrlPr>
                          </m:sSupPr>
                          <m:e>
                            <m:r>
                              <a:rPr lang="en-US" i="1">
                                <a:latin typeface="Cambria Math"/>
                              </a:rPr>
                              <m:t>𝑍</m:t>
                            </m:r>
                          </m:e>
                          <m:sup>
                            <m:r>
                              <a:rPr lang="en-US" i="1">
                                <a:latin typeface="Cambria Math"/>
                              </a:rPr>
                              <m:t>2</m:t>
                            </m:r>
                          </m:sup>
                        </m:sSup>
                        <m:sSup>
                          <m:sSupPr>
                            <m:ctrlPr>
                              <a:rPr lang="en-US" i="1">
                                <a:latin typeface="Cambria Math" panose="02040503050406030204" pitchFamily="18" charset="0"/>
                              </a:rPr>
                            </m:ctrlPr>
                          </m:sSupPr>
                          <m:e>
                            <m:r>
                              <a:rPr lang="en-US" i="1">
                                <a:latin typeface="Cambria Math"/>
                              </a:rPr>
                              <m:t>𝑒</m:t>
                            </m:r>
                          </m:e>
                          <m:sup>
                            <m:r>
                              <a:rPr lang="en-US" i="1">
                                <a:latin typeface="Cambria Math"/>
                              </a:rPr>
                              <m:t>2</m:t>
                            </m:r>
                          </m:sup>
                        </m:sSup>
                      </m:num>
                      <m:den>
                        <m:r>
                          <a:rPr lang="en-US" i="1">
                            <a:latin typeface="Cambria Math"/>
                          </a:rPr>
                          <m:t>5 </m:t>
                        </m:r>
                        <m:r>
                          <a:rPr lang="en-US" i="1">
                            <a:latin typeface="Cambria Math"/>
                          </a:rPr>
                          <m:t>𝑅</m:t>
                        </m:r>
                      </m:den>
                    </m:f>
                    <m:r>
                      <a:rPr lang="en-US" i="1">
                        <a:latin typeface="Cambria Math"/>
                      </a:rPr>
                      <m:t> </m:t>
                    </m:r>
                  </m:oMath>
                </a14:m>
                <a:r>
                  <a:rPr lang="en-US" dirty="0"/>
                  <a:t>                                                              (3- 12)            </a:t>
                </a:r>
              </a:p>
            </p:txBody>
          </p:sp>
        </mc:Choice>
        <mc:Fallback xmlns="">
          <p:sp>
            <p:nvSpPr>
              <p:cNvPr id="7" name="Rectangle 6"/>
              <p:cNvSpPr>
                <a:spLocks noRot="1" noChangeAspect="1" noMove="1" noResize="1" noEditPoints="1" noAdjustHandles="1" noChangeArrowheads="1" noChangeShapeType="1" noTextEdit="1"/>
              </p:cNvSpPr>
              <p:nvPr/>
            </p:nvSpPr>
            <p:spPr>
              <a:xfrm>
                <a:off x="309289" y="3341567"/>
                <a:ext cx="8064896" cy="1887633"/>
              </a:xfrm>
              <a:prstGeom prst="rect">
                <a:avLst/>
              </a:prstGeom>
              <a:blipFill rotWithShape="1">
                <a:blip r:embed="rId3"/>
                <a:stretch>
                  <a:fillRect t="-11290" b="-1290"/>
                </a:stretch>
              </a:blipFill>
            </p:spPr>
            <p:txBody>
              <a:bodyPr/>
              <a:lstStyle/>
              <a:p>
                <a:r>
                  <a:rPr lang="en-US">
                    <a:noFill/>
                  </a:rPr>
                  <a:t> </a:t>
                </a:r>
              </a:p>
            </p:txBody>
          </p:sp>
        </mc:Fallback>
      </mc:AlternateContent>
      <p:pic>
        <p:nvPicPr>
          <p:cNvPr id="9" name="Picture 8"/>
          <p:cNvPicPr/>
          <p:nvPr/>
        </p:nvPicPr>
        <p:blipFill>
          <a:blip r:embed="rId4"/>
          <a:stretch>
            <a:fillRect/>
          </a:stretch>
        </p:blipFill>
        <p:spPr>
          <a:xfrm>
            <a:off x="755576" y="5229200"/>
            <a:ext cx="3971925" cy="1517650"/>
          </a:xfrm>
          <a:prstGeom prst="rect">
            <a:avLst/>
          </a:prstGeom>
        </p:spPr>
      </p:pic>
      <p:sp>
        <p:nvSpPr>
          <p:cNvPr id="8" name="Rectangle 7"/>
          <p:cNvSpPr/>
          <p:nvPr/>
        </p:nvSpPr>
        <p:spPr>
          <a:xfrm>
            <a:off x="5148064" y="5110862"/>
            <a:ext cx="3913786" cy="1754326"/>
          </a:xfrm>
          <a:prstGeom prst="rect">
            <a:avLst/>
          </a:prstGeom>
        </p:spPr>
        <p:txBody>
          <a:bodyPr wrap="square">
            <a:spAutoFit/>
          </a:bodyPr>
          <a:lstStyle/>
          <a:p>
            <a:r>
              <a:rPr lang="en-US" dirty="0"/>
              <a:t>Fig (3-2); Coulomb energy of a uniform charged sphere  (a) Actual  charge distribution; a layer of  thickness </a:t>
            </a:r>
            <a:r>
              <a:rPr lang="en-US" dirty="0" err="1"/>
              <a:t>dr</a:t>
            </a:r>
            <a:r>
              <a:rPr lang="en-US" dirty="0"/>
              <a:t> is added to sphere of radius r. (b) Equivalent charge distribution for potential calculation. </a:t>
            </a:r>
          </a:p>
        </p:txBody>
      </p:sp>
    </p:spTree>
    <p:extLst>
      <p:ext uri="{BB962C8B-B14F-4D97-AF65-F5344CB8AC3E}">
        <p14:creationId xmlns:p14="http://schemas.microsoft.com/office/powerpoint/2010/main" val="20023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75000"/>
                  </a:schemeClr>
                </a:solidFill>
                <a:effectLst>
                  <a:outerShdw blurRad="38100" dist="38100" dir="2700000" algn="tl">
                    <a:srgbClr val="000000">
                      <a:alpha val="43137"/>
                    </a:srgbClr>
                  </a:outerShdw>
                </a:effectLst>
              </a:rPr>
              <a:t>Shell Model </a:t>
            </a:r>
            <a:endParaRPr lang="en-US" b="1" dirty="0">
              <a:solidFill>
                <a:schemeClr val="accent3">
                  <a:lumMod val="75000"/>
                </a:schemeClr>
              </a:solidFill>
              <a:effectLst>
                <a:outerShdw blurRad="38100" dist="38100" dir="2700000" algn="tl">
                  <a:srgbClr val="000000">
                    <a:alpha val="43137"/>
                  </a:srgbClr>
                </a:outerShdw>
              </a:effectLst>
            </a:endParaRPr>
          </a:p>
        </p:txBody>
      </p:sp>
      <p:sp>
        <p:nvSpPr>
          <p:cNvPr id="4" name="Rectangle 3"/>
          <p:cNvSpPr/>
          <p:nvPr/>
        </p:nvSpPr>
        <p:spPr>
          <a:xfrm>
            <a:off x="683568" y="1582341"/>
            <a:ext cx="7920880" cy="4708981"/>
          </a:xfrm>
          <a:prstGeom prst="rect">
            <a:avLst/>
          </a:prstGeom>
        </p:spPr>
        <p:txBody>
          <a:bodyPr wrap="square">
            <a:spAutoFit/>
          </a:bodyPr>
          <a:lstStyle/>
          <a:p>
            <a:r>
              <a:rPr lang="en-US" sz="2000" dirty="0" smtClean="0"/>
              <a:t>	The </a:t>
            </a:r>
            <a:r>
              <a:rPr lang="en-US" sz="2000" dirty="0"/>
              <a:t>shell model of the nucleus is an attempt to a count for the existence of </a:t>
            </a:r>
            <a:r>
              <a:rPr lang="en-US" sz="2000" dirty="0" smtClean="0"/>
              <a:t>magic numbers </a:t>
            </a:r>
            <a:r>
              <a:rPr lang="en-US" sz="2000" dirty="0"/>
              <a:t>and certain other nuclear properties in term of nucleon behavior in a common force field  produced by all the other nucleons </a:t>
            </a:r>
            <a:r>
              <a:rPr lang="en-US" sz="2000" dirty="0" smtClean="0"/>
              <a:t>.</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a:p>
            <a:r>
              <a:rPr lang="en-US" sz="2000" dirty="0" smtClean="0"/>
              <a:t> 	The </a:t>
            </a:r>
            <a:r>
              <a:rPr lang="en-US" sz="2000" dirty="0"/>
              <a:t>Magic numbers are ; </a:t>
            </a:r>
            <a:r>
              <a:rPr lang="en-US" sz="2000" dirty="0">
                <a:solidFill>
                  <a:srgbClr val="FF0000"/>
                </a:solidFill>
              </a:rPr>
              <a:t>2 , 8 , 20 , 28 , 50 , 82</a:t>
            </a:r>
            <a:r>
              <a:rPr lang="en-US" sz="2000" dirty="0"/>
              <a:t> and </a:t>
            </a:r>
            <a:r>
              <a:rPr lang="en-US" sz="2000" dirty="0">
                <a:solidFill>
                  <a:srgbClr val="FF0000"/>
                </a:solidFill>
              </a:rPr>
              <a:t>126</a:t>
            </a:r>
            <a:r>
              <a:rPr lang="en-US" sz="2000" dirty="0"/>
              <a:t>  .</a:t>
            </a:r>
          </a:p>
          <a:p>
            <a:r>
              <a:rPr lang="en-US" sz="2000" dirty="0"/>
              <a:t>The shell model accounts also for several nuclear phenomena in addition to magic numbers, for example, it can also predict the total angular momentum of nuclei (nuclear spin).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636912"/>
            <a:ext cx="2232248" cy="2263338"/>
          </a:xfrm>
          <a:prstGeom prst="rect">
            <a:avLst/>
          </a:prstGeom>
        </p:spPr>
      </p:pic>
    </p:spTree>
    <p:extLst>
      <p:ext uri="{BB962C8B-B14F-4D97-AF65-F5344CB8AC3E}">
        <p14:creationId xmlns:p14="http://schemas.microsoft.com/office/powerpoint/2010/main" val="58273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16632"/>
            <a:ext cx="8229600" cy="1143000"/>
          </a:xfrm>
        </p:spPr>
        <p:txBody>
          <a:bodyPr>
            <a:noAutofit/>
          </a:bodyPr>
          <a:lstStyle/>
          <a:p>
            <a:r>
              <a:rPr lang="en-US" sz="3600" b="1" dirty="0" smtClean="0"/>
              <a:t>Evidence for the shell structure of nuclei</a:t>
            </a:r>
            <a:endParaRPr lang="en-US" sz="3600" dirty="0"/>
          </a:p>
        </p:txBody>
      </p:sp>
      <p:sp>
        <p:nvSpPr>
          <p:cNvPr id="4" name="Rectangle 3"/>
          <p:cNvSpPr/>
          <p:nvPr/>
        </p:nvSpPr>
        <p:spPr>
          <a:xfrm>
            <a:off x="539552" y="1124744"/>
            <a:ext cx="7776864" cy="3170099"/>
          </a:xfrm>
          <a:prstGeom prst="rect">
            <a:avLst/>
          </a:prstGeom>
        </p:spPr>
        <p:txBody>
          <a:bodyPr wrap="square">
            <a:spAutoFit/>
          </a:bodyPr>
          <a:lstStyle/>
          <a:p>
            <a:pPr marL="457200" indent="-457200">
              <a:buFont typeface="+mj-lt"/>
              <a:buAutoNum type="arabicParenR"/>
            </a:pPr>
            <a:r>
              <a:rPr lang="en-US" sz="2000" dirty="0" smtClean="0"/>
              <a:t>Elements </a:t>
            </a:r>
            <a:r>
              <a:rPr lang="en-US" sz="2000" dirty="0"/>
              <a:t>with magic numbers ,Z or N ,have many more isotopes or isotones respectively, than their neighbors .For example  </a:t>
            </a:r>
            <a:r>
              <a:rPr lang="en-US" sz="2000" baseline="30000" dirty="0"/>
              <a:t>112</a:t>
            </a:r>
            <a:r>
              <a:rPr lang="en-US" sz="2000" dirty="0"/>
              <a:t>Sn (Z=50) has 10 stable isotopes ,while  In(Z=49) and  </a:t>
            </a:r>
            <a:r>
              <a:rPr lang="en-US" sz="2000" dirty="0" err="1"/>
              <a:t>Sb</a:t>
            </a:r>
            <a:r>
              <a:rPr lang="en-US" sz="2000" dirty="0"/>
              <a:t> (Z=51) each have only two .</a:t>
            </a:r>
          </a:p>
          <a:p>
            <a:pPr marL="457200" indent="-457200">
              <a:buFont typeface="+mj-lt"/>
              <a:buAutoNum type="arabicParenR"/>
            </a:pPr>
            <a:r>
              <a:rPr lang="en-US" sz="2000" dirty="0" smtClean="0"/>
              <a:t>If </a:t>
            </a:r>
            <a:r>
              <a:rPr lang="en-US" sz="2000" dirty="0"/>
              <a:t>the shell  of the nuclei  close at the magic numbers , the nuclides corresponding  to these magic numbers should be very stable  </a:t>
            </a:r>
            <a:r>
              <a:rPr lang="en-US" sz="2000" dirty="0" smtClean="0"/>
              <a:t>.</a:t>
            </a:r>
          </a:p>
          <a:p>
            <a:pPr marL="457200" indent="-457200">
              <a:buFont typeface="+mj-lt"/>
              <a:buAutoNum type="arabicParenR"/>
            </a:pPr>
            <a:endParaRPr lang="en-US" sz="2000" dirty="0"/>
          </a:p>
          <a:p>
            <a:pPr marL="457200" indent="-457200">
              <a:buFont typeface="+mj-lt"/>
              <a:buAutoNum type="arabicParenR"/>
            </a:pPr>
            <a:r>
              <a:rPr lang="en-US" sz="2000" dirty="0" smtClean="0"/>
              <a:t>The </a:t>
            </a:r>
            <a:r>
              <a:rPr lang="en-US" sz="2000" dirty="0"/>
              <a:t>cross section for neutron capture  versus neutron  number for which  magic number should have very low cross section because closed shells mean there is no more vacancy .           </a:t>
            </a:r>
          </a:p>
        </p:txBody>
      </p:sp>
      <p:sp>
        <p:nvSpPr>
          <p:cNvPr id="7" name="Rectangle 6"/>
          <p:cNvSpPr/>
          <p:nvPr/>
        </p:nvSpPr>
        <p:spPr>
          <a:xfrm>
            <a:off x="827584" y="4437112"/>
            <a:ext cx="7776864" cy="738664"/>
          </a:xfrm>
          <a:prstGeom prst="rect">
            <a:avLst/>
          </a:prstGeom>
        </p:spPr>
        <p:txBody>
          <a:bodyPr wrap="square">
            <a:spAutoFit/>
          </a:bodyPr>
          <a:lstStyle/>
          <a:p>
            <a:r>
              <a:rPr lang="en-US" sz="2400" b="1" dirty="0">
                <a:solidFill>
                  <a:srgbClr val="FF3300"/>
                </a:solidFill>
              </a:rPr>
              <a:t> 3- 2-c) Theory </a:t>
            </a:r>
          </a:p>
          <a:p>
            <a:r>
              <a:rPr lang="en-US" dirty="0"/>
              <a:t> The radial part of Schrodinger wave equation to be solved </a:t>
            </a:r>
          </a:p>
        </p:txBody>
      </p:sp>
      <p:pic>
        <p:nvPicPr>
          <p:cNvPr id="9" name="Picture 8"/>
          <p:cNvPicPr/>
          <p:nvPr/>
        </p:nvPicPr>
        <p:blipFill>
          <a:blip r:embed="rId3"/>
          <a:stretch>
            <a:fillRect/>
          </a:stretch>
        </p:blipFill>
        <p:spPr>
          <a:xfrm>
            <a:off x="2411760" y="5229200"/>
            <a:ext cx="3744416" cy="648072"/>
          </a:xfrm>
          <a:prstGeom prst="rect">
            <a:avLst/>
          </a:prstGeom>
        </p:spPr>
      </p:pic>
      <p:sp>
        <p:nvSpPr>
          <p:cNvPr id="8" name="Rectangle 7"/>
          <p:cNvSpPr/>
          <p:nvPr/>
        </p:nvSpPr>
        <p:spPr>
          <a:xfrm>
            <a:off x="741662" y="6093296"/>
            <a:ext cx="7848872" cy="646331"/>
          </a:xfrm>
          <a:prstGeom prst="rect">
            <a:avLst/>
          </a:prstGeom>
        </p:spPr>
        <p:txBody>
          <a:bodyPr wrap="square">
            <a:spAutoFit/>
          </a:bodyPr>
          <a:lstStyle/>
          <a:p>
            <a:r>
              <a:rPr lang="en-US" dirty="0"/>
              <a:t>Where U(r) = </a:t>
            </a:r>
            <a:r>
              <a:rPr lang="en-US" dirty="0" err="1"/>
              <a:t>rR</a:t>
            </a:r>
            <a:r>
              <a:rPr lang="en-US" dirty="0"/>
              <a:t> is the radial wave function, E is energy </a:t>
            </a:r>
            <a:r>
              <a:rPr lang="en-US" dirty="0" err="1"/>
              <a:t>egen</a:t>
            </a:r>
            <a:r>
              <a:rPr lang="en-US" dirty="0"/>
              <a:t> values V(r) is the potential energy ( square well potential) </a:t>
            </a:r>
          </a:p>
        </p:txBody>
      </p:sp>
    </p:spTree>
    <p:extLst>
      <p:ext uri="{BB962C8B-B14F-4D97-AF65-F5344CB8AC3E}">
        <p14:creationId xmlns:p14="http://schemas.microsoft.com/office/powerpoint/2010/main" val="427285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3200" b="1" dirty="0" smtClean="0">
                <a:solidFill>
                  <a:schemeClr val="accent3">
                    <a:lumMod val="75000"/>
                  </a:schemeClr>
                </a:solidFill>
                <a:effectLst>
                  <a:outerShdw blurRad="38100" dist="38100" dir="2700000" algn="tl">
                    <a:srgbClr val="000000">
                      <a:alpha val="43137"/>
                    </a:srgbClr>
                  </a:outerShdw>
                </a:effectLst>
              </a:rPr>
              <a:t>Shell Model </a:t>
            </a:r>
            <a:endParaRPr lang="en-US" sz="3200" dirty="0"/>
          </a:p>
        </p:txBody>
      </p:sp>
      <p:sp>
        <p:nvSpPr>
          <p:cNvPr id="4" name="Rectangle 3"/>
          <p:cNvSpPr/>
          <p:nvPr/>
        </p:nvSpPr>
        <p:spPr>
          <a:xfrm>
            <a:off x="395536" y="836712"/>
            <a:ext cx="8280920" cy="1015663"/>
          </a:xfrm>
          <a:prstGeom prst="rect">
            <a:avLst/>
          </a:prstGeom>
        </p:spPr>
        <p:txBody>
          <a:bodyPr wrap="square">
            <a:spAutoFit/>
          </a:bodyPr>
          <a:lstStyle/>
          <a:p>
            <a:r>
              <a:rPr lang="en-US" sz="2000" dirty="0"/>
              <a:t>Taking into consideration the interaction between the orbital and spin angular momenta of each nucleon, the resulting energy levels obtained by solving   </a:t>
            </a:r>
            <a:r>
              <a:rPr lang="en-US" sz="2000" dirty="0" smtClean="0"/>
              <a:t>Schrödinger </a:t>
            </a:r>
            <a:r>
              <a:rPr lang="en-US" sz="2000" dirty="0"/>
              <a:t>wave equation are </a:t>
            </a:r>
            <a:r>
              <a:rPr lang="en-US" sz="2000" dirty="0" smtClean="0"/>
              <a:t>;</a:t>
            </a:r>
            <a:endParaRPr lang="en-US" sz="20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31840" y="1852375"/>
            <a:ext cx="5328592" cy="5048140"/>
          </a:xfrm>
          <a:prstGeom prst="rect">
            <a:avLst/>
          </a:prstGeom>
        </p:spPr>
      </p:pic>
      <p:sp>
        <p:nvSpPr>
          <p:cNvPr id="6" name="Rectangle 5"/>
          <p:cNvSpPr/>
          <p:nvPr/>
        </p:nvSpPr>
        <p:spPr>
          <a:xfrm>
            <a:off x="57647" y="2044005"/>
            <a:ext cx="2930177" cy="3083921"/>
          </a:xfrm>
          <a:prstGeom prst="rect">
            <a:avLst/>
          </a:prstGeom>
        </p:spPr>
        <p:txBody>
          <a:bodyPr wrap="square">
            <a:spAutoFit/>
          </a:bodyPr>
          <a:lstStyle/>
          <a:p>
            <a:pPr>
              <a:lnSpc>
                <a:spcPct val="200000"/>
              </a:lnSpc>
            </a:pPr>
            <a:r>
              <a:rPr lang="en-US" sz="2000" dirty="0" smtClean="0"/>
              <a:t>1s </a:t>
            </a:r>
            <a:r>
              <a:rPr lang="en-US" sz="2000" baseline="-25000" dirty="0" smtClean="0"/>
              <a:t>1/2</a:t>
            </a:r>
            <a:r>
              <a:rPr lang="en-US" sz="2000" dirty="0" smtClean="0"/>
              <a:t> ,   1p </a:t>
            </a:r>
            <a:r>
              <a:rPr lang="en-US" sz="2000" baseline="-25000" dirty="0" smtClean="0"/>
              <a:t>3/2</a:t>
            </a:r>
            <a:r>
              <a:rPr lang="en-US" sz="2000" dirty="0" smtClean="0"/>
              <a:t>  ,  1p </a:t>
            </a:r>
            <a:r>
              <a:rPr lang="en-US" sz="2000" baseline="-25000" dirty="0" smtClean="0"/>
              <a:t>1/2</a:t>
            </a:r>
            <a:r>
              <a:rPr lang="en-US" sz="2000" dirty="0" smtClean="0"/>
              <a:t> ,</a:t>
            </a:r>
          </a:p>
          <a:p>
            <a:pPr>
              <a:lnSpc>
                <a:spcPct val="200000"/>
              </a:lnSpc>
            </a:pPr>
            <a:r>
              <a:rPr lang="en-US" sz="2000" dirty="0" smtClean="0"/>
              <a:t>   1d</a:t>
            </a:r>
            <a:r>
              <a:rPr lang="en-US" sz="2000" baseline="-25000" dirty="0" smtClean="0"/>
              <a:t>5/2  ,      </a:t>
            </a:r>
            <a:r>
              <a:rPr lang="en-US" sz="2000" dirty="0" smtClean="0"/>
              <a:t>2s</a:t>
            </a:r>
            <a:r>
              <a:rPr lang="en-US" sz="2000" baseline="-25000" dirty="0" smtClean="0"/>
              <a:t>1/2  , </a:t>
            </a:r>
            <a:r>
              <a:rPr lang="en-US" sz="2000" dirty="0" smtClean="0"/>
              <a:t>   1d</a:t>
            </a:r>
            <a:r>
              <a:rPr lang="en-US" sz="2000" baseline="-25000" dirty="0" smtClean="0"/>
              <a:t>3/2 </a:t>
            </a:r>
            <a:r>
              <a:rPr lang="en-US" sz="2000" dirty="0" smtClean="0"/>
              <a:t> , </a:t>
            </a:r>
          </a:p>
          <a:p>
            <a:pPr>
              <a:lnSpc>
                <a:spcPct val="200000"/>
              </a:lnSpc>
            </a:pPr>
            <a:r>
              <a:rPr lang="en-US" sz="2000" dirty="0" smtClean="0"/>
              <a:t>   1f </a:t>
            </a:r>
            <a:r>
              <a:rPr lang="en-US" sz="2000" baseline="-25000" dirty="0" smtClean="0"/>
              <a:t>7/2</a:t>
            </a:r>
            <a:r>
              <a:rPr lang="en-US" sz="2000" dirty="0" smtClean="0"/>
              <a:t>  ,    2p</a:t>
            </a:r>
            <a:r>
              <a:rPr lang="en-US" sz="2000" baseline="-25000" dirty="0" smtClean="0"/>
              <a:t>3/2 </a:t>
            </a:r>
            <a:r>
              <a:rPr lang="en-US" sz="2000" dirty="0" smtClean="0"/>
              <a:t>  ,    1f </a:t>
            </a:r>
            <a:r>
              <a:rPr lang="en-US" sz="2000" baseline="-25000" dirty="0" smtClean="0"/>
              <a:t>5/2  </a:t>
            </a:r>
            <a:r>
              <a:rPr lang="en-US" sz="2000" dirty="0" smtClean="0"/>
              <a:t>,</a:t>
            </a:r>
          </a:p>
          <a:p>
            <a:pPr>
              <a:lnSpc>
                <a:spcPct val="200000"/>
              </a:lnSpc>
            </a:pPr>
            <a:r>
              <a:rPr lang="en-US" sz="2000" dirty="0" smtClean="0"/>
              <a:t>2p </a:t>
            </a:r>
            <a:r>
              <a:rPr lang="en-US" sz="2000" baseline="-25000" dirty="0" smtClean="0"/>
              <a:t>1/2</a:t>
            </a:r>
            <a:r>
              <a:rPr lang="en-US" sz="2000" dirty="0" smtClean="0"/>
              <a:t>, 1g </a:t>
            </a:r>
            <a:r>
              <a:rPr lang="en-US" sz="2000" baseline="-25000" dirty="0" smtClean="0"/>
              <a:t>9/2</a:t>
            </a:r>
            <a:r>
              <a:rPr lang="en-US" sz="2000" dirty="0" smtClean="0"/>
              <a:t> ,  1g </a:t>
            </a:r>
            <a:r>
              <a:rPr lang="en-US" sz="2000" baseline="-25000" dirty="0" smtClean="0"/>
              <a:t>7/2     </a:t>
            </a:r>
            <a:r>
              <a:rPr lang="en-US" sz="2000" dirty="0" smtClean="0"/>
              <a:t>………………………….</a:t>
            </a:r>
            <a:r>
              <a:rPr lang="en-US" sz="2000" dirty="0" err="1" smtClean="0"/>
              <a:t>etc</a:t>
            </a:r>
            <a:r>
              <a:rPr lang="en-US" sz="2000" dirty="0" smtClean="0"/>
              <a:t> .</a:t>
            </a:r>
            <a:endParaRPr lang="en-US" sz="2000" dirty="0"/>
          </a:p>
        </p:txBody>
      </p:sp>
    </p:spTree>
    <p:extLst>
      <p:ext uri="{BB962C8B-B14F-4D97-AF65-F5344CB8AC3E}">
        <p14:creationId xmlns:p14="http://schemas.microsoft.com/office/powerpoint/2010/main" val="238463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16632"/>
            <a:ext cx="8229600" cy="490066"/>
          </a:xfrm>
        </p:spPr>
        <p:txBody>
          <a:bodyPr>
            <a:normAutofit fontScale="90000"/>
          </a:bodyPr>
          <a:lstStyle/>
          <a:p>
            <a:r>
              <a:rPr lang="en-US" sz="3200" b="1" dirty="0" smtClean="0">
                <a:solidFill>
                  <a:schemeClr val="accent3">
                    <a:lumMod val="75000"/>
                  </a:schemeClr>
                </a:solidFill>
                <a:effectLst>
                  <a:outerShdw blurRad="38100" dist="38100" dir="2700000" algn="tl">
                    <a:srgbClr val="000000">
                      <a:alpha val="43137"/>
                    </a:srgbClr>
                  </a:outerShdw>
                </a:effectLst>
              </a:rPr>
              <a:t>Shell Model </a:t>
            </a:r>
            <a:endParaRPr lang="en-US" sz="3200" dirty="0"/>
          </a:p>
        </p:txBody>
      </p:sp>
      <mc:AlternateContent xmlns:mc="http://schemas.openxmlformats.org/markup-compatibility/2006" xmlns:a14="http://schemas.microsoft.com/office/drawing/2010/main">
        <mc:Choice Requires="a14">
          <p:sp>
            <p:nvSpPr>
              <p:cNvPr id="5" name="Rectangle 4"/>
              <p:cNvSpPr/>
              <p:nvPr/>
            </p:nvSpPr>
            <p:spPr>
              <a:xfrm>
                <a:off x="395536" y="724346"/>
                <a:ext cx="7488832" cy="4491871"/>
              </a:xfrm>
              <a:prstGeom prst="rect">
                <a:avLst/>
              </a:prstGeom>
            </p:spPr>
            <p:txBody>
              <a:bodyPr wrap="square">
                <a:spAutoFit/>
              </a:bodyPr>
              <a:lstStyle/>
              <a:p>
                <a:r>
                  <a:rPr lang="en-US" sz="2400" b="1" dirty="0">
                    <a:solidFill>
                      <a:srgbClr val="FF0000"/>
                    </a:solidFill>
                  </a:rPr>
                  <a:t>Note 1</a:t>
                </a:r>
                <a:r>
                  <a:rPr lang="en-US" sz="2400" b="1" dirty="0" smtClean="0">
                    <a:solidFill>
                      <a:srgbClr val="FF0000"/>
                    </a:solidFill>
                  </a:rPr>
                  <a:t>)</a:t>
                </a:r>
                <a:r>
                  <a:rPr lang="en-US" sz="2000" dirty="0" smtClean="0"/>
                  <a:t> </a:t>
                </a:r>
                <a:r>
                  <a:rPr lang="en-US" sz="2000" dirty="0"/>
                  <a:t>In any filled level there are </a:t>
                </a:r>
                <a:r>
                  <a:rPr lang="en-US" sz="2800" dirty="0"/>
                  <a:t>2J+1</a:t>
                </a:r>
                <a:r>
                  <a:rPr lang="en-US" sz="2000" dirty="0"/>
                  <a:t> nucleons </a:t>
                </a:r>
                <a:r>
                  <a:rPr lang="en-US" sz="2000" dirty="0" smtClean="0"/>
                  <a:t>.</a:t>
                </a:r>
              </a:p>
              <a:p>
                <a:endParaRPr lang="en-US" sz="2000" dirty="0"/>
              </a:p>
              <a:p>
                <a:r>
                  <a:rPr lang="en-US" sz="2800" b="1" dirty="0">
                    <a:solidFill>
                      <a:srgbClr val="FF0000"/>
                    </a:solidFill>
                  </a:rPr>
                  <a:t>Note2)</a:t>
                </a:r>
                <a:r>
                  <a:rPr lang="en-US" sz="2000" dirty="0"/>
                  <a:t> The parity of a system  ( 𝝅) is given by </a:t>
                </a:r>
                <a14:m>
                  <m:oMath xmlns:m="http://schemas.openxmlformats.org/officeDocument/2006/math">
                    <m:d>
                      <m:dPr>
                        <m:ctrlPr>
                          <a:rPr lang="en-US" sz="2000" b="1" i="1">
                            <a:latin typeface="Cambria Math" panose="02040503050406030204" pitchFamily="18" charset="0"/>
                          </a:rPr>
                        </m:ctrlPr>
                      </m:dPr>
                      <m:e>
                        <m:r>
                          <a:rPr lang="en-US" sz="2000" b="1" i="1">
                            <a:latin typeface="Cambria Math"/>
                          </a:rPr>
                          <m:t>𝝅</m:t>
                        </m:r>
                      </m:e>
                    </m:d>
                    <m:r>
                      <a:rPr lang="en-US" sz="2000" b="1" i="1">
                        <a:latin typeface="Cambria Math"/>
                      </a:rPr>
                      <m:t>= </m:t>
                    </m:r>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e>
                      <m:sup>
                        <m:r>
                          <a:rPr lang="en-US" sz="2000" b="1" i="1">
                            <a:latin typeface="Cambria Math"/>
                          </a:rPr>
                          <m:t>𝒍</m:t>
                        </m:r>
                      </m:sup>
                    </m:sSup>
                  </m:oMath>
                </a14:m>
                <a:r>
                  <a:rPr lang="en-US" sz="2000" baseline="30000" dirty="0"/>
                  <a:t>   </a:t>
                </a:r>
                <a:r>
                  <a:rPr lang="en-US" sz="2000" dirty="0" smtClean="0"/>
                  <a:t>where</a:t>
                </a:r>
              </a:p>
              <a:p>
                <a:r>
                  <a:rPr lang="en-US" sz="2000" dirty="0"/>
                  <a:t> </a:t>
                </a:r>
                <a:r>
                  <a:rPr lang="en-US" sz="2000" dirty="0" smtClean="0"/>
                  <a:t>                  </a:t>
                </a:r>
                <a14:m>
                  <m:oMath xmlns:m="http://schemas.openxmlformats.org/officeDocument/2006/math">
                    <m:r>
                      <a:rPr lang="en-US" sz="2000" b="1" i="1">
                        <a:latin typeface="Cambria Math"/>
                      </a:rPr>
                      <m:t>𝒍</m:t>
                    </m:r>
                  </m:oMath>
                </a14:m>
                <a:r>
                  <a:rPr lang="en-US" sz="2000" dirty="0"/>
                  <a:t>  is orbital quantum number of the last odd nucleon </a:t>
                </a:r>
                <a14:m>
                  <m:oMath xmlns:m="http://schemas.openxmlformats.org/officeDocument/2006/math">
                    <m:r>
                      <a:rPr lang="en-US" sz="2000" b="1" i="1">
                        <a:latin typeface="Cambria Math"/>
                      </a:rPr>
                      <m:t>𝒍</m:t>
                    </m:r>
                  </m:oMath>
                </a14:m>
                <a:r>
                  <a:rPr lang="en-US" sz="2000" b="1" dirty="0" smtClean="0"/>
                  <a:t>.</a:t>
                </a:r>
              </a:p>
              <a:p>
                <a:endParaRPr lang="en-US" sz="2000" dirty="0"/>
              </a:p>
              <a:p>
                <a:r>
                  <a:rPr lang="en-US" sz="2800" b="1" dirty="0">
                    <a:solidFill>
                      <a:srgbClr val="FF0000"/>
                    </a:solidFill>
                  </a:rPr>
                  <a:t>Note3);</a:t>
                </a:r>
                <a:r>
                  <a:rPr lang="en-US" sz="2000" dirty="0"/>
                  <a:t> </a:t>
                </a:r>
                <a:endParaRPr lang="en-US" sz="2000" dirty="0" smtClean="0"/>
              </a:p>
              <a:p>
                <a:r>
                  <a:rPr lang="en-US" sz="2000" dirty="0" smtClean="0"/>
                  <a:t>The </a:t>
                </a:r>
                <a:r>
                  <a:rPr lang="en-US" sz="2000" dirty="0"/>
                  <a:t>same quantum numbers </a:t>
                </a:r>
                <a:endParaRPr lang="en-US" sz="2000" dirty="0" smtClean="0"/>
              </a:p>
              <a:p>
                <a:r>
                  <a:rPr lang="en-US" sz="2000" b="1" dirty="0" smtClean="0"/>
                  <a:t>n</a:t>
                </a:r>
                <a:r>
                  <a:rPr lang="en-US" sz="2000" dirty="0"/>
                  <a:t>,</a:t>
                </a:r>
                <a14:m>
                  <m:oMath xmlns:m="http://schemas.openxmlformats.org/officeDocument/2006/math">
                    <m:r>
                      <a:rPr lang="en-US" sz="2000" b="1" i="1">
                        <a:latin typeface="Cambria Math"/>
                      </a:rPr>
                      <m:t> </m:t>
                    </m:r>
                    <m:r>
                      <a:rPr lang="en-US" sz="2000" b="1" i="1">
                        <a:latin typeface="Cambria Math"/>
                      </a:rPr>
                      <m:t>𝒍</m:t>
                    </m:r>
                  </m:oMath>
                </a14:m>
                <a:r>
                  <a:rPr lang="en-US" sz="2000" dirty="0"/>
                  <a:t> , </a:t>
                </a:r>
                <a14:m>
                  <m:oMath xmlns:m="http://schemas.openxmlformats.org/officeDocument/2006/math">
                    <m:r>
                      <a:rPr lang="en-US" sz="2000" b="1" i="1">
                        <a:latin typeface="Cambria Math"/>
                      </a:rPr>
                      <m:t>𝒋</m:t>
                    </m:r>
                  </m:oMath>
                </a14:m>
                <a:r>
                  <a:rPr lang="en-US" sz="2000" dirty="0"/>
                  <a:t>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𝒎</m:t>
                        </m:r>
                      </m:e>
                      <m:sub>
                        <m:r>
                          <a:rPr lang="en-US" sz="2000" b="1" i="1">
                            <a:latin typeface="Cambria Math"/>
                          </a:rPr>
                          <m:t>𝒋</m:t>
                        </m:r>
                      </m:sub>
                    </m:sSub>
                  </m:oMath>
                </a14:m>
                <a:r>
                  <a:rPr lang="en-US" sz="2000" dirty="0"/>
                  <a:t> ,resulting in </a:t>
                </a:r>
                <a:r>
                  <a:rPr lang="en-US" sz="2000" dirty="0" smtClean="0"/>
                  <a:t>both</a:t>
                </a:r>
              </a:p>
              <a:p>
                <a:r>
                  <a:rPr lang="en-US" sz="2000" dirty="0" smtClean="0"/>
                  <a:t>an </a:t>
                </a:r>
                <a:r>
                  <a:rPr lang="en-US" sz="2000" dirty="0"/>
                  <a:t>atomic and nuclear shell model </a:t>
                </a:r>
                <a:endParaRPr lang="en-US" sz="2000" dirty="0" smtClean="0"/>
              </a:p>
              <a:p>
                <a:r>
                  <a:rPr lang="en-US" sz="2000" dirty="0" smtClean="0"/>
                  <a:t>.</a:t>
                </a:r>
                <a:r>
                  <a:rPr lang="en-US" sz="2000" dirty="0"/>
                  <a:t>Also we use  </a:t>
                </a:r>
                <a:r>
                  <a:rPr lang="en-US" sz="2000" dirty="0" smtClean="0"/>
                  <a:t>the atomic </a:t>
                </a:r>
                <a:r>
                  <a:rPr lang="en-US" sz="2000" dirty="0"/>
                  <a:t>notation ,</a:t>
                </a:r>
              </a:p>
              <a:p>
                <a:r>
                  <a:rPr lang="en-US" sz="2000" dirty="0"/>
                  <a:t>       </a:t>
                </a:r>
                <a14:m>
                  <m:oMath xmlns:m="http://schemas.openxmlformats.org/officeDocument/2006/math">
                    <m:r>
                      <a:rPr lang="en-US" sz="2000" b="1" i="1">
                        <a:latin typeface="Cambria Math"/>
                      </a:rPr>
                      <m:t>𝒍</m:t>
                    </m:r>
                  </m:oMath>
                </a14:m>
                <a:r>
                  <a:rPr lang="en-US" sz="2000" dirty="0"/>
                  <a:t> =   0     1      2     3    4</a:t>
                </a:r>
              </a:p>
              <a:p>
                <a:r>
                  <a:rPr lang="en-US" sz="2000" dirty="0"/>
                  <a:t>               S    p     d    f       g</a:t>
                </a:r>
              </a:p>
              <a:p>
                <a:r>
                  <a:rPr lang="en-US" sz="2000" dirty="0"/>
                  <a:t>standing for  subshell configuration </a:t>
                </a:r>
                <a:r>
                  <a:rPr lang="en-US" sz="2000" dirty="0" smtClean="0"/>
                  <a:t>.</a:t>
                </a:r>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395536" y="724346"/>
                <a:ext cx="7488832" cy="4491871"/>
              </a:xfrm>
              <a:prstGeom prst="rect">
                <a:avLst/>
              </a:prstGeom>
              <a:blipFill rotWithShape="1">
                <a:blip r:embed="rId2"/>
                <a:stretch>
                  <a:fillRect l="-1710" t="-1221" b="-1493"/>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26030"/>
            <a:ext cx="4918304" cy="458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63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556792"/>
            <a:ext cx="7560840" cy="3970318"/>
          </a:xfrm>
          <a:prstGeom prst="rect">
            <a:avLst/>
          </a:prstGeom>
        </p:spPr>
        <p:txBody>
          <a:bodyPr wrap="square">
            <a:spAutoFit/>
          </a:bodyPr>
          <a:lstStyle/>
          <a:p>
            <a:r>
              <a:rPr lang="en-US" sz="2800" dirty="0" smtClean="0"/>
              <a:t>To explain the various nuclear phenomenon such as </a:t>
            </a:r>
            <a:r>
              <a:rPr lang="en-US" sz="2800" dirty="0" smtClean="0">
                <a:solidFill>
                  <a:srgbClr val="00B050"/>
                </a:solidFill>
              </a:rPr>
              <a:t>stability, spin, magnetic moment</a:t>
            </a:r>
            <a:r>
              <a:rPr lang="en-US" sz="2800" dirty="0" smtClean="0"/>
              <a:t>, etc., various nuclear models have been proposed. </a:t>
            </a:r>
            <a:r>
              <a:rPr lang="en-US" sz="2800" dirty="0"/>
              <a:t>The nuclear models  are ;</a:t>
            </a:r>
          </a:p>
          <a:p>
            <a:pPr marL="514350" indent="-514350">
              <a:buFont typeface="+mj-lt"/>
              <a:buAutoNum type="arabicPeriod"/>
            </a:pPr>
            <a:r>
              <a:rPr lang="en-US" sz="2800" dirty="0" smtClean="0"/>
              <a:t>Liquid </a:t>
            </a:r>
            <a:r>
              <a:rPr lang="en-US" sz="2800" dirty="0"/>
              <a:t>Drop Model   </a:t>
            </a:r>
            <a:endParaRPr lang="en-US" sz="2800" dirty="0" smtClean="0"/>
          </a:p>
          <a:p>
            <a:pPr marL="514350" indent="-514350">
              <a:buFont typeface="+mj-lt"/>
              <a:buAutoNum type="arabicPeriod"/>
            </a:pPr>
            <a:r>
              <a:rPr lang="en-US" sz="2800" dirty="0" smtClean="0"/>
              <a:t>Shell </a:t>
            </a:r>
            <a:r>
              <a:rPr lang="en-US" sz="2800" dirty="0"/>
              <a:t>Model  </a:t>
            </a:r>
            <a:endParaRPr lang="en-US" sz="2800" dirty="0" smtClean="0"/>
          </a:p>
          <a:p>
            <a:pPr marL="514350" indent="-514350">
              <a:buFont typeface="+mj-lt"/>
              <a:buAutoNum type="arabicPeriod"/>
            </a:pPr>
            <a:r>
              <a:rPr lang="en-US" sz="2800" dirty="0" smtClean="0"/>
              <a:t>Collective </a:t>
            </a:r>
            <a:r>
              <a:rPr lang="en-US" sz="2800" dirty="0"/>
              <a:t>Model   </a:t>
            </a:r>
            <a:endParaRPr lang="en-US" sz="2800" dirty="0" smtClean="0"/>
          </a:p>
          <a:p>
            <a:pPr marL="514350" indent="-514350">
              <a:buFont typeface="+mj-lt"/>
              <a:buAutoNum type="arabicPeriod"/>
            </a:pPr>
            <a:r>
              <a:rPr lang="en-US" sz="2800" dirty="0" smtClean="0"/>
              <a:t>Optical </a:t>
            </a:r>
            <a:r>
              <a:rPr lang="en-US" sz="2800" dirty="0"/>
              <a:t>Model           </a:t>
            </a:r>
            <a:endParaRPr lang="en-US" sz="2800" dirty="0" smtClean="0"/>
          </a:p>
          <a:p>
            <a:pPr marL="514350" indent="-514350">
              <a:buFont typeface="+mj-lt"/>
              <a:buAutoNum type="arabicPeriod"/>
            </a:pPr>
            <a:r>
              <a:rPr lang="en-US" sz="2800" dirty="0" smtClean="0"/>
              <a:t>Fermi </a:t>
            </a:r>
            <a:r>
              <a:rPr lang="en-US" sz="2800" dirty="0"/>
              <a:t>Model.</a:t>
            </a:r>
          </a:p>
        </p:txBody>
      </p:sp>
      <p:sp>
        <p:nvSpPr>
          <p:cNvPr id="5" name="Title 1"/>
          <p:cNvSpPr>
            <a:spLocks noGrp="1"/>
          </p:cNvSpPr>
          <p:nvPr>
            <p:ph type="title"/>
          </p:nvPr>
        </p:nvSpPr>
        <p:spPr/>
        <p:txBody>
          <a:bodyPr/>
          <a:lstStyle/>
          <a:p>
            <a:r>
              <a:rPr lang="en-US" b="1" dirty="0"/>
              <a:t>Nuclear Models</a:t>
            </a:r>
            <a:endParaRPr lang="en-US" dirty="0"/>
          </a:p>
        </p:txBody>
      </p:sp>
    </p:spTree>
    <p:extLst>
      <p:ext uri="{BB962C8B-B14F-4D97-AF65-F5344CB8AC3E}">
        <p14:creationId xmlns:p14="http://schemas.microsoft.com/office/powerpoint/2010/main" val="171339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chor="ctr"/>
          <a:lstStyle/>
          <a:p>
            <a:r>
              <a:rPr lang="en-US" dirty="0" smtClean="0"/>
              <a:t>1- Liquid Drop Model</a:t>
            </a:r>
            <a:endParaRPr lang="en-US" dirty="0"/>
          </a:p>
        </p:txBody>
      </p:sp>
      <p:sp>
        <p:nvSpPr>
          <p:cNvPr id="3" name="Content Placeholder 2"/>
          <p:cNvSpPr>
            <a:spLocks noGrp="1"/>
          </p:cNvSpPr>
          <p:nvPr>
            <p:ph idx="1"/>
          </p:nvPr>
        </p:nvSpPr>
        <p:spPr>
          <a:xfrm>
            <a:off x="685800" y="1752600"/>
            <a:ext cx="7772400" cy="4953000"/>
          </a:xfrm>
        </p:spPr>
        <p:txBody>
          <a:bodyPr>
            <a:normAutofit lnSpcReduction="10000"/>
          </a:bodyPr>
          <a:lstStyle/>
          <a:p>
            <a:pPr algn="just" rtl="0">
              <a:lnSpc>
                <a:spcPct val="150000"/>
              </a:lnSpc>
              <a:buNone/>
            </a:pPr>
            <a:r>
              <a:rPr lang="en-US" sz="2400" dirty="0" smtClean="0"/>
              <a:t>This model was proposed by Bohr. According to this model, the nucleus is similar to a small electrically charged liquid drop, i.e., the nucleus takes a spherical shape for its stability. The nucleons move within this spherical enclosure like molecules in a liquid drop. The motion of nucleons within nucleus is a measure of its temperature. The nucleons always remain a constant distant apart and share among them the total binding energy of the nucleus.</a:t>
            </a:r>
          </a:p>
        </p:txBody>
      </p:sp>
      <p:pic>
        <p:nvPicPr>
          <p:cNvPr id="4" name="Picture 8" descr="img_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800" y="239767"/>
            <a:ext cx="1874837" cy="143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59311" y="1400453"/>
            <a:ext cx="6838528" cy="369332"/>
          </a:xfrm>
          <a:prstGeom prst="rect">
            <a:avLst/>
          </a:prstGeom>
        </p:spPr>
        <p:txBody>
          <a:bodyPr wrap="square">
            <a:spAutoFit/>
          </a:bodyPr>
          <a:lstStyle/>
          <a:p>
            <a:r>
              <a:rPr lang="en-US" dirty="0">
                <a:latin typeface="Roboto"/>
              </a:rPr>
              <a:t>Liquid Drop Model of Nucleus ( Binding Energy Formula)</a:t>
            </a:r>
            <a:endParaRPr lang="en-US" b="0" i="0" dirty="0">
              <a:effectLst/>
              <a:latin typeface="Roboto"/>
            </a:endParaRPr>
          </a:p>
        </p:txBody>
      </p:sp>
    </p:spTree>
    <p:extLst>
      <p:ext uri="{BB962C8B-B14F-4D97-AF65-F5344CB8AC3E}">
        <p14:creationId xmlns:p14="http://schemas.microsoft.com/office/powerpoint/2010/main" val="4037505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67544" y="1323100"/>
                <a:ext cx="8443093" cy="1642757"/>
              </a:xfrm>
              <a:prstGeom prst="rect">
                <a:avLst/>
              </a:prstGeom>
            </p:spPr>
            <p:txBody>
              <a:bodyPr wrap="square">
                <a:spAutoFit/>
              </a:bodyPr>
              <a:lstStyle/>
              <a:p>
                <a:r>
                  <a:rPr lang="en-US" sz="2000" dirty="0" smtClean="0"/>
                  <a:t>The essential assumptions of the liquid model are</a:t>
                </a:r>
              </a:p>
              <a:p>
                <a:pPr marL="514350" indent="-514350">
                  <a:buFont typeface="+mj-lt"/>
                  <a:buAutoNum type="romanLcPeriod"/>
                </a:pPr>
                <a:r>
                  <a:rPr lang="en-US" sz="2000" dirty="0" smtClean="0"/>
                  <a:t>The </a:t>
                </a:r>
                <a:r>
                  <a:rPr lang="en-US" sz="2000" dirty="0"/>
                  <a:t>nucleus consist of incompressible matter so that  R </a:t>
                </a:r>
                <a14:m>
                  <m:oMath xmlns:m="http://schemas.openxmlformats.org/officeDocument/2006/math">
                    <m:r>
                      <a:rPr lang="en-US" sz="2000" i="1">
                        <a:latin typeface="Cambria Math"/>
                      </a:rPr>
                      <m:t>~ </m:t>
                    </m:r>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a:rPr>
                          <m:t>1</m:t>
                        </m:r>
                        <m:r>
                          <a:rPr lang="en-US" sz="2000" i="1">
                            <a:latin typeface="Cambria Math"/>
                          </a:rPr>
                          <m:t>/</m:t>
                        </m:r>
                        <m:r>
                          <a:rPr lang="en-US" sz="2000" i="1">
                            <a:latin typeface="Cambria Math"/>
                          </a:rPr>
                          <m:t>3</m:t>
                        </m:r>
                      </m:sup>
                    </m:sSup>
                  </m:oMath>
                </a14:m>
                <a:endParaRPr lang="en-US" sz="2000" dirty="0" smtClean="0"/>
              </a:p>
              <a:p>
                <a:pPr marL="514350" indent="-514350">
                  <a:buFont typeface="+mj-lt"/>
                  <a:buAutoNum type="romanLcPeriod"/>
                </a:pPr>
                <a:r>
                  <a:rPr lang="en-US" sz="2000" dirty="0" smtClean="0"/>
                  <a:t>The </a:t>
                </a:r>
                <a:r>
                  <a:rPr lang="en-US" sz="2000" dirty="0"/>
                  <a:t>nuclear force is identical for every nucleon and in particular does not depend on whether it is a neutron or proton </a:t>
                </a:r>
                <a:r>
                  <a:rPr lang="en-US" sz="2000" dirty="0" smtClean="0"/>
                  <a:t>.</a:t>
                </a:r>
              </a:p>
              <a:p>
                <a:pPr marL="514350" indent="-514350">
                  <a:buFont typeface="+mj-lt"/>
                  <a:buAutoNum type="romanLcPeriod"/>
                </a:pPr>
                <a:r>
                  <a:rPr lang="en-US" sz="2000" dirty="0" smtClean="0"/>
                  <a:t>The </a:t>
                </a:r>
                <a:r>
                  <a:rPr lang="en-US" sz="2000" dirty="0"/>
                  <a:t>nuclear force saturated . 	</a:t>
                </a:r>
              </a:p>
            </p:txBody>
          </p:sp>
        </mc:Choice>
        <mc:Fallback>
          <p:sp>
            <p:nvSpPr>
              <p:cNvPr id="4" name="Rectangle 3"/>
              <p:cNvSpPr>
                <a:spLocks noRot="1" noChangeAspect="1" noMove="1" noResize="1" noEditPoints="1" noAdjustHandles="1" noChangeArrowheads="1" noChangeShapeType="1" noTextEdit="1"/>
              </p:cNvSpPr>
              <p:nvPr/>
            </p:nvSpPr>
            <p:spPr>
              <a:xfrm>
                <a:off x="467544" y="1323100"/>
                <a:ext cx="8443093" cy="1642757"/>
              </a:xfrm>
              <a:prstGeom prst="rect">
                <a:avLst/>
              </a:prstGeom>
              <a:blipFill>
                <a:blip r:embed="rId2"/>
                <a:stretch>
                  <a:fillRect l="-794" t="-1852" b="-5926"/>
                </a:stretch>
              </a:blipFill>
            </p:spPr>
            <p:txBody>
              <a:bodyPr/>
              <a:lstStyle/>
              <a:p>
                <a:r>
                  <a:rPr lang="en-US">
                    <a:noFill/>
                  </a:rPr>
                  <a:t> </a:t>
                </a:r>
              </a:p>
            </p:txBody>
          </p:sp>
        </mc:Fallback>
      </mc:AlternateContent>
      <p:sp>
        <p:nvSpPr>
          <p:cNvPr id="5" name="Title 1"/>
          <p:cNvSpPr>
            <a:spLocks noGrp="1"/>
          </p:cNvSpPr>
          <p:nvPr>
            <p:ph type="title"/>
          </p:nvPr>
        </p:nvSpPr>
        <p:spPr>
          <a:xfrm>
            <a:off x="457199" y="49249"/>
            <a:ext cx="8229600" cy="1143000"/>
          </a:xfrm>
          <a:blipFill>
            <a:blip r:embed="rId3"/>
            <a:tile tx="0" ty="0" sx="100000" sy="100000" flip="none" algn="tl"/>
          </a:blipFill>
        </p:spPr>
        <p:txBody>
          <a:bodyPr anchor="ctr"/>
          <a:lstStyle/>
          <a:p>
            <a:r>
              <a:rPr lang="en-US" dirty="0" smtClean="0"/>
              <a:t>1- Liquid Drop Model</a:t>
            </a:r>
            <a:endParaRPr lang="en-US" dirty="0"/>
          </a:p>
        </p:txBody>
      </p:sp>
      <p:pic>
        <p:nvPicPr>
          <p:cNvPr id="6" name="Picture 8" descr="img_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800" y="239767"/>
            <a:ext cx="1874837" cy="143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119186" y="2965857"/>
            <a:ext cx="6905625" cy="3590925"/>
          </a:xfrm>
          <a:prstGeom prst="rect">
            <a:avLst/>
          </a:prstGeom>
        </p:spPr>
      </p:pic>
    </p:spTree>
    <p:extLst>
      <p:ext uri="{BB962C8B-B14F-4D97-AF65-F5344CB8AC3E}">
        <p14:creationId xmlns:p14="http://schemas.microsoft.com/office/powerpoint/2010/main" val="378908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Semi empirical  Mass Formula</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467544" y="1340768"/>
                <a:ext cx="8352928" cy="4100931"/>
              </a:xfrm>
              <a:prstGeom prst="rect">
                <a:avLst/>
              </a:prstGeom>
            </p:spPr>
            <p:txBody>
              <a:bodyPr wrap="square">
                <a:spAutoFit/>
              </a:bodyPr>
              <a:lstStyle/>
              <a:p>
                <a:r>
                  <a:rPr lang="en-US" sz="2000" dirty="0" smtClean="0"/>
                  <a:t> A formula which would allow the calculation of nuclear mass or binding energies accurately .It is related to the liquid drop model of the nucleus .</a:t>
                </a:r>
              </a:p>
              <a:p>
                <a:r>
                  <a:rPr lang="en-US" sz="2000" dirty="0"/>
                  <a:t>As before ,the binding energy of nucleus with  A nucleons is </a:t>
                </a:r>
                <a:r>
                  <a:rPr lang="en-US" sz="2000" dirty="0" smtClean="0"/>
                  <a:t>;</a:t>
                </a:r>
              </a:p>
              <a:p>
                <a:endParaRPr lang="en-US" sz="2000" dirty="0"/>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        </m:t>
                        </m:r>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𝑡𝑜𝑡</m:t>
                        </m:r>
                      </m:sub>
                    </m:sSub>
                    <m:d>
                      <m:dPr>
                        <m:ctrlPr>
                          <a:rPr lang="en-US" sz="2000" i="1">
                            <a:latin typeface="Cambria Math" panose="02040503050406030204" pitchFamily="18" charset="0"/>
                          </a:rPr>
                        </m:ctrlPr>
                      </m:dPr>
                      <m:e>
                        <m:r>
                          <a:rPr lang="en-US" sz="2000" i="1">
                            <a:latin typeface="Cambria Math"/>
                          </a:rPr>
                          <m:t>𝐴</m:t>
                        </m:r>
                        <m:r>
                          <a:rPr lang="en-US" sz="2000" i="1">
                            <a:latin typeface="Cambria Math"/>
                          </a:rPr>
                          <m:t>,</m:t>
                        </m:r>
                        <m:r>
                          <a:rPr lang="en-US" sz="2000" i="1">
                            <a:latin typeface="Cambria Math"/>
                          </a:rPr>
                          <m:t>𝑍</m:t>
                        </m:r>
                      </m:e>
                    </m:d>
                  </m:oMath>
                </a14:m>
                <a:r>
                  <a:rPr lang="en-US" sz="2000" dirty="0"/>
                  <a:t>  </a:t>
                </a:r>
                <a14:m>
                  <m:oMath xmlns:m="http://schemas.openxmlformats.org/officeDocument/2006/math">
                    <m:r>
                      <a:rPr lang="en-US" sz="2000" i="1">
                        <a:latin typeface="Cambria Math"/>
                      </a:rPr>
                      <m:t>=</m:t>
                    </m:r>
                    <m:d>
                      <m:dPr>
                        <m:begChr m:val="{"/>
                        <m:endChr m:val="}"/>
                        <m:ctrlPr>
                          <a:rPr lang="en-US" sz="2000" i="1">
                            <a:latin typeface="Cambria Math" panose="02040503050406030204" pitchFamily="18" charset="0"/>
                          </a:rPr>
                        </m:ctrlPr>
                      </m:dPr>
                      <m:e>
                        <m:r>
                          <a:rPr lang="en-US" sz="2000" i="1">
                            <a:latin typeface="Cambria Math"/>
                          </a:rPr>
                          <m:t> </m:t>
                        </m:r>
                        <m:r>
                          <a:rPr lang="en-US" sz="2000" i="1">
                            <a:latin typeface="Cambria Math"/>
                          </a:rPr>
                          <m:t>𝑍</m:t>
                        </m:r>
                        <m:sSub>
                          <m:sSubPr>
                            <m:ctrlPr>
                              <a:rPr lang="en-US" sz="2000" i="1">
                                <a:latin typeface="Cambria Math" panose="02040503050406030204" pitchFamily="18" charset="0"/>
                              </a:rPr>
                            </m:ctrlPr>
                          </m:sSubPr>
                          <m:e>
                            <m:r>
                              <a:rPr lang="en-US" sz="2000" i="1">
                                <a:latin typeface="Cambria Math"/>
                              </a:rPr>
                              <m:t>𝑀</m:t>
                            </m:r>
                          </m:e>
                          <m:sub>
                            <m:r>
                              <a:rPr lang="en-US" sz="2000" i="1">
                                <a:latin typeface="Cambria Math"/>
                              </a:rPr>
                              <m:t>𝐻</m:t>
                            </m:r>
                          </m:sub>
                        </m:sSub>
                        <m:r>
                          <a:rPr lang="en-US" sz="2000" i="1">
                            <a:latin typeface="Cambria Math"/>
                          </a:rPr>
                          <m:t>+</m:t>
                        </m:r>
                        <m:r>
                          <a:rPr lang="en-US" sz="2000" i="1">
                            <a:latin typeface="Cambria Math"/>
                          </a:rPr>
                          <m:t>𝑁</m:t>
                        </m:r>
                        <m:sSub>
                          <m:sSubPr>
                            <m:ctrlPr>
                              <a:rPr lang="en-US" sz="2000" i="1">
                                <a:latin typeface="Cambria Math" panose="02040503050406030204" pitchFamily="18" charset="0"/>
                              </a:rPr>
                            </m:ctrlPr>
                          </m:sSubPr>
                          <m:e>
                            <m:r>
                              <a:rPr lang="en-US" sz="2000" i="1">
                                <a:latin typeface="Cambria Math"/>
                              </a:rPr>
                              <m:t>𝑀</m:t>
                            </m:r>
                          </m:e>
                          <m:sub>
                            <m:r>
                              <a:rPr lang="en-US" sz="2000" i="1">
                                <a:latin typeface="Cambria Math"/>
                              </a:rPr>
                              <m:t>𝑛</m:t>
                            </m:r>
                          </m:sub>
                        </m:sSub>
                        <m:r>
                          <a:rPr lang="en-US" sz="2000" i="1">
                            <a:latin typeface="Cambria Math"/>
                          </a:rPr>
                          <m:t>−</m:t>
                        </m:r>
                        <m:r>
                          <a:rPr lang="en-US" sz="2000" i="1">
                            <a:latin typeface="Cambria Math"/>
                          </a:rPr>
                          <m:t>𝑀</m:t>
                        </m:r>
                        <m:d>
                          <m:dPr>
                            <m:ctrlPr>
                              <a:rPr lang="en-US" sz="2000" i="1">
                                <a:latin typeface="Cambria Math" panose="02040503050406030204" pitchFamily="18" charset="0"/>
                              </a:rPr>
                            </m:ctrlPr>
                          </m:dPr>
                          <m:e>
                            <m:r>
                              <a:rPr lang="en-US" sz="2000">
                                <a:latin typeface="Cambria Math"/>
                              </a:rPr>
                              <m:t> </m:t>
                            </m:r>
                            <m:r>
                              <m:rPr>
                                <m:sty m:val="p"/>
                              </m:rPr>
                              <a:rPr lang="en-US" sz="2000">
                                <a:latin typeface="Cambria Math"/>
                              </a:rPr>
                              <m:t>A</m:t>
                            </m:r>
                            <m:r>
                              <a:rPr lang="en-US" sz="2000">
                                <a:latin typeface="Cambria Math"/>
                              </a:rPr>
                              <m:t>,</m:t>
                            </m:r>
                            <m:r>
                              <m:rPr>
                                <m:sty m:val="p"/>
                              </m:rPr>
                              <a:rPr lang="en-US" sz="2000">
                                <a:latin typeface="Cambria Math"/>
                              </a:rPr>
                              <m:t>Z</m:t>
                            </m:r>
                          </m:e>
                        </m:d>
                      </m:e>
                    </m:d>
                    <m:sSup>
                      <m:sSupPr>
                        <m:ctrlPr>
                          <a:rPr lang="en-US" sz="2000" i="1">
                            <a:latin typeface="Cambria Math" panose="02040503050406030204" pitchFamily="18" charset="0"/>
                          </a:rPr>
                        </m:ctrlPr>
                      </m:sSupPr>
                      <m:e>
                        <m:r>
                          <a:rPr lang="en-US" sz="2000" i="1">
                            <a:latin typeface="Cambria Math"/>
                          </a:rPr>
                          <m:t>𝑐</m:t>
                        </m:r>
                      </m:e>
                      <m:sup>
                        <m:r>
                          <a:rPr lang="en-US" sz="2000" i="1">
                            <a:latin typeface="Cambria Math"/>
                          </a:rPr>
                          <m:t>2</m:t>
                        </m:r>
                      </m:sup>
                    </m:sSup>
                  </m:oMath>
                </a14:m>
                <a:r>
                  <a:rPr lang="en-US" sz="2000" dirty="0"/>
                  <a:t>                              </a:t>
                </a:r>
                <a:r>
                  <a:rPr lang="en-US" sz="2000" dirty="0" smtClean="0"/>
                  <a:t>( </a:t>
                </a:r>
                <a:r>
                  <a:rPr lang="en-US" sz="2000" dirty="0"/>
                  <a:t>3-1 )</a:t>
                </a:r>
              </a:p>
              <a:p>
                <a:r>
                  <a:rPr lang="en-US" sz="2000" dirty="0"/>
                  <a:t>or  </a:t>
                </a:r>
                <a14:m>
                  <m:oMath xmlns:m="http://schemas.openxmlformats.org/officeDocument/2006/math">
                    <m:r>
                      <a:rPr lang="en-US" sz="2000" i="1">
                        <a:latin typeface="Cambria Math"/>
                      </a:rPr>
                      <m:t>  </m:t>
                    </m:r>
                    <m:r>
                      <m:rPr>
                        <m:sty m:val="p"/>
                      </m:rPr>
                      <a:rPr lang="en-US" sz="2000">
                        <a:latin typeface="Cambria Math"/>
                      </a:rPr>
                      <m:t>M</m:t>
                    </m:r>
                    <m:r>
                      <a:rPr lang="en-US" sz="2000">
                        <a:latin typeface="Cambria Math"/>
                      </a:rPr>
                      <m:t>(</m:t>
                    </m:r>
                    <m:r>
                      <m:rPr>
                        <m:sty m:val="p"/>
                      </m:rPr>
                      <a:rPr lang="en-US" sz="2000">
                        <a:latin typeface="Cambria Math"/>
                      </a:rPr>
                      <m:t>A</m:t>
                    </m:r>
                    <m:r>
                      <a:rPr lang="en-US" sz="2000">
                        <a:latin typeface="Cambria Math"/>
                      </a:rPr>
                      <m:t>,</m:t>
                    </m:r>
                    <m:r>
                      <m:rPr>
                        <m:sty m:val="p"/>
                      </m:rPr>
                      <a:rPr lang="en-US" sz="2000">
                        <a:latin typeface="Cambria Math"/>
                      </a:rPr>
                      <m:t>Z</m:t>
                    </m:r>
                    <m:r>
                      <a:rPr lang="en-US" sz="2000">
                        <a:latin typeface="Cambria Math"/>
                      </a:rPr>
                      <m:t>)=</m:t>
                    </m:r>
                    <m:r>
                      <m:rPr>
                        <m:sty m:val="p"/>
                      </m:rPr>
                      <a:rPr lang="en-US" sz="2000">
                        <a:latin typeface="Cambria Math"/>
                      </a:rPr>
                      <m:t>Z</m:t>
                    </m:r>
                    <m:sSub>
                      <m:sSubPr>
                        <m:ctrlPr>
                          <a:rPr lang="en-US" sz="2000" i="1">
                            <a:latin typeface="Cambria Math" panose="02040503050406030204" pitchFamily="18" charset="0"/>
                          </a:rPr>
                        </m:ctrlPr>
                      </m:sSubPr>
                      <m:e>
                        <m:r>
                          <m:rPr>
                            <m:sty m:val="p"/>
                          </m:rPr>
                          <a:rPr lang="en-US" sz="2000">
                            <a:latin typeface="Cambria Math"/>
                          </a:rPr>
                          <m:t>M</m:t>
                        </m:r>
                      </m:e>
                      <m:sub>
                        <m:r>
                          <m:rPr>
                            <m:sty m:val="p"/>
                          </m:rPr>
                          <a:rPr lang="en-US" sz="2000">
                            <a:latin typeface="Cambria Math"/>
                          </a:rPr>
                          <m:t>H</m:t>
                        </m:r>
                      </m:sub>
                    </m:sSub>
                    <m:r>
                      <a:rPr lang="en-US" sz="2000">
                        <a:latin typeface="Cambria Math"/>
                      </a:rPr>
                      <m:t>+</m:t>
                    </m:r>
                    <m:r>
                      <m:rPr>
                        <m:sty m:val="p"/>
                      </m:rPr>
                      <a:rPr lang="en-US" sz="2000">
                        <a:latin typeface="Cambria Math"/>
                      </a:rPr>
                      <m:t>N</m:t>
                    </m:r>
                    <m:sSub>
                      <m:sSubPr>
                        <m:ctrlPr>
                          <a:rPr lang="en-US" sz="2000" i="1">
                            <a:latin typeface="Cambria Math" panose="02040503050406030204" pitchFamily="18" charset="0"/>
                          </a:rPr>
                        </m:ctrlPr>
                      </m:sSubPr>
                      <m:e>
                        <m:r>
                          <m:rPr>
                            <m:sty m:val="p"/>
                          </m:rPr>
                          <a:rPr lang="en-US" sz="2000">
                            <a:latin typeface="Cambria Math"/>
                          </a:rPr>
                          <m:t>M</m:t>
                        </m:r>
                      </m:e>
                      <m:sub>
                        <m:r>
                          <m:rPr>
                            <m:sty m:val="p"/>
                          </m:rPr>
                          <a:rPr lang="en-US" sz="2000">
                            <a:latin typeface="Cambria Math"/>
                          </a:rPr>
                          <m:t>n</m:t>
                        </m:r>
                      </m:sub>
                    </m:sSub>
                    <m:r>
                      <a:rPr lang="en-US" sz="2000" i="1">
                        <a:latin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a:rPr>
                              <m:t> </m:t>
                            </m:r>
                            <m:r>
                              <m:rPr>
                                <m:sty m:val="p"/>
                              </m:rPr>
                              <a:rPr lang="en-US" sz="2000">
                                <a:latin typeface="Cambria Math"/>
                              </a:rPr>
                              <m:t>B</m:t>
                            </m:r>
                            <m:r>
                              <a:rPr lang="en-US" sz="2000">
                                <a:latin typeface="Cambria Math"/>
                              </a:rPr>
                              <m:t>.</m:t>
                            </m:r>
                            <m:r>
                              <m:rPr>
                                <m:sty m:val="p"/>
                              </m:rPr>
                              <a:rPr lang="en-US" sz="2000">
                                <a:latin typeface="Cambria Math"/>
                              </a:rPr>
                              <m:t>E</m:t>
                            </m:r>
                          </m:e>
                          <m:sub>
                            <m:r>
                              <m:rPr>
                                <m:sty m:val="p"/>
                              </m:rPr>
                              <a:rPr lang="en-US" sz="2000">
                                <a:latin typeface="Cambria Math"/>
                              </a:rPr>
                              <m:t>tot</m:t>
                            </m:r>
                          </m:sub>
                        </m:sSub>
                        <m:d>
                          <m:dPr>
                            <m:ctrlPr>
                              <a:rPr lang="en-US" sz="2000" i="1">
                                <a:latin typeface="Cambria Math" panose="02040503050406030204" pitchFamily="18" charset="0"/>
                              </a:rPr>
                            </m:ctrlPr>
                          </m:dPr>
                          <m:e>
                            <m:r>
                              <m:rPr>
                                <m:sty m:val="p"/>
                              </m:rPr>
                              <a:rPr lang="en-US" sz="2000">
                                <a:latin typeface="Cambria Math"/>
                              </a:rPr>
                              <m:t>A</m:t>
                            </m:r>
                            <m:r>
                              <a:rPr lang="en-US" sz="2000">
                                <a:latin typeface="Cambria Math"/>
                              </a:rPr>
                              <m:t>,</m:t>
                            </m:r>
                            <m:r>
                              <m:rPr>
                                <m:sty m:val="p"/>
                              </m:rPr>
                              <a:rPr lang="en-US" sz="2000">
                                <a:latin typeface="Cambria Math"/>
                              </a:rPr>
                              <m:t>Z</m:t>
                            </m:r>
                          </m:e>
                        </m:d>
                      </m:num>
                      <m:den>
                        <m:sSup>
                          <m:sSupPr>
                            <m:ctrlPr>
                              <a:rPr lang="en-US" sz="2000" i="1">
                                <a:latin typeface="Cambria Math" panose="02040503050406030204" pitchFamily="18" charset="0"/>
                              </a:rPr>
                            </m:ctrlPr>
                          </m:sSupPr>
                          <m:e>
                            <m:r>
                              <m:rPr>
                                <m:sty m:val="p"/>
                              </m:rPr>
                              <a:rPr lang="en-US" sz="2000">
                                <a:latin typeface="Cambria Math"/>
                              </a:rPr>
                              <m:t>c</m:t>
                            </m:r>
                          </m:e>
                          <m:sup>
                            <m:r>
                              <a:rPr lang="en-US" sz="2000">
                                <a:latin typeface="Cambria Math"/>
                              </a:rPr>
                              <m:t>2</m:t>
                            </m:r>
                          </m:sup>
                        </m:sSup>
                      </m:den>
                    </m:f>
                  </m:oMath>
                </a14:m>
                <a:r>
                  <a:rPr lang="en-US" sz="2000" dirty="0"/>
                  <a:t>                                               ( 3-2</a:t>
                </a:r>
                <a:r>
                  <a:rPr lang="en-US" sz="2000" dirty="0" smtClean="0"/>
                  <a:t>)</a:t>
                </a:r>
              </a:p>
              <a:p>
                <a:endParaRPr lang="en-US" sz="2000" dirty="0"/>
              </a:p>
              <a:p>
                <a:r>
                  <a:rPr lang="en-US" sz="2000" dirty="0"/>
                  <a:t> The mass </a:t>
                </a:r>
                <a14:m>
                  <m:oMath xmlns:m="http://schemas.openxmlformats.org/officeDocument/2006/math">
                    <m:r>
                      <a:rPr lang="en-US" sz="2000" i="1">
                        <a:latin typeface="Cambria Math"/>
                      </a:rPr>
                      <m:t>𝑀</m:t>
                    </m:r>
                    <m:r>
                      <a:rPr lang="en-US" sz="2000" i="1">
                        <a:latin typeface="Cambria Math"/>
                      </a:rPr>
                      <m:t>(</m:t>
                    </m:r>
                    <m:r>
                      <a:rPr lang="en-US" sz="2000" i="1">
                        <a:latin typeface="Cambria Math"/>
                      </a:rPr>
                      <m:t>𝐴</m:t>
                    </m:r>
                    <m:r>
                      <a:rPr lang="en-US" sz="2000" i="1">
                        <a:latin typeface="Cambria Math"/>
                      </a:rPr>
                      <m:t>,</m:t>
                    </m:r>
                    <m:r>
                      <a:rPr lang="en-US" sz="2000" i="1">
                        <a:latin typeface="Cambria Math"/>
                      </a:rPr>
                      <m:t>𝑍</m:t>
                    </m:r>
                    <m:r>
                      <a:rPr lang="en-US" sz="2000" i="1">
                        <a:latin typeface="Cambria Math"/>
                      </a:rPr>
                      <m:t>)</m:t>
                    </m:r>
                  </m:oMath>
                </a14:m>
                <a:r>
                  <a:rPr lang="en-US" sz="2000" dirty="0"/>
                  <a:t> can be considered accurately if the total binding  energy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 </m:t>
                        </m:r>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𝑡𝑜𝑡</m:t>
                        </m:r>
                      </m:sub>
                    </m:sSub>
                    <m:d>
                      <m:dPr>
                        <m:ctrlPr>
                          <a:rPr lang="en-US" sz="2000" i="1">
                            <a:latin typeface="Cambria Math" panose="02040503050406030204" pitchFamily="18" charset="0"/>
                          </a:rPr>
                        </m:ctrlPr>
                      </m:dPr>
                      <m:e>
                        <m:r>
                          <a:rPr lang="en-US" sz="2000" i="1">
                            <a:latin typeface="Cambria Math"/>
                          </a:rPr>
                          <m:t>𝐴</m:t>
                        </m:r>
                        <m:r>
                          <a:rPr lang="en-US" sz="2000" i="1">
                            <a:latin typeface="Cambria Math"/>
                          </a:rPr>
                          <m:t>,</m:t>
                        </m:r>
                        <m:r>
                          <a:rPr lang="en-US" sz="2000" i="1">
                            <a:latin typeface="Cambria Math"/>
                          </a:rPr>
                          <m:t>𝑍</m:t>
                        </m:r>
                      </m:e>
                    </m:d>
                  </m:oMath>
                </a14:m>
                <a:r>
                  <a:rPr lang="en-US" sz="2000" dirty="0"/>
                  <a:t> were considered accurately . The different factors which affect the nuclear binding energy </a:t>
                </a:r>
                <a:r>
                  <a:rPr lang="en-US" sz="2000" dirty="0" smtClean="0"/>
                  <a:t>,</a:t>
                </a:r>
              </a:p>
              <a:p>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𝑡𝑜𝑡</m:t>
                        </m:r>
                      </m:sub>
                    </m:sSub>
                    <m:d>
                      <m:dPr>
                        <m:ctrlPr>
                          <a:rPr lang="en-US" sz="2000" i="1">
                            <a:latin typeface="Cambria Math" panose="02040503050406030204" pitchFamily="18" charset="0"/>
                          </a:rPr>
                        </m:ctrlPr>
                      </m:dPr>
                      <m:e>
                        <m:r>
                          <a:rPr lang="en-US" sz="2000" i="1">
                            <a:latin typeface="Cambria Math"/>
                          </a:rPr>
                          <m:t>𝐴</m:t>
                        </m:r>
                        <m:r>
                          <a:rPr lang="en-US" sz="2000" i="1">
                            <a:latin typeface="Cambria Math"/>
                          </a:rPr>
                          <m:t>,</m:t>
                        </m:r>
                        <m:r>
                          <a:rPr lang="en-US" sz="2000" i="1">
                            <a:latin typeface="Cambria Math"/>
                          </a:rPr>
                          <m:t>𝑍</m:t>
                        </m:r>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eqArr>
                          <m:eqArrPr>
                            <m:ctrlPr>
                              <a:rPr lang="en-US" sz="2000" i="1">
                                <a:latin typeface="Cambria Math" panose="02040503050406030204" pitchFamily="18" charset="0"/>
                              </a:rPr>
                            </m:ctrlPr>
                          </m:eqArrPr>
                          <m:e>
                            <m:r>
                              <a:rPr lang="en-US" sz="2000" i="1">
                                <a:latin typeface="Cambria Math"/>
                              </a:rPr>
                              <m:t>2</m:t>
                            </m:r>
                          </m:e>
                          <m:e/>
                        </m:eqAr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3 </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4  </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5</m:t>
                        </m:r>
                      </m:sub>
                    </m:sSub>
                    <m:r>
                      <a:rPr lang="en-US" sz="2000" i="1">
                        <a:latin typeface="Cambria Math"/>
                      </a:rPr>
                      <m:t>+</m:t>
                    </m:r>
                  </m:oMath>
                </a14:m>
                <a:r>
                  <a:rPr lang="en-US" sz="2000" dirty="0"/>
                  <a:t>…….  </a:t>
                </a:r>
                <a:r>
                  <a:rPr lang="en-US" sz="2000" dirty="0" smtClean="0"/>
                  <a:t>              </a:t>
                </a:r>
                <a:r>
                  <a:rPr lang="en-US" sz="2000" dirty="0"/>
                  <a:t>( 3-3  )</a:t>
                </a:r>
              </a:p>
            </p:txBody>
          </p:sp>
        </mc:Choice>
        <mc:Fallback xmlns="">
          <p:sp>
            <p:nvSpPr>
              <p:cNvPr id="4" name="Rectangle 3"/>
              <p:cNvSpPr>
                <a:spLocks noRot="1" noChangeAspect="1" noMove="1" noResize="1" noEditPoints="1" noAdjustHandles="1" noChangeArrowheads="1" noChangeShapeType="1" noTextEdit="1"/>
              </p:cNvSpPr>
              <p:nvPr/>
            </p:nvSpPr>
            <p:spPr>
              <a:xfrm>
                <a:off x="467544" y="1340768"/>
                <a:ext cx="8352928" cy="4100931"/>
              </a:xfrm>
              <a:prstGeom prst="rect">
                <a:avLst/>
              </a:prstGeom>
              <a:blipFill rotWithShape="1">
                <a:blip r:embed="rId2"/>
                <a:stretch>
                  <a:fillRect l="-803" t="-743"/>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00087" y="5229225"/>
            <a:ext cx="7743825" cy="1628775"/>
          </a:xfrm>
          <a:prstGeom prst="rect">
            <a:avLst/>
          </a:prstGeom>
        </p:spPr>
      </p:pic>
    </p:spTree>
    <p:extLst>
      <p:ext uri="{BB962C8B-B14F-4D97-AF65-F5344CB8AC3E}">
        <p14:creationId xmlns:p14="http://schemas.microsoft.com/office/powerpoint/2010/main" val="70424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656" y="1371600"/>
            <a:ext cx="8802688" cy="4114800"/>
          </a:xfrm>
        </p:spPr>
        <p:txBody>
          <a:bodyPr>
            <a:normAutofit fontScale="92500" lnSpcReduction="20000"/>
          </a:bodyPr>
          <a:lstStyle/>
          <a:p>
            <a:pPr algn="l" rtl="0"/>
            <a:r>
              <a:rPr lang="en-US" dirty="0" smtClean="0"/>
              <a:t>Total Binding Energy of a nucleus:</a:t>
            </a:r>
          </a:p>
          <a:p>
            <a:pPr lvl="0" algn="l" rtl="0">
              <a:buNone/>
            </a:pPr>
            <a:r>
              <a:rPr lang="en-US" dirty="0" smtClean="0">
                <a:latin typeface="Arial" pitchFamily="34" charset="0"/>
                <a:ea typeface="Times New Roman" pitchFamily="18" charset="0"/>
                <a:cs typeface="Arial" pitchFamily="34" charset="0"/>
              </a:rPr>
              <a:t>                                                           ± </a:t>
            </a:r>
            <a:r>
              <a:rPr lang="en-US" dirty="0" smtClean="0">
                <a:latin typeface="Times New Roman" pitchFamily="18" charset="0"/>
                <a:ea typeface="Times New Roman" pitchFamily="18" charset="0"/>
                <a:cs typeface="Arial" pitchFamily="34" charset="0"/>
                <a:sym typeface="Symbol" pitchFamily="18" charset="2"/>
              </a:rPr>
              <a:t></a:t>
            </a:r>
            <a:r>
              <a:rPr lang="en-US" dirty="0" smtClean="0">
                <a:latin typeface="Arial" pitchFamily="34" charset="0"/>
                <a:ea typeface="Times New Roman" pitchFamily="18" charset="0"/>
                <a:cs typeface="Arial" pitchFamily="34" charset="0"/>
              </a:rPr>
              <a:t> + </a:t>
            </a:r>
            <a:r>
              <a:rPr lang="en-US" dirty="0" smtClean="0">
                <a:latin typeface="Times New Roman" pitchFamily="18" charset="0"/>
                <a:ea typeface="Times New Roman" pitchFamily="18" charset="0"/>
                <a:cs typeface="Arial" pitchFamily="34" charset="0"/>
                <a:sym typeface="Symbol" pitchFamily="18" charset="2"/>
              </a:rPr>
              <a:t></a:t>
            </a:r>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solidFill>
                <a:schemeClr val="accent1">
                  <a:lumMod val="50000"/>
                </a:schemeClr>
              </a:solidFill>
              <a:latin typeface="Times New Roman" pitchFamily="18" charset="0"/>
              <a:ea typeface="Times New Roman" pitchFamily="18" charset="0"/>
              <a:cs typeface="Arial" pitchFamily="34" charset="0"/>
              <a:sym typeface="Symbol" pitchFamily="18" charset="2"/>
            </a:endParaRPr>
          </a:p>
          <a:p>
            <a:pPr algn="l" rtl="0">
              <a:buNone/>
            </a:pPr>
            <a:endParaRPr lang="en-US" dirty="0">
              <a:solidFill>
                <a:schemeClr val="accent1">
                  <a:lumMod val="50000"/>
                </a:schemeClr>
              </a:solidFill>
              <a:latin typeface="Times New Roman" pitchFamily="18" charset="0"/>
              <a:ea typeface="Times New Roman" pitchFamily="18" charset="0"/>
              <a:cs typeface="Arial" pitchFamily="34" charset="0"/>
              <a:sym typeface="Symbol" pitchFamily="18" charset="2"/>
            </a:endParaRPr>
          </a:p>
          <a:p>
            <a:pPr algn="l" rtl="0">
              <a:buNone/>
            </a:pPr>
            <a:r>
              <a:rPr lang="en-US" dirty="0" smtClean="0">
                <a:solidFill>
                  <a:schemeClr val="accent1">
                    <a:lumMod val="50000"/>
                  </a:schemeClr>
                </a:solidFill>
                <a:latin typeface="Times New Roman" pitchFamily="18" charset="0"/>
                <a:ea typeface="Times New Roman" pitchFamily="18" charset="0"/>
                <a:cs typeface="Arial" pitchFamily="34" charset="0"/>
                <a:sym typeface="Symbol" pitchFamily="18" charset="2"/>
              </a:rPr>
              <a:t>= shell term, positive if (N) or (Z) approaches a magic number.</a:t>
            </a:r>
            <a:endParaRPr lang="en-US" dirty="0" smtClean="0">
              <a:solidFill>
                <a:schemeClr val="accent1">
                  <a:lumMod val="50000"/>
                </a:schemeClr>
              </a:solidFill>
            </a:endParaRPr>
          </a:p>
        </p:txBody>
      </p:sp>
      <p:grpSp>
        <p:nvGrpSpPr>
          <p:cNvPr id="5" name="Group 15"/>
          <p:cNvGrpSpPr>
            <a:grpSpLocks/>
          </p:cNvGrpSpPr>
          <p:nvPr/>
        </p:nvGrpSpPr>
        <p:grpSpPr bwMode="auto">
          <a:xfrm>
            <a:off x="1676400" y="3276600"/>
            <a:ext cx="1008062" cy="1112837"/>
            <a:chOff x="1191" y="1889"/>
            <a:chExt cx="635" cy="701"/>
          </a:xfrm>
        </p:grpSpPr>
        <p:sp>
          <p:nvSpPr>
            <p:cNvPr id="6" name="Text Box 5"/>
            <p:cNvSpPr txBox="1">
              <a:spLocks noChangeArrowheads="1"/>
            </p:cNvSpPr>
            <p:nvPr/>
          </p:nvSpPr>
          <p:spPr bwMode="auto">
            <a:xfrm>
              <a:off x="1191" y="2186"/>
              <a:ext cx="635" cy="404"/>
            </a:xfrm>
            <a:prstGeom prst="rect">
              <a:avLst/>
            </a:prstGeom>
            <a:noFill/>
            <a:ln w="28575" algn="ctr">
              <a:noFill/>
              <a:miter lim="800000"/>
              <a:headEnd/>
              <a:tailEnd type="none" w="lg" len="lg"/>
            </a:ln>
            <a:effectLst/>
          </p:spPr>
          <p:txBody>
            <a:bodyPr wrap="none">
              <a:spAutoFit/>
            </a:bodyPr>
            <a:lstStyle/>
            <a:p>
              <a:r>
                <a:rPr lang="en-GB" dirty="0">
                  <a:solidFill>
                    <a:srgbClr val="FF0000"/>
                  </a:solidFill>
                </a:rPr>
                <a:t>Volume </a:t>
              </a:r>
            </a:p>
            <a:p>
              <a:r>
                <a:rPr lang="en-GB" dirty="0">
                  <a:solidFill>
                    <a:srgbClr val="FF0000"/>
                  </a:solidFill>
                </a:rPr>
                <a:t>Term</a:t>
              </a:r>
            </a:p>
          </p:txBody>
        </p:sp>
        <p:sp>
          <p:nvSpPr>
            <p:cNvPr id="7" name="Line 10"/>
            <p:cNvSpPr>
              <a:spLocks noChangeShapeType="1"/>
            </p:cNvSpPr>
            <p:nvPr/>
          </p:nvSpPr>
          <p:spPr bwMode="auto">
            <a:xfrm flipV="1">
              <a:off x="1490" y="1889"/>
              <a:ext cx="0" cy="354"/>
            </a:xfrm>
            <a:prstGeom prst="line">
              <a:avLst/>
            </a:prstGeom>
            <a:noFill/>
            <a:ln w="28575">
              <a:solidFill>
                <a:schemeClr val="tx1"/>
              </a:solidFill>
              <a:round/>
              <a:headEnd/>
              <a:tailEnd type="triangle" w="lg" len="lg"/>
            </a:ln>
            <a:effectLst/>
          </p:spPr>
          <p:txBody>
            <a:bodyPr anchor="ctr"/>
            <a:lstStyle/>
            <a:p>
              <a:endParaRPr lang="en-US"/>
            </a:p>
          </p:txBody>
        </p:sp>
      </p:grpSp>
      <p:grpSp>
        <p:nvGrpSpPr>
          <p:cNvPr id="8" name="Group 16"/>
          <p:cNvGrpSpPr>
            <a:grpSpLocks/>
          </p:cNvGrpSpPr>
          <p:nvPr/>
        </p:nvGrpSpPr>
        <p:grpSpPr bwMode="auto">
          <a:xfrm>
            <a:off x="2590800" y="3352800"/>
            <a:ext cx="1011237" cy="1171574"/>
            <a:chOff x="1799" y="1852"/>
            <a:chExt cx="637" cy="738"/>
          </a:xfrm>
        </p:grpSpPr>
        <p:sp>
          <p:nvSpPr>
            <p:cNvPr id="9" name="Text Box 6"/>
            <p:cNvSpPr txBox="1">
              <a:spLocks noChangeArrowheads="1"/>
            </p:cNvSpPr>
            <p:nvPr/>
          </p:nvSpPr>
          <p:spPr bwMode="auto">
            <a:xfrm>
              <a:off x="1799" y="2186"/>
              <a:ext cx="637" cy="404"/>
            </a:xfrm>
            <a:prstGeom prst="rect">
              <a:avLst/>
            </a:prstGeom>
            <a:noFill/>
            <a:ln w="28575" algn="ctr">
              <a:noFill/>
              <a:miter lim="800000"/>
              <a:headEnd/>
              <a:tailEnd type="none" w="lg" len="lg"/>
            </a:ln>
            <a:effectLst/>
          </p:spPr>
          <p:txBody>
            <a:bodyPr wrap="none">
              <a:spAutoFit/>
            </a:bodyPr>
            <a:lstStyle/>
            <a:p>
              <a:r>
                <a:rPr lang="en-GB" dirty="0">
                  <a:solidFill>
                    <a:srgbClr val="FF0000"/>
                  </a:solidFill>
                </a:rPr>
                <a:t>Surface </a:t>
              </a:r>
            </a:p>
            <a:p>
              <a:r>
                <a:rPr lang="en-GB" dirty="0">
                  <a:solidFill>
                    <a:srgbClr val="FF0000"/>
                  </a:solidFill>
                </a:rPr>
                <a:t>Term</a:t>
              </a:r>
            </a:p>
          </p:txBody>
        </p:sp>
        <p:sp>
          <p:nvSpPr>
            <p:cNvPr id="10" name="Line 11"/>
            <p:cNvSpPr>
              <a:spLocks noChangeShapeType="1"/>
            </p:cNvSpPr>
            <p:nvPr/>
          </p:nvSpPr>
          <p:spPr bwMode="auto">
            <a:xfrm flipV="1">
              <a:off x="2097" y="1852"/>
              <a:ext cx="0" cy="354"/>
            </a:xfrm>
            <a:prstGeom prst="line">
              <a:avLst/>
            </a:prstGeom>
            <a:noFill/>
            <a:ln w="28575">
              <a:solidFill>
                <a:schemeClr val="tx1"/>
              </a:solidFill>
              <a:round/>
              <a:headEnd/>
              <a:tailEnd type="triangle" w="lg" len="lg"/>
            </a:ln>
            <a:effectLst/>
          </p:spPr>
          <p:txBody>
            <a:bodyPr anchor="ctr"/>
            <a:lstStyle/>
            <a:p>
              <a:endParaRPr lang="en-US"/>
            </a:p>
          </p:txBody>
        </p:sp>
      </p:grpSp>
      <p:grpSp>
        <p:nvGrpSpPr>
          <p:cNvPr id="11" name="Group 17"/>
          <p:cNvGrpSpPr>
            <a:grpSpLocks/>
          </p:cNvGrpSpPr>
          <p:nvPr/>
        </p:nvGrpSpPr>
        <p:grpSpPr bwMode="auto">
          <a:xfrm>
            <a:off x="5562600" y="3048001"/>
            <a:ext cx="2438400" cy="1570037"/>
            <a:chOff x="2755" y="1601"/>
            <a:chExt cx="1536" cy="989"/>
          </a:xfrm>
        </p:grpSpPr>
        <p:sp>
          <p:nvSpPr>
            <p:cNvPr id="12" name="Text Box 7"/>
            <p:cNvSpPr txBox="1">
              <a:spLocks noChangeArrowheads="1"/>
            </p:cNvSpPr>
            <p:nvPr/>
          </p:nvSpPr>
          <p:spPr bwMode="auto">
            <a:xfrm>
              <a:off x="2755" y="2186"/>
              <a:ext cx="828" cy="404"/>
            </a:xfrm>
            <a:prstGeom prst="rect">
              <a:avLst/>
            </a:prstGeom>
            <a:noFill/>
            <a:ln w="28575" algn="ctr">
              <a:noFill/>
              <a:miter lim="800000"/>
              <a:headEnd/>
              <a:tailEnd type="none" w="lg" len="lg"/>
            </a:ln>
            <a:effectLst/>
          </p:spPr>
          <p:txBody>
            <a:bodyPr wrap="none">
              <a:spAutoFit/>
            </a:bodyPr>
            <a:lstStyle/>
            <a:p>
              <a:r>
                <a:rPr lang="en-GB" dirty="0">
                  <a:solidFill>
                    <a:srgbClr val="FF0000"/>
                  </a:solidFill>
                </a:rPr>
                <a:t>Asymmetry</a:t>
              </a:r>
            </a:p>
            <a:p>
              <a:r>
                <a:rPr lang="en-GB" dirty="0">
                  <a:solidFill>
                    <a:srgbClr val="FF0000"/>
                  </a:solidFill>
                </a:rPr>
                <a:t>Term</a:t>
              </a:r>
            </a:p>
          </p:txBody>
        </p:sp>
        <p:sp>
          <p:nvSpPr>
            <p:cNvPr id="13" name="Line 12"/>
            <p:cNvSpPr>
              <a:spLocks noChangeShapeType="1"/>
            </p:cNvSpPr>
            <p:nvPr/>
          </p:nvSpPr>
          <p:spPr bwMode="auto">
            <a:xfrm flipV="1">
              <a:off x="4291" y="1601"/>
              <a:ext cx="0" cy="354"/>
            </a:xfrm>
            <a:prstGeom prst="line">
              <a:avLst/>
            </a:prstGeom>
            <a:noFill/>
            <a:ln w="28575">
              <a:solidFill>
                <a:schemeClr val="tx1"/>
              </a:solidFill>
              <a:round/>
              <a:headEnd/>
              <a:tailEnd type="triangle" w="lg" len="lg"/>
            </a:ln>
            <a:effectLst/>
          </p:spPr>
          <p:txBody>
            <a:bodyPr anchor="ctr"/>
            <a:lstStyle/>
            <a:p>
              <a:endParaRPr lang="en-US"/>
            </a:p>
          </p:txBody>
        </p:sp>
        <p:sp>
          <p:nvSpPr>
            <p:cNvPr id="24" name="Line 12"/>
            <p:cNvSpPr>
              <a:spLocks noChangeShapeType="1"/>
            </p:cNvSpPr>
            <p:nvPr/>
          </p:nvSpPr>
          <p:spPr bwMode="auto">
            <a:xfrm flipV="1">
              <a:off x="3139" y="1841"/>
              <a:ext cx="0" cy="354"/>
            </a:xfrm>
            <a:prstGeom prst="line">
              <a:avLst/>
            </a:prstGeom>
            <a:noFill/>
            <a:ln w="28575">
              <a:solidFill>
                <a:schemeClr val="tx1"/>
              </a:solidFill>
              <a:round/>
              <a:headEnd/>
              <a:tailEnd type="triangle" w="lg" len="lg"/>
            </a:ln>
            <a:effectLst/>
          </p:spPr>
          <p:txBody>
            <a:bodyPr anchor="ctr"/>
            <a:lstStyle/>
            <a:p>
              <a:endParaRPr lang="en-US"/>
            </a:p>
          </p:txBody>
        </p:sp>
      </p:grpSp>
      <p:grpSp>
        <p:nvGrpSpPr>
          <p:cNvPr id="14" name="Group 18"/>
          <p:cNvGrpSpPr>
            <a:grpSpLocks/>
          </p:cNvGrpSpPr>
          <p:nvPr/>
        </p:nvGrpSpPr>
        <p:grpSpPr bwMode="auto">
          <a:xfrm>
            <a:off x="3886200" y="3429002"/>
            <a:ext cx="1066800" cy="1112838"/>
            <a:chOff x="4012" y="1889"/>
            <a:chExt cx="672" cy="701"/>
          </a:xfrm>
        </p:grpSpPr>
        <p:sp>
          <p:nvSpPr>
            <p:cNvPr id="15" name="Text Box 8"/>
            <p:cNvSpPr txBox="1">
              <a:spLocks noChangeArrowheads="1"/>
            </p:cNvSpPr>
            <p:nvPr/>
          </p:nvSpPr>
          <p:spPr bwMode="auto">
            <a:xfrm>
              <a:off x="4012" y="2186"/>
              <a:ext cx="672" cy="404"/>
            </a:xfrm>
            <a:prstGeom prst="rect">
              <a:avLst/>
            </a:prstGeom>
            <a:noFill/>
            <a:ln w="28575" algn="ctr">
              <a:noFill/>
              <a:miter lim="800000"/>
              <a:headEnd/>
              <a:tailEnd type="none" w="lg" len="lg"/>
            </a:ln>
            <a:effectLst/>
          </p:spPr>
          <p:txBody>
            <a:bodyPr wrap="none">
              <a:spAutoFit/>
            </a:bodyPr>
            <a:lstStyle/>
            <a:p>
              <a:r>
                <a:rPr lang="en-GB" dirty="0" smtClean="0">
                  <a:solidFill>
                    <a:srgbClr val="FF0000"/>
                  </a:solidFill>
                </a:rPr>
                <a:t>Coulomb</a:t>
              </a:r>
            </a:p>
            <a:p>
              <a:r>
                <a:rPr lang="en-GB" dirty="0" smtClean="0">
                  <a:solidFill>
                    <a:srgbClr val="FF0000"/>
                  </a:solidFill>
                </a:rPr>
                <a:t>Term</a:t>
              </a:r>
              <a:endParaRPr lang="en-GB" dirty="0">
                <a:solidFill>
                  <a:srgbClr val="FF0000"/>
                </a:solidFill>
              </a:endParaRPr>
            </a:p>
          </p:txBody>
        </p:sp>
        <p:sp>
          <p:nvSpPr>
            <p:cNvPr id="16" name="Line 13"/>
            <p:cNvSpPr>
              <a:spLocks noChangeShapeType="1"/>
            </p:cNvSpPr>
            <p:nvPr/>
          </p:nvSpPr>
          <p:spPr bwMode="auto">
            <a:xfrm flipV="1">
              <a:off x="4240" y="1889"/>
              <a:ext cx="0" cy="354"/>
            </a:xfrm>
            <a:prstGeom prst="line">
              <a:avLst/>
            </a:prstGeom>
            <a:noFill/>
            <a:ln w="28575">
              <a:solidFill>
                <a:schemeClr val="tx1"/>
              </a:solidFill>
              <a:round/>
              <a:headEnd/>
              <a:tailEnd type="triangle" w="lg" len="lg"/>
            </a:ln>
            <a:effectLst/>
          </p:spPr>
          <p:txBody>
            <a:bodyPr anchor="ctr"/>
            <a:lstStyle/>
            <a:p>
              <a:endParaRPr lang="en-US"/>
            </a:p>
          </p:txBody>
        </p:sp>
      </p:grpSp>
      <p:grpSp>
        <p:nvGrpSpPr>
          <p:cNvPr id="17" name="Group 19"/>
          <p:cNvGrpSpPr>
            <a:grpSpLocks/>
          </p:cNvGrpSpPr>
          <p:nvPr/>
        </p:nvGrpSpPr>
        <p:grpSpPr bwMode="auto">
          <a:xfrm>
            <a:off x="6748462" y="3200400"/>
            <a:ext cx="871538" cy="919162"/>
            <a:chOff x="4956" y="2011"/>
            <a:chExt cx="549" cy="579"/>
          </a:xfrm>
        </p:grpSpPr>
        <p:sp>
          <p:nvSpPr>
            <p:cNvPr id="18" name="Text Box 9"/>
            <p:cNvSpPr txBox="1">
              <a:spLocks noChangeArrowheads="1"/>
            </p:cNvSpPr>
            <p:nvPr/>
          </p:nvSpPr>
          <p:spPr bwMode="auto">
            <a:xfrm>
              <a:off x="4956" y="2186"/>
              <a:ext cx="549" cy="404"/>
            </a:xfrm>
            <a:prstGeom prst="rect">
              <a:avLst/>
            </a:prstGeom>
            <a:noFill/>
            <a:ln w="28575" algn="ctr">
              <a:noFill/>
              <a:miter lim="800000"/>
              <a:headEnd/>
              <a:tailEnd type="none" w="lg" len="lg"/>
            </a:ln>
            <a:effectLst/>
          </p:spPr>
          <p:txBody>
            <a:bodyPr wrap="none">
              <a:spAutoFit/>
            </a:bodyPr>
            <a:lstStyle/>
            <a:p>
              <a:r>
                <a:rPr lang="en-GB" dirty="0">
                  <a:solidFill>
                    <a:srgbClr val="FF0000"/>
                  </a:solidFill>
                </a:rPr>
                <a:t>Pairing</a:t>
              </a:r>
            </a:p>
            <a:p>
              <a:r>
                <a:rPr lang="en-GB" dirty="0">
                  <a:solidFill>
                    <a:srgbClr val="FF0000"/>
                  </a:solidFill>
                </a:rPr>
                <a:t>Term</a:t>
              </a:r>
            </a:p>
          </p:txBody>
        </p:sp>
        <p:sp>
          <p:nvSpPr>
            <p:cNvPr id="19" name="Line 14"/>
            <p:cNvSpPr>
              <a:spLocks noChangeShapeType="1"/>
            </p:cNvSpPr>
            <p:nvPr/>
          </p:nvSpPr>
          <p:spPr bwMode="auto">
            <a:xfrm flipV="1">
              <a:off x="5235" y="2011"/>
              <a:ext cx="0" cy="232"/>
            </a:xfrm>
            <a:prstGeom prst="line">
              <a:avLst/>
            </a:prstGeom>
            <a:noFill/>
            <a:ln w="28575">
              <a:solidFill>
                <a:schemeClr val="tx1"/>
              </a:solidFill>
              <a:round/>
              <a:headEnd/>
              <a:tailEnd type="triangle" w="lg" len="lg"/>
            </a:ln>
            <a:effectLst/>
          </p:spPr>
          <p:txBody>
            <a:bodyPr anchor="ctr"/>
            <a:lstStyle/>
            <a:p>
              <a:endParaRPr lang="en-US"/>
            </a:p>
          </p:txBody>
        </p:sp>
      </p:grpSp>
      <p:sp>
        <p:nvSpPr>
          <p:cNvPr id="26628" name="Rectangle 4"/>
          <p:cNvSpPr>
            <a:spLocks noChangeArrowheads="1"/>
          </p:cNvSpPr>
          <p:nvPr/>
        </p:nvSpPr>
        <p:spPr bwMode="auto">
          <a:xfrm>
            <a:off x="152400" y="2738735"/>
            <a:ext cx="4114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t>
            </a:r>
            <a:r>
              <a:rPr kumimoji="0" lang="en-US" sz="24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tot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(A,Z) =</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a:t>
            </a:r>
            <a:r>
              <a:rPr kumimoji="0" lang="en-US" sz="2400" b="0" i="0" u="none" strike="noStrike" cap="none" normalizeH="0" baseline="-25000" dirty="0" err="1" smtClean="0">
                <a:ln>
                  <a:noFill/>
                </a:ln>
                <a:solidFill>
                  <a:schemeClr val="tx1"/>
                </a:solidFill>
                <a:effectLst/>
                <a:latin typeface="Arial" pitchFamily="34" charset="0"/>
                <a:ea typeface="Times New Roman" pitchFamily="18" charset="0"/>
                <a:cs typeface="Arial" pitchFamily="34" charset="0"/>
              </a:rPr>
              <a:t>v</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 a</a:t>
            </a:r>
            <a:r>
              <a:rPr kumimoji="0" lang="en-US" sz="2400" b="0" i="0" u="none" strike="noStrike" cap="none" normalizeH="0" baseline="-25000" dirty="0" smtClean="0">
                <a:ln>
                  <a:noFill/>
                </a:ln>
                <a:solidFill>
                  <a:schemeClr val="tx1"/>
                </a:solidFill>
                <a:effectLst/>
                <a:latin typeface="Arial" pitchFamily="34" charset="0"/>
                <a:ea typeface="Times New Roman" pitchFamily="18" charset="0"/>
                <a:cs typeface="Arial" pitchFamily="34" charset="0"/>
              </a:rPr>
              <a: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a:t>
            </a:r>
            <a:r>
              <a:rPr kumimoji="0" lang="en-US" sz="2400" b="0" i="0" u="none" strike="noStrike" cap="none" normalizeH="0" baseline="-25000" dirty="0" smtClean="0">
                <a:ln>
                  <a:noFill/>
                </a:ln>
                <a:solidFill>
                  <a:schemeClr val="tx1"/>
                </a:solidFill>
                <a:effectLst/>
                <a:latin typeface="Arial" pitchFamily="34" charset="0"/>
                <a:ea typeface="Times New Roman" pitchFamily="18" charset="0"/>
                <a:cs typeface="Arial" pitchFamily="34" charset="0"/>
              </a:rPr>
              <a:t>c</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6627" name="Object 3"/>
          <p:cNvGraphicFramePr>
            <a:graphicFrameLocks noChangeAspect="1"/>
          </p:cNvGraphicFramePr>
          <p:nvPr/>
        </p:nvGraphicFramePr>
        <p:xfrm>
          <a:off x="4232275" y="2644775"/>
          <a:ext cx="2471738" cy="809625"/>
        </p:xfrm>
        <a:graphic>
          <a:graphicData uri="http://schemas.openxmlformats.org/presentationml/2006/ole">
            <mc:AlternateContent xmlns:mc="http://schemas.openxmlformats.org/markup-compatibility/2006">
              <mc:Choice xmlns:v="urn:schemas-microsoft-com:vml" Requires="v">
                <p:oleObj spid="_x0000_s1046" name="Equation" r:id="rId3" imgW="1422360" imgH="469800" progId="Equation.3">
                  <p:embed/>
                </p:oleObj>
              </mc:Choice>
              <mc:Fallback>
                <p:oleObj name="Equation" r:id="rId3" imgW="142236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2644775"/>
                        <a:ext cx="2471738"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9"/>
          <p:cNvSpPr txBox="1">
            <a:spLocks noChangeArrowheads="1"/>
          </p:cNvSpPr>
          <p:nvPr/>
        </p:nvSpPr>
        <p:spPr bwMode="auto">
          <a:xfrm>
            <a:off x="7543800" y="3429000"/>
            <a:ext cx="1384418" cy="646331"/>
          </a:xfrm>
          <a:prstGeom prst="rect">
            <a:avLst/>
          </a:prstGeom>
          <a:noFill/>
          <a:ln w="28575" algn="ctr">
            <a:noFill/>
            <a:miter lim="800000"/>
            <a:headEnd/>
            <a:tailEnd type="none" w="lg" len="lg"/>
          </a:ln>
          <a:effectLst/>
        </p:spPr>
        <p:txBody>
          <a:bodyPr wrap="none">
            <a:spAutoFit/>
          </a:bodyPr>
          <a:lstStyle/>
          <a:p>
            <a:r>
              <a:rPr lang="en-GB" dirty="0" smtClean="0">
                <a:solidFill>
                  <a:srgbClr val="FF0000"/>
                </a:solidFill>
              </a:rPr>
              <a:t>Closed shell</a:t>
            </a:r>
          </a:p>
          <a:p>
            <a:r>
              <a:rPr lang="en-GB" dirty="0" smtClean="0">
                <a:solidFill>
                  <a:srgbClr val="FF0000"/>
                </a:solidFill>
              </a:rPr>
              <a:t>Term</a:t>
            </a:r>
            <a:endParaRPr lang="en-GB" dirty="0">
              <a:solidFill>
                <a:srgbClr val="FF0000"/>
              </a:solidFill>
            </a:endParaRPr>
          </a:p>
        </p:txBody>
      </p:sp>
      <p:sp>
        <p:nvSpPr>
          <p:cNvPr id="25" name="Rectangle 2"/>
          <p:cNvSpPr>
            <a:spLocks noChangeArrowheads="1"/>
          </p:cNvSpPr>
          <p:nvPr/>
        </p:nvSpPr>
        <p:spPr bwMode="auto">
          <a:xfrm>
            <a:off x="0" y="0"/>
            <a:ext cx="9144000" cy="1143000"/>
          </a:xfrm>
          <a:prstGeom prst="rect">
            <a:avLst/>
          </a:prstGeom>
          <a:blipFill>
            <a:blip r:embed="rId5"/>
            <a:tile tx="0" ty="0" sx="100000" sy="100000" flip="none" algn="tl"/>
          </a:blipFill>
          <a:ln w="9525">
            <a:noFill/>
            <a:miter lim="800000"/>
            <a:headEnd/>
            <a:tailEnd/>
          </a:ln>
        </p:spPr>
        <p:txBody>
          <a:bodyPr anchor="ctr"/>
          <a:lstStyle/>
          <a:p>
            <a:pPr algn="ctr" eaLnBrk="0" hangingPunct="0"/>
            <a:r>
              <a:rPr lang="en-US" sz="4400" dirty="0">
                <a:latin typeface="Calibri" pitchFamily="34" charset="0"/>
              </a:rPr>
              <a:t>The Semi-empirical Mass Formula</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287" y="5154613"/>
            <a:ext cx="7286625" cy="1885950"/>
          </a:xfrm>
          <a:prstGeom prst="rect">
            <a:avLst/>
          </a:prstGeom>
        </p:spPr>
      </p:pic>
    </p:spTree>
    <p:extLst>
      <p:ext uri="{BB962C8B-B14F-4D97-AF65-F5344CB8AC3E}">
        <p14:creationId xmlns:p14="http://schemas.microsoft.com/office/powerpoint/2010/main" val="19744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800" b="1" dirty="0" smtClean="0"/>
                  <a:t>1) The first term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a:rPr>
                          <m:t>𝑩</m:t>
                        </m:r>
                        <m:r>
                          <a:rPr lang="en-US" sz="2800" b="1" i="1">
                            <a:latin typeface="Cambria Math"/>
                          </a:rPr>
                          <m:t>.</m:t>
                        </m:r>
                        <m:r>
                          <a:rPr lang="en-US" sz="2800" b="1" i="1">
                            <a:latin typeface="Cambria Math"/>
                          </a:rPr>
                          <m:t>𝑬</m:t>
                        </m:r>
                      </m:e>
                      <m:sub>
                        <m:r>
                          <a:rPr lang="en-US" sz="2800" b="1" i="1">
                            <a:latin typeface="Cambria Math"/>
                          </a:rPr>
                          <m:t>𝟏</m:t>
                        </m:r>
                      </m:sub>
                    </m:sSub>
                  </m:oMath>
                </a14:m>
                <a:r>
                  <a:rPr lang="en-US" sz="2800" b="1" dirty="0"/>
                  <a:t> (Volume energy term)</a:t>
                </a:r>
                <a14:m>
                  <m:oMath xmlns:m="http://schemas.openxmlformats.org/officeDocument/2006/math">
                    <m:r>
                      <a:rPr lang="en-US" sz="2800" b="1" i="1">
                        <a:latin typeface="Cambria Math"/>
                      </a:rPr>
                      <m:t> </m:t>
                    </m:r>
                    <m:sSub>
                      <m:sSubPr>
                        <m:ctrlPr>
                          <a:rPr lang="en-US" sz="2800" b="1" i="1">
                            <a:latin typeface="Cambria Math" panose="02040503050406030204" pitchFamily="18" charset="0"/>
                          </a:rPr>
                        </m:ctrlPr>
                      </m:sSubPr>
                      <m:e>
                        <m:r>
                          <a:rPr lang="en-US" sz="2800" b="1" i="1">
                            <a:latin typeface="Cambria Math"/>
                          </a:rPr>
                          <m:t>𝑩</m:t>
                        </m:r>
                        <m:r>
                          <a:rPr lang="en-US" sz="2800" b="1" i="1">
                            <a:latin typeface="Cambria Math"/>
                          </a:rPr>
                          <m:t>.</m:t>
                        </m:r>
                        <m:r>
                          <a:rPr lang="en-US" sz="2800" b="1" i="1">
                            <a:latin typeface="Cambria Math"/>
                          </a:rPr>
                          <m:t>𝑬</m:t>
                        </m:r>
                      </m:e>
                      <m:sub>
                        <m:r>
                          <a:rPr lang="en-US" sz="2800" b="1" i="1">
                            <a:latin typeface="Cambria Math"/>
                          </a:rPr>
                          <m:t>𝒗</m:t>
                        </m:r>
                      </m:sub>
                    </m:sSub>
                  </m:oMath>
                </a14:m>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3528" y="1139754"/>
                <a:ext cx="8424935" cy="4723088"/>
              </a:xfrm>
              <a:prstGeom prst="rect">
                <a:avLst/>
              </a:prstGeom>
            </p:spPr>
            <p:txBody>
              <a:bodyPr wrap="square">
                <a:spAutoFit/>
              </a:bodyPr>
              <a:lstStyle/>
              <a:p>
                <a:endParaRPr lang="en-US" sz="2000" dirty="0"/>
              </a:p>
              <a:p>
                <a:r>
                  <a:rPr lang="en-US" sz="2000" b="1" dirty="0"/>
                  <a:t>  </a:t>
                </a:r>
                <a:r>
                  <a:rPr lang="en-US" sz="2000" dirty="0"/>
                  <a:t>The mass dependence of this term follows directly from the saturation of the nuclear force . A nucleon in the nuclear interior interacts , on average ,with affixed number of neighboring  nucleon within short range of the nuclear force, the binding energy per nucleon , therefor, will be constant and the total contribution to the nuclear binding energy will be proportional to mass number A and proportional to the nuclear volume . </a:t>
                </a:r>
                <a:endParaRPr lang="en-US" sz="2000" dirty="0" smtClean="0"/>
              </a:p>
              <a:p>
                <a:endParaRPr lang="en-US" sz="2000" dirty="0"/>
              </a:p>
              <a:p>
                <a:r>
                  <a:rPr lang="en-US" sz="2000" dirty="0"/>
                  <a:t>         Since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𝑡𝑜𝑡</m:t>
                            </m:r>
                          </m:sub>
                        </m:sSub>
                      </m:num>
                      <m:den>
                        <m:r>
                          <a:rPr lang="en-US" sz="2000" i="1">
                            <a:latin typeface="Cambria Math"/>
                          </a:rPr>
                          <m:t>𝐴</m:t>
                        </m:r>
                      </m:den>
                    </m:f>
                    <m:r>
                      <a:rPr lang="en-US" sz="2000" i="1">
                        <a:latin typeface="Cambria Math"/>
                      </a:rPr>
                      <m:t> ≈</m:t>
                    </m:r>
                  </m:oMath>
                </a14:m>
                <a:r>
                  <a:rPr lang="en-US" sz="2000" dirty="0"/>
                  <a:t>  Constant       </a:t>
                </a:r>
              </a:p>
              <a:p>
                <a:r>
                  <a:rPr lang="en-US" sz="2000" dirty="0"/>
                  <a:t>             </a:t>
                </a:r>
                <a14:m>
                  <m:oMath xmlns:m="http://schemas.openxmlformats.org/officeDocument/2006/math">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𝑡𝑜𝑡</m:t>
                        </m:r>
                      </m:sub>
                    </m:sSub>
                    <m:r>
                      <a:rPr lang="en-US" sz="2000" i="1">
                        <a:latin typeface="Cambria Math"/>
                      </a:rPr>
                      <m:t>≈</m:t>
                    </m:r>
                    <m:r>
                      <a:rPr lang="en-US" sz="2000" i="1">
                        <a:latin typeface="Cambria Math"/>
                      </a:rPr>
                      <m:t>𝑐𝑜𝑛𝑠𝑡𝑎𝑛𝑡</m:t>
                    </m:r>
                    <m:r>
                      <a:rPr lang="en-US" sz="2000" i="1">
                        <a:latin typeface="Cambria Math"/>
                      </a:rPr>
                      <m:t> </m:t>
                    </m:r>
                    <m:r>
                      <a:rPr lang="en-US" sz="2000" i="1">
                        <a:latin typeface="Cambria Math"/>
                      </a:rPr>
                      <m:t>𝐴</m:t>
                    </m:r>
                  </m:oMath>
                </a14:m>
                <a:r>
                  <a:rPr lang="en-US" sz="2000" dirty="0"/>
                  <a:t>                                                                         </a:t>
                </a:r>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𝑡𝑜𝑡</m:t>
                        </m:r>
                      </m:sub>
                    </m:sSub>
                    <m:sSub>
                      <m:sSubPr>
                        <m:ctrlPr>
                          <a:rPr lang="en-US" sz="2000" i="1">
                            <a:latin typeface="Cambria Math" panose="02040503050406030204" pitchFamily="18" charset="0"/>
                          </a:rPr>
                        </m:ctrlPr>
                      </m:sSubPr>
                      <m:e>
                        <m:r>
                          <a:rPr lang="en-US" sz="2000" i="1">
                            <a:latin typeface="Cambria Math"/>
                          </a:rPr>
                          <m:t> ∝</m:t>
                        </m:r>
                      </m:e>
                      <m:sub>
                        <m:r>
                          <a:rPr lang="en-US" sz="2000" i="1">
                            <a:latin typeface="Cambria Math"/>
                          </a:rPr>
                          <m:t> </m:t>
                        </m:r>
                      </m:sub>
                    </m:sSub>
                    <m:r>
                      <a:rPr lang="en-US" sz="2000" i="1">
                        <a:latin typeface="Cambria Math"/>
                      </a:rPr>
                      <m:t>𝐴</m:t>
                    </m:r>
                    <m:r>
                      <a:rPr lang="en-US" sz="2000" i="1">
                        <a:latin typeface="Cambria Math"/>
                      </a:rPr>
                      <m:t>  </m:t>
                    </m:r>
                  </m:oMath>
                </a14:m>
                <a:r>
                  <a:rPr lang="en-US" sz="2000" dirty="0"/>
                  <a:t>            </a:t>
                </a:r>
              </a:p>
              <a:p>
                <a:r>
                  <a:rPr lang="en-US" sz="2000" dirty="0"/>
                  <a:t>Since the volume of the nucleus  </a:t>
                </a:r>
                <a14:m>
                  <m:oMath xmlns:m="http://schemas.openxmlformats.org/officeDocument/2006/math">
                    <m:r>
                      <a:rPr lang="en-US" sz="2000" i="1">
                        <a:latin typeface="Cambria Math"/>
                      </a:rPr>
                      <m:t>𝑉</m:t>
                    </m:r>
                    <m:r>
                      <a:rPr lang="en-US" sz="2000" i="1">
                        <a:latin typeface="Cambria Math"/>
                      </a:rPr>
                      <m:t>=</m:t>
                    </m:r>
                    <m:f>
                      <m:fPr>
                        <m:ctrlPr>
                          <a:rPr lang="en-US" sz="2000" i="1">
                            <a:latin typeface="Cambria Math" panose="02040503050406030204" pitchFamily="18" charset="0"/>
                          </a:rPr>
                        </m:ctrlPr>
                      </m:fPr>
                      <m:num>
                        <m:r>
                          <a:rPr lang="en-US" sz="2000" i="1">
                            <a:latin typeface="Cambria Math"/>
                          </a:rPr>
                          <m:t>4</m:t>
                        </m:r>
                      </m:num>
                      <m:den>
                        <m:r>
                          <a:rPr lang="en-US" sz="2000" i="1">
                            <a:latin typeface="Cambria Math"/>
                          </a:rPr>
                          <m:t>3</m:t>
                        </m:r>
                      </m:den>
                    </m:f>
                    <m:r>
                      <a:rPr lang="en-US" sz="2000" i="1">
                        <a:latin typeface="Cambria Math"/>
                      </a:rPr>
                      <m:t> </m:t>
                    </m:r>
                    <m:r>
                      <a:rPr lang="en-US" sz="2000" i="1">
                        <a:latin typeface="Cambria Math"/>
                      </a:rPr>
                      <m:t>𝜋</m:t>
                    </m:r>
                    <m:r>
                      <a:rPr lang="en-US" sz="2000" i="1">
                        <a:latin typeface="Cambria Math"/>
                      </a:rPr>
                      <m:t> </m:t>
                    </m:r>
                    <m:sSubSup>
                      <m:sSubSupPr>
                        <m:ctrlPr>
                          <a:rPr lang="en-US" sz="2000" i="1">
                            <a:latin typeface="Cambria Math" panose="02040503050406030204" pitchFamily="18" charset="0"/>
                          </a:rPr>
                        </m:ctrlPr>
                      </m:sSubSupPr>
                      <m:e>
                        <m:r>
                          <a:rPr lang="en-US" sz="2000" i="1">
                            <a:latin typeface="Cambria Math"/>
                          </a:rPr>
                          <m:t>𝑅</m:t>
                        </m:r>
                      </m:e>
                      <m:sub>
                        <m:r>
                          <a:rPr lang="en-US" sz="2000" i="1">
                            <a:latin typeface="Cambria Math"/>
                          </a:rPr>
                          <m:t>𝑜</m:t>
                        </m:r>
                      </m:sub>
                      <m:sup>
                        <m:r>
                          <a:rPr lang="en-US" sz="2000" i="1">
                            <a:latin typeface="Cambria Math"/>
                          </a:rPr>
                          <m:t>3</m:t>
                        </m:r>
                      </m:sup>
                    </m:sSubSup>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 </m:t>
                            </m:r>
                            <m:sSup>
                              <m:sSupPr>
                                <m:ctrlPr>
                                  <a:rPr lang="en-US" sz="2000" i="1">
                                    <a:latin typeface="Cambria Math" panose="02040503050406030204" pitchFamily="18" charset="0"/>
                                  </a:rPr>
                                </m:ctrlPr>
                              </m:sSupPr>
                              <m:e>
                                <m:r>
                                  <a:rPr lang="en-US" sz="2000" i="1">
                                    <a:latin typeface="Cambria Math"/>
                                  </a:rPr>
                                  <m:t>𝐴</m:t>
                                </m:r>
                              </m:e>
                              <m:sup>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 3</m:t>
                                    </m:r>
                                  </m:den>
                                </m:f>
                              </m:sup>
                            </m:sSup>
                          </m:e>
                        </m:d>
                        <m:r>
                          <a:rPr lang="en-US" sz="2000">
                            <a:latin typeface="Cambria Math"/>
                          </a:rPr>
                          <m:t> </m:t>
                        </m:r>
                      </m:e>
                      <m:sup>
                        <m:r>
                          <a:rPr lang="en-US" sz="2000" i="1">
                            <a:latin typeface="Cambria Math"/>
                          </a:rPr>
                          <m:t>3</m:t>
                        </m:r>
                      </m:sup>
                    </m:sSup>
                  </m:oMath>
                </a14:m>
                <a:r>
                  <a:rPr lang="en-US" sz="2000" dirty="0"/>
                  <a:t> = </a:t>
                </a:r>
                <a14:m>
                  <m:oMath xmlns:m="http://schemas.openxmlformats.org/officeDocument/2006/math">
                    <m:f>
                      <m:fPr>
                        <m:ctrlPr>
                          <a:rPr lang="en-US" sz="2000" i="1">
                            <a:latin typeface="Cambria Math" panose="02040503050406030204" pitchFamily="18" charset="0"/>
                          </a:rPr>
                        </m:ctrlPr>
                      </m:fPr>
                      <m:num>
                        <m:r>
                          <a:rPr lang="en-US" sz="2000" i="1">
                            <a:latin typeface="Cambria Math"/>
                          </a:rPr>
                          <m:t>4</m:t>
                        </m:r>
                      </m:num>
                      <m:den>
                        <m:r>
                          <a:rPr lang="en-US" sz="2000" i="1">
                            <a:latin typeface="Cambria Math"/>
                          </a:rPr>
                          <m:t>3</m:t>
                        </m:r>
                      </m:den>
                    </m:f>
                    <m:r>
                      <a:rPr lang="en-US" sz="2000" i="1">
                        <a:latin typeface="Cambria Math"/>
                      </a:rPr>
                      <m:t> </m:t>
                    </m:r>
                    <m:r>
                      <a:rPr lang="en-US" sz="2000" i="1">
                        <a:latin typeface="Cambria Math"/>
                      </a:rPr>
                      <m:t>𝜋</m:t>
                    </m:r>
                    <m:r>
                      <a:rPr lang="en-US" sz="2000" i="1">
                        <a:latin typeface="Cambria Math"/>
                      </a:rPr>
                      <m:t> </m:t>
                    </m:r>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𝑜</m:t>
                            </m:r>
                          </m:sub>
                        </m:sSub>
                      </m:e>
                      <m:sup>
                        <m:r>
                          <a:rPr lang="en-US" sz="2000" i="1">
                            <a:latin typeface="Cambria Math"/>
                          </a:rPr>
                          <m:t>3</m:t>
                        </m:r>
                      </m:sup>
                    </m:sSup>
                    <m:r>
                      <a:rPr lang="en-US" sz="2000" i="1">
                        <a:latin typeface="Cambria Math"/>
                      </a:rPr>
                      <m:t>𝐴</m:t>
                    </m:r>
                    <m:r>
                      <a:rPr lang="en-US" sz="2000" i="1">
                        <a:latin typeface="Cambria Math"/>
                      </a:rPr>
                      <m:t> </m:t>
                    </m:r>
                  </m:oMath>
                </a14:m>
                <a:r>
                  <a:rPr lang="en-US" sz="2000" dirty="0"/>
                  <a:t>  is proportional to  A , this term is regard as  volume energy .                         </a:t>
                </a: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                   </m:t>
                        </m:r>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𝑣</m:t>
                        </m:r>
                        <m:r>
                          <a:rPr lang="en-US" sz="2000" i="1">
                            <a:latin typeface="Cambria Math"/>
                          </a:rPr>
                          <m:t> </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𝑣</m:t>
                        </m:r>
                      </m:sub>
                    </m:sSub>
                    <m:r>
                      <a:rPr lang="en-US" sz="2000" i="1">
                        <a:latin typeface="Cambria Math"/>
                      </a:rPr>
                      <m:t>𝐴</m:t>
                    </m:r>
                    <m:r>
                      <a:rPr lang="en-US" sz="2000" i="1">
                        <a:latin typeface="Cambria Math"/>
                      </a:rPr>
                      <m:t>    </m:t>
                    </m:r>
                  </m:oMath>
                </a14:m>
                <a:r>
                  <a:rPr lang="en-US" sz="2000" dirty="0"/>
                  <a:t>       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𝑣</m:t>
                        </m:r>
                      </m:sub>
                    </m:sSub>
                  </m:oMath>
                </a14:m>
                <a:r>
                  <a:rPr lang="en-US" sz="2000" dirty="0"/>
                  <a:t>  is the proportional constant  .          (3-4)   </a:t>
                </a:r>
              </a:p>
            </p:txBody>
          </p:sp>
        </mc:Choice>
        <mc:Fallback xmlns="">
          <p:sp>
            <p:nvSpPr>
              <p:cNvPr id="4" name="Rectangle 3"/>
              <p:cNvSpPr>
                <a:spLocks noRot="1" noChangeAspect="1" noMove="1" noResize="1" noEditPoints="1" noAdjustHandles="1" noChangeArrowheads="1" noChangeShapeType="1" noTextEdit="1"/>
              </p:cNvSpPr>
              <p:nvPr/>
            </p:nvSpPr>
            <p:spPr>
              <a:xfrm>
                <a:off x="323528" y="1139754"/>
                <a:ext cx="8424935" cy="4723088"/>
              </a:xfrm>
              <a:prstGeom prst="rect">
                <a:avLst/>
              </a:prstGeom>
              <a:blipFill rotWithShape="1">
                <a:blip r:embed="rId3"/>
                <a:stretch>
                  <a:fillRect l="-724" r="-2677" b="-1290"/>
                </a:stretch>
              </a:blipFill>
            </p:spPr>
            <p:txBody>
              <a:bodyPr/>
              <a:lstStyle/>
              <a:p>
                <a:r>
                  <a:rPr lang="en-US">
                    <a:noFill/>
                  </a:rPr>
                  <a:t> </a:t>
                </a:r>
              </a:p>
            </p:txBody>
          </p:sp>
        </mc:Fallback>
      </mc:AlternateContent>
    </p:spTree>
    <p:extLst>
      <p:ext uri="{BB962C8B-B14F-4D97-AF65-F5344CB8AC3E}">
        <p14:creationId xmlns:p14="http://schemas.microsoft.com/office/powerpoint/2010/main" val="356730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p:cNvSpPr/>
              <p:nvPr/>
            </p:nvSpPr>
            <p:spPr>
              <a:xfrm>
                <a:off x="755577" y="404664"/>
                <a:ext cx="7602300" cy="3842590"/>
              </a:xfrm>
              <a:prstGeom prst="rect">
                <a:avLst/>
              </a:prstGeom>
            </p:spPr>
            <p:txBody>
              <a:bodyPr wrap="square">
                <a:spAutoFit/>
              </a:bodyPr>
              <a:lstStyle/>
              <a:p>
                <a:r>
                  <a:rPr lang="en-US" sz="2800" b="1" dirty="0" smtClean="0">
                    <a:solidFill>
                      <a:srgbClr val="FF0000"/>
                    </a:solidFill>
                  </a:rPr>
                  <a:t>3-1-b  )</a:t>
                </a:r>
                <a:r>
                  <a:rPr lang="en-US" sz="2800" dirty="0">
                    <a:solidFill>
                      <a:srgbClr val="FF0000"/>
                    </a:solidFill>
                  </a:rPr>
                  <a:t> </a:t>
                </a:r>
                <a:r>
                  <a:rPr lang="en-US" sz="2800" b="1" dirty="0">
                    <a:solidFill>
                      <a:srgbClr val="FF0000"/>
                    </a:solidFill>
                  </a:rPr>
                  <a:t>Surface Energy Term (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𝑩</m:t>
                        </m:r>
                        <m:r>
                          <a:rPr lang="en-US" sz="2800" b="1" i="1">
                            <a:solidFill>
                              <a:srgbClr val="FF0000"/>
                            </a:solidFill>
                            <a:latin typeface="Cambria Math"/>
                          </a:rPr>
                          <m:t>.</m:t>
                        </m:r>
                        <m:r>
                          <a:rPr lang="en-US" sz="2800" b="1" i="1">
                            <a:solidFill>
                              <a:srgbClr val="FF0000"/>
                            </a:solidFill>
                            <a:latin typeface="Cambria Math"/>
                          </a:rPr>
                          <m:t>𝑬</m:t>
                        </m:r>
                      </m:e>
                      <m:sub>
                        <m:r>
                          <a:rPr lang="en-US" sz="2800" b="1" i="1">
                            <a:solidFill>
                              <a:srgbClr val="FF0000"/>
                            </a:solidFill>
                            <a:latin typeface="Cambria Math"/>
                          </a:rPr>
                          <m:t>𝒔</m:t>
                        </m:r>
                        <m:r>
                          <a:rPr lang="en-US" sz="2800" b="1" i="1">
                            <a:solidFill>
                              <a:srgbClr val="FF0000"/>
                            </a:solidFill>
                            <a:latin typeface="Cambria Math"/>
                          </a:rPr>
                          <m:t> </m:t>
                        </m:r>
                      </m:sub>
                    </m:sSub>
                  </m:oMath>
                </a14:m>
                <a:r>
                  <a:rPr lang="en-US" sz="2800" dirty="0">
                    <a:solidFill>
                      <a:srgbClr val="FF0000"/>
                    </a:solidFill>
                  </a:rPr>
                  <a:t> </a:t>
                </a:r>
                <a:r>
                  <a:rPr lang="en-US" sz="2800" dirty="0" smtClean="0">
                    <a:solidFill>
                      <a:srgbClr val="FF0000"/>
                    </a:solidFill>
                  </a:rPr>
                  <a:t>)</a:t>
                </a:r>
              </a:p>
              <a:p>
                <a:endParaRPr lang="en-US" sz="2800" dirty="0"/>
              </a:p>
              <a:p>
                <a:r>
                  <a:rPr lang="en-US" b="1" dirty="0"/>
                  <a:t>      </a:t>
                </a:r>
                <a:r>
                  <a:rPr lang="en-US" dirty="0"/>
                  <a:t>In a finite nucleus , a nucleon near the surface interact with fewer nucleons and, therefore, is less tightly bound then if it is in the interior .Thus a term proportional  to the surface area (or the square of the nuclear radius  R) must be subtracted from the volume term to correct for this,  since ;</a:t>
                </a:r>
              </a:p>
              <a:p>
                <a:r>
                  <a:rPr lang="en-US" dirty="0"/>
                  <a:t>surface area of the sphere is </a:t>
                </a:r>
                <a14:m>
                  <m:oMath xmlns:m="http://schemas.openxmlformats.org/officeDocument/2006/math">
                    <m:r>
                      <a:rPr lang="en-US" i="1">
                        <a:latin typeface="Cambria Math"/>
                      </a:rPr>
                      <m:t>𝑆</m:t>
                    </m:r>
                    <m:r>
                      <a:rPr lang="en-US" i="1">
                        <a:latin typeface="Cambria Math"/>
                      </a:rPr>
                      <m:t>=</m:t>
                    </m:r>
                    <m:r>
                      <a:rPr lang="en-US" i="1">
                        <a:latin typeface="Cambria Math"/>
                      </a:rPr>
                      <m:t>4</m:t>
                    </m:r>
                    <m:r>
                      <a:rPr lang="en-US" i="1">
                        <a:latin typeface="Cambria Math"/>
                      </a:rPr>
                      <m:t>𝜋</m:t>
                    </m:r>
                    <m:sSup>
                      <m:sSupPr>
                        <m:ctrlPr>
                          <a:rPr lang="en-US" i="1">
                            <a:latin typeface="Cambria Math" panose="02040503050406030204" pitchFamily="18" charset="0"/>
                          </a:rPr>
                        </m:ctrlPr>
                      </m:sSupPr>
                      <m:e>
                        <m:r>
                          <a:rPr lang="en-US" i="1">
                            <a:latin typeface="Cambria Math"/>
                          </a:rPr>
                          <m:t>𝑅</m:t>
                        </m:r>
                      </m:e>
                      <m:sup>
                        <m:r>
                          <a:rPr lang="en-US" i="1">
                            <a:latin typeface="Cambria Math"/>
                          </a:rPr>
                          <m:t>2</m:t>
                        </m:r>
                      </m:sup>
                    </m:sSup>
                    <m:r>
                      <a:rPr lang="en-US" i="1">
                        <a:latin typeface="Cambria Math"/>
                      </a:rPr>
                      <m:t>=</m:t>
                    </m:r>
                    <m:r>
                      <a:rPr lang="en-US" i="1">
                        <a:latin typeface="Cambria Math"/>
                      </a:rPr>
                      <m:t>4</m:t>
                    </m:r>
                    <m:r>
                      <a:rPr lang="en-US" i="1">
                        <a:latin typeface="Cambria Math"/>
                      </a:rPr>
                      <m:t> </m:t>
                    </m:r>
                    <m:r>
                      <a:rPr lang="en-US" i="1">
                        <a:latin typeface="Cambria Math"/>
                      </a:rPr>
                      <m:t>𝜋</m:t>
                    </m:r>
                    <m:r>
                      <a:rPr lang="en-US" i="1">
                        <a:latin typeface="Cambria Math"/>
                      </a:rPr>
                      <m:t> </m:t>
                    </m:r>
                    <m:sSubSup>
                      <m:sSubSupPr>
                        <m:ctrlPr>
                          <a:rPr lang="en-US" i="1">
                            <a:latin typeface="Cambria Math" panose="02040503050406030204" pitchFamily="18" charset="0"/>
                          </a:rPr>
                        </m:ctrlPr>
                      </m:sSubSupPr>
                      <m:e>
                        <m:r>
                          <a:rPr lang="en-US" i="1">
                            <a:latin typeface="Cambria Math"/>
                          </a:rPr>
                          <m:t>𝑅</m:t>
                        </m:r>
                      </m:e>
                      <m:sub>
                        <m:r>
                          <a:rPr lang="en-US" i="1">
                            <a:latin typeface="Cambria Math"/>
                          </a:rPr>
                          <m:t>0</m:t>
                        </m:r>
                      </m:sub>
                      <m:sup>
                        <m:r>
                          <a:rPr lang="en-US" i="1">
                            <a:latin typeface="Cambria Math"/>
                          </a:rPr>
                          <m:t>2</m:t>
                        </m:r>
                      </m:sup>
                    </m:sSubSup>
                    <m:r>
                      <a:rPr lang="en-US" i="1">
                        <a:latin typeface="Cambria Math"/>
                      </a:rPr>
                      <m:t> </m:t>
                    </m:r>
                    <m:sSup>
                      <m:sSupPr>
                        <m:ctrlPr>
                          <a:rPr lang="en-US" i="1">
                            <a:latin typeface="Cambria Math" panose="02040503050406030204" pitchFamily="18" charset="0"/>
                          </a:rPr>
                        </m:ctrlPr>
                      </m:sSupPr>
                      <m:e>
                        <m:r>
                          <a:rPr lang="en-US" i="1">
                            <a:latin typeface="Cambria Math"/>
                          </a:rPr>
                          <m:t>𝐴</m:t>
                        </m:r>
                      </m:e>
                      <m:sup>
                        <m:r>
                          <a:rPr lang="en-US" i="1">
                            <a:latin typeface="Cambria Math"/>
                          </a:rPr>
                          <m:t>2</m:t>
                        </m:r>
                        <m:r>
                          <a:rPr lang="en-US" i="1">
                            <a:latin typeface="Cambria Math"/>
                          </a:rPr>
                          <m:t>/</m:t>
                        </m:r>
                        <m:r>
                          <a:rPr lang="en-US" i="1">
                            <a:latin typeface="Cambria Math"/>
                          </a:rPr>
                          <m:t>3</m:t>
                        </m:r>
                      </m:sup>
                    </m:sSup>
                  </m:oMath>
                </a14:m>
                <a:r>
                  <a:rPr lang="en-US" dirty="0"/>
                  <a:t>       </a:t>
                </a:r>
              </a:p>
              <a:p>
                <a:r>
                  <a:rPr lang="en-US" dirty="0"/>
                  <a:t>                    </a:t>
                </a:r>
                <a14:m>
                  <m:oMath xmlns:m="http://schemas.openxmlformats.org/officeDocument/2006/math">
                    <m:r>
                      <a:rPr lang="en-US" i="1">
                        <a:latin typeface="Cambria Math"/>
                      </a:rPr>
                      <m:t>𝑆</m:t>
                    </m:r>
                  </m:oMath>
                </a14:m>
                <a:r>
                  <a:rPr lang="en-US" dirty="0"/>
                  <a:t> </a:t>
                </a:r>
                <a14:m>
                  <m:oMath xmlns:m="http://schemas.openxmlformats.org/officeDocument/2006/math">
                    <m:r>
                      <a:rPr lang="en-US" i="1">
                        <a:latin typeface="Cambria Math"/>
                      </a:rPr>
                      <m:t>∝ </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𝐴</m:t>
                        </m:r>
                      </m:e>
                      <m:sup>
                        <m:r>
                          <a:rPr lang="en-US" i="1">
                            <a:latin typeface="Cambria Math"/>
                          </a:rPr>
                          <m:t>2</m:t>
                        </m:r>
                        <m:r>
                          <a:rPr lang="en-US" i="1">
                            <a:latin typeface="Cambria Math"/>
                          </a:rPr>
                          <m:t>/</m:t>
                        </m:r>
                        <m:r>
                          <a:rPr lang="en-US" i="1">
                            <a:latin typeface="Cambria Math"/>
                          </a:rPr>
                          <m:t>3</m:t>
                        </m:r>
                      </m:sup>
                    </m:sSup>
                  </m:oMath>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     ∴</m:t>
                        </m:r>
                        <m:r>
                          <a:rPr lang="en-US" i="1">
                            <a:latin typeface="Cambria Math"/>
                          </a:rPr>
                          <m:t>𝐵</m:t>
                        </m:r>
                        <m:r>
                          <a:rPr lang="en-US" i="1">
                            <a:latin typeface="Cambria Math"/>
                          </a:rPr>
                          <m:t>.</m:t>
                        </m:r>
                        <m:r>
                          <a:rPr lang="en-US" i="1">
                            <a:latin typeface="Cambria Math"/>
                          </a:rPr>
                          <m:t>𝐸</m:t>
                        </m:r>
                      </m:e>
                      <m:sub>
                        <m:r>
                          <a:rPr lang="en-US" i="1">
                            <a:latin typeface="Cambria Math"/>
                          </a:rPr>
                          <m:t>𝑠</m:t>
                        </m:r>
                        <m:r>
                          <a:rPr lang="en-US" i="1">
                            <a:latin typeface="Cambria Math"/>
                          </a:rPr>
                          <m:t> </m:t>
                        </m:r>
                      </m:sub>
                    </m:sSub>
                    <m:r>
                      <a:rPr lang="en-US" i="1">
                        <a:latin typeface="Cambria Math"/>
                      </a:rPr>
                      <m:t>∝</m:t>
                    </m:r>
                    <m:sSup>
                      <m:sSupPr>
                        <m:ctrlPr>
                          <a:rPr lang="en-US" i="1">
                            <a:latin typeface="Cambria Math" panose="02040503050406030204" pitchFamily="18" charset="0"/>
                          </a:rPr>
                        </m:ctrlPr>
                      </m:sSupPr>
                      <m:e>
                        <m:r>
                          <a:rPr lang="en-US" i="1">
                            <a:latin typeface="Cambria Math"/>
                          </a:rPr>
                          <m:t>𝐴</m:t>
                        </m:r>
                      </m:e>
                      <m:sup>
                        <m:r>
                          <a:rPr lang="en-US" i="1">
                            <a:latin typeface="Cambria Math"/>
                          </a:rPr>
                          <m:t>2</m:t>
                        </m:r>
                        <m:r>
                          <a:rPr lang="en-US" i="1">
                            <a:latin typeface="Cambria Math"/>
                          </a:rPr>
                          <m:t>/</m:t>
                        </m:r>
                        <m:r>
                          <a:rPr lang="en-US" i="1">
                            <a:latin typeface="Cambria Math"/>
                          </a:rPr>
                          <m:t>3</m:t>
                        </m:r>
                      </m:sup>
                    </m:sSup>
                  </m:oMath>
                </a14:m>
                <a:endParaRPr lang="en-US" dirty="0"/>
              </a:p>
              <a:p>
                <a:r>
                  <a:rPr lang="en-US" dirty="0"/>
                  <a:t>          </a:t>
                </a:r>
                <a14:m>
                  <m:oMath xmlns:m="http://schemas.openxmlformats.org/officeDocument/2006/math">
                    <m:r>
                      <a:rPr lang="en-US" i="1">
                        <a:latin typeface="Cambria Math"/>
                      </a:rPr>
                      <m:t>    </m:t>
                    </m:r>
                    <m:sSub>
                      <m:sSubPr>
                        <m:ctrlPr>
                          <a:rPr lang="en-US" i="1">
                            <a:latin typeface="Cambria Math" panose="02040503050406030204" pitchFamily="18" charset="0"/>
                          </a:rPr>
                        </m:ctrlPr>
                      </m:sSubPr>
                      <m:e>
                        <m:r>
                          <a:rPr lang="en-US" i="1">
                            <a:latin typeface="Cambria Math"/>
                          </a:rPr>
                          <m:t>   </m:t>
                        </m:r>
                        <m:r>
                          <a:rPr lang="en-US" i="1">
                            <a:latin typeface="Cambria Math"/>
                          </a:rPr>
                          <m:t>𝐵</m:t>
                        </m:r>
                        <m:r>
                          <a:rPr lang="en-US" i="1">
                            <a:latin typeface="Cambria Math"/>
                          </a:rPr>
                          <m:t>.</m:t>
                        </m:r>
                        <m:r>
                          <a:rPr lang="en-US" i="1">
                            <a:latin typeface="Cambria Math"/>
                          </a:rPr>
                          <m:t>𝐸</m:t>
                        </m:r>
                      </m:e>
                      <m:sub>
                        <m:r>
                          <a:rPr lang="en-US" i="1">
                            <a:latin typeface="Cambria Math"/>
                          </a:rPr>
                          <m:t>𝑠</m:t>
                        </m:r>
                        <m:r>
                          <a:rPr lang="en-US" i="1">
                            <a:latin typeface="Cambria Math"/>
                          </a:rPr>
                          <m:t> </m:t>
                        </m:r>
                      </m:sub>
                    </m:sSub>
                    <m:r>
                      <a:rPr lang="en-US" i="1">
                        <a:latin typeface="Cambria Math"/>
                      </a:rPr>
                      <m:t>=− </m:t>
                    </m:r>
                    <m:sSub>
                      <m:sSubPr>
                        <m:ctrlPr>
                          <a:rPr lang="en-US" i="1">
                            <a:latin typeface="Cambria Math" panose="02040503050406030204" pitchFamily="18" charset="0"/>
                          </a:rPr>
                        </m:ctrlPr>
                      </m:sSubPr>
                      <m:e>
                        <m:r>
                          <a:rPr lang="en-US" i="1">
                            <a:latin typeface="Cambria Math"/>
                          </a:rPr>
                          <m:t>𝑎</m:t>
                        </m:r>
                      </m:e>
                      <m:sub>
                        <m:r>
                          <a:rPr lang="en-US" i="1">
                            <a:latin typeface="Cambria Math"/>
                          </a:rPr>
                          <m:t>𝑠</m:t>
                        </m:r>
                      </m:sub>
                    </m:sSub>
                    <m:sSup>
                      <m:sSupPr>
                        <m:ctrlPr>
                          <a:rPr lang="en-US" i="1">
                            <a:latin typeface="Cambria Math" panose="02040503050406030204" pitchFamily="18" charset="0"/>
                          </a:rPr>
                        </m:ctrlPr>
                      </m:sSupPr>
                      <m:e>
                        <m:r>
                          <a:rPr lang="en-US" i="1">
                            <a:latin typeface="Cambria Math"/>
                          </a:rPr>
                          <m:t>𝐴</m:t>
                        </m:r>
                      </m:e>
                      <m:sup>
                        <m:r>
                          <a:rPr lang="en-US" i="1">
                            <a:latin typeface="Cambria Math"/>
                          </a:rPr>
                          <m:t>2</m:t>
                        </m:r>
                        <m:r>
                          <a:rPr lang="en-US" i="1">
                            <a:latin typeface="Cambria Math"/>
                          </a:rPr>
                          <m:t>/</m:t>
                        </m:r>
                        <m:r>
                          <a:rPr lang="en-US" i="1">
                            <a:latin typeface="Cambria Math"/>
                          </a:rPr>
                          <m:t>3</m:t>
                        </m:r>
                      </m:sup>
                    </m:sSup>
                  </m:oMath>
                </a14:m>
                <a:r>
                  <a:rPr lang="en-US" dirty="0"/>
                  <a:t>                                     </a:t>
                </a:r>
                <a:r>
                  <a:rPr lang="en-US" dirty="0" smtClean="0"/>
                  <a:t>                                             </a:t>
                </a:r>
                <a:r>
                  <a:rPr lang="en-US" dirty="0"/>
                  <a:t>(3-5)</a:t>
                </a:r>
              </a:p>
              <a:p>
                <a:r>
                  <a:rPr lang="en-US" dirty="0"/>
                  <a:t>Since there is a large fraction of surface nucleons in light nuclei than in medium and heavy nuclei the total binding energy is smaller for small A . </a:t>
                </a:r>
              </a:p>
            </p:txBody>
          </p:sp>
        </mc:Choice>
        <mc:Fallback xmlns="">
          <p:sp>
            <p:nvSpPr>
              <p:cNvPr id="12" name="Rectangle 11"/>
              <p:cNvSpPr>
                <a:spLocks noRot="1" noChangeAspect="1" noMove="1" noResize="1" noEditPoints="1" noAdjustHandles="1" noChangeArrowheads="1" noChangeShapeType="1" noTextEdit="1"/>
              </p:cNvSpPr>
              <p:nvPr/>
            </p:nvSpPr>
            <p:spPr>
              <a:xfrm>
                <a:off x="755577" y="404664"/>
                <a:ext cx="7602300" cy="3842590"/>
              </a:xfrm>
              <a:prstGeom prst="rect">
                <a:avLst/>
              </a:prstGeom>
              <a:blipFill rotWithShape="1">
                <a:blip r:embed="rId2"/>
                <a:stretch>
                  <a:fillRect l="-1684" t="-1426" r="-642" b="-1426"/>
                </a:stretch>
              </a:blipFill>
            </p:spPr>
            <p:txBody>
              <a:bodyPr/>
              <a:lstStyle/>
              <a:p>
                <a:r>
                  <a:rPr lang="en-US">
                    <a:noFill/>
                  </a:rPr>
                  <a:t> </a:t>
                </a:r>
              </a:p>
            </p:txBody>
          </p:sp>
        </mc:Fallback>
      </mc:AlternateContent>
      <p:sp>
        <p:nvSpPr>
          <p:cNvPr id="15"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6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539" y="4247254"/>
            <a:ext cx="2238375" cy="19907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5536" y="6237979"/>
            <a:ext cx="8568952" cy="923330"/>
          </a:xfrm>
          <a:prstGeom prst="rect">
            <a:avLst/>
          </a:prstGeom>
          <a:noFill/>
        </p:spPr>
        <p:txBody>
          <a:bodyPr wrap="square" rtlCol="0">
            <a:spAutoFit/>
          </a:bodyPr>
          <a:lstStyle/>
          <a:p>
            <a:pPr lvl="0" fontAlgn="base">
              <a:spcBef>
                <a:spcPct val="0"/>
              </a:spcBef>
              <a:spcAft>
                <a:spcPct val="0"/>
              </a:spcAf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Fig (3-1);</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 nucleon at the surface of a nucleus interacts with fewer other nucleons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than one in the interior of the nucleus and hence its binding energy is less.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Tree>
    <p:extLst>
      <p:ext uri="{BB962C8B-B14F-4D97-AF65-F5344CB8AC3E}">
        <p14:creationId xmlns:p14="http://schemas.microsoft.com/office/powerpoint/2010/main" val="38522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27584" y="873332"/>
                <a:ext cx="7560840" cy="5143588"/>
              </a:xfrm>
              <a:prstGeom prst="rect">
                <a:avLst/>
              </a:prstGeom>
            </p:spPr>
            <p:txBody>
              <a:bodyPr wrap="square">
                <a:spAutoFit/>
              </a:bodyPr>
              <a:lstStyle/>
              <a:p>
                <a:r>
                  <a:rPr lang="en-US" sz="2800" b="1" dirty="0" smtClean="0">
                    <a:solidFill>
                      <a:srgbClr val="92D050"/>
                    </a:solidFill>
                  </a:rPr>
                  <a:t>3-1-c</a:t>
                </a:r>
                <a:r>
                  <a:rPr lang="en-US" sz="2800" dirty="0">
                    <a:solidFill>
                      <a:srgbClr val="92D050"/>
                    </a:solidFill>
                  </a:rPr>
                  <a:t> ) </a:t>
                </a:r>
                <a:r>
                  <a:rPr lang="en-US" sz="2800" b="1" dirty="0">
                    <a:solidFill>
                      <a:srgbClr val="92D050"/>
                    </a:solidFill>
                  </a:rPr>
                  <a:t>Coulomb Energy Term  ( </a:t>
                </a:r>
                <a14:m>
                  <m:oMath xmlns:m="http://schemas.openxmlformats.org/officeDocument/2006/math">
                    <m:sSub>
                      <m:sSubPr>
                        <m:ctrlPr>
                          <a:rPr lang="en-US" sz="2800" b="1" i="1">
                            <a:solidFill>
                              <a:srgbClr val="92D050"/>
                            </a:solidFill>
                            <a:latin typeface="Cambria Math" panose="02040503050406030204" pitchFamily="18" charset="0"/>
                          </a:rPr>
                        </m:ctrlPr>
                      </m:sSubPr>
                      <m:e>
                        <m:r>
                          <a:rPr lang="en-US" sz="2800" b="1" i="1">
                            <a:solidFill>
                              <a:srgbClr val="92D050"/>
                            </a:solidFill>
                            <a:latin typeface="Cambria Math"/>
                          </a:rPr>
                          <m:t>𝑩</m:t>
                        </m:r>
                        <m:r>
                          <a:rPr lang="en-US" sz="2800" b="1" i="1">
                            <a:solidFill>
                              <a:srgbClr val="92D050"/>
                            </a:solidFill>
                            <a:latin typeface="Cambria Math"/>
                          </a:rPr>
                          <m:t>.</m:t>
                        </m:r>
                        <m:r>
                          <a:rPr lang="en-US" sz="2800" b="1" i="1">
                            <a:solidFill>
                              <a:srgbClr val="92D050"/>
                            </a:solidFill>
                            <a:latin typeface="Cambria Math"/>
                          </a:rPr>
                          <m:t>𝑬</m:t>
                        </m:r>
                      </m:e>
                      <m:sub>
                        <m:r>
                          <a:rPr lang="en-US" sz="2800" b="1" i="1">
                            <a:solidFill>
                              <a:srgbClr val="92D050"/>
                            </a:solidFill>
                            <a:latin typeface="Cambria Math"/>
                          </a:rPr>
                          <m:t>𝒄</m:t>
                        </m:r>
                      </m:sub>
                    </m:sSub>
                  </m:oMath>
                </a14:m>
                <a:r>
                  <a:rPr lang="en-US" sz="2800" dirty="0">
                    <a:solidFill>
                      <a:srgbClr val="92D050"/>
                    </a:solidFill>
                  </a:rPr>
                  <a:t>)</a:t>
                </a:r>
              </a:p>
              <a:p>
                <a:endParaRPr lang="en-US" sz="2000" dirty="0" smtClean="0"/>
              </a:p>
              <a:p>
                <a:r>
                  <a:rPr lang="en-US" sz="2000" dirty="0" smtClean="0"/>
                  <a:t>The </a:t>
                </a:r>
                <a:r>
                  <a:rPr lang="en-US" sz="2000" dirty="0"/>
                  <a:t>coulomb energy between the protons tends to lower the binding </a:t>
                </a:r>
                <a:r>
                  <a:rPr lang="en-US" sz="2000" dirty="0" smtClean="0"/>
                  <a:t>energy </a:t>
                </a:r>
                <a:r>
                  <a:rPr lang="en-US" sz="2000" dirty="0"/>
                  <a:t>and its effect appears as a term with a minus sign .The coulomb repulsion becomes important for heavier nuclei , because of saturation of attractive nuclear force .</a:t>
                </a:r>
              </a:p>
              <a:p>
                <a:r>
                  <a:rPr lang="en-US" sz="2000" dirty="0"/>
                  <a:t>The coulomb energy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𝑐</m:t>
                        </m:r>
                      </m:sub>
                    </m:sSub>
                  </m:oMath>
                </a14:m>
                <a:r>
                  <a:rPr lang="en-US" sz="2000" dirty="0"/>
                  <a:t>  is directly proportional to the number of proton pairs in the nucleus ;</a:t>
                </a:r>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𝑐</m:t>
                        </m:r>
                      </m:sub>
                    </m:sSub>
                  </m:oMath>
                </a14:m>
                <a:r>
                  <a:rPr lang="en-US" sz="2000" dirty="0"/>
                  <a:t> </a:t>
                </a:r>
                <a14:m>
                  <m:oMath xmlns:m="http://schemas.openxmlformats.org/officeDocument/2006/math">
                    <m:r>
                      <a:rPr lang="en-US" sz="2000" i="1">
                        <a:latin typeface="Cambria Math"/>
                      </a:rPr>
                      <m:t>∝ </m:t>
                    </m:r>
                    <m:f>
                      <m:fPr>
                        <m:ctrlPr>
                          <a:rPr lang="en-US" sz="2000" i="1">
                            <a:latin typeface="Cambria Math" panose="02040503050406030204" pitchFamily="18" charset="0"/>
                          </a:rPr>
                        </m:ctrlPr>
                      </m:fPr>
                      <m:num>
                        <m:r>
                          <a:rPr lang="en-US" sz="2000" i="1">
                            <a:latin typeface="Cambria Math"/>
                          </a:rPr>
                          <m:t>𝑍</m:t>
                        </m:r>
                        <m:r>
                          <a:rPr lang="en-US" sz="2000" i="1">
                            <a:latin typeface="Cambria Math"/>
                          </a:rPr>
                          <m:t>( </m:t>
                        </m:r>
                        <m:r>
                          <a:rPr lang="en-US" sz="2000" i="1">
                            <a:latin typeface="Cambria Math"/>
                          </a:rPr>
                          <m:t>𝑍</m:t>
                        </m:r>
                        <m:r>
                          <a:rPr lang="en-US" sz="2000" i="1">
                            <a:latin typeface="Cambria Math"/>
                          </a:rPr>
                          <m:t>−1)</m:t>
                        </m:r>
                      </m:num>
                      <m:den>
                        <m:r>
                          <a:rPr lang="en-US" sz="2000" i="1">
                            <a:latin typeface="Cambria Math"/>
                          </a:rPr>
                          <m:t>2</m:t>
                        </m:r>
                      </m:den>
                    </m:f>
                  </m:oMath>
                </a14:m>
                <a:endParaRPr lang="en-US" sz="2000" dirty="0"/>
              </a:p>
              <a:p>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𝑐</m:t>
                        </m:r>
                      </m:sub>
                    </m:sSub>
                    <m:r>
                      <a:rPr lang="en-US" sz="2000" i="1">
                        <a:latin typeface="Cambria Math"/>
                      </a:rPr>
                      <m:t> ∝</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𝑅</m:t>
                        </m:r>
                      </m:den>
                    </m:f>
                  </m:oMath>
                </a14:m>
                <a:r>
                  <a:rPr lang="en-US" sz="2000" dirty="0"/>
                  <a:t>                 and           ∵   </a:t>
                </a:r>
                <a14:m>
                  <m:oMath xmlns:m="http://schemas.openxmlformats.org/officeDocument/2006/math">
                    <m:r>
                      <a:rPr lang="en-US" sz="2000" i="1">
                        <a:latin typeface="Cambria Math"/>
                      </a:rPr>
                      <m:t> </m:t>
                    </m:r>
                    <m:r>
                      <a:rPr lang="en-US" sz="2000" i="1">
                        <a:latin typeface="Cambria Math"/>
                      </a:rPr>
                      <m:t>𝑅</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0 </m:t>
                        </m:r>
                      </m:sub>
                    </m:sSub>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a:rPr>
                          <m:t>1/3</m:t>
                        </m:r>
                      </m:sup>
                    </m:sSup>
                  </m:oMath>
                </a14:m>
                <a:endParaRPr lang="en-US" sz="2000" dirty="0" smtClean="0"/>
              </a:p>
              <a:p>
                <a:endParaRPr lang="en-US" sz="2000" dirty="0"/>
              </a:p>
              <a:p>
                <a:r>
                  <a:rPr lang="en-US" sz="2000" dirty="0"/>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𝑐</m:t>
                        </m:r>
                      </m:sub>
                    </m:sSub>
                    <m:r>
                      <a:rPr lang="en-US" sz="2000" i="1">
                        <a:latin typeface="Cambria Math"/>
                      </a:rPr>
                      <m:t> ∝ </m:t>
                    </m:r>
                    <m:f>
                      <m:fPr>
                        <m:ctrlPr>
                          <a:rPr lang="en-US" sz="2000" i="1">
                            <a:latin typeface="Cambria Math" panose="02040503050406030204" pitchFamily="18" charset="0"/>
                          </a:rPr>
                        </m:ctrlPr>
                      </m:fPr>
                      <m:num>
                        <m:r>
                          <a:rPr lang="en-US" sz="2000" i="1">
                            <a:latin typeface="Cambria Math"/>
                          </a:rPr>
                          <m:t>𝑍</m:t>
                        </m:r>
                        <m:r>
                          <a:rPr lang="en-US" sz="2000" i="1">
                            <a:latin typeface="Cambria Math"/>
                          </a:rPr>
                          <m:t>(</m:t>
                        </m:r>
                        <m:r>
                          <a:rPr lang="en-US" sz="2000" i="1">
                            <a:latin typeface="Cambria Math"/>
                          </a:rPr>
                          <m:t>𝑍</m:t>
                        </m:r>
                        <m:r>
                          <a:rPr lang="en-US" sz="2000" i="1">
                            <a:latin typeface="Cambria Math"/>
                          </a:rPr>
                          <m:t>−1)</m:t>
                        </m:r>
                      </m:num>
                      <m:den>
                        <m:r>
                          <a:rPr lang="en-US" sz="2000" i="1">
                            <a:latin typeface="Cambria Math"/>
                          </a:rPr>
                          <m:t>  2 </m:t>
                        </m:r>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0 </m:t>
                            </m:r>
                          </m:sub>
                        </m:sSub>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a:rPr>
                              <m:t>1/3</m:t>
                            </m:r>
                          </m:sup>
                        </m:sSup>
                      </m:den>
                    </m:f>
                  </m:oMath>
                </a14:m>
                <a:endParaRPr lang="en-US" sz="2000" dirty="0" smtClean="0"/>
              </a:p>
              <a:p>
                <a:endParaRPr lang="en-US" sz="2000" dirty="0"/>
              </a:p>
              <a:p>
                <a:r>
                  <a:rPr lang="en-US" sz="2000" dirty="0"/>
                  <a:t>                  </a:t>
                </a:r>
                <a14:m>
                  <m:oMath xmlns:m="http://schemas.openxmlformats.org/officeDocument/2006/math">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𝐵</m:t>
                        </m:r>
                        <m:r>
                          <a:rPr lang="en-US" sz="2000" i="1">
                            <a:latin typeface="Cambria Math"/>
                          </a:rPr>
                          <m:t>.</m:t>
                        </m:r>
                        <m:r>
                          <a:rPr lang="en-US" sz="2000" i="1">
                            <a:latin typeface="Cambria Math"/>
                          </a:rPr>
                          <m:t>𝐸</m:t>
                        </m:r>
                      </m:e>
                      <m:sub>
                        <m:r>
                          <a:rPr lang="en-US" sz="2000" i="1">
                            <a:latin typeface="Cambria Math"/>
                          </a:rPr>
                          <m:t>𝑐</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𝑐</m:t>
                        </m:r>
                      </m:sub>
                    </m:sSub>
                    <m:r>
                      <a:rPr lang="en-US" sz="2000" i="1">
                        <a:latin typeface="Cambria Math"/>
                      </a:rPr>
                      <m:t> </m:t>
                    </m:r>
                    <m:f>
                      <m:fPr>
                        <m:ctrlPr>
                          <a:rPr lang="en-US" sz="2000" i="1">
                            <a:latin typeface="Cambria Math" panose="02040503050406030204" pitchFamily="18" charset="0"/>
                          </a:rPr>
                        </m:ctrlPr>
                      </m:fPr>
                      <m:num>
                        <m:r>
                          <a:rPr lang="en-US" sz="2000" i="1">
                            <a:latin typeface="Cambria Math"/>
                          </a:rPr>
                          <m:t>𝑍</m:t>
                        </m:r>
                        <m:r>
                          <a:rPr lang="en-US" sz="2000" i="1">
                            <a:latin typeface="Cambria Math"/>
                          </a:rPr>
                          <m:t>(</m:t>
                        </m:r>
                        <m:r>
                          <a:rPr lang="en-US" sz="2000" i="1">
                            <a:latin typeface="Cambria Math"/>
                          </a:rPr>
                          <m:t>𝑍</m:t>
                        </m:r>
                        <m:r>
                          <a:rPr lang="en-US" sz="2000" i="1">
                            <a:latin typeface="Cambria Math"/>
                          </a:rPr>
                          <m:t>−1)</m:t>
                        </m:r>
                      </m:num>
                      <m:den>
                        <m:r>
                          <a:rPr lang="en-US" sz="2000" i="1">
                            <a:latin typeface="Cambria Math"/>
                          </a:rPr>
                          <m:t>  </m:t>
                        </m:r>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a:rPr>
                              <m:t>1/3</m:t>
                            </m:r>
                          </m:sup>
                        </m:sSup>
                      </m:den>
                    </m:f>
                  </m:oMath>
                </a14:m>
                <a:r>
                  <a:rPr lang="en-US" sz="2000" dirty="0"/>
                  <a:t>                                                                  (3-6)</a:t>
                </a:r>
              </a:p>
            </p:txBody>
          </p:sp>
        </mc:Choice>
        <mc:Fallback xmlns="">
          <p:sp>
            <p:nvSpPr>
              <p:cNvPr id="4" name="Rectangle 3"/>
              <p:cNvSpPr>
                <a:spLocks noRot="1" noChangeAspect="1" noMove="1" noResize="1" noEditPoints="1" noAdjustHandles="1" noChangeArrowheads="1" noChangeShapeType="1" noTextEdit="1"/>
              </p:cNvSpPr>
              <p:nvPr/>
            </p:nvSpPr>
            <p:spPr>
              <a:xfrm>
                <a:off x="827584" y="873332"/>
                <a:ext cx="7560840" cy="5143588"/>
              </a:xfrm>
              <a:prstGeom prst="rect">
                <a:avLst/>
              </a:prstGeom>
              <a:blipFill rotWithShape="1">
                <a:blip r:embed="rId2"/>
                <a:stretch>
                  <a:fillRect l="-1694" t="-1066" r="-645"/>
                </a:stretch>
              </a:blipFill>
            </p:spPr>
            <p:txBody>
              <a:bodyPr/>
              <a:lstStyle/>
              <a:p>
                <a:r>
                  <a:rPr lang="en-US">
                    <a:noFill/>
                  </a:rPr>
                  <a:t> </a:t>
                </a:r>
              </a:p>
            </p:txBody>
          </p:sp>
        </mc:Fallback>
      </mc:AlternateContent>
    </p:spTree>
    <p:extLst>
      <p:ext uri="{BB962C8B-B14F-4D97-AF65-F5344CB8AC3E}">
        <p14:creationId xmlns:p14="http://schemas.microsoft.com/office/powerpoint/2010/main" val="1210739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810</Words>
  <Application>Microsoft Office PowerPoint</Application>
  <PresentationFormat>On-screen Show (4:3)</PresentationFormat>
  <Paragraphs>158</Paragraphs>
  <Slides>16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Cambria Math</vt:lpstr>
      <vt:lpstr>Roboto</vt:lpstr>
      <vt:lpstr>Symbol</vt:lpstr>
      <vt:lpstr>Times New Roman</vt:lpstr>
      <vt:lpstr>Office Theme</vt:lpstr>
      <vt:lpstr>Equation</vt:lpstr>
      <vt:lpstr>Nuclear Models</vt:lpstr>
      <vt:lpstr>Nuclear Models</vt:lpstr>
      <vt:lpstr>1- Liquid Drop Model</vt:lpstr>
      <vt:lpstr>1- Liquid Drop Model</vt:lpstr>
      <vt:lpstr>Semi empirical  Mass Formula</vt:lpstr>
      <vt:lpstr>PowerPoint Presentation</vt:lpstr>
      <vt:lpstr>1) The first term 〖B.E〗_1 (Volume energy term) 〖B.E〗_v</vt:lpstr>
      <vt:lpstr>PowerPoint Presentation</vt:lpstr>
      <vt:lpstr>PowerPoint Presentation</vt:lpstr>
      <vt:lpstr>PowerPoint Presentation</vt:lpstr>
      <vt:lpstr>PowerPoint Presentation</vt:lpstr>
      <vt:lpstr>PowerPoint Presentation</vt:lpstr>
      <vt:lpstr>Shell Model </vt:lpstr>
      <vt:lpstr>Evidence for the shell structure of nuclei</vt:lpstr>
      <vt:lpstr>Shell Model </vt:lpstr>
      <vt:lpstr>Shell Model </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Models</dc:title>
  <dc:creator>DR.Ahmed Saker 2O11</dc:creator>
  <cp:lastModifiedBy>Hiwa</cp:lastModifiedBy>
  <cp:revision>23</cp:revision>
  <dcterms:created xsi:type="dcterms:W3CDTF">2016-11-09T17:24:09Z</dcterms:created>
  <dcterms:modified xsi:type="dcterms:W3CDTF">2021-04-05T21:15:59Z</dcterms:modified>
</cp:coreProperties>
</file>