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1" r:id="rId4"/>
    <p:sldId id="272" r:id="rId5"/>
    <p:sldId id="259" r:id="rId6"/>
    <p:sldId id="273" r:id="rId7"/>
    <p:sldId id="274" r:id="rId8"/>
    <p:sldId id="280" r:id="rId9"/>
    <p:sldId id="279" r:id="rId10"/>
    <p:sldId id="275" r:id="rId11"/>
    <p:sldId id="276" r:id="rId12"/>
    <p:sldId id="277" r:id="rId13"/>
    <p:sldId id="281" r:id="rId14"/>
    <p:sldId id="261" r:id="rId15"/>
    <p:sldId id="262" r:id="rId16"/>
    <p:sldId id="268" r:id="rId17"/>
    <p:sldId id="284" r:id="rId18"/>
    <p:sldId id="260" r:id="rId19"/>
    <p:sldId id="290" r:id="rId20"/>
    <p:sldId id="291" r:id="rId21"/>
    <p:sldId id="292" r:id="rId22"/>
    <p:sldId id="293" r:id="rId23"/>
    <p:sldId id="294" r:id="rId24"/>
    <p:sldId id="295" r:id="rId25"/>
    <p:sldId id="296" r:id="rId26"/>
    <p:sldId id="297" r:id="rId27"/>
    <p:sldId id="298" r:id="rId28"/>
    <p:sldId id="299" r:id="rId29"/>
    <p:sldId id="300" r:id="rId30"/>
    <p:sldId id="302" r:id="rId31"/>
    <p:sldId id="303" r:id="rId32"/>
    <p:sldId id="304" r:id="rId33"/>
    <p:sldId id="305" r:id="rId34"/>
    <p:sldId id="306" r:id="rId35"/>
    <p:sldId id="308" r:id="rId36"/>
    <p:sldId id="309" r:id="rId37"/>
    <p:sldId id="310" r:id="rId38"/>
    <p:sldId id="311" r:id="rId39"/>
    <p:sldId id="312" r:id="rId40"/>
    <p:sldId id="314" r:id="rId41"/>
    <p:sldId id="315" r:id="rId42"/>
    <p:sldId id="313" r:id="rId43"/>
    <p:sldId id="316" r:id="rId44"/>
    <p:sldId id="317" r:id="rId45"/>
    <p:sldId id="318" r:id="rId46"/>
    <p:sldId id="319" r:id="rId47"/>
    <p:sldId id="320" r:id="rId48"/>
    <p:sldId id="321" r:id="rId49"/>
    <p:sldId id="322" r:id="rId50"/>
    <p:sldId id="323" r:id="rId51"/>
    <p:sldId id="324" r:id="rId52"/>
    <p:sldId id="325" r:id="rId53"/>
    <p:sldId id="326" r:id="rId54"/>
    <p:sldId id="327" r:id="rId55"/>
    <p:sldId id="328" r:id="rId56"/>
    <p:sldId id="329" r:id="rId57"/>
    <p:sldId id="330" r:id="rId58"/>
    <p:sldId id="331" r:id="rId59"/>
    <p:sldId id="332" r:id="rId60"/>
    <p:sldId id="333" r:id="rId61"/>
    <p:sldId id="334" r:id="rId62"/>
    <p:sldId id="335" r:id="rId63"/>
    <p:sldId id="336" r:id="rId64"/>
    <p:sldId id="337" r:id="rId65"/>
    <p:sldId id="338" r:id="rId66"/>
    <p:sldId id="339" r:id="rId67"/>
    <p:sldId id="340" r:id="rId68"/>
    <p:sldId id="341" r:id="rId69"/>
    <p:sldId id="342" r:id="rId70"/>
    <p:sldId id="343" r:id="rId71"/>
    <p:sldId id="344" r:id="rId72"/>
    <p:sldId id="345" r:id="rId73"/>
    <p:sldId id="346" r:id="rId74"/>
    <p:sldId id="347" r:id="rId75"/>
    <p:sldId id="348" r:id="rId76"/>
    <p:sldId id="349" r:id="rId77"/>
    <p:sldId id="350" r:id="rId78"/>
    <p:sldId id="351" r:id="rId79"/>
    <p:sldId id="352"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52251-AE70-8003-3E07-2CFA23742F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54CFA3-A1AB-A483-191F-140E981620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3248CA-B1C2-29A3-2278-D3DAA7222C8C}"/>
              </a:ext>
            </a:extLst>
          </p:cNvPr>
          <p:cNvSpPr>
            <a:spLocks noGrp="1"/>
          </p:cNvSpPr>
          <p:nvPr>
            <p:ph type="dt" sz="half" idx="10"/>
          </p:nvPr>
        </p:nvSpPr>
        <p:spPr/>
        <p:txBody>
          <a:bodyPr/>
          <a:lstStyle/>
          <a:p>
            <a:fld id="{E1F41B56-BBF3-4832-9CBA-34E4D6B899A2}" type="datetimeFigureOut">
              <a:rPr lang="en-US" smtClean="0"/>
              <a:t>6/27/2023</a:t>
            </a:fld>
            <a:endParaRPr lang="en-US"/>
          </a:p>
        </p:txBody>
      </p:sp>
      <p:sp>
        <p:nvSpPr>
          <p:cNvPr id="5" name="Footer Placeholder 4">
            <a:extLst>
              <a:ext uri="{FF2B5EF4-FFF2-40B4-BE49-F238E27FC236}">
                <a16:creationId xmlns:a16="http://schemas.microsoft.com/office/drawing/2014/main" id="{3A8D4252-4AA5-1669-B0C2-BC71304561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E48DF-143A-535B-3B1C-B0F810C189C0}"/>
              </a:ext>
            </a:extLst>
          </p:cNvPr>
          <p:cNvSpPr>
            <a:spLocks noGrp="1"/>
          </p:cNvSpPr>
          <p:nvPr>
            <p:ph type="sldNum" sz="quarter" idx="12"/>
          </p:nvPr>
        </p:nvSpPr>
        <p:spPr/>
        <p:txBody>
          <a:bodyPr/>
          <a:lstStyle/>
          <a:p>
            <a:fld id="{20501A6D-8B18-40D9-B1E9-FAC8735B29F1}" type="slidenum">
              <a:rPr lang="en-US" smtClean="0"/>
              <a:t>‹#›</a:t>
            </a:fld>
            <a:endParaRPr lang="en-US"/>
          </a:p>
        </p:txBody>
      </p:sp>
    </p:spTree>
    <p:extLst>
      <p:ext uri="{BB962C8B-B14F-4D97-AF65-F5344CB8AC3E}">
        <p14:creationId xmlns:p14="http://schemas.microsoft.com/office/powerpoint/2010/main" val="412293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C0E1F-BE6D-FFB9-3620-1003B543CA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F4541B-2D57-DED3-B286-D9B201A96B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DE6EC-C6BD-8DE6-D4D3-D1AA7BFB197B}"/>
              </a:ext>
            </a:extLst>
          </p:cNvPr>
          <p:cNvSpPr>
            <a:spLocks noGrp="1"/>
          </p:cNvSpPr>
          <p:nvPr>
            <p:ph type="dt" sz="half" idx="10"/>
          </p:nvPr>
        </p:nvSpPr>
        <p:spPr/>
        <p:txBody>
          <a:bodyPr/>
          <a:lstStyle/>
          <a:p>
            <a:fld id="{E1F41B56-BBF3-4832-9CBA-34E4D6B899A2}" type="datetimeFigureOut">
              <a:rPr lang="en-US" smtClean="0"/>
              <a:t>6/27/2023</a:t>
            </a:fld>
            <a:endParaRPr lang="en-US"/>
          </a:p>
        </p:txBody>
      </p:sp>
      <p:sp>
        <p:nvSpPr>
          <p:cNvPr id="5" name="Footer Placeholder 4">
            <a:extLst>
              <a:ext uri="{FF2B5EF4-FFF2-40B4-BE49-F238E27FC236}">
                <a16:creationId xmlns:a16="http://schemas.microsoft.com/office/drawing/2014/main" id="{DB9D6E54-917E-8CB8-CBE9-F87B4A42A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01F2E8-57FE-AA42-045C-82524BC8DD4A}"/>
              </a:ext>
            </a:extLst>
          </p:cNvPr>
          <p:cNvSpPr>
            <a:spLocks noGrp="1"/>
          </p:cNvSpPr>
          <p:nvPr>
            <p:ph type="sldNum" sz="quarter" idx="12"/>
          </p:nvPr>
        </p:nvSpPr>
        <p:spPr/>
        <p:txBody>
          <a:bodyPr/>
          <a:lstStyle/>
          <a:p>
            <a:fld id="{20501A6D-8B18-40D9-B1E9-FAC8735B29F1}" type="slidenum">
              <a:rPr lang="en-US" smtClean="0"/>
              <a:t>‹#›</a:t>
            </a:fld>
            <a:endParaRPr lang="en-US"/>
          </a:p>
        </p:txBody>
      </p:sp>
    </p:spTree>
    <p:extLst>
      <p:ext uri="{BB962C8B-B14F-4D97-AF65-F5344CB8AC3E}">
        <p14:creationId xmlns:p14="http://schemas.microsoft.com/office/powerpoint/2010/main" val="331767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23C41C-9848-949E-DFDD-E7C65939F1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5FE64E-8F37-94E5-C976-B3644A0EAA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8559C-4867-4531-8498-1EDEA39990BD}"/>
              </a:ext>
            </a:extLst>
          </p:cNvPr>
          <p:cNvSpPr>
            <a:spLocks noGrp="1"/>
          </p:cNvSpPr>
          <p:nvPr>
            <p:ph type="dt" sz="half" idx="10"/>
          </p:nvPr>
        </p:nvSpPr>
        <p:spPr/>
        <p:txBody>
          <a:bodyPr/>
          <a:lstStyle/>
          <a:p>
            <a:fld id="{E1F41B56-BBF3-4832-9CBA-34E4D6B899A2}" type="datetimeFigureOut">
              <a:rPr lang="en-US" smtClean="0"/>
              <a:t>6/27/2023</a:t>
            </a:fld>
            <a:endParaRPr lang="en-US"/>
          </a:p>
        </p:txBody>
      </p:sp>
      <p:sp>
        <p:nvSpPr>
          <p:cNvPr id="5" name="Footer Placeholder 4">
            <a:extLst>
              <a:ext uri="{FF2B5EF4-FFF2-40B4-BE49-F238E27FC236}">
                <a16:creationId xmlns:a16="http://schemas.microsoft.com/office/drawing/2014/main" id="{CEAB0B60-F8D6-E321-3A34-ED015EB2AE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C42390-9973-E5FC-2611-BCAA2534D9D0}"/>
              </a:ext>
            </a:extLst>
          </p:cNvPr>
          <p:cNvSpPr>
            <a:spLocks noGrp="1"/>
          </p:cNvSpPr>
          <p:nvPr>
            <p:ph type="sldNum" sz="quarter" idx="12"/>
          </p:nvPr>
        </p:nvSpPr>
        <p:spPr/>
        <p:txBody>
          <a:bodyPr/>
          <a:lstStyle/>
          <a:p>
            <a:fld id="{20501A6D-8B18-40D9-B1E9-FAC8735B29F1}" type="slidenum">
              <a:rPr lang="en-US" smtClean="0"/>
              <a:t>‹#›</a:t>
            </a:fld>
            <a:endParaRPr lang="en-US"/>
          </a:p>
        </p:txBody>
      </p:sp>
    </p:spTree>
    <p:extLst>
      <p:ext uri="{BB962C8B-B14F-4D97-AF65-F5344CB8AC3E}">
        <p14:creationId xmlns:p14="http://schemas.microsoft.com/office/powerpoint/2010/main" val="33336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F21C1-4139-5FBC-3F4B-16E51CA861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1EF593-BCF7-2629-A2B7-24B04F6C0D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398587-8C87-B59D-A6AC-FB9BC43816D4}"/>
              </a:ext>
            </a:extLst>
          </p:cNvPr>
          <p:cNvSpPr>
            <a:spLocks noGrp="1"/>
          </p:cNvSpPr>
          <p:nvPr>
            <p:ph type="dt" sz="half" idx="10"/>
          </p:nvPr>
        </p:nvSpPr>
        <p:spPr/>
        <p:txBody>
          <a:bodyPr/>
          <a:lstStyle/>
          <a:p>
            <a:fld id="{E1F41B56-BBF3-4832-9CBA-34E4D6B899A2}" type="datetimeFigureOut">
              <a:rPr lang="en-US" smtClean="0"/>
              <a:t>6/27/2023</a:t>
            </a:fld>
            <a:endParaRPr lang="en-US"/>
          </a:p>
        </p:txBody>
      </p:sp>
      <p:sp>
        <p:nvSpPr>
          <p:cNvPr id="5" name="Footer Placeholder 4">
            <a:extLst>
              <a:ext uri="{FF2B5EF4-FFF2-40B4-BE49-F238E27FC236}">
                <a16:creationId xmlns:a16="http://schemas.microsoft.com/office/drawing/2014/main" id="{93413BB6-5E5C-65E8-31F4-17648BC8F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55B209-63EB-9BBF-4D17-51D949692530}"/>
              </a:ext>
            </a:extLst>
          </p:cNvPr>
          <p:cNvSpPr>
            <a:spLocks noGrp="1"/>
          </p:cNvSpPr>
          <p:nvPr>
            <p:ph type="sldNum" sz="quarter" idx="12"/>
          </p:nvPr>
        </p:nvSpPr>
        <p:spPr/>
        <p:txBody>
          <a:bodyPr/>
          <a:lstStyle/>
          <a:p>
            <a:fld id="{20501A6D-8B18-40D9-B1E9-FAC8735B29F1}" type="slidenum">
              <a:rPr lang="en-US" smtClean="0"/>
              <a:t>‹#›</a:t>
            </a:fld>
            <a:endParaRPr lang="en-US"/>
          </a:p>
        </p:txBody>
      </p:sp>
    </p:spTree>
    <p:extLst>
      <p:ext uri="{BB962C8B-B14F-4D97-AF65-F5344CB8AC3E}">
        <p14:creationId xmlns:p14="http://schemas.microsoft.com/office/powerpoint/2010/main" val="371385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5C96-4D51-6DE4-AC22-D5FDEF64E9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2FDE0C-3479-B661-5558-43689FD655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7F91F9-A0B7-9C81-2435-7E1B33DB1D75}"/>
              </a:ext>
            </a:extLst>
          </p:cNvPr>
          <p:cNvSpPr>
            <a:spLocks noGrp="1"/>
          </p:cNvSpPr>
          <p:nvPr>
            <p:ph type="dt" sz="half" idx="10"/>
          </p:nvPr>
        </p:nvSpPr>
        <p:spPr/>
        <p:txBody>
          <a:bodyPr/>
          <a:lstStyle/>
          <a:p>
            <a:fld id="{E1F41B56-BBF3-4832-9CBA-34E4D6B899A2}" type="datetimeFigureOut">
              <a:rPr lang="en-US" smtClean="0"/>
              <a:t>6/27/2023</a:t>
            </a:fld>
            <a:endParaRPr lang="en-US"/>
          </a:p>
        </p:txBody>
      </p:sp>
      <p:sp>
        <p:nvSpPr>
          <p:cNvPr id="5" name="Footer Placeholder 4">
            <a:extLst>
              <a:ext uri="{FF2B5EF4-FFF2-40B4-BE49-F238E27FC236}">
                <a16:creationId xmlns:a16="http://schemas.microsoft.com/office/drawing/2014/main" id="{EB20067A-E245-F11E-B6F2-FE3057CD03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9842B3-067D-C1BE-EC6F-853AE4853BE5}"/>
              </a:ext>
            </a:extLst>
          </p:cNvPr>
          <p:cNvSpPr>
            <a:spLocks noGrp="1"/>
          </p:cNvSpPr>
          <p:nvPr>
            <p:ph type="sldNum" sz="quarter" idx="12"/>
          </p:nvPr>
        </p:nvSpPr>
        <p:spPr/>
        <p:txBody>
          <a:bodyPr/>
          <a:lstStyle/>
          <a:p>
            <a:fld id="{20501A6D-8B18-40D9-B1E9-FAC8735B29F1}" type="slidenum">
              <a:rPr lang="en-US" smtClean="0"/>
              <a:t>‹#›</a:t>
            </a:fld>
            <a:endParaRPr lang="en-US"/>
          </a:p>
        </p:txBody>
      </p:sp>
    </p:spTree>
    <p:extLst>
      <p:ext uri="{BB962C8B-B14F-4D97-AF65-F5344CB8AC3E}">
        <p14:creationId xmlns:p14="http://schemas.microsoft.com/office/powerpoint/2010/main" val="243168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992FB-F4C9-CC5A-06C6-2F675D88B9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047B60-D6CE-D1A5-D035-F5E6CAD8E5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A1DE31-714B-B778-B5E1-392E5029F1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385059-FF7F-1163-4758-139FCCCE1A6A}"/>
              </a:ext>
            </a:extLst>
          </p:cNvPr>
          <p:cNvSpPr>
            <a:spLocks noGrp="1"/>
          </p:cNvSpPr>
          <p:nvPr>
            <p:ph type="dt" sz="half" idx="10"/>
          </p:nvPr>
        </p:nvSpPr>
        <p:spPr/>
        <p:txBody>
          <a:bodyPr/>
          <a:lstStyle/>
          <a:p>
            <a:fld id="{E1F41B56-BBF3-4832-9CBA-34E4D6B899A2}" type="datetimeFigureOut">
              <a:rPr lang="en-US" smtClean="0"/>
              <a:t>6/27/2023</a:t>
            </a:fld>
            <a:endParaRPr lang="en-US"/>
          </a:p>
        </p:txBody>
      </p:sp>
      <p:sp>
        <p:nvSpPr>
          <p:cNvPr id="6" name="Footer Placeholder 5">
            <a:extLst>
              <a:ext uri="{FF2B5EF4-FFF2-40B4-BE49-F238E27FC236}">
                <a16:creationId xmlns:a16="http://schemas.microsoft.com/office/drawing/2014/main" id="{BE0F5736-FC00-182C-B096-96E129CEA3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FEDE40-D7D8-8CCE-3F36-875FAA3F6500}"/>
              </a:ext>
            </a:extLst>
          </p:cNvPr>
          <p:cNvSpPr>
            <a:spLocks noGrp="1"/>
          </p:cNvSpPr>
          <p:nvPr>
            <p:ph type="sldNum" sz="quarter" idx="12"/>
          </p:nvPr>
        </p:nvSpPr>
        <p:spPr/>
        <p:txBody>
          <a:bodyPr/>
          <a:lstStyle/>
          <a:p>
            <a:fld id="{20501A6D-8B18-40D9-B1E9-FAC8735B29F1}" type="slidenum">
              <a:rPr lang="en-US" smtClean="0"/>
              <a:t>‹#›</a:t>
            </a:fld>
            <a:endParaRPr lang="en-US"/>
          </a:p>
        </p:txBody>
      </p:sp>
    </p:spTree>
    <p:extLst>
      <p:ext uri="{BB962C8B-B14F-4D97-AF65-F5344CB8AC3E}">
        <p14:creationId xmlns:p14="http://schemas.microsoft.com/office/powerpoint/2010/main" val="84437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2A23C-FBC4-F2DA-3CD7-D24B97C6E2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002D21-1891-67D3-4AB8-430EEB69B7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DB6746-F48B-2284-CDF8-27EF7F87F8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E922C3-E08B-E4F8-5262-C4858B8AE6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F4B49F-E12C-432A-E633-4C9CB182B7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D9C4FD-B209-16BB-410F-6A643C2D33DA}"/>
              </a:ext>
            </a:extLst>
          </p:cNvPr>
          <p:cNvSpPr>
            <a:spLocks noGrp="1"/>
          </p:cNvSpPr>
          <p:nvPr>
            <p:ph type="dt" sz="half" idx="10"/>
          </p:nvPr>
        </p:nvSpPr>
        <p:spPr/>
        <p:txBody>
          <a:bodyPr/>
          <a:lstStyle/>
          <a:p>
            <a:fld id="{E1F41B56-BBF3-4832-9CBA-34E4D6B899A2}" type="datetimeFigureOut">
              <a:rPr lang="en-US" smtClean="0"/>
              <a:t>6/27/2023</a:t>
            </a:fld>
            <a:endParaRPr lang="en-US"/>
          </a:p>
        </p:txBody>
      </p:sp>
      <p:sp>
        <p:nvSpPr>
          <p:cNvPr id="8" name="Footer Placeholder 7">
            <a:extLst>
              <a:ext uri="{FF2B5EF4-FFF2-40B4-BE49-F238E27FC236}">
                <a16:creationId xmlns:a16="http://schemas.microsoft.com/office/drawing/2014/main" id="{F5CB5E98-58E1-0494-925B-7B9A4A59D0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93F237-03AB-32C1-E830-65713E3721C1}"/>
              </a:ext>
            </a:extLst>
          </p:cNvPr>
          <p:cNvSpPr>
            <a:spLocks noGrp="1"/>
          </p:cNvSpPr>
          <p:nvPr>
            <p:ph type="sldNum" sz="quarter" idx="12"/>
          </p:nvPr>
        </p:nvSpPr>
        <p:spPr/>
        <p:txBody>
          <a:bodyPr/>
          <a:lstStyle/>
          <a:p>
            <a:fld id="{20501A6D-8B18-40D9-B1E9-FAC8735B29F1}" type="slidenum">
              <a:rPr lang="en-US" smtClean="0"/>
              <a:t>‹#›</a:t>
            </a:fld>
            <a:endParaRPr lang="en-US"/>
          </a:p>
        </p:txBody>
      </p:sp>
    </p:spTree>
    <p:extLst>
      <p:ext uri="{BB962C8B-B14F-4D97-AF65-F5344CB8AC3E}">
        <p14:creationId xmlns:p14="http://schemas.microsoft.com/office/powerpoint/2010/main" val="162730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8E2C9-CBFE-ECC1-EF49-2EBECC165E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555E4C-BCFD-F4A4-1FCA-F2C1233CDC12}"/>
              </a:ext>
            </a:extLst>
          </p:cNvPr>
          <p:cNvSpPr>
            <a:spLocks noGrp="1"/>
          </p:cNvSpPr>
          <p:nvPr>
            <p:ph type="dt" sz="half" idx="10"/>
          </p:nvPr>
        </p:nvSpPr>
        <p:spPr/>
        <p:txBody>
          <a:bodyPr/>
          <a:lstStyle/>
          <a:p>
            <a:fld id="{E1F41B56-BBF3-4832-9CBA-34E4D6B899A2}" type="datetimeFigureOut">
              <a:rPr lang="en-US" smtClean="0"/>
              <a:t>6/27/2023</a:t>
            </a:fld>
            <a:endParaRPr lang="en-US"/>
          </a:p>
        </p:txBody>
      </p:sp>
      <p:sp>
        <p:nvSpPr>
          <p:cNvPr id="4" name="Footer Placeholder 3">
            <a:extLst>
              <a:ext uri="{FF2B5EF4-FFF2-40B4-BE49-F238E27FC236}">
                <a16:creationId xmlns:a16="http://schemas.microsoft.com/office/drawing/2014/main" id="{9D95AFEC-DE3D-13C9-F303-168838BBEE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FB6414-A342-9ABF-556D-88B22FF93E0E}"/>
              </a:ext>
            </a:extLst>
          </p:cNvPr>
          <p:cNvSpPr>
            <a:spLocks noGrp="1"/>
          </p:cNvSpPr>
          <p:nvPr>
            <p:ph type="sldNum" sz="quarter" idx="12"/>
          </p:nvPr>
        </p:nvSpPr>
        <p:spPr/>
        <p:txBody>
          <a:bodyPr/>
          <a:lstStyle/>
          <a:p>
            <a:fld id="{20501A6D-8B18-40D9-B1E9-FAC8735B29F1}" type="slidenum">
              <a:rPr lang="en-US" smtClean="0"/>
              <a:t>‹#›</a:t>
            </a:fld>
            <a:endParaRPr lang="en-US"/>
          </a:p>
        </p:txBody>
      </p:sp>
    </p:spTree>
    <p:extLst>
      <p:ext uri="{BB962C8B-B14F-4D97-AF65-F5344CB8AC3E}">
        <p14:creationId xmlns:p14="http://schemas.microsoft.com/office/powerpoint/2010/main" val="70819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23D15-483F-B7F2-FA5E-CA033E4DC3FA}"/>
              </a:ext>
            </a:extLst>
          </p:cNvPr>
          <p:cNvSpPr>
            <a:spLocks noGrp="1"/>
          </p:cNvSpPr>
          <p:nvPr>
            <p:ph type="dt" sz="half" idx="10"/>
          </p:nvPr>
        </p:nvSpPr>
        <p:spPr/>
        <p:txBody>
          <a:bodyPr/>
          <a:lstStyle/>
          <a:p>
            <a:fld id="{E1F41B56-BBF3-4832-9CBA-34E4D6B899A2}" type="datetimeFigureOut">
              <a:rPr lang="en-US" smtClean="0"/>
              <a:t>6/27/2023</a:t>
            </a:fld>
            <a:endParaRPr lang="en-US"/>
          </a:p>
        </p:txBody>
      </p:sp>
      <p:sp>
        <p:nvSpPr>
          <p:cNvPr id="3" name="Footer Placeholder 2">
            <a:extLst>
              <a:ext uri="{FF2B5EF4-FFF2-40B4-BE49-F238E27FC236}">
                <a16:creationId xmlns:a16="http://schemas.microsoft.com/office/drawing/2014/main" id="{2517D2B1-C25D-CD8C-60F1-523F457DFF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B4846E-C6EF-BC64-8552-F9616F8F3E8A}"/>
              </a:ext>
            </a:extLst>
          </p:cNvPr>
          <p:cNvSpPr>
            <a:spLocks noGrp="1"/>
          </p:cNvSpPr>
          <p:nvPr>
            <p:ph type="sldNum" sz="quarter" idx="12"/>
          </p:nvPr>
        </p:nvSpPr>
        <p:spPr/>
        <p:txBody>
          <a:bodyPr/>
          <a:lstStyle/>
          <a:p>
            <a:fld id="{20501A6D-8B18-40D9-B1E9-FAC8735B29F1}" type="slidenum">
              <a:rPr lang="en-US" smtClean="0"/>
              <a:t>‹#›</a:t>
            </a:fld>
            <a:endParaRPr lang="en-US"/>
          </a:p>
        </p:txBody>
      </p:sp>
    </p:spTree>
    <p:extLst>
      <p:ext uri="{BB962C8B-B14F-4D97-AF65-F5344CB8AC3E}">
        <p14:creationId xmlns:p14="http://schemas.microsoft.com/office/powerpoint/2010/main" val="157958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46281-1D77-4685-A24B-3CEC738AF7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4B4CC2-20DD-5B1B-C08E-A72B536CFA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00A0D9-EF4C-FA46-F146-0AC3B45D4B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C1CB14-48D7-44A9-F5C5-69ECD81A6ACC}"/>
              </a:ext>
            </a:extLst>
          </p:cNvPr>
          <p:cNvSpPr>
            <a:spLocks noGrp="1"/>
          </p:cNvSpPr>
          <p:nvPr>
            <p:ph type="dt" sz="half" idx="10"/>
          </p:nvPr>
        </p:nvSpPr>
        <p:spPr/>
        <p:txBody>
          <a:bodyPr/>
          <a:lstStyle/>
          <a:p>
            <a:fld id="{E1F41B56-BBF3-4832-9CBA-34E4D6B899A2}" type="datetimeFigureOut">
              <a:rPr lang="en-US" smtClean="0"/>
              <a:t>6/27/2023</a:t>
            </a:fld>
            <a:endParaRPr lang="en-US"/>
          </a:p>
        </p:txBody>
      </p:sp>
      <p:sp>
        <p:nvSpPr>
          <p:cNvPr id="6" name="Footer Placeholder 5">
            <a:extLst>
              <a:ext uri="{FF2B5EF4-FFF2-40B4-BE49-F238E27FC236}">
                <a16:creationId xmlns:a16="http://schemas.microsoft.com/office/drawing/2014/main" id="{124A40F4-2240-72F6-573E-E9267BC33A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523949-6075-1044-57E4-8CC1DC9DA4B7}"/>
              </a:ext>
            </a:extLst>
          </p:cNvPr>
          <p:cNvSpPr>
            <a:spLocks noGrp="1"/>
          </p:cNvSpPr>
          <p:nvPr>
            <p:ph type="sldNum" sz="quarter" idx="12"/>
          </p:nvPr>
        </p:nvSpPr>
        <p:spPr/>
        <p:txBody>
          <a:bodyPr/>
          <a:lstStyle/>
          <a:p>
            <a:fld id="{20501A6D-8B18-40D9-B1E9-FAC8735B29F1}" type="slidenum">
              <a:rPr lang="en-US" smtClean="0"/>
              <a:t>‹#›</a:t>
            </a:fld>
            <a:endParaRPr lang="en-US"/>
          </a:p>
        </p:txBody>
      </p:sp>
    </p:spTree>
    <p:extLst>
      <p:ext uri="{BB962C8B-B14F-4D97-AF65-F5344CB8AC3E}">
        <p14:creationId xmlns:p14="http://schemas.microsoft.com/office/powerpoint/2010/main" val="365504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8D7E9-6F2C-0B5E-6040-C1FE1567E7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4CB187-41AF-EEB1-84C8-726097DF46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5DA637-D50F-BD80-7097-E3C0BBB0F5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09DC04-B0DD-17F7-7FE8-619810CE5E30}"/>
              </a:ext>
            </a:extLst>
          </p:cNvPr>
          <p:cNvSpPr>
            <a:spLocks noGrp="1"/>
          </p:cNvSpPr>
          <p:nvPr>
            <p:ph type="dt" sz="half" idx="10"/>
          </p:nvPr>
        </p:nvSpPr>
        <p:spPr/>
        <p:txBody>
          <a:bodyPr/>
          <a:lstStyle/>
          <a:p>
            <a:fld id="{E1F41B56-BBF3-4832-9CBA-34E4D6B899A2}" type="datetimeFigureOut">
              <a:rPr lang="en-US" smtClean="0"/>
              <a:t>6/27/2023</a:t>
            </a:fld>
            <a:endParaRPr lang="en-US"/>
          </a:p>
        </p:txBody>
      </p:sp>
      <p:sp>
        <p:nvSpPr>
          <p:cNvPr id="6" name="Footer Placeholder 5">
            <a:extLst>
              <a:ext uri="{FF2B5EF4-FFF2-40B4-BE49-F238E27FC236}">
                <a16:creationId xmlns:a16="http://schemas.microsoft.com/office/drawing/2014/main" id="{DB6E672D-3FE9-1FE3-EC4F-B2DB3FF6D5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B234FE-4FDA-B66D-DBA8-03E567F357FD}"/>
              </a:ext>
            </a:extLst>
          </p:cNvPr>
          <p:cNvSpPr>
            <a:spLocks noGrp="1"/>
          </p:cNvSpPr>
          <p:nvPr>
            <p:ph type="sldNum" sz="quarter" idx="12"/>
          </p:nvPr>
        </p:nvSpPr>
        <p:spPr/>
        <p:txBody>
          <a:bodyPr/>
          <a:lstStyle/>
          <a:p>
            <a:fld id="{20501A6D-8B18-40D9-B1E9-FAC8735B29F1}" type="slidenum">
              <a:rPr lang="en-US" smtClean="0"/>
              <a:t>‹#›</a:t>
            </a:fld>
            <a:endParaRPr lang="en-US"/>
          </a:p>
        </p:txBody>
      </p:sp>
    </p:spTree>
    <p:extLst>
      <p:ext uri="{BB962C8B-B14F-4D97-AF65-F5344CB8AC3E}">
        <p14:creationId xmlns:p14="http://schemas.microsoft.com/office/powerpoint/2010/main" val="2208546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D61862-9215-F768-A020-C39AEF765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1B0321-A1EE-105D-2BE2-5C66BC5649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6C9080-F39F-77B4-3AA7-28227E005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41B56-BBF3-4832-9CBA-34E4D6B899A2}" type="datetimeFigureOut">
              <a:rPr lang="en-US" smtClean="0"/>
              <a:t>6/27/2023</a:t>
            </a:fld>
            <a:endParaRPr lang="en-US"/>
          </a:p>
        </p:txBody>
      </p:sp>
      <p:sp>
        <p:nvSpPr>
          <p:cNvPr id="5" name="Footer Placeholder 4">
            <a:extLst>
              <a:ext uri="{FF2B5EF4-FFF2-40B4-BE49-F238E27FC236}">
                <a16:creationId xmlns:a16="http://schemas.microsoft.com/office/drawing/2014/main" id="{F0BF624B-A4AE-855F-2C6A-CA8F0F0EC0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71CE9F-88F1-2A33-13CA-A6E0EB1CDC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01A6D-8B18-40D9-B1E9-FAC8735B29F1}" type="slidenum">
              <a:rPr lang="en-US" smtClean="0"/>
              <a:t>‹#›</a:t>
            </a:fld>
            <a:endParaRPr lang="en-US"/>
          </a:p>
        </p:txBody>
      </p:sp>
    </p:spTree>
    <p:extLst>
      <p:ext uri="{BB962C8B-B14F-4D97-AF65-F5344CB8AC3E}">
        <p14:creationId xmlns:p14="http://schemas.microsoft.com/office/powerpoint/2010/main" val="689270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BEA74-D2CA-E08F-153C-A7D6340B8920}"/>
              </a:ext>
            </a:extLst>
          </p:cNvPr>
          <p:cNvSpPr>
            <a:spLocks noGrp="1"/>
          </p:cNvSpPr>
          <p:nvPr>
            <p:ph type="ctrTitle"/>
          </p:nvPr>
        </p:nvSpPr>
        <p:spPr/>
        <p:txBody>
          <a:bodyPr/>
          <a:lstStyle/>
          <a:p>
            <a:r>
              <a:rPr lang="ar-JO" dirty="0"/>
              <a:t>زانستی و ڕۆشنبیری كوردستان</a:t>
            </a:r>
            <a:endParaRPr lang="en-US" dirty="0"/>
          </a:p>
        </p:txBody>
      </p:sp>
      <p:sp>
        <p:nvSpPr>
          <p:cNvPr id="3" name="Subtitle 2">
            <a:extLst>
              <a:ext uri="{FF2B5EF4-FFF2-40B4-BE49-F238E27FC236}">
                <a16:creationId xmlns:a16="http://schemas.microsoft.com/office/drawing/2014/main" id="{0685A970-2F2A-B5F9-B6CA-BF056217C79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32449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0CDC1-535C-1543-1DD6-48FA282941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810DB7-0F07-274B-8C6C-DBA543919FC0}"/>
              </a:ext>
            </a:extLst>
          </p:cNvPr>
          <p:cNvSpPr>
            <a:spLocks noGrp="1"/>
          </p:cNvSpPr>
          <p:nvPr>
            <p:ph idx="1"/>
          </p:nvPr>
        </p:nvSpPr>
        <p:spPr/>
        <p:txBody>
          <a:bodyPr/>
          <a:lstStyle/>
          <a:p>
            <a:pPr algn="r" rtl="1"/>
            <a:r>
              <a:rPr lang="ar-JO" dirty="0">
                <a:latin typeface="Unikurd Goran" panose="020B0604030504040204" pitchFamily="34" charset="-78"/>
                <a:cs typeface="Unikurd Goran" panose="020B0604030504040204" pitchFamily="34" charset="-78"/>
              </a:rPr>
              <a:t>ئاینه‌ ئاسمانیه‌كان هانی فێربوون ده‌ده‌ چ ئاینی جوله‌كه‌ یان مه‌سیحی وه‌ ئیسلام بۆ ئه‌وه‌ی خه‌ڵكه‌كه‌ شارزایی له‌ دین په‌یدابكا كتێبی ئاینی بخوێنێته‌وه‌</a:t>
            </a:r>
          </a:p>
          <a:p>
            <a:pPr algn="r" rtl="1"/>
            <a:r>
              <a:rPr lang="ar-JO" dirty="0">
                <a:latin typeface="Unikurd Goran" panose="020B0604030504040204" pitchFamily="34" charset="-78"/>
                <a:cs typeface="Unikurd Goran" panose="020B0604030504040204" pitchFamily="34" charset="-78"/>
              </a:rPr>
              <a:t>جامعه‌ی سۆربۆن ی فه‌ره‌نسی به‌ ناوی قه‌شه‌یه‌ك كراوه‌ و تابعی ئاینی وه‌رگرتووه‌</a:t>
            </a:r>
          </a:p>
          <a:p>
            <a:pPr algn="r" rtl="1"/>
            <a:endParaRPr lang="ar-JO" dirty="0">
              <a:latin typeface="Unikurd Goran" panose="020B0604030504040204" pitchFamily="34" charset="-78"/>
              <a:cs typeface="Unikurd Goran" panose="020B0604030504040204" pitchFamily="34" charset="-78"/>
            </a:endParaRPr>
          </a:p>
          <a:p>
            <a:pPr algn="r" rtl="1"/>
            <a:endParaRPr lang="en-US" dirty="0"/>
          </a:p>
        </p:txBody>
      </p:sp>
    </p:spTree>
    <p:extLst>
      <p:ext uri="{BB962C8B-B14F-4D97-AF65-F5344CB8AC3E}">
        <p14:creationId xmlns:p14="http://schemas.microsoft.com/office/powerpoint/2010/main" val="106297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F3BDE-CA82-F744-98F5-CE9D0E8CD0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90A77A-5E11-8598-A546-930EBA7D5027}"/>
              </a:ext>
            </a:extLst>
          </p:cNvPr>
          <p:cNvSpPr>
            <a:spLocks noGrp="1"/>
          </p:cNvSpPr>
          <p:nvPr>
            <p:ph idx="1"/>
          </p:nvPr>
        </p:nvSpPr>
        <p:spPr/>
        <p:txBody>
          <a:bodyPr/>
          <a:lstStyle/>
          <a:p>
            <a:pPr algn="r" rtl="1"/>
            <a:r>
              <a:rPr lang="ar-JO" dirty="0">
                <a:latin typeface="Unikurd Goran" panose="020B0604030504040204" pitchFamily="34" charset="-78"/>
                <a:cs typeface="Unikurd Goran" panose="020B0604030504040204" pitchFamily="34" charset="-78"/>
              </a:rPr>
              <a:t>له‌ ئیسلام دا </a:t>
            </a:r>
          </a:p>
          <a:p>
            <a:pPr algn="r" rtl="1"/>
            <a:r>
              <a:rPr lang="ar-JO" dirty="0">
                <a:latin typeface="Unikurd Goran" panose="020B0604030504040204" pitchFamily="34" charset="-78"/>
                <a:cs typeface="Unikurd Goran" panose="020B0604030504040204" pitchFamily="34" charset="-78"/>
              </a:rPr>
              <a:t>له‌ قورئان زۆر ئایه‌ت باسی فیربون و هاندان بۆ فیربوون ده‌كات</a:t>
            </a:r>
          </a:p>
          <a:p>
            <a:pPr algn="r" rtl="1"/>
            <a:r>
              <a:rPr lang="ar-JO" dirty="0">
                <a:latin typeface="Unikurd Goran" panose="020B0604030504040204" pitchFamily="34" charset="-78"/>
                <a:cs typeface="Unikurd Goran" panose="020B0604030504040204" pitchFamily="34" charset="-78"/>
              </a:rPr>
              <a:t>له‌ حه‌دیسی پێغه‌مبه‌ر درودی خوای لیبێت هانی فیربوونی داو</a:t>
            </a:r>
          </a:p>
          <a:p>
            <a:pPr algn="r" rtl="1"/>
            <a:r>
              <a:rPr lang="ar-JO" dirty="0">
                <a:latin typeface="Unikurd Goran" panose="020B0604030504040204" pitchFamily="34" charset="-78"/>
                <a:cs typeface="Unikurd Goran" panose="020B0604030504040204" pitchFamily="34" charset="-78"/>
              </a:rPr>
              <a:t>اطلب العلم ولو فی الصین</a:t>
            </a:r>
          </a:p>
          <a:p>
            <a:pPr algn="r" rtl="1"/>
            <a:r>
              <a:rPr lang="ar-JO" dirty="0">
                <a:latin typeface="Unikurd Goran" panose="020B0604030504040204" pitchFamily="34" charset="-78"/>
                <a:cs typeface="Unikurd Goran" panose="020B0604030504040204" pitchFamily="34" charset="-78"/>
              </a:rPr>
              <a:t>اطلب العلم من المهد الی اللحد</a:t>
            </a:r>
            <a:endParaRPr lang="en-US"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3856048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54209-2E09-072D-BCF7-75B219CA78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2B683E-C673-349C-6C35-98CECB972E92}"/>
              </a:ext>
            </a:extLst>
          </p:cNvPr>
          <p:cNvSpPr>
            <a:spLocks noGrp="1"/>
          </p:cNvSpPr>
          <p:nvPr>
            <p:ph idx="1"/>
          </p:nvPr>
        </p:nvSpPr>
        <p:spPr/>
        <p:txBody>
          <a:bodyPr/>
          <a:lstStyle/>
          <a:p>
            <a:pPr algn="r" rtl="1"/>
            <a:r>
              <a:rPr lang="ar-JO" dirty="0">
                <a:latin typeface="Unikurd Goran" panose="020B0604030504040204" pitchFamily="34" charset="-78"/>
                <a:cs typeface="Unikurd Goran" panose="020B0604030504040204" pitchFamily="34" charset="-78"/>
              </a:rPr>
              <a:t>به‌ كردار له‌ ئیسلام دا له‌ باسی دیله‌كانی جه‌نگی به‌در ئازاد ده‌كرێن ئه‌گه‌ر هه‌ریه‌كه‌یان چه‌ند كه‌سێك فێربكه‌ن</a:t>
            </a:r>
          </a:p>
          <a:p>
            <a:pPr algn="r" rtl="1"/>
            <a:r>
              <a:rPr lang="ar-JO" dirty="0">
                <a:latin typeface="Unikurd Goran" panose="020B0604030504040204" pitchFamily="34" charset="-78"/>
                <a:cs typeface="Unikurd Goran" panose="020B0604030504040204" pitchFamily="34" charset="-78"/>
              </a:rPr>
              <a:t>مزگه‌وته‌كان شوێنی خوێندن وفیربوون بووه‌</a:t>
            </a:r>
          </a:p>
          <a:p>
            <a:pPr algn="r" rtl="1"/>
            <a:r>
              <a:rPr lang="ar-JO" dirty="0">
                <a:latin typeface="Unikurd Goran" panose="020B0604030504040204" pitchFamily="34" charset="-78"/>
                <a:cs typeface="Unikurd Goran" panose="020B0604030504040204" pitchFamily="34" charset="-78"/>
              </a:rPr>
              <a:t>كه‌سانی ئاینی وه‌ك مه‌لاو فه‌قی ڕێزلی گیراوبوون  </a:t>
            </a:r>
          </a:p>
          <a:p>
            <a:pPr algn="r" rtl="1"/>
            <a:r>
              <a:rPr lang="ar-JO" dirty="0">
                <a:latin typeface="Unikurd Goran" panose="020B0604030504040204" pitchFamily="34" charset="-78"/>
                <a:cs typeface="Unikurd Goran" panose="020B0604030504040204" pitchFamily="34" charset="-78"/>
              </a:rPr>
              <a:t>فه‌قێ خواردنیان پێده‌درا </a:t>
            </a:r>
            <a:endParaRPr lang="en-US"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382814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992B4-3293-CFFD-6F5E-B2FC6EAC9A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2E1262-DC8C-02D0-8B0F-F377031A6DBD}"/>
              </a:ext>
            </a:extLst>
          </p:cNvPr>
          <p:cNvSpPr>
            <a:spLocks noGrp="1"/>
          </p:cNvSpPr>
          <p:nvPr>
            <p:ph idx="1"/>
          </p:nvPr>
        </p:nvSpPr>
        <p:spPr/>
        <p:txBody>
          <a:bodyPr/>
          <a:lstStyle/>
          <a:p>
            <a:pPr algn="r" rtl="1"/>
            <a:r>
              <a:rPr lang="ar-JO" dirty="0"/>
              <a:t>كاریگه‌ری ئاین ئاین به‌سه‌ر ڕؤشه‌نبیری كوردی</a:t>
            </a:r>
            <a:endParaRPr lang="en-US" dirty="0"/>
          </a:p>
        </p:txBody>
      </p:sp>
    </p:spTree>
    <p:extLst>
      <p:ext uri="{BB962C8B-B14F-4D97-AF65-F5344CB8AC3E}">
        <p14:creationId xmlns:p14="http://schemas.microsoft.com/office/powerpoint/2010/main" val="1146672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718"/>
            <a:ext cx="6707088" cy="1371600"/>
          </a:xfrm>
        </p:spPr>
        <p:txBody>
          <a:bodyPr>
            <a:normAutofit/>
          </a:bodyPr>
          <a:lstStyle/>
          <a:p>
            <a:pPr algn="r"/>
            <a:r>
              <a:rPr lang="ar-IQ" dirty="0">
                <a:cs typeface="Ali_K_Samik" pitchFamily="2" charset="-78"/>
              </a:rPr>
              <a:t>ميَذووى رؤذنامةطةرى </a:t>
            </a:r>
          </a:p>
        </p:txBody>
      </p:sp>
      <p:sp>
        <p:nvSpPr>
          <p:cNvPr id="3" name="Content Placeholder 2"/>
          <p:cNvSpPr>
            <a:spLocks noGrp="1"/>
          </p:cNvSpPr>
          <p:nvPr>
            <p:ph idx="1"/>
          </p:nvPr>
        </p:nvSpPr>
        <p:spPr>
          <a:xfrm>
            <a:off x="1152939" y="980661"/>
            <a:ext cx="8746435" cy="5400667"/>
          </a:xfrm>
        </p:spPr>
        <p:txBody>
          <a:bodyPr>
            <a:normAutofit fontScale="62500" lnSpcReduction="20000"/>
          </a:bodyPr>
          <a:lstStyle/>
          <a:p>
            <a:pPr marL="457200" indent="-457200" algn="r" rtl="1">
              <a:lnSpc>
                <a:spcPct val="120000"/>
              </a:lnSpc>
              <a:buFont typeface="Wingdings" panose="05000000000000000000" pitchFamily="2" charset="2"/>
              <a:buChar char="Ø"/>
            </a:pPr>
            <a:r>
              <a:rPr lang="ku-Arab-IQ" sz="3600" dirty="0">
                <a:latin typeface="Unikurd Goran" panose="020B0604030504040204" pitchFamily="34" charset="-78"/>
                <a:cs typeface="Unikurd Goran" panose="020B0604030504040204" pitchFamily="34" charset="-78"/>
              </a:rPr>
              <a:t>یه‌كه‌م رۆژنامه‌ له‌ساڵی 199پ.ز له‌</a:t>
            </a:r>
            <a:r>
              <a:rPr lang="ar-JO" sz="3600" dirty="0">
                <a:latin typeface="Unikurd Goran" panose="020B0604030504040204" pitchFamily="34" charset="-78"/>
                <a:cs typeface="Unikurd Goran" panose="020B0604030504040204" pitchFamily="34" charset="-78"/>
              </a:rPr>
              <a:t>ولاته‌ چین به‌ناوی (كین یان) </a:t>
            </a:r>
            <a:r>
              <a:rPr lang="ku-Arab-IQ" sz="3600" dirty="0">
                <a:latin typeface="Unikurd Goran" panose="020B0604030504040204" pitchFamily="34" charset="-78"/>
                <a:cs typeface="Unikurd Goran" panose="020B0604030504040204" pitchFamily="34" charset="-78"/>
              </a:rPr>
              <a:t>ده‌رچووه‌. بێگومتان دیهێنتانی </a:t>
            </a:r>
          </a:p>
          <a:p>
            <a:pPr marL="457200" indent="-457200" algn="r" rtl="1">
              <a:lnSpc>
                <a:spcPct val="120000"/>
              </a:lnSpc>
              <a:buFont typeface="Wingdings" panose="05000000000000000000" pitchFamily="2" charset="2"/>
              <a:buChar char="Ø"/>
            </a:pPr>
            <a:r>
              <a:rPr lang="ar-JO" sz="3600" dirty="0">
                <a:latin typeface="Unikurd Goran" panose="020B0604030504040204" pitchFamily="34" charset="-78"/>
                <a:cs typeface="Unikurd Goran" panose="020B0604030504040204" pitchFamily="34" charset="-78"/>
              </a:rPr>
              <a:t>ئامێری چاپ له‌لایه‌ن یوحه‌نا گۆته‌نبێرگ) له‌1436</a:t>
            </a:r>
            <a:r>
              <a:rPr lang="ku-Arab-IQ" sz="3600" dirty="0">
                <a:latin typeface="Unikurd Goran" panose="020B0604030504040204" pitchFamily="34" charset="-78"/>
                <a:cs typeface="Unikurd Goran" panose="020B0604030504040204" pitchFamily="34" charset="-78"/>
              </a:rPr>
              <a:t> شۆرشێكی گه‌وره‌بوو</a:t>
            </a:r>
            <a:r>
              <a:rPr lang="ar-JO" sz="3600" dirty="0">
                <a:latin typeface="Unikurd Goran" panose="020B0604030504040204" pitchFamily="34" charset="-78"/>
                <a:cs typeface="Unikurd Goran" panose="020B0604030504040204" pitchFamily="34" charset="-78"/>
              </a:rPr>
              <a:t> له‌ بواری زانست ورۆژنامه‌گه‌ریدا</a:t>
            </a:r>
            <a:endParaRPr lang="ku-Arab-IQ" sz="3600" dirty="0">
              <a:latin typeface="Unikurd Goran" panose="020B0604030504040204" pitchFamily="34" charset="-78"/>
              <a:cs typeface="Unikurd Goran" panose="020B0604030504040204" pitchFamily="34" charset="-78"/>
            </a:endParaRPr>
          </a:p>
          <a:p>
            <a:pPr marL="457200" indent="-457200" algn="r" rtl="1">
              <a:lnSpc>
                <a:spcPct val="120000"/>
              </a:lnSpc>
              <a:buFont typeface="Wingdings" panose="05000000000000000000" pitchFamily="2" charset="2"/>
              <a:buChar char="Ø"/>
            </a:pPr>
            <a:r>
              <a:rPr lang="en-US" sz="3500" dirty="0">
                <a:cs typeface="Ali_K_Samik" pitchFamily="2" charset="-78"/>
              </a:rPr>
              <a:t>Relation </a:t>
            </a:r>
            <a:r>
              <a:rPr lang="ar-IQ" sz="3500" dirty="0">
                <a:cs typeface="Ali_K_Samik" pitchFamily="2" charset="-78"/>
              </a:rPr>
              <a:t>     (ثةيوةندى )  بةيةكةمين رؤذنامة دادةنريَت كة لة ئةلمانيا لة 1605 (جوهان كارلوس) لة شارى ستراسبورغ  دةريكرد</a:t>
            </a:r>
          </a:p>
          <a:p>
            <a:pPr marL="457200" indent="-457200" algn="r" rtl="1">
              <a:lnSpc>
                <a:spcPct val="120000"/>
              </a:lnSpc>
              <a:buFont typeface="Wingdings" panose="05000000000000000000" pitchFamily="2" charset="2"/>
              <a:buChar char="Ø"/>
            </a:pPr>
            <a:r>
              <a:rPr lang="ar-IQ" sz="3500" dirty="0">
                <a:cs typeface="Ali_K_Samik" pitchFamily="2" charset="-78"/>
              </a:rPr>
              <a:t>كوردستان لة ثيَش هةنديك ولاتدا ديَت لة دةركردنى رؤذنامةدا بؤنمونة ئةردةن  </a:t>
            </a:r>
          </a:p>
          <a:p>
            <a:pPr algn="r" rtl="1">
              <a:lnSpc>
                <a:spcPct val="120000"/>
              </a:lnSpc>
            </a:pPr>
            <a:r>
              <a:rPr lang="ar-IQ" sz="3500" dirty="0">
                <a:cs typeface="Ali_K_Samik" pitchFamily="2" charset="-78"/>
              </a:rPr>
              <a:t>    كة بؤ يةكةمجار رؤذنامةى لة 1920 دةركرد </a:t>
            </a:r>
          </a:p>
          <a:p>
            <a:pPr algn="r" rtl="1">
              <a:lnSpc>
                <a:spcPct val="120000"/>
              </a:lnSpc>
            </a:pPr>
            <a:endParaRPr lang="ar-IQ" sz="3500" dirty="0">
              <a:cs typeface="Ali_K_Samik" pitchFamily="2" charset="-78"/>
            </a:endParaRPr>
          </a:p>
          <a:p>
            <a:pPr algn="r" rtl="1">
              <a:lnSpc>
                <a:spcPct val="120000"/>
              </a:lnSpc>
            </a:pPr>
            <a:r>
              <a:rPr lang="ar-IQ" sz="3500" dirty="0">
                <a:cs typeface="Ali_K_Samik" pitchFamily="2" charset="-78"/>
              </a:rPr>
              <a:t>دواكةوتنى رؤذنامة لة ناوكوردان ثةيوةندى بة دوو هؤكارةوة هةية</a:t>
            </a:r>
          </a:p>
          <a:p>
            <a:pPr algn="r" rtl="1">
              <a:lnSpc>
                <a:spcPct val="120000"/>
              </a:lnSpc>
            </a:pPr>
            <a:r>
              <a:rPr lang="ar-IQ" sz="3500" dirty="0">
                <a:cs typeface="Ali_K_Samik" pitchFamily="2" charset="-78"/>
              </a:rPr>
              <a:t>1-  كةمى خويَنةر</a:t>
            </a:r>
          </a:p>
          <a:p>
            <a:pPr algn="r" rtl="1">
              <a:lnSpc>
                <a:spcPct val="120000"/>
              </a:lnSpc>
            </a:pPr>
            <a:r>
              <a:rPr lang="ar-IQ" sz="3500" dirty="0">
                <a:cs typeface="Ali_K_Samik" pitchFamily="2" charset="-78"/>
              </a:rPr>
              <a:t>2- نةبوونى ضاثخانة </a:t>
            </a:r>
            <a:r>
              <a:rPr lang="en-US" sz="3500" dirty="0">
                <a:cs typeface="Ali_K_Samik" pitchFamily="2" charset="-78"/>
              </a:rPr>
              <a:t>(Printing press)</a:t>
            </a:r>
            <a:endParaRPr lang="ar-IQ" sz="3500" dirty="0">
              <a:cs typeface="Ali_K_Samik" pitchFamily="2" charset="-78"/>
            </a:endParaRPr>
          </a:p>
        </p:txBody>
      </p:sp>
    </p:spTree>
    <p:extLst>
      <p:ext uri="{BB962C8B-B14F-4D97-AF65-F5344CB8AC3E}">
        <p14:creationId xmlns:p14="http://schemas.microsoft.com/office/powerpoint/2010/main" val="3686563030"/>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8" end="8"/>
                                            </p:txEl>
                                          </p:spTgt>
                                        </p:tgtEl>
                                        <p:attrNameLst>
                                          <p:attrName>style.visibility</p:attrName>
                                        </p:attrNameLst>
                                      </p:cBhvr>
                                      <p:to>
                                        <p:strVal val="visible"/>
                                      </p:to>
                                    </p:set>
                                    <p:anim calcmode="lin" valueType="num">
                                      <p:cBhvr additive="base">
                                        <p:cTn id="1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 calcmode="lin" valueType="num">
                                      <p:cBhvr>
                                        <p:cTn id="2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3552" y="1772817"/>
            <a:ext cx="3743866" cy="4393999"/>
          </a:xfrm>
        </p:spPr>
      </p:pic>
      <p:sp>
        <p:nvSpPr>
          <p:cNvPr id="2" name="Rectangle 1"/>
          <p:cNvSpPr/>
          <p:nvPr/>
        </p:nvSpPr>
        <p:spPr>
          <a:xfrm>
            <a:off x="4079776" y="548680"/>
            <a:ext cx="5616624" cy="864096"/>
          </a:xfrm>
          <a:prstGeom prst="rect">
            <a:avLst/>
          </a:prstGeom>
          <a:ln w="76200">
            <a:solidFill>
              <a:srgbClr val="FF0000"/>
            </a:solidFill>
            <a:prstDash val="solid"/>
          </a:ln>
        </p:spPr>
        <p:style>
          <a:lnRef idx="1">
            <a:schemeClr val="accent5"/>
          </a:lnRef>
          <a:fillRef idx="2">
            <a:schemeClr val="accent5"/>
          </a:fillRef>
          <a:effectRef idx="1">
            <a:schemeClr val="accent5"/>
          </a:effectRef>
          <a:fontRef idx="minor">
            <a:schemeClr val="dk1"/>
          </a:fontRef>
        </p:style>
        <p:txBody>
          <a:bodyPr rtlCol="1" anchor="ctr"/>
          <a:lstStyle/>
          <a:p>
            <a:pPr lvl="1"/>
            <a:r>
              <a:rPr lang="ar-IQ" sz="4400" dirty="0">
                <a:cs typeface="Ali_K_Samik" pitchFamily="2" charset="-78"/>
              </a:rPr>
              <a:t>رؤذنامةى كوردستان  1898</a:t>
            </a:r>
          </a:p>
        </p:txBody>
      </p:sp>
      <p:sp>
        <p:nvSpPr>
          <p:cNvPr id="5" name="Rectangle 4"/>
          <p:cNvSpPr/>
          <p:nvPr/>
        </p:nvSpPr>
        <p:spPr>
          <a:xfrm>
            <a:off x="7464152" y="1916832"/>
            <a:ext cx="2736304" cy="1080120"/>
          </a:xfrm>
          <a:prstGeom prst="rect">
            <a:avLst/>
          </a:prstGeom>
          <a:noFill/>
          <a:ln>
            <a:solidFill>
              <a:schemeClr val="tx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a:cs typeface="Ali_K_Samik" pitchFamily="2" charset="-78"/>
              </a:rPr>
              <a:t>ميقداد مةدحةت بةدرخان</a:t>
            </a:r>
          </a:p>
        </p:txBody>
      </p:sp>
      <p:sp>
        <p:nvSpPr>
          <p:cNvPr id="3" name="Rectangle 2"/>
          <p:cNvSpPr/>
          <p:nvPr/>
        </p:nvSpPr>
        <p:spPr>
          <a:xfrm>
            <a:off x="5807968" y="3429000"/>
            <a:ext cx="4392488" cy="3096344"/>
          </a:xfrm>
          <a:prstGeom prst="rect">
            <a:avLst/>
          </a:prstGeom>
          <a:ln w="76200">
            <a:solidFill>
              <a:schemeClr val="accent2">
                <a:lumMod val="60000"/>
                <a:lumOff val="4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marL="342900" indent="-342900" algn="ctr">
              <a:buFont typeface="Wingdings" panose="05000000000000000000" pitchFamily="2" charset="2"/>
              <a:buChar char="Ø"/>
            </a:pPr>
            <a:r>
              <a:rPr lang="ar-IQ" sz="3200" dirty="0">
                <a:cs typeface="Ali_K_Samik" pitchFamily="2" charset="-78"/>
              </a:rPr>
              <a:t>رؤذنامةى كوردستان رؤذنامةيةكى سياسى بووة</a:t>
            </a:r>
          </a:p>
          <a:p>
            <a:pPr marL="342900" indent="-342900" algn="ctr">
              <a:buFont typeface="Wingdings" panose="05000000000000000000" pitchFamily="2" charset="2"/>
              <a:buChar char="Ø"/>
            </a:pPr>
            <a:r>
              <a:rPr lang="ar-IQ" sz="3200" dirty="0">
                <a:cs typeface="Ali_K_Samik" pitchFamily="2" charset="-78"/>
              </a:rPr>
              <a:t>بةكارهيَنانى دةقةكانى ئاينى ثيرؤذى ئيسلام</a:t>
            </a:r>
          </a:p>
          <a:p>
            <a:pPr marL="342900" indent="-342900" algn="ctr">
              <a:buFont typeface="Wingdings" panose="05000000000000000000" pitchFamily="2" charset="2"/>
              <a:buChar char="Ø"/>
            </a:pPr>
            <a:r>
              <a:rPr lang="ar-IQ" sz="3200" dirty="0">
                <a:cs typeface="Ali_K_Samik" pitchFamily="2" charset="-78"/>
              </a:rPr>
              <a:t>جةختى دةكردةوة لةسةر رؤل وطرينطى زانست وخويندةوارى</a:t>
            </a:r>
          </a:p>
        </p:txBody>
      </p:sp>
    </p:spTree>
    <p:extLst>
      <p:ext uri="{BB962C8B-B14F-4D97-AF65-F5344CB8AC3E}">
        <p14:creationId xmlns:p14="http://schemas.microsoft.com/office/powerpoint/2010/main" val="425532417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31"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par>
                                <p:cTn id="16" presetID="2" presetClass="entr" presetSubtype="4" fill="hold"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7648" y="152718"/>
            <a:ext cx="7416824" cy="1371600"/>
          </a:xfrm>
        </p:spPr>
        <p:txBody>
          <a:bodyPr anchor="t">
            <a:normAutofit fontScale="90000"/>
          </a:bodyPr>
          <a:lstStyle/>
          <a:p>
            <a:pPr algn="ctr" rtl="1"/>
            <a:r>
              <a:rPr lang="ar-IQ" sz="4800" dirty="0">
                <a:cs typeface="Ali_K_Samik" pitchFamily="2" charset="-78"/>
              </a:rPr>
              <a:t>خاسيةتةكانى رؤذنامةطةرى كوردى تا </a:t>
            </a:r>
            <a:r>
              <a:rPr lang="en-US" sz="4800" dirty="0">
                <a:cs typeface="Ali_K_Samik" pitchFamily="2" charset="-78"/>
              </a:rPr>
              <a:t>1945</a:t>
            </a:r>
            <a:endParaRPr lang="ar-IQ" sz="4800" dirty="0"/>
          </a:p>
        </p:txBody>
      </p:sp>
      <p:sp>
        <p:nvSpPr>
          <p:cNvPr id="3" name="Content Placeholder 2"/>
          <p:cNvSpPr>
            <a:spLocks noGrp="1"/>
          </p:cNvSpPr>
          <p:nvPr>
            <p:ph sz="half" idx="1"/>
          </p:nvPr>
        </p:nvSpPr>
        <p:spPr/>
        <p:txBody>
          <a:bodyPr>
            <a:normAutofit/>
          </a:bodyPr>
          <a:lstStyle/>
          <a:p>
            <a:pPr algn="r" rtl="1"/>
            <a:endParaRPr lang="ar-IQ" dirty="0"/>
          </a:p>
        </p:txBody>
      </p:sp>
      <p:sp>
        <p:nvSpPr>
          <p:cNvPr id="4" name="Content Placeholder 3"/>
          <p:cNvSpPr>
            <a:spLocks noGrp="1"/>
          </p:cNvSpPr>
          <p:nvPr>
            <p:ph sz="half" idx="2"/>
          </p:nvPr>
        </p:nvSpPr>
        <p:spPr>
          <a:xfrm>
            <a:off x="2423592" y="1574801"/>
            <a:ext cx="7482408" cy="4525963"/>
          </a:xfrm>
        </p:spPr>
        <p:txBody>
          <a:bodyPr>
            <a:normAutofit/>
          </a:bodyPr>
          <a:lstStyle/>
          <a:p>
            <a:pPr marL="457200" indent="-457200" algn="r" rtl="1">
              <a:buFont typeface="Wingdings" panose="05000000000000000000" pitchFamily="2" charset="2"/>
              <a:buChar char="Ø"/>
            </a:pPr>
            <a:r>
              <a:rPr lang="ar-IQ" dirty="0">
                <a:cs typeface="Ali_K_Samik" pitchFamily="2" charset="-78"/>
              </a:rPr>
              <a:t>يةكيَك لة خاسيةتةكانى رؤذنامةطةرى كوردى لةماوةيةدا ثضر ثضر دةرضونيةتى</a:t>
            </a:r>
          </a:p>
          <a:p>
            <a:pPr marL="457200" indent="-457200" algn="r" rtl="1">
              <a:buFont typeface="Wingdings" panose="05000000000000000000" pitchFamily="2" charset="2"/>
              <a:buChar char="Ø"/>
            </a:pPr>
            <a:r>
              <a:rPr lang="ar-IQ" dirty="0">
                <a:cs typeface="Ali_K_Samik" pitchFamily="2" charset="-78"/>
              </a:rPr>
              <a:t>دانانى ناوى ؤذنامةو طؤظارةكان مةبةستى خؤى هةبووة بؤنمونة ناوى (كوردستان) (رؤذى كورد)( رؤذى كوردو شةوى عةجةم)</a:t>
            </a:r>
          </a:p>
          <a:p>
            <a:pPr marL="457200" indent="-457200" algn="r" rtl="1">
              <a:buFont typeface="Wingdings" panose="05000000000000000000" pitchFamily="2" charset="2"/>
              <a:buChar char="Ø"/>
            </a:pPr>
            <a:r>
              <a:rPr lang="ar-IQ" dirty="0">
                <a:cs typeface="Ali_K_Samik" pitchFamily="2" charset="-78"/>
              </a:rPr>
              <a:t>ئةوانة لةم بوارةدا كاريان كردوة رؤذنامةطةرى ثيشةى دووةميان بووة جطة لة ثيرةمير, وة تاردةيةك حسين حوزنى موكريانى </a:t>
            </a:r>
          </a:p>
          <a:p>
            <a:pPr marL="457200" indent="-457200" algn="r" rtl="1">
              <a:buFont typeface="Wingdings" panose="05000000000000000000" pitchFamily="2" charset="2"/>
              <a:buChar char="Ø"/>
            </a:pPr>
            <a:r>
              <a:rPr lang="ar-IQ" dirty="0">
                <a:cs typeface="Ali_K_Samik" pitchFamily="2" charset="-78"/>
              </a:rPr>
              <a:t>لايةنى تةكنيكى دواكةوتوو بووة</a:t>
            </a:r>
          </a:p>
          <a:p>
            <a:pPr marL="457200" indent="-457200" algn="r" rtl="1">
              <a:buFont typeface="Wingdings" panose="05000000000000000000" pitchFamily="2" charset="2"/>
              <a:buChar char="Ø"/>
            </a:pPr>
            <a:r>
              <a:rPr lang="ar-IQ" dirty="0">
                <a:cs typeface="Ali_K_Samik" pitchFamily="2" charset="-78"/>
              </a:rPr>
              <a:t>لايةنى ئابوورى كيَشةيان هةبووة</a:t>
            </a:r>
          </a:p>
          <a:p>
            <a:pPr marL="457200" indent="-457200" algn="r" rtl="1">
              <a:buFont typeface="Wingdings" panose="05000000000000000000" pitchFamily="2" charset="2"/>
              <a:buChar char="Ø"/>
            </a:pPr>
            <a:r>
              <a:rPr lang="ar-IQ" dirty="0">
                <a:cs typeface="Ali_K_Samik" pitchFamily="2" charset="-78"/>
              </a:rPr>
              <a:t>بة دوو زمان يان زياتر دةربجىَ</a:t>
            </a:r>
          </a:p>
        </p:txBody>
      </p:sp>
    </p:spTree>
    <p:extLst>
      <p:ext uri="{BB962C8B-B14F-4D97-AF65-F5344CB8AC3E}">
        <p14:creationId xmlns:p14="http://schemas.microsoft.com/office/powerpoint/2010/main" val="1163038631"/>
      </p:ext>
    </p:extLst>
  </p:cSld>
  <p:clrMapOvr>
    <a:masterClrMapping/>
  </p:clrMapOvr>
  <p:transition spd="slow">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7568" y="548680"/>
            <a:ext cx="7992888" cy="1152128"/>
          </a:xfrm>
        </p:spPr>
        <p:txBody>
          <a:bodyPr>
            <a:noAutofit/>
          </a:bodyPr>
          <a:lstStyle/>
          <a:p>
            <a:pPr marL="342900" indent="-342900" algn="ctr"/>
            <a:r>
              <a:rPr lang="ar-IQ" dirty="0">
                <a:cs typeface="Ali_K_Samik" pitchFamily="2" charset="-78"/>
              </a:rPr>
              <a:t>باشترين دةرفةت  رةخسابيَت بؤ بارى رؤشنبيرى ورؤذنامةوانى طةلى كورد :</a:t>
            </a:r>
          </a:p>
        </p:txBody>
      </p:sp>
      <p:sp>
        <p:nvSpPr>
          <p:cNvPr id="3" name="Content Placeholder 2"/>
          <p:cNvSpPr>
            <a:spLocks noGrp="1"/>
          </p:cNvSpPr>
          <p:nvPr>
            <p:ph idx="1"/>
          </p:nvPr>
        </p:nvSpPr>
        <p:spPr/>
        <p:txBody>
          <a:bodyPr>
            <a:normAutofit/>
          </a:bodyPr>
          <a:lstStyle/>
          <a:p>
            <a:pPr marL="342900" indent="-342900" algn="r" rtl="1">
              <a:buFont typeface="Wingdings" panose="05000000000000000000" pitchFamily="2" charset="2"/>
              <a:buChar char="Ø"/>
            </a:pPr>
            <a:r>
              <a:rPr lang="ar-IQ" dirty="0">
                <a:cs typeface="Ali_K_Samik" pitchFamily="2" charset="-78"/>
              </a:rPr>
              <a:t>لةسةردةمى حكومةتى كوردستان ومةليكى كوردستان شيَخ محمود بوولة شارى سليمانى  سالانى 1921-1923</a:t>
            </a:r>
          </a:p>
          <a:p>
            <a:pPr marL="342900" indent="-342900" algn="r" rtl="1">
              <a:buFont typeface="Wingdings" panose="05000000000000000000" pitchFamily="2" charset="2"/>
              <a:buChar char="Ø"/>
            </a:pPr>
            <a:r>
              <a:rPr lang="ar-IQ" dirty="0">
                <a:cs typeface="Ali_K_Samik" pitchFamily="2" charset="-78"/>
              </a:rPr>
              <a:t>لةسةردةمى كؤمارى مهاباد 1946</a:t>
            </a:r>
          </a:p>
          <a:p>
            <a:pPr marL="342900" indent="-342900" algn="r" rtl="1">
              <a:buFont typeface="Wingdings" panose="05000000000000000000" pitchFamily="2" charset="2"/>
              <a:buChar char="Ø"/>
            </a:pPr>
            <a:r>
              <a:rPr lang="ar-IQ" dirty="0">
                <a:cs typeface="Ali_K_Samik" pitchFamily="2" charset="-78"/>
              </a:rPr>
              <a:t>سةردةمى شؤرشى 1958 تا 1961</a:t>
            </a:r>
          </a:p>
          <a:p>
            <a:pPr marL="342900" indent="-342900" algn="r" rtl="1">
              <a:buFont typeface="Wingdings" panose="05000000000000000000" pitchFamily="2" charset="2"/>
              <a:buChar char="Ø"/>
            </a:pPr>
            <a:r>
              <a:rPr lang="ar-IQ" dirty="0">
                <a:cs typeface="Ali_K_Samik" pitchFamily="2" charset="-78"/>
              </a:rPr>
              <a:t>سةردةمى ريكةوتنامةى ئازارى 1970 -1974</a:t>
            </a:r>
          </a:p>
          <a:p>
            <a:pPr marL="342900" indent="-342900" algn="r" rtl="1">
              <a:buFont typeface="Wingdings" panose="05000000000000000000" pitchFamily="2" charset="2"/>
              <a:buChar char="Ø"/>
            </a:pPr>
            <a:r>
              <a:rPr lang="ar-IQ" dirty="0">
                <a:cs typeface="Ali_K_Samik" pitchFamily="2" charset="-78"/>
              </a:rPr>
              <a:t>لةدواى راثةرينى 1991 تا ئيستا</a:t>
            </a:r>
          </a:p>
          <a:p>
            <a:pPr algn="r"/>
            <a:endParaRPr lang="ar-IQ" dirty="0"/>
          </a:p>
          <a:p>
            <a:pPr algn="r"/>
            <a:endParaRPr lang="ar-IQ" dirty="0"/>
          </a:p>
          <a:p>
            <a:pPr algn="r"/>
            <a:endParaRPr lang="ar-IQ" dirty="0"/>
          </a:p>
        </p:txBody>
      </p:sp>
    </p:spTree>
    <p:extLst>
      <p:ext uri="{BB962C8B-B14F-4D97-AF65-F5344CB8AC3E}">
        <p14:creationId xmlns:p14="http://schemas.microsoft.com/office/powerpoint/2010/main" val="557070295"/>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FE5F5-5661-4591-2BB8-1592F84C77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9A600D-913B-5326-7374-3295B0AEFFBF}"/>
              </a:ext>
            </a:extLst>
          </p:cNvPr>
          <p:cNvSpPr>
            <a:spLocks noGrp="1"/>
          </p:cNvSpPr>
          <p:nvPr>
            <p:ph idx="1"/>
          </p:nvPr>
        </p:nvSpPr>
        <p:spPr>
          <a:xfrm>
            <a:off x="838200" y="742122"/>
            <a:ext cx="10515600" cy="5434841"/>
          </a:xfrm>
        </p:spPr>
        <p:txBody>
          <a:bodyPr>
            <a:noAutofit/>
          </a:bodyPr>
          <a:lstStyle/>
          <a:p>
            <a:pPr marL="0" marR="0" algn="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Unikurd Goran" panose="020B0604030504040204" pitchFamily="34" charset="-78"/>
              </a:rPr>
              <a:t>ره‌وشی خوێندن له‌كوردستان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400" dirty="0">
                <a:effectLst/>
                <a:latin typeface="Unikurd Goran" panose="020B0604030504040204" pitchFamily="34" charset="-78"/>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Unikurd Goran" panose="020B0604030504040204" pitchFamily="34" charset="-78"/>
              </a:rPr>
              <a:t>خوێندنی ئاینی له‌ كوردستان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400" dirty="0">
                <a:effectLst/>
                <a:latin typeface="Unikurd Goran" panose="020B0604030504040204" pitchFamily="34" charset="-78"/>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Unikurd Goran" panose="020B0604030504040204" pitchFamily="34" charset="-78"/>
              </a:rPr>
              <a:t>نوسین بۆ ئه‌وه‌ په‌یدابووه‌ بخوێندرێته‌وه‌ ، واتا له‌ نێوان خوێند ن و نوسیندا كرده‌ی فێر بوون په‌یدا بووه‌،  واتا نوسین كلیلی خوێندنه‌وه‌یه‌ ،ئه‌و خوێندن و نوسینه‌ى ئێستا هه‌یه‌ به‌ئاسانى په‌یدانه‌بووه‌ به‌ڵكو چه‌ند قۆناغ  تێپه‌راندووه‌، تا ئێستا ساغ نه‌بۆته‌وه‌ كه‌ قوتابخانه‌ كه‌ی دامه‌زراوه‌ به‌ڵكو ئه‌وه‌نده‌ ده‌زانرێ كه‌ چه‌ندین شارستانیه‌تى گه‌وره‌ هه‌بوون له‌ میزۆپۆتامیا،بێگومان  شارستانیه‌تیش به‌بێ نوسین و خوێندن گه‌شه‌ناكات ،   وه‌ك شارستانى سۆمه‌رى و ئه‌كه‌دى و بابلى و...هتد، ئه‌و شارستانیه‌تانه‌ له‌پاڵ قوتابخانه‌ گه‌شه‌یان كردووه‌</a:t>
            </a:r>
            <a:r>
              <a:rPr lang="en-US" sz="2400" dirty="0">
                <a:effectLst/>
                <a:latin typeface="Unikurd Goran" panose="020B0604030504040204" pitchFamily="34"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400" dirty="0">
                <a:effectLst/>
                <a:latin typeface="Unikurd Goran" panose="020B0604030504040204" pitchFamily="34" charset="-78"/>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Unikurd Goran" panose="020B0604030504040204" pitchFamily="34" charset="-78"/>
              </a:rPr>
              <a:t>له‌سه‌رده‌می ساسانیه‌كان گرینگی زۆر به‌ نوسین دراوه‌ له‌و كاته‌شدا ئاینی زه‌ردشتیان كرده‌ بنه‌مای ده‌وڵه‌ته‌كه‌یان هه‌ر شوێنێكیان  ده‌كه‌وته‌ ژێر قه‌ڵه‌مڕه‌وی خۆیان (په‌رستگا)بۆ خوا په‌رستی (ئاهورا مه‌زدا) یان دروست كردووه‌، له‌پاڵ بڵاوكردنه‌وه‌ی ئاینه‌كه‌یان گرنگیان به‌ خوێندن و نوسین داوه‌ ،ئه‌و كه‌سانه‌ی له‌ په‌رستگادا سه‌رپه‌رشتی خوێندنه‌كه‌یان ده‌كرد پێیان ووتراوه‌ (مۆغ)</a:t>
            </a:r>
            <a:r>
              <a:rPr lang="en-US" sz="2400" dirty="0">
                <a:effectLst/>
                <a:latin typeface="Unikurd Goran" panose="020B0604030504040204" pitchFamily="34" charset="-78"/>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400" dirty="0">
                <a:effectLst/>
                <a:latin typeface="Unikurd Goran" panose="020B0604030504040204" pitchFamily="34" charset="-78"/>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4089884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7FAF4-B715-EB93-36A7-F131D6D167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A80795-64DC-85F5-9331-81EB0B85C438}"/>
              </a:ext>
            </a:extLst>
          </p:cNvPr>
          <p:cNvSpPr>
            <a:spLocks noGrp="1"/>
          </p:cNvSpPr>
          <p:nvPr>
            <p:ph idx="1"/>
          </p:nvPr>
        </p:nvSpPr>
        <p:spPr/>
        <p:txBody>
          <a:bodyPr>
            <a:normAutofit fontScale="85000" lnSpcReduction="20000"/>
          </a:bodyPr>
          <a:lstStyle/>
          <a:p>
            <a:pPr marL="0" marR="0" algn="r" rtl="1">
              <a:lnSpc>
                <a:spcPct val="107000"/>
              </a:lnSpc>
              <a:spcBef>
                <a:spcPts val="0"/>
              </a:spcBef>
              <a:spcAft>
                <a:spcPts val="800"/>
              </a:spcAft>
            </a:pPr>
            <a:r>
              <a:rPr lang="en-US" sz="2800" dirty="0">
                <a:effectLst/>
                <a:latin typeface="Unikurd Goran" panose="020B0604030504040204" pitchFamily="34" charset="-78"/>
                <a:ea typeface="Calibri" panose="020F0502020204030204" pitchFamily="34" charset="0"/>
                <a:cs typeface="Arial" panose="020B0604020202020204" pitchFamily="34" charset="0"/>
              </a:rPr>
              <a:t> </a:t>
            </a:r>
            <a:r>
              <a:rPr lang="ar-SA" sz="2800" dirty="0">
                <a:effectLst/>
                <a:latin typeface="Calibri" panose="020F0502020204030204" pitchFamily="34" charset="0"/>
                <a:ea typeface="Calibri" panose="020F0502020204030204" pitchFamily="34" charset="0"/>
                <a:cs typeface="Unikurd Goran" panose="020B0604030504040204" pitchFamily="34" charset="-78"/>
              </a:rPr>
              <a:t>له‌گه‌ڵ هاتنى ئاینى ئیسلام بۆ كوردستان  له‌سه‌ده‌ی (3ك) خه‌ڵك زوو په‌یامه‌كه‌یان وه‌رگرت ، یه‌كێك له‌ له‌ هۆیه‌كانی بڵاوبوونه‌وه‌ی ئاینی ئیسلام مزگه‌وت بووه‌،مزگه‌وتیان كردوه‌ به‌شوێنى  ئاینى و سیاسی و كاروباری موسڵمانانی تێدا ڕاده‌په‌رێندرا، له‌ نێو مزگه‌وتدا شوێنك ته‌رخانكرابوو بۆ خوێندن  پێى ده‌گوترا حوجره‌ ، وه‌ك قوتابخانه‌یه‌كی سه‌ره‌تایی بوونی هه‌بوو  فێری قورئان و فه‌رموده‌كانی   ده‌رسیان ده‌خوێند كه‌ پێیان ده‌گوتن فه‌قێ. ته‌مه‌نى حوجره‌ له‌ كوردستان ده‌گه‌رێته‌وه‌ بۆ سه‌ده‌ى 6 كۆچى</a:t>
            </a:r>
            <a:r>
              <a:rPr lang="en-US" sz="2800" dirty="0">
                <a:effectLst/>
                <a:latin typeface="Unikurd Goran" panose="020B0604030504040204" pitchFamily="34" charset="-78"/>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800" dirty="0">
                <a:effectLst/>
                <a:latin typeface="Unikurd Goran" panose="020B0604030504040204" pitchFamily="34" charset="-78"/>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800" dirty="0">
                <a:effectLst/>
                <a:latin typeface="Unikurd Goran" panose="020B0604030504040204" pitchFamily="34" charset="-78"/>
                <a:ea typeface="Calibri" panose="020F0502020204030204" pitchFamily="34" charset="0"/>
                <a:cs typeface="Arial" panose="020B0604020202020204" pitchFamily="34" charset="0"/>
              </a:rPr>
              <a:t>      2-</a:t>
            </a:r>
            <a:r>
              <a:rPr lang="ar-SA" sz="2800" dirty="0">
                <a:effectLst/>
                <a:latin typeface="Calibri" panose="020F0502020204030204" pitchFamily="34" charset="0"/>
                <a:ea typeface="Calibri" panose="020F0502020204030204" pitchFamily="34" charset="0"/>
                <a:cs typeface="Unikurd Goran" panose="020B0604030504040204" pitchFamily="34" charset="-78"/>
              </a:rPr>
              <a:t>شێوازى خوێندن له‌قوتابخانه‌ ئاینیه‌كان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800" dirty="0">
                <a:effectLst/>
                <a:latin typeface="Unikurd Goran" panose="020B0604030504040204" pitchFamily="34" charset="-78"/>
                <a:ea typeface="Calibri" panose="020F0502020204030204" pitchFamily="34" charset="0"/>
                <a:cs typeface="Arial" panose="020B0604020202020204" pitchFamily="34" charset="0"/>
              </a:rPr>
              <a:t>-=</a:t>
            </a:r>
            <a:r>
              <a:rPr lang="ar-SA" sz="2800" dirty="0">
                <a:effectLst/>
                <a:latin typeface="Calibri" panose="020F0502020204030204" pitchFamily="34" charset="0"/>
                <a:ea typeface="Calibri" panose="020F0502020204030204" pitchFamily="34" charset="0"/>
                <a:cs typeface="Unikurd Goran" panose="020B0604030504040204" pitchFamily="34" charset="-78"/>
              </a:rPr>
              <a:t>قۆناغه‌كانی خوێندنی فه‌قێ</a:t>
            </a:r>
            <a:r>
              <a:rPr lang="en-US" sz="2800" dirty="0">
                <a:effectLst/>
                <a:latin typeface="Unikurd Goran" panose="020B0604030504040204" pitchFamily="34" charset="-78"/>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800" dirty="0">
                <a:effectLst/>
                <a:latin typeface="Unikurd Goran" panose="020B0604030504040204" pitchFamily="34" charset="-78"/>
                <a:ea typeface="Calibri" panose="020F0502020204030204" pitchFamily="34" charset="0"/>
                <a:cs typeface="Arial" panose="020B0604020202020204" pitchFamily="34" charset="0"/>
              </a:rPr>
              <a:t>1-</a:t>
            </a:r>
            <a:r>
              <a:rPr lang="ar-SA" sz="2800" dirty="0">
                <a:effectLst/>
                <a:latin typeface="Calibri" panose="020F0502020204030204" pitchFamily="34" charset="0"/>
                <a:ea typeface="Calibri" panose="020F0502020204030204" pitchFamily="34" charset="0"/>
                <a:cs typeface="Unikurd Goran" panose="020B0604030504040204" pitchFamily="34" charset="-78"/>
              </a:rPr>
              <a:t>سوخته‌: كه‌ وه‌ك قوتابى سه‌ره‌تایى بوون له‌لاى موستعید ده‌ى خوێند كه‌ پله‌ى به‌رزتربوو له‌ سوخته‌، ئه‌و بابه‌تانه‌ى كه‌ ده‌یان خوێند له‌ نحو ـ صرفـ ـ بلاغه‌ </a:t>
            </a:r>
            <a:endParaRPr lang="en-US" dirty="0"/>
          </a:p>
        </p:txBody>
      </p:sp>
    </p:spTree>
    <p:extLst>
      <p:ext uri="{BB962C8B-B14F-4D97-AF65-F5344CB8AC3E}">
        <p14:creationId xmlns:p14="http://schemas.microsoft.com/office/powerpoint/2010/main" val="376174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F3D9B-5D31-5FD6-273E-8FD78BEFC3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A8CAC5-AC1F-9A6D-740A-CF0229081A18}"/>
              </a:ext>
            </a:extLst>
          </p:cNvPr>
          <p:cNvSpPr>
            <a:spLocks noGrp="1"/>
          </p:cNvSpPr>
          <p:nvPr>
            <p:ph idx="1"/>
          </p:nvPr>
        </p:nvSpPr>
        <p:spPr/>
        <p:txBody>
          <a:bodyPr>
            <a:normAutofit/>
          </a:bodyPr>
          <a:lstStyle/>
          <a:p>
            <a:pPr algn="r" rtl="1"/>
            <a:r>
              <a:rPr lang="ar-JO" dirty="0">
                <a:latin typeface="Unikurd Goran" panose="020B0604030504040204" pitchFamily="34" charset="-78"/>
                <a:cs typeface="Unikurd Goran" panose="020B0604030504040204" pitchFamily="34" charset="-78"/>
              </a:rPr>
              <a:t>زانست : مه‌به‌ست لی توێژینه‌وه‌و خوێندنه‌وه‌ی دنیای ماددی و  سروشتیه‌ له‌ ڕێگه‌ی تاقیكردنه‌وه‌ تێرامان و تێبینی كردنه‌وه‌ كه‌ ده‌كرێت تاقی بكرێته‌وه‌ و بكۆلرێته‌وه‌ له‌ رێگه‌ی به‌ دواداچونی زیاتر. به‌ دواداچونیش بریتیه‌ له‌ چاودێریكردنی رێكخراوی رووداو بارودۆخه‌كان بۆ دۆزینه‌وه‌ی راستیه‌كان.</a:t>
            </a:r>
          </a:p>
          <a:p>
            <a:pPr algn="r" rtl="1"/>
            <a:endParaRPr lang="ar-JO" dirty="0">
              <a:latin typeface="Unikurd Goran" panose="020B0604030504040204" pitchFamily="34" charset="-78"/>
              <a:cs typeface="Unikurd Goran" panose="020B0604030504040204" pitchFamily="34" charset="-78"/>
            </a:endParaRPr>
          </a:p>
          <a:p>
            <a:pPr algn="r" rtl="1"/>
            <a:r>
              <a:rPr lang="ar-JO" dirty="0">
                <a:latin typeface="Unikurd Goran" panose="020B0604030504040204" pitchFamily="34" charset="-78"/>
                <a:cs typeface="Unikurd Goran" panose="020B0604030504040204" pitchFamily="34" charset="-78"/>
              </a:rPr>
              <a:t>زانسته‌كان به‌شێكی ڕۆشنبیرین له‌ ڕێگه‌ی كارو به‌رهه‌مهێنانه‌وه‌ بۆ دابینكردنی پێداویستیه‌كانی ژیان، كه‌سانی بلیمه‌ت داهێنانیان هه‌بووه‌ به‌شداریان له‌ پێكهینانی زانسته‌كان كردووه‌، مرۆڤ له‌ ڕێگه‌ی زانسته‌وه‌ </a:t>
            </a:r>
            <a:r>
              <a:rPr lang="ar-JO">
                <a:latin typeface="Unikurd Goran" panose="020B0604030504040204" pitchFamily="34" charset="-78"/>
                <a:cs typeface="Unikurd Goran" panose="020B0604030504040204" pitchFamily="34" charset="-78"/>
              </a:rPr>
              <a:t>به‌سه‌ر به‌شێكی </a:t>
            </a:r>
            <a:r>
              <a:rPr lang="ar-JO" dirty="0">
                <a:latin typeface="Unikurd Goran" panose="020B0604030504040204" pitchFamily="34" charset="-78"/>
                <a:cs typeface="Unikurd Goran" panose="020B0604030504040204" pitchFamily="34" charset="-78"/>
              </a:rPr>
              <a:t>دیارده‌  و ڕوداوه‌ سرشتیه‌كان زاڵبووه‌ و كاروگوزه‌رانیان ئاسانتركردووه، به‌ربه‌ست و گرانی ژیانیان كه‌م كردۆته‌وه‌</a:t>
            </a:r>
          </a:p>
          <a:p>
            <a:pPr algn="r" rtl="1"/>
            <a:endParaRPr lang="en-US" dirty="0"/>
          </a:p>
        </p:txBody>
      </p:sp>
    </p:spTree>
    <p:extLst>
      <p:ext uri="{BB962C8B-B14F-4D97-AF65-F5344CB8AC3E}">
        <p14:creationId xmlns:p14="http://schemas.microsoft.com/office/powerpoint/2010/main" val="3395509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F61D5-D549-886B-DE65-801E89F04B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69E2A3-3EBE-40E5-F2A2-EB0828E531C0}"/>
              </a:ext>
            </a:extLst>
          </p:cNvPr>
          <p:cNvSpPr>
            <a:spLocks noGrp="1"/>
          </p:cNvSpPr>
          <p:nvPr>
            <p:ph idx="1"/>
          </p:nvPr>
        </p:nvSpPr>
        <p:spPr/>
        <p:txBody>
          <a:bodyPr>
            <a:normAutofit fontScale="92500"/>
          </a:bodyPr>
          <a:lstStyle/>
          <a:p>
            <a:pPr marL="0" marR="0" algn="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Unikurd Goran" panose="020B0604030504040204" pitchFamily="34" charset="-78"/>
              </a:rPr>
              <a:t>له‌قۆناغی سوخته‌ قوتابى له‌به‌رده‌م موستعید داده‌نیشت به‌شێوه‌یه‌كى تاكه‌ كه‌سى بوو واته‌ به‌كۆمه‌ڵ داده‌نیشتن ئه‌و بابه‌تانه‌ى كه‌ سوخته‌ ده‌ى خوێند ده‌بوایه‌ هه‌مووى له‌به‌ر بكات گرنگ نه‌بوو كه‌ ده‌توانێ یان ناتوانێن ئه‌و سوخاتانه‌ى كه‌ له‌لایه‌ن موسته‌عیده‌وه‌ ده‌رسیان پێ ده‌گوترا له‌سه‌ر زیره‌كى مستعید ده‌وه‌ستا كه‌ ئایا ته‌واوى ده‌كات یان ناكات. له‌ هه‌ڵبژاردنى سوخته‌دا مستعید ئازادبوو كه‌ كێ له‌لاى خۆى دابنێت به‌لام زیره‌كى ڕۆڵى ده‌بینى له‌ هه‌ڵبژاردنى قوتابى یان ناسیاوى رۆڵى ده‌بینى له‌هه‌ڵبژاردنى سوخته‌</a:t>
            </a:r>
            <a:r>
              <a:rPr lang="en-US" sz="2400" dirty="0">
                <a:effectLst/>
                <a:latin typeface="Unikurd Goran" panose="020B0604030504040204" pitchFamily="34"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400" dirty="0">
                <a:effectLst/>
                <a:latin typeface="Unikurd Goran" panose="020B0604030504040204" pitchFamily="34" charset="-78"/>
                <a:ea typeface="Calibri" panose="020F0502020204030204" pitchFamily="34" charset="0"/>
                <a:cs typeface="Arial" panose="020B0604020202020204" pitchFamily="34" charset="0"/>
              </a:rPr>
              <a:t>2- </a:t>
            </a:r>
            <a:r>
              <a:rPr lang="ar-SA" sz="2400" dirty="0">
                <a:effectLst/>
                <a:latin typeface="Calibri" panose="020F0502020204030204" pitchFamily="34" charset="0"/>
                <a:ea typeface="Calibri" panose="020F0502020204030204" pitchFamily="34" charset="0"/>
                <a:cs typeface="Unikurd Goran" panose="020B0604030504040204" pitchFamily="34" charset="-78"/>
              </a:rPr>
              <a:t>موسته‌عید: له‌و قۆناغه‌دا زیاتر ده‌چوونه‌ ناو زانست و بابه‌ته‌كان كه‌  (من  ـ بلاغه‌ ـ كلام ـ فه‌لسه‌فه‌ ـ وه‌ هه‌ندێ كتێبى ته‌فسیرى و فه‌قهیان ده‌خوێند)، دواى ته‌واوبوونى ئه‌وانه‌ هه‌ندێ بابه‌تى بیركارى ده‌رونناسى ده‌خوێند ماوه‌ى خوێندن له‌م قۆناغه‌دا دیارى كراوبوو ده‌بوایه‌ 5 ـ 9 ساڵ بابه‌ته‌كانى بخوێندبایه‌ به‌ڵام له‌ سوخته‌ دیارى نه‌كرابو وه‌ گرنگ نه‌بوو كه‌ بابه‌ته‌كه‌ ته‌واو بكات لێره‌دا زیره‌كى و لایه‌نى ئابوورى ده‌ورى هه‌بوو</a:t>
            </a:r>
            <a:r>
              <a:rPr lang="en-US" sz="2400" dirty="0">
                <a:effectLst/>
                <a:latin typeface="Unikurd Goran" panose="020B0604030504040204" pitchFamily="34" charset="-78"/>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dirty="0">
                <a:effectLst/>
                <a:latin typeface="Unikurd Goran" panose="020B0604030504040204" pitchFamily="34" charset="-78"/>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35168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9DAF7-1BCA-716F-4B44-06DBFCD172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3DDCAE-2925-F87E-872C-5B279C17D959}"/>
              </a:ext>
            </a:extLst>
          </p:cNvPr>
          <p:cNvSpPr>
            <a:spLocks noGrp="1"/>
          </p:cNvSpPr>
          <p:nvPr>
            <p:ph idx="1"/>
          </p:nvPr>
        </p:nvSpPr>
        <p:spPr/>
        <p:txBody>
          <a:bodyPr>
            <a:normAutofit lnSpcReduction="10000"/>
          </a:bodyPr>
          <a:lstStyle/>
          <a:p>
            <a:pPr marL="0" marR="0" algn="r" rtl="1">
              <a:lnSpc>
                <a:spcPct val="107000"/>
              </a:lnSpc>
              <a:spcBef>
                <a:spcPts val="0"/>
              </a:spcBef>
              <a:spcAft>
                <a:spcPts val="800"/>
              </a:spcAft>
            </a:pPr>
            <a:r>
              <a:rPr lang="ar-SA" sz="2800" dirty="0">
                <a:effectLst/>
                <a:latin typeface="Calibri" panose="020F0502020204030204" pitchFamily="34" charset="0"/>
                <a:ea typeface="Calibri" panose="020F0502020204030204" pitchFamily="34" charset="0"/>
                <a:cs typeface="Unikurd Goran" panose="020B0604030504040204" pitchFamily="34" charset="-78"/>
              </a:rPr>
              <a:t>ئیش و كارى مستعید هه‌ندێ كاروبارى ناو حوجره‌ به‌رێوه‌ببات وه‌ پاك و خاوێنى و جێگا راخستن وه‌ په‌یداكردنى نان</a:t>
            </a:r>
            <a:r>
              <a:rPr lang="en-US" sz="2800" dirty="0">
                <a:effectLst/>
                <a:latin typeface="Unikurd Goran" panose="020B0604030504040204" pitchFamily="34" charset="-78"/>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800" dirty="0">
                <a:effectLst/>
                <a:latin typeface="Unikurd Goran" panose="020B0604030504040204" pitchFamily="34" charset="-78"/>
                <a:ea typeface="Calibri" panose="020F0502020204030204" pitchFamily="34" charset="0"/>
                <a:cs typeface="Arial" panose="020B0604020202020204" pitchFamily="34" charset="0"/>
              </a:rPr>
              <a:t>      </a:t>
            </a:r>
            <a:r>
              <a:rPr lang="ar-SA" sz="2800" dirty="0">
                <a:effectLst/>
                <a:latin typeface="Calibri" panose="020F0502020204030204" pitchFamily="34" charset="0"/>
                <a:ea typeface="Calibri" panose="020F0502020204030204" pitchFamily="34" charset="0"/>
                <a:cs typeface="Unikurd Goran" panose="020B0604030504040204" pitchFamily="34" charset="-78"/>
              </a:rPr>
              <a:t>سه‌باره‌ت به‌ مستعید به‌هه‌مان شێوه‌بوو مه‌لاى گه‌وره‌ ده‌رسى پی </a:t>
            </a:r>
            <a:r>
              <a:rPr lang="ar-SA" sz="2800" dirty="0">
                <a:effectLst/>
                <a:latin typeface="Calibri" panose="020F0502020204030204" pitchFamily="34" charset="0"/>
                <a:ea typeface="Calibri" panose="020F0502020204030204" pitchFamily="34" charset="0"/>
                <a:cs typeface="Arial" panose="020B0604020202020204" pitchFamily="34" charset="0"/>
              </a:rPr>
              <a:t>َ</a:t>
            </a:r>
            <a:r>
              <a:rPr lang="ar-SA" sz="2800" dirty="0">
                <a:effectLst/>
                <a:latin typeface="Calibri" panose="020F0502020204030204" pitchFamily="34" charset="0"/>
                <a:ea typeface="Calibri" panose="020F0502020204030204" pitchFamily="34" charset="0"/>
                <a:cs typeface="Unikurd Goran" panose="020B0604030504040204" pitchFamily="34" charset="-78"/>
              </a:rPr>
              <a:t>ده‌گوتن، هه‌موو مادده‌كان شه‌رح ده‌كران پێى ده‌دا و له‌به‌رى ده‌كرد وشێوزاى خوێندن وشك بوو چونكه‌ زۆرترینى له‌به‌ركردن بوو</a:t>
            </a:r>
            <a:endParaRPr lang="ar-JO" sz="2800" dirty="0">
              <a:effectLst/>
              <a:latin typeface="Calibri" panose="020F0502020204030204" pitchFamily="34" charset="0"/>
              <a:ea typeface="Calibri" panose="020F0502020204030204" pitchFamily="34" charset="0"/>
              <a:cs typeface="Unikurd Goran" panose="020B0604030504040204" pitchFamily="34" charset="-78"/>
            </a:endParaRPr>
          </a:p>
          <a:p>
            <a:pPr marL="0" marR="0" algn="r" rtl="1">
              <a:lnSpc>
                <a:spcPct val="107000"/>
              </a:lnSpc>
              <a:spcBef>
                <a:spcPts val="0"/>
              </a:spcBef>
              <a:spcAft>
                <a:spcPts val="800"/>
              </a:spcAft>
            </a:pPr>
            <a:r>
              <a:rPr lang="ar-SA" sz="2800" dirty="0">
                <a:effectLst/>
                <a:latin typeface="Calibri" panose="020F0502020204030204" pitchFamily="34" charset="0"/>
                <a:ea typeface="Calibri" panose="020F0502020204030204" pitchFamily="34" charset="0"/>
                <a:cs typeface="Unikurd Goran" panose="020B0604030504040204" pitchFamily="34" charset="-78"/>
              </a:rPr>
              <a:t> پاش ئه‌وه‌ى قوتابى دوو قۆناغى تێ ده‌په‌راند ده‌گه‌یشته‌ ئه‌وراده‌یه‌ى قوتابی بابه‌ته‌كانی( نحو،صرف،ڕه‌وانبێژی به‌هه‌ر سێ به‌شه‌وه‌(البیان،البدیع،المعانی)، بنه‌ماكانی فیقه،فیقهی زمان ، لۆژیك، ئاداب ، زانستی كه‌لام ، فه‌لسه‌فه‌،ئه‌ستێره‌ ناسی، ماتماتیكو ئه‌ندازه‌) ئه‌و دوازده‌ زانسته‌ی ته‌واو ده‌كرد  ئیجازه‌ى پێ ده‌درا له‌ رێوره‌سمى تایبه‌تدا</a:t>
            </a:r>
            <a:endParaRPr lang="en-US" dirty="0"/>
          </a:p>
        </p:txBody>
      </p:sp>
    </p:spTree>
    <p:extLst>
      <p:ext uri="{BB962C8B-B14F-4D97-AF65-F5344CB8AC3E}">
        <p14:creationId xmlns:p14="http://schemas.microsoft.com/office/powerpoint/2010/main" val="889465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A26177-E664-126C-4AC4-F5AAD4D3A29B}"/>
              </a:ext>
            </a:extLst>
          </p:cNvPr>
          <p:cNvSpPr>
            <a:spLocks noGrp="1"/>
          </p:cNvSpPr>
          <p:nvPr>
            <p:ph idx="1"/>
          </p:nvPr>
        </p:nvSpPr>
        <p:spPr>
          <a:xfrm>
            <a:off x="516835" y="689112"/>
            <a:ext cx="10836965" cy="6042991"/>
          </a:xfrm>
        </p:spPr>
        <p:txBody>
          <a:bodyPr>
            <a:normAutofit/>
          </a:bodyPr>
          <a:lstStyle/>
          <a:p>
            <a:pPr marL="0" marR="0" algn="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Unikurd Goran" panose="020B0604030504040204" pitchFamily="34" charset="-78"/>
              </a:rPr>
              <a:t>تایبه‌تمه‌ندیه‌كانى خوێندنى ئاینى له‌ كوردستان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400" dirty="0">
                <a:effectLst/>
                <a:latin typeface="Unikurd Goran" panose="020B0604030504040204" pitchFamily="34" charset="-78"/>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Unikurd Goran" panose="020B0604030504040204" pitchFamily="34" charset="-78"/>
              </a:rPr>
              <a:t>خوێندن له‌ ده‌زگایه‌دا ئازاد بوو وه‌ خوێندن به‌خۆراییش بوو، خه‌ڵكی گونده‌كه‌ یان ئه‌و گه‌ڕه‌كه‌ی قوتابخانه‌ی تیا بووه‌ بژێوی ڕۆژانه‌و گوزه‌رانی مامۆستا و قوتابیه‌كانیان ده‌گرته‌ ئه‌ستۆ، هه‌روه‌ها داهاته‌ وه‌قفكراوه‌كان سه‌رچاوه‌یه‌كی دیكه‌ی بژێوی و پێداویستی قوتابخانه‌ ئاینیه‌كان بووه‌و ڕۆلی گه‌وره‌یان له‌ خزمه‌تكردنی زانست و زانستخوازاندا گێراوه‌.</a:t>
            </a:r>
            <a:endParaRPr lang="en-US" sz="2400" dirty="0">
              <a:effectLst/>
              <a:latin typeface="Calibri" panose="020F0502020204030204" pitchFamily="34" charset="0"/>
              <a:ea typeface="Calibri" panose="020F0502020204030204" pitchFamily="34" charset="0"/>
              <a:cs typeface="Unikurd Goran" panose="020B0604030504040204" pitchFamily="34" charset="-78"/>
            </a:endParaRPr>
          </a:p>
          <a:p>
            <a:pPr marL="0" marR="0" algn="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Unikurd Goran" panose="020B0604030504040204" pitchFamily="34" charset="-78"/>
              </a:rPr>
              <a:t> به‌ڕێوه‌بردنی له‌ ژێر هیچ یاساوڕێسایه‌كدا نه‌بوو. مه‌لا یان فه‌قێ وانه‌ بێژ له‌ په‌روه‌رده‌كردنی منداڵاندا په‌یوه‌ست نه‌ده‌بوو به‌ ساڵێكی دیاریكراو قوتابى ئازادبوو له‌ هه‌ڵبژاردنى بابه‌ته‌كانى و له‌ده‌ست نیشانكردنى مامۆستا.خه‌ڵكى یارمه‌تى ده‌دان ئه‌وه‌ش له‌پێناو خوداپه‌رستى.قوتابى بۆ ئه‌وه‌ى زیاتر فێرى زانست بێ شاره‌و شارو گوند به‌ گوندیان ده‌كرد.هه‌ر قوتابیه‌ك تایبه‌تمه‌ندی خۆی هه‌بوو ،  كه‌ قوتابی قوتابخانه‌یه‌ك هه‌ڵبژێریت كه‌ له‌گه‌ڵ ئاقارو ئاست و قۆناغی چوونه‌ پێشه‌وه‌یدا بگونجێت</a:t>
            </a:r>
            <a:r>
              <a:rPr lang="en-US" sz="2400" dirty="0">
                <a:effectLst/>
                <a:latin typeface="Unikurd Goran" panose="020B0604030504040204" pitchFamily="34"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400" dirty="0">
                <a:effectLst/>
                <a:latin typeface="Unikurd Goran" panose="020B0604030504040204" pitchFamily="34" charset="-78"/>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Unikurd Goran" panose="020B0604030504040204" pitchFamily="34" charset="-78"/>
              </a:rPr>
              <a:t>قوتابى ئازادبوو له‌ هه‌ڵبژاردنى كتب واته‌ پله‌ پله‌ نه‌بوو واته‌ مامۆستا ته‌داخولى نه‌ده‌كرد چونكه‌ خوێندن بۆ شه‌هاده‌نه‌بوو. خوێندنى خوێندنگا ئاینیه‌كان به‌دریژایى ساڵ بوو رۆژانی هه‌ینی و سێ شه‌مموان پشوو بووه‌. له‌ خوێندنگاى ئاینى كه‌متر بایه‌خ به‌ دراسه‌ى ته‌فسیر و حه‌دیس ده‌درا وه‌ زیاتر گرنگى به‌ زانستى عه‌قڵى و نه‌قڵى درایه‌</a:t>
            </a:r>
            <a:r>
              <a:rPr lang="en-US" sz="2400" dirty="0">
                <a:effectLst/>
                <a:latin typeface="Unikurd Goran" panose="020B0604030504040204" pitchFamily="34"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2869163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E58200-11E7-5E0B-9B3F-8A57081B0A3D}"/>
              </a:ext>
            </a:extLst>
          </p:cNvPr>
          <p:cNvSpPr>
            <a:spLocks noGrp="1"/>
          </p:cNvSpPr>
          <p:nvPr>
            <p:ph idx="1"/>
          </p:nvPr>
        </p:nvSpPr>
        <p:spPr>
          <a:xfrm>
            <a:off x="838200" y="357809"/>
            <a:ext cx="10757452" cy="5819154"/>
          </a:xfrm>
        </p:spPr>
        <p:txBody>
          <a:bodyPr>
            <a:noAutofit/>
          </a:bodyPr>
          <a:lstStyle/>
          <a:p>
            <a:pPr marL="0" marR="0" algn="r" rtl="1">
              <a:lnSpc>
                <a:spcPct val="107000"/>
              </a:lnSpc>
              <a:spcBef>
                <a:spcPts val="0"/>
              </a:spcBef>
              <a:spcAft>
                <a:spcPts val="800"/>
              </a:spcAft>
            </a:pPr>
            <a:r>
              <a:rPr lang="ar-JO" sz="2000" dirty="0">
                <a:effectLst/>
                <a:latin typeface="Calibri" panose="020F0502020204030204" pitchFamily="34" charset="0"/>
                <a:ea typeface="Calibri" panose="020F0502020204030204" pitchFamily="34" charset="0"/>
                <a:cs typeface="Unikurd Goran" panose="020B0604030504040204" pitchFamily="34" charset="-78"/>
              </a:rPr>
              <a:t>حوجره‌ سه‌ده‌ی 6ی زاینی ، ئه‌میریكی ئه‌تابه‌كی (ئه‌با مه‌نسور) </a:t>
            </a:r>
            <a:endParaRPr lang="en-US" sz="2000" dirty="0">
              <a:effectLst/>
              <a:latin typeface="Calibri" panose="020F0502020204030204" pitchFamily="34" charset="0"/>
              <a:ea typeface="Calibri" panose="020F0502020204030204" pitchFamily="34" charset="0"/>
              <a:cs typeface="Unikurd Goran" panose="020B0604030504040204" pitchFamily="34" charset="-78"/>
            </a:endParaRPr>
          </a:p>
          <a:p>
            <a:pPr marL="0" marR="0" algn="r" rtl="1">
              <a:lnSpc>
                <a:spcPct val="107000"/>
              </a:lnSpc>
              <a:spcBef>
                <a:spcPts val="0"/>
              </a:spcBef>
              <a:spcAft>
                <a:spcPts val="800"/>
              </a:spcAft>
            </a:pPr>
            <a:r>
              <a:rPr lang="ar-SA" sz="2000" dirty="0">
                <a:effectLst/>
                <a:latin typeface="Calibri" panose="020F0502020204030204" pitchFamily="34" charset="0"/>
                <a:ea typeface="Calibri" panose="020F0502020204030204" pitchFamily="34" charset="0"/>
                <a:cs typeface="Unikurd Goran" panose="020B0604030504040204" pitchFamily="34" charset="-78"/>
              </a:rPr>
              <a:t>جگه‌ له‌شاره‌كانی كوردستان له‌ گوندو شوێنه‌ دووره‌كانیش حوجره‌و فه‌قێ هه‌بوون له‌وانه‌ : كه‌ندێناوه‌ ، شه‌مامك ، چه‌نده‌ها شوێنی دیكه‌..... ، ئه‌گه‌ر مه‌لایه‌ك زیره‌ك بووایه‌ فه‌قێی زۆر ده‌بوو نه‌ك له‌ ناچه‌كانی خۆی به‌ڵكو له‌ ناوچه‌كانی دیكه‌ش ده‌هاتن، مه‌لای دیكه‌ش هه‌بووه‌ تا نزیكه‌ی (40 ) فه‌قێی ده‌بوو</a:t>
            </a:r>
            <a:r>
              <a:rPr lang="en-US" sz="2000" dirty="0">
                <a:effectLst/>
                <a:latin typeface="Unikurd Goran" panose="020B0604030504040204" pitchFamily="34" charset="-78"/>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000" dirty="0">
                <a:effectLst/>
                <a:latin typeface="Unikurd Goran" panose="020B0604030504040204" pitchFamily="34" charset="-78"/>
                <a:ea typeface="Calibri" panose="020F0502020204030204" pitchFamily="34" charset="0"/>
                <a:cs typeface="Arial" panose="020B0604020202020204" pitchFamily="34" charset="0"/>
              </a:rPr>
              <a:t>      </a:t>
            </a:r>
            <a:r>
              <a:rPr lang="ar-SA" sz="2000" dirty="0">
                <a:effectLst/>
                <a:latin typeface="Calibri" panose="020F0502020204030204" pitchFamily="34" charset="0"/>
                <a:ea typeface="Calibri" panose="020F0502020204030204" pitchFamily="34" charset="0"/>
                <a:cs typeface="Unikurd Goran" panose="020B0604030504040204" pitchFamily="34" charset="-78"/>
              </a:rPr>
              <a:t>شاری هه‌ولێر مه‌ڵبه‌ندی ئه‌م خوێندنی ئاینی بوو، ژماره‌یه‌كی زۆر له‌ مزگه‌وت و ته‌كیه‌ی هه‌بووه‌ كه‌ حوجره‌یان تێدابووه‌،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000" dirty="0">
                <a:effectLst/>
                <a:latin typeface="Unikurd Goran" panose="020B0604030504040204" pitchFamily="34" charset="-78"/>
                <a:ea typeface="Calibri" panose="020F0502020204030204" pitchFamily="34" charset="0"/>
                <a:cs typeface="Arial" panose="020B0604020202020204" pitchFamily="34" charset="0"/>
              </a:rPr>
              <a:t> </a:t>
            </a:r>
            <a:r>
              <a:rPr lang="ar-SA" sz="2000" dirty="0">
                <a:effectLst/>
                <a:latin typeface="Calibri" panose="020F0502020204030204" pitchFamily="34" charset="0"/>
                <a:ea typeface="Calibri" panose="020F0502020204030204" pitchFamily="34" charset="0"/>
                <a:cs typeface="Unikurd Goran" panose="020B0604030504040204" pitchFamily="34" charset="-78"/>
              </a:rPr>
              <a:t>وه‌كو مزگه‌وته‌كانی ( قه‌ڵاتی گه‌وره‌ ، شێخی چۆلی ،شێخ عومه‌ری بالیسانی،...) حوجره‌ی هه‌بووه‌، </a:t>
            </a:r>
            <a:endParaRPr lang="ar-JO" sz="2000" dirty="0">
              <a:effectLst/>
              <a:latin typeface="Calibri" panose="020F0502020204030204" pitchFamily="34" charset="0"/>
              <a:ea typeface="Calibri" panose="020F0502020204030204" pitchFamily="34" charset="0"/>
              <a:cs typeface="Unikurd Goran" panose="020B0604030504040204" pitchFamily="34" charset="-78"/>
            </a:endParaRPr>
          </a:p>
          <a:p>
            <a:pPr marL="0" marR="0" algn="r" rtl="1">
              <a:lnSpc>
                <a:spcPct val="107000"/>
              </a:lnSpc>
              <a:spcBef>
                <a:spcPts val="0"/>
              </a:spcBef>
              <a:spcAft>
                <a:spcPts val="800"/>
              </a:spcAft>
            </a:pPr>
            <a:r>
              <a:rPr lang="ar-SA" sz="2000" dirty="0">
                <a:effectLst/>
                <a:latin typeface="Calibri" panose="020F0502020204030204" pitchFamily="34" charset="0"/>
                <a:ea typeface="Calibri" panose="020F0502020204030204" pitchFamily="34" charset="0"/>
                <a:cs typeface="Unikurd Goran" panose="020B0604030504040204" pitchFamily="34" charset="-78"/>
              </a:rPr>
              <a:t>هه‌روه‌ها ته‌كیه‌ش هه‌بووه‌ هه‌مان ده‌وری مزگه‌وتیان بینیوه‌ له‌رووی خوێندن و ڕێنمایی كردنی خه‌ڵك له‌وانه‌ مزگه‌وتی(قادری شێخ فوئاد،خه‌لیفه‌ مه‌جید، شێخ عارفی به‌رزنجی كاكی هیرانی،.....) حوجره‌یان هه‌بووه‌. </a:t>
            </a:r>
            <a:endParaRPr lang="ar-JO" sz="2000" dirty="0">
              <a:effectLst/>
              <a:latin typeface="Calibri" panose="020F0502020204030204" pitchFamily="34" charset="0"/>
              <a:ea typeface="Calibri" panose="020F0502020204030204" pitchFamily="34" charset="0"/>
              <a:cs typeface="Unikurd Goran" panose="020B0604030504040204" pitchFamily="34" charset="-78"/>
            </a:endParaRPr>
          </a:p>
          <a:p>
            <a:pPr marL="0" marR="0" algn="r" rtl="1">
              <a:lnSpc>
                <a:spcPct val="107000"/>
              </a:lnSpc>
              <a:spcBef>
                <a:spcPts val="0"/>
              </a:spcBef>
              <a:spcAft>
                <a:spcPts val="800"/>
              </a:spcAft>
            </a:pPr>
            <a:r>
              <a:rPr lang="ar-SA" sz="2000" dirty="0">
                <a:effectLst/>
                <a:latin typeface="Calibri" panose="020F0502020204030204" pitchFamily="34" charset="0"/>
                <a:ea typeface="Calibri" panose="020F0502020204030204" pitchFamily="34" charset="0"/>
                <a:cs typeface="Unikurd Goran" panose="020B0604030504040204" pitchFamily="34" charset="-78"/>
              </a:rPr>
              <a:t>كۆنترین قوتابخانه‌ (قوتابخانه‌ی قه‌ڵات)بووه‌. چه‌ندان زاناو مه‌لای به‌ توانای له‌وێدا پێگه‌یشتون ئیجازه‌ی مه‌لایه‌تیان وه‌رگرتووه‌ ،به‌به‌رده‌وامی خه‌ڵكی له‌ناوچه‌كان هاتوون له‌وێ خوێندویانه‌ له‌شاره‌كانی (سنه‌ ،بانه‌،موكریان وسلێمانی ،...) چه‌ندین كه‌سایه‌تی له‌و مزگوته‌ ده‌رچوون وه‌كو (مه‌لا عومه‌ری موده‌ریس،مه‌لا جه‌میل ئه‌فه‌ندی ،مه‌لا عومه‌ر ئه‌فه‌ندی،مه‌لا ئه‌بوبه‌كر،ره‌شاد موفتی،مه‌لا یاسین مه‌لا رسول یونس،.....)</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dirty="0">
                <a:effectLst/>
                <a:latin typeface="Calibri" panose="020F0502020204030204" pitchFamily="34" charset="0"/>
                <a:ea typeface="Calibri" panose="020F0502020204030204" pitchFamily="34" charset="0"/>
                <a:cs typeface="Unikurd Goran" panose="020B0604030504040204" pitchFamily="34" charset="-78"/>
              </a:rPr>
              <a:t>جگه‌ له‌هه‌ولێر له‌ سلێمانیش حوجره‌ هه‌بووه‌ له‌وانه‌ (خانه‌قای،عه‌بدولره‌حمان كۆل،مه‌لا واحد مزگه‌وتی شێخ سه‌لام له‌ كانێسكان ، مزگه‌وته‌كانی حاجی شێخ ئه‌مین خاڵ، مزگه‌وتی مه‌ڵكه‌ندی،.....) هه‌روه‌ها له‌شاری كه‌ركوك مزگه‌وت هه‌بوو حوجره‌ی لێبووه‌ خه‌ڵكی فێری خوێندن و زانست كردووه‌، له‌ قوتابخانه‌ ئایینیه‌كانی كه‌ركوك (ته‌كیه‌ی تاڵه‌بانی، قوتابخانه‌ی سه‌ید ئه‌حمه‌دی خانه‌قا، قوتابخانه‌ی محمودی خاڵ،....).له‌ كۆیه‌ مه‌لای گه‌وره‌ ده‌رچووی حوجره‌ بووه‌ وله‌ ره‌واندوزیش  مه‌لا مه‌مدوح مزوری ده‌رچووی حوجره‌ بووه‌ ،له‌ زۆربه‌ی ناوچه‌كان حه‌جره‌ بوونی هه‌بووه‌</a:t>
            </a:r>
            <a:r>
              <a:rPr lang="en-US" sz="2000" dirty="0">
                <a:effectLst/>
                <a:latin typeface="Unikurd Goran" panose="020B0604030504040204" pitchFamily="34" charset="-78"/>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000" dirty="0">
                <a:effectLst/>
                <a:latin typeface="Unikurd Goran" panose="020B0604030504040204" pitchFamily="34" charset="-78"/>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000" dirty="0">
                <a:effectLst/>
                <a:latin typeface="Unikurd Goran" panose="020B0604030504040204" pitchFamily="34" charset="-78"/>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1501697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D0B8A6-7E73-3DC7-93FB-3EA0B05D4BE1}"/>
              </a:ext>
            </a:extLst>
          </p:cNvPr>
          <p:cNvSpPr>
            <a:spLocks noGrp="1"/>
          </p:cNvSpPr>
          <p:nvPr>
            <p:ph idx="1"/>
          </p:nvPr>
        </p:nvSpPr>
        <p:spPr>
          <a:xfrm>
            <a:off x="278296" y="384313"/>
            <a:ext cx="11075504" cy="5792650"/>
          </a:xfrm>
        </p:spPr>
        <p:txBody>
          <a:bodyPr>
            <a:noAutofit/>
          </a:bodyPr>
          <a:lstStyle/>
          <a:p>
            <a:pPr marL="0" marR="0" algn="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Unikurd Goran" panose="020B0604030504040204" pitchFamily="34" charset="-78"/>
              </a:rPr>
              <a:t>پاشه‌كشه‌ى خوێندنى ئاینى له‌كوردستان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400" dirty="0">
                <a:effectLst/>
                <a:latin typeface="Unikurd Goran" panose="020B0604030504040204" pitchFamily="34" charset="-78"/>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Unikurd Goran" panose="020B0604030504040204" pitchFamily="34" charset="-78"/>
              </a:rPr>
              <a:t>له‌ دوای هه‌وڵه‌كانی ده‌وڵه‌تی عوسمانی بۆ ئه‌نجامدانی ریفۆرم به‌گشتی ، له‌و چوار چێوه‌یه‌شدا په‌ره‌پێدانی پڕۆسه‌ی فێركردن  له‌ خوێندنگه‌ ئاینیه‌كان، ئاوڕیان لێ نه‌درایه‌وه‌ پشتگوێخران تا ساڵی (1871)ز، ئه‌وكات له‌ چوارچێوه‌ی وه‌زاره‌تی مه‌عاریفدا ڕێكخران و بۆ یه‌كه‌مجار دابه‌ش كرایه‌ سه‌ر چوار پۆل وانه‌كانیش كه‌ تیا ده‌وترایه‌وه‌ بریتی بوون له‌ (ئه‌لفوبێ و قورئانی پیرۆز و ته‌جویدو خۆشنووسی و حیساب و مێژووی عوسمانی و جوگرافیاو زانیاری به‌ سوود) </a:t>
            </a:r>
            <a:r>
              <a:rPr lang="ar-SA" sz="2400" dirty="0">
                <a:solidFill>
                  <a:srgbClr val="C00000"/>
                </a:solidFill>
                <a:effectLst/>
                <a:latin typeface="Calibri" panose="020F0502020204030204" pitchFamily="34" charset="0"/>
                <a:ea typeface="Calibri" panose="020F0502020204030204" pitchFamily="34" charset="0"/>
                <a:cs typeface="Unikurd Goran" panose="020B0604030504040204" pitchFamily="34" charset="-78"/>
              </a:rPr>
              <a:t>بریاریشدرا ده‌رچوانی ئه‌و فێرگانه‌ له‌ قوتابحانه‌ روشدیه‌كان وه‌رگیرێن. </a:t>
            </a:r>
            <a:r>
              <a:rPr lang="ar-SA" sz="2400" dirty="0">
                <a:effectLst/>
                <a:latin typeface="Calibri" panose="020F0502020204030204" pitchFamily="34" charset="0"/>
                <a:ea typeface="Calibri" panose="020F0502020204030204" pitchFamily="34" charset="0"/>
                <a:cs typeface="Unikurd Goran" panose="020B0604030504040204" pitchFamily="34" charset="-78"/>
              </a:rPr>
              <a:t>زانیارییه‌كی وا له‌به‌ر ده‌ستدا نیه‌ ڕیفۆرمی له‌م چه‌شنه‌ ناوچه‌كانی باشوری كوردستانی گرتبێته‌وه‌</a:t>
            </a:r>
            <a:r>
              <a:rPr lang="en-US" sz="2400" dirty="0">
                <a:effectLst/>
                <a:latin typeface="Unikurd Goran" panose="020B0604030504040204" pitchFamily="34"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400" dirty="0">
                <a:effectLst/>
                <a:latin typeface="Unikurd Goran" panose="020B0604030504040204" pitchFamily="34" charset="-78"/>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Unikurd Goran" panose="020B0604030504040204" pitchFamily="34" charset="-78"/>
              </a:rPr>
              <a:t>له‌ گه‌ڵ ئه‌وه‌شدا ساڵنامه‌ی مه‌عاریفی عوسمانی ساڵی (1893-1894)ز له‌خشته‌یه‌كدا قوتابخانه‌ سه‌ره‌تاییه‌كانی له‌ ویلایه‌ته‌كانی عوسمانیدا ڕیزبه‌ند كردووه‌. به‌ گوێره‌ی ئه‌و خشته‌یه‌ له‌و ساڵه‌دا له‌ ویلایه‌تی  موسڵ(392) قوتابخانه‌ هه‌بووه‌، كه‌له‌سه‌ر شێوازی كۆن به‌ڕێوه‌چوون (مه‌به‌ست له‌ شێوازی كۆن لێره‌دا ئه‌و جۆره‌ خوێندنه‌یه‌كه‌ له‌ خانه‌كانی فێركردندا هه‌بووه‌). به‌و پێیه‌ی زۆرینه‌ی ناچه‌كانی باشوری كوردستان له‌ڕووی  كارگێریه‌وه‌  له‌ چوارچێوه‌ی ویلایه‌تی موسڵدابووه‌ ، واتا زۆربه‌ی ئه‌و ژماره‌یه‌ له‌ ناوچه‌كانی باشوری كوردستان بووه‌. وێرای ئه‌و خانه‌ فێكردنانه‌ی له‌ ناوچه‌ كوردیه‌كانی سه‌ر به‌ویلایه‌تی به‌غدا هه‌بوون ، له‌وانه‌ ناوچه‌كانی خانه‌قین و مه‌نده‌لی...هتد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1868383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6E3148-452D-139C-2C68-2EC068A2A4D4}"/>
              </a:ext>
            </a:extLst>
          </p:cNvPr>
          <p:cNvSpPr>
            <a:spLocks noGrp="1"/>
          </p:cNvSpPr>
          <p:nvPr>
            <p:ph idx="1"/>
          </p:nvPr>
        </p:nvSpPr>
        <p:spPr>
          <a:xfrm>
            <a:off x="838200" y="556591"/>
            <a:ext cx="10515600" cy="5620372"/>
          </a:xfrm>
        </p:spPr>
        <p:txBody>
          <a:bodyPr>
            <a:normAutofit/>
          </a:bodyPr>
          <a:lstStyle/>
          <a:p>
            <a:pPr marL="0" marR="0" algn="r"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Unikurd Goran" panose="020B0604030504040204" pitchFamily="34" charset="-78"/>
              </a:rPr>
              <a:t>ڕووداوه‌ سیاسیه‌كان كایگه‌ریان هه‌بوو به‌سه‌ر هه‌موو لایه‌نه‌كان، بێگومان خوێندنی ئاینیش به‌ده‌ر نه‌بوو له‌و كاریگه‌رییانه‌ ، به‌پێی سه‌رچاوه‌كان خوێندنی ئایینی تا ساڵانی په‌نجاكان باش بوو ، به‌ڵام دواتر به‌رو كزی چوو ، یه‌كێك له‌م هۆكارانه‌ هه‌ڵگیرسانی شۆرشی چوارده‌ی ته‌موزی 1958 بوو ، دوای هاتنه‌ سه‌ر ده‌سه‌ڵاتی حكومه‌تی نوێ ده‌ستی كرد به‌ كردنه‌وه‌ی خولێك بۆ مامۆستاو فه‌قێی حوجره‌كان به‌مه‌به‌ستی تاقی كردنه‌وه‌ له‌نێوان ساڵانی 1959-1960 له‌شاره‌كانی نه‌جه‌ف و كه‌ربه‌لا، هه‌ولێر ،مه‌به‌ستی حكومه‌ت له‌م خوله‌دا بۆ پڕكردنه‌وه‌ی ئه‌و بۆشاییه‌ی له‌ قوتابخانه‌ فه‌رمیه‌كان هه‌بوو،له‌كۆی 121 به‌شدار بوو 91 كه‌سیان لێده‌رچوو،ئه‌و ده‌رچوانه‌ش دامه‌زرێنران له‌ قوتابخانه‌ سه‌ره‌تاییه‌كان جل و به‌رگی مامۆستاییان پۆشی به‌مه‌ش ڕۆژ به‌ ڕۆژ خوێندن له‌ حوجره‌كان به‌ره‌و لاوازی ده‌چوو ، هه‌روه‌ها حكومه‌ت په‌یمانگای ئیسلامی كرده‌وه‌ ئه‌مه‌ش به‌ كارێكی نه‌خشه‌ بۆ كێشراو داده‌نرێت له‌لایه‌ن حكومه‌ته‌وه‌</a:t>
            </a:r>
            <a:r>
              <a:rPr lang="en-US" sz="1800" dirty="0">
                <a:effectLst/>
                <a:latin typeface="Unikurd Goran" panose="020B0604030504040204" pitchFamily="34" charset="-78"/>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dirty="0">
                <a:effectLst/>
                <a:latin typeface="Unikurd Goran" panose="020B0604030504040204" pitchFamily="34" charset="-78"/>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Unikurd Goran" panose="020B0604030504040204" pitchFamily="34" charset="-78"/>
              </a:rPr>
              <a:t>به‌پابوونی شۆرشی ئه‌یلولی 1961 كاریگه‌ری له‌سه‌ر زانایان و حوجره‌ هه‌بوو كاتێك موته‌سه‌ریفی هه‌ولێر (به‌دره‌دین عه‌لی)داوا له‌زانایانی ده‌كات فه‌توا دژی شۆرشی ئه‌یلول بده‌ن ، به‌ڵام یه‌كێك له‌وان نه‌ك دژایه‌تی به‌ڵكو له‌ ووتاری ڕۆژی هه‌ینی پشتگیری خۆی بۆ شۆرش ڕاگه‌یاندووه‌ ئه‌ویش (مه‌لا مه‌عسوم خدر )بووه‌ له‌به‌ر هه‌ڵوێسته‌كه‌ی ناوبراو بۆ ماوه‌ی ساڵێك ده‌ستگیركراوه‌.له‌شاری كۆیه‌ش له‌به‌ر پشتگیریان له‌شۆرشی ئه‌یلول حكومه‌ت ده‌ستگیركردنی زاناو مه‌لایانی مزگه‌وته‌كانی كۆیه‌ی داوه‌ ،(مه‌سعود محه‌مه‌د)  "له‌یاداشته‌كه‌یدا باس له‌وه‌ ده‌كات له‌ دوای گرتنی مه‌لایه‌كان وارێكه‌وت  چوومه‌ سلێمانی براده‌ران وه‌زعی كۆیه‌یان لێ پرسیم  پێم گوتن ئێستا له‌ كۆیه‌ خه‌ڵك به‌بانگی كه‌ڵه‌ شێر نوێژ ده‌كه‌ن ، چونكه‌ مه‌لای تێدا نه‌ماوه‌ بانگ بدات</a:t>
            </a:r>
            <a:r>
              <a:rPr lang="en-US" sz="1800" dirty="0">
                <a:effectLst/>
                <a:latin typeface="Unikurd Goran" panose="020B0604030504040204" pitchFamily="34" charset="-78"/>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2771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14ED31-EC13-5F56-4298-9E9A6BF0372C}"/>
              </a:ext>
            </a:extLst>
          </p:cNvPr>
          <p:cNvSpPr>
            <a:spLocks noGrp="1"/>
          </p:cNvSpPr>
          <p:nvPr>
            <p:ph idx="1"/>
          </p:nvPr>
        </p:nvSpPr>
        <p:spPr>
          <a:xfrm>
            <a:off x="838200" y="490330"/>
            <a:ext cx="10515600" cy="5686633"/>
          </a:xfrm>
        </p:spPr>
        <p:txBody>
          <a:bodyPr>
            <a:normAutofit fontScale="92500"/>
          </a:bodyPr>
          <a:lstStyle/>
          <a:p>
            <a:pPr marL="0" marR="0" algn="r" rtl="1">
              <a:lnSpc>
                <a:spcPct val="107000"/>
              </a:lnSpc>
              <a:spcBef>
                <a:spcPts val="0"/>
              </a:spcBef>
              <a:spcAft>
                <a:spcPts val="800"/>
              </a:spcAft>
            </a:pPr>
            <a:r>
              <a:rPr lang="en-US" sz="1800" dirty="0">
                <a:effectLst/>
                <a:latin typeface="Unikurd Goran" panose="020B0604030504040204" pitchFamily="34" charset="-78"/>
                <a:ea typeface="Calibri" panose="020F0502020204030204" pitchFamily="34" charset="0"/>
                <a:cs typeface="Arial" panose="020B0604020202020204" pitchFamily="34" charset="0"/>
              </a:rPr>
              <a:t> </a:t>
            </a:r>
            <a:r>
              <a:rPr lang="ar-SA" sz="2000" dirty="0">
                <a:effectLst/>
                <a:latin typeface="Calibri" panose="020F0502020204030204" pitchFamily="34" charset="0"/>
                <a:ea typeface="Calibri" panose="020F0502020204030204" pitchFamily="34" charset="0"/>
                <a:cs typeface="Unikurd Goran" panose="020B0604030504040204" pitchFamily="34" charset="-78"/>
              </a:rPr>
              <a:t>له‌ ساڵانی حه‌فتاكانیش حكومه‌ت به‌بریارێك هه‌ر مامۆستایه‌كی ئایینی به‌ مه‌لای (12علمیش)ده‌بوو به‌شداری له‌ تاقیكردنه‌وه‌ بكات ، كه‌ سه‌ر به‌ وه‌زاره‌تی ئه‌و قاف بوو ئه‌وه‌ی كه‌ ده‌ر ده‌چوو حكومه‌ت له‌وه‌زاره‌تی ئه‌و قاف موچه‌ی پێده‌دا، ئه‌مه‌ش به‌كه‌م زانین و بێ بایه‌خ كردنی حوجره‌ و خوێندنی مه‌لایه‌كان بوو، به‌مه‌ش پرۆسه‌ی خوێندن له‌ حوجره‌كان زیاتر به‌ره‌و لاوازی و له‌ناوچون ڕۆیش</a:t>
            </a:r>
            <a:r>
              <a:rPr lang="en-US" sz="2000" dirty="0">
                <a:effectLst/>
                <a:latin typeface="Unikurd Goran" panose="020B0604030504040204" pitchFamily="34" charset="-78"/>
                <a:ea typeface="Calibri" panose="020F0502020204030204" pitchFamily="34" charset="0"/>
                <a:cs typeface="Arial" panose="020B0604020202020204" pitchFamily="34" charset="0"/>
              </a:rPr>
              <a:t>	</a:t>
            </a:r>
            <a:endParaRPr lang="ar-JO" sz="2000" dirty="0">
              <a:effectLst/>
              <a:latin typeface="Unikurd Goran" panose="020B0604030504040204" pitchFamily="34" charset="-78"/>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endParaRPr lang="ar-JO" sz="2000" dirty="0">
              <a:latin typeface="Unikurd Goran" panose="020B0604030504040204" pitchFamily="34" charset="-78"/>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endParaRPr lang="ar-JO" sz="2000" dirty="0">
              <a:effectLst/>
              <a:latin typeface="Unikurd Goran" panose="020B0604030504040204" pitchFamily="34" charset="-78"/>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dirty="0">
                <a:effectLst/>
                <a:latin typeface="Calibri" panose="020F0502020204030204" pitchFamily="34" charset="0"/>
                <a:ea typeface="Calibri" panose="020F0502020204030204" pitchFamily="34" charset="0"/>
                <a:cs typeface="Unikurd Goran" panose="020B0604030504040204" pitchFamily="34" charset="-78"/>
              </a:rPr>
              <a:t>خوێندنى ئاینى ئاره‌زووى له‌سه‌ر كه‌م بووه‌ ئه‌ویش به‌كردنه‌وه‌ى خوێندنگاى ره‌سمى و فه‌رمى.ئاره‌زوو له‌سه‌ر خوێندنى زانستى له‌پێناو زانستى كه‌م بووه‌وه‌ زیاتر ئاره‌زوو له‌سه‌ر خوێندن له‌پێناوى ماده‌ وه‌ك ئه‌وه‌ى له‌ خوێندنگاى ئاینى خوێندن بۆ به‌ده‌ست هێنانى ماده‌و شه‌هاده‌ نه‌بوو، به‌ڵام خوێندنى ره‌سمى بۆ به‌ده‌ست هێنانى شه‌هاده‌ بووه‌ تا گه‌یشته‌ ئه‌وراده‌یه‌ى ئه‌گه‌ر شه‌هاده‌ نه‌بوایه‌ دانه‌ده‌مه‌زرا له‌ پله‌ى وه‌زیفى  وه‌ك وتار بێژ ئه‌وانیش پێویستى به‌ره‌سمى بوو</a:t>
            </a:r>
            <a:r>
              <a:rPr lang="en-US" sz="2000" dirty="0">
                <a:effectLst/>
                <a:latin typeface="Unikurd Goran" panose="020B0604030504040204" pitchFamily="34" charset="-78"/>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2000" dirty="0">
                <a:effectLst/>
                <a:latin typeface="Unikurd Goran" panose="020B0604030504040204" pitchFamily="34" charset="-78"/>
                <a:ea typeface="Calibri" panose="020F0502020204030204" pitchFamily="34" charset="0"/>
                <a:cs typeface="Arial" panose="020B0604020202020204" pitchFamily="34" charset="0"/>
              </a:rPr>
              <a:t>5)	</a:t>
            </a:r>
            <a:r>
              <a:rPr lang="ar-SA" sz="2000" dirty="0">
                <a:effectLst/>
                <a:latin typeface="Calibri" panose="020F0502020204030204" pitchFamily="34" charset="0"/>
                <a:ea typeface="Calibri" panose="020F0502020204030204" pitchFamily="34" charset="0"/>
                <a:cs typeface="Unikurd Goran" panose="020B0604030504040204" pitchFamily="34" charset="-78"/>
              </a:rPr>
              <a:t>خوێندنگه‌ى ئاینى نه‌یانتوانى له‌ پرۆسه‌ى خوێندن پێش بكه‌ون و چاودێرى نه‌ده‌كران له‌لایه‌ن ده‌وڵه‌ت بۆ جێبه‌جێ كردنى پێداویستى قوتابیان ، ئه‌و قوتابخانه‌ ئاینیانه‌ هه‌ر یه‌كه‌یان سه‌ربه‌خۆیى خۆى هه‌بوو به‌پێچه‌وانه‌ى خوێندنى ره‌سمى  خه‌ڵكى وه‌ك جاران به‌ ئه‌ركى سه‌رشانى خۆیان هه‌ڵنه‌ده‌ستان</a:t>
            </a:r>
            <a:r>
              <a:rPr lang="en-US" sz="2000" dirty="0">
                <a:effectLst/>
                <a:latin typeface="Unikurd Goran" panose="020B0604030504040204" pitchFamily="34" charset="-78"/>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en-US" sz="2000" dirty="0">
                <a:latin typeface="Unikurd Goran" panose="020B0604030504040204" pitchFamily="34" charset="-78"/>
                <a:ea typeface="Calibri" panose="020F0502020204030204" pitchFamily="34" charset="0"/>
                <a:cs typeface="Arial" panose="020B0604020202020204" pitchFamily="34" charset="0"/>
              </a:rPr>
              <a:t>-</a:t>
            </a:r>
            <a:r>
              <a:rPr lang="ar-SA" sz="2000" dirty="0">
                <a:effectLst/>
                <a:latin typeface="Calibri" panose="020F0502020204030204" pitchFamily="34" charset="0"/>
                <a:ea typeface="Calibri" panose="020F0502020204030204" pitchFamily="34" charset="0"/>
                <a:cs typeface="Unikurd Goran" panose="020B0604030504040204" pitchFamily="34" charset="-78"/>
              </a:rPr>
              <a:t>خوێندنى حوجره‌ تایبه‌ت نه‌بوو به‌پیاوان به‌ڵكو چه‌ندین حوجره‌ى ئافره‌تان هه‌بوو ژنان دایانمه‌زراندون خۆیانیش ڕۆڵی مامۆستایه‌تیان تێدا گێراوه‌، له‌وانه‌ش خانه‌ی فێركردنی (مه‌لا فاتم  ) له‌گه‌ڕه‌كی ده‌رگه‌زێن و خانه‌ی (مه‌لا  ئامینه‌)  گه‌ڕه‌كی سه‌رشه‌قام له‌سلێمانی.... هیتر</a:t>
            </a:r>
            <a:r>
              <a:rPr lang="en-US" sz="2000" dirty="0">
                <a:effectLst/>
                <a:latin typeface="Unikurd Goran" panose="020B0604030504040204" pitchFamily="34" charset="-78"/>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27984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11C6D9-BD4B-D7B5-F9CF-51B24D30B89A}"/>
              </a:ext>
            </a:extLst>
          </p:cNvPr>
          <p:cNvSpPr>
            <a:spLocks noGrp="1"/>
          </p:cNvSpPr>
          <p:nvPr>
            <p:ph idx="1"/>
          </p:nvPr>
        </p:nvSpPr>
        <p:spPr>
          <a:xfrm>
            <a:off x="344557" y="185530"/>
            <a:ext cx="11009243" cy="6255027"/>
          </a:xfrm>
        </p:spPr>
        <p:txBody>
          <a:bodyPr>
            <a:normAutofit fontScale="92500" lnSpcReduction="10000"/>
          </a:bodyPr>
          <a:lstStyle/>
          <a:p>
            <a:pPr marL="0" indent="0" algn="r">
              <a:lnSpc>
                <a:spcPct val="120000"/>
              </a:lnSpc>
              <a:spcAft>
                <a:spcPts val="800"/>
              </a:spcAft>
              <a:buNone/>
            </a:pPr>
            <a:r>
              <a:rPr lang="ar-JO" sz="1800" dirty="0">
                <a:effectLst/>
                <a:latin typeface="Calibri" panose="020F0502020204030204" pitchFamily="34" charset="0"/>
                <a:ea typeface="Calibri" panose="020F0502020204030204" pitchFamily="34" charset="0"/>
                <a:cs typeface="Unikurd Goran" panose="020B0604030504040204" pitchFamily="34" charset="-78"/>
              </a:rPr>
              <a:t>خوێندنى نوێ (فه‌رمی )  له‌كوردستان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20000"/>
              </a:lnSpc>
              <a:spcAft>
                <a:spcPts val="800"/>
              </a:spcAft>
              <a:buNone/>
            </a:pPr>
            <a:r>
              <a:rPr lang="ar-JO" sz="1800" dirty="0">
                <a:effectLst/>
                <a:latin typeface="Calibri" panose="020F0502020204030204" pitchFamily="34" charset="0"/>
                <a:ea typeface="Calibri" panose="020F0502020204030204" pitchFamily="34" charset="0"/>
                <a:cs typeface="Unikurd Goran" panose="020B0604030504040204" pitchFamily="34" charset="-78"/>
              </a:rPr>
              <a:t>أ- خوێندنى نوێ  (فه‌رمی)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20000"/>
              </a:lnSpc>
              <a:spcAft>
                <a:spcPts val="800"/>
              </a:spcAft>
              <a:buNone/>
            </a:pPr>
            <a:r>
              <a:rPr lang="ar-JO" sz="1800" dirty="0">
                <a:effectLst/>
                <a:latin typeface="Calibri" panose="020F0502020204030204" pitchFamily="34" charset="0"/>
                <a:ea typeface="Calibri" panose="020F0502020204030204" pitchFamily="34" charset="0"/>
                <a:cs typeface="Unikurd Goran" panose="020B0604030504040204" pitchFamily="34" charset="-78"/>
              </a:rPr>
              <a:t>ب-خوێندنى كوردی له‌كوردستان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20000"/>
              </a:lnSpc>
              <a:spcAft>
                <a:spcPts val="800"/>
              </a:spcAft>
              <a:buNone/>
            </a:pPr>
            <a:r>
              <a:rPr lang="ar-JO" sz="1800" dirty="0">
                <a:effectLst/>
                <a:latin typeface="Calibri" panose="020F0502020204030204" pitchFamily="34" charset="0"/>
                <a:ea typeface="Calibri" panose="020F0502020204030204" pitchFamily="34" charset="0"/>
                <a:cs typeface="Unikurd Goran" panose="020B0604030504040204" pitchFamily="34" charset="-78"/>
              </a:rPr>
              <a:t>ج- خوێندنى كوردى له‌ ڕۆژگارى كۆمارى كوردستان 1946</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20000"/>
              </a:lnSpc>
              <a:spcAft>
                <a:spcPts val="800"/>
              </a:spcAft>
              <a:buNone/>
            </a:pPr>
            <a:r>
              <a:rPr lang="ar-JO" sz="1800" dirty="0">
                <a:effectLst/>
                <a:latin typeface="Calibri" panose="020F0502020204030204" pitchFamily="34" charset="0"/>
                <a:ea typeface="Calibri" panose="020F0502020204030204" pitchFamily="34" charset="0"/>
                <a:cs typeface="Unikurd Goran" panose="020B0604030504040204" pitchFamily="34" charset="-78"/>
              </a:rPr>
              <a:t>د- خوێندن به‌زمانى كوردى له‌یه‌كێتى سۆڤیه‌تى جاران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20000"/>
              </a:lnSpc>
              <a:spcAft>
                <a:spcPts val="800"/>
              </a:spcAft>
              <a:buNone/>
            </a:pPr>
            <a:r>
              <a:rPr lang="ar-JO" sz="1800" dirty="0">
                <a:effectLst/>
                <a:latin typeface="Calibri" panose="020F0502020204030204" pitchFamily="34" charset="0"/>
                <a:ea typeface="Calibri" panose="020F0502020204030204" pitchFamily="34" charset="0"/>
                <a:cs typeface="Unikurd Goran" panose="020B0604030504040204" pitchFamily="34" charset="-78"/>
              </a:rPr>
              <a:t>ه- خوێندنى نوێ له‌ باشوورى كوردستان 1921-1958</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20000"/>
              </a:lnSpc>
              <a:spcAft>
                <a:spcPts val="800"/>
              </a:spcAft>
              <a:buNone/>
            </a:pPr>
            <a:r>
              <a:rPr lang="en-US" sz="1800" dirty="0">
                <a:effectLst/>
                <a:latin typeface="Unikurd Goran" panose="020B0604030504040204" pitchFamily="34" charset="-78"/>
                <a:ea typeface="Calibri" panose="020F0502020204030204" pitchFamily="34" charset="0"/>
                <a:cs typeface="Arial" panose="020B0604020202020204" pitchFamily="34" charset="0"/>
              </a:rPr>
              <a:t>       </a:t>
            </a:r>
            <a:r>
              <a:rPr lang="ar-JO" sz="1800" dirty="0">
                <a:effectLst/>
                <a:latin typeface="Calibri" panose="020F0502020204030204" pitchFamily="34" charset="0"/>
                <a:ea typeface="Calibri" panose="020F0502020204030204" pitchFamily="34" charset="0"/>
                <a:cs typeface="Unikurd Goran" panose="020B0604030504040204" pitchFamily="34" charset="-78"/>
              </a:rPr>
              <a:t>خوێندنى نوێ  (فه‌رمی ) : بارى خوێنده‌وارى به‌شێوه‌یه‌كی گشتى  تا ناوه‌ڕاستی سه‌ده‌ی 19 له‌ ده‌وڵه‌تی عوسمانی خۆی له‌فێركردنی قوتابخانه‌ی ئایینی ده‌بینیه‌وه‌ ، به‌ڵام ڕیفۆرمخوازه‌كان زوو دركیان به‌وه‌كرد پێویسته‌ مێژووی ده‌ركه‌وتن و بایه‌خدانی عوسمانیه‌كان به‌فێركردنی فه‌رمی و قوتابخانه‌ی نوێ ده‌گه‌رێته‌وه‌ </a:t>
            </a:r>
            <a:endParaRPr lang="en-US" sz="1800" dirty="0">
              <a:effectLst/>
              <a:latin typeface="Calibri" panose="020F0502020204030204" pitchFamily="34" charset="0"/>
              <a:ea typeface="Calibri" panose="020F0502020204030204" pitchFamily="34" charset="0"/>
              <a:cs typeface="Unikurd Goran" panose="020B0604030504040204" pitchFamily="34" charset="-78"/>
            </a:endParaRPr>
          </a:p>
          <a:p>
            <a:pPr marL="0" indent="0" algn="r">
              <a:lnSpc>
                <a:spcPct val="120000"/>
              </a:lnSpc>
              <a:spcAft>
                <a:spcPts val="800"/>
              </a:spcAft>
              <a:buNone/>
            </a:pPr>
            <a:r>
              <a:rPr lang="ar-JO" sz="1800" dirty="0">
                <a:effectLst/>
                <a:latin typeface="Calibri" panose="020F0502020204030204" pitchFamily="34" charset="0"/>
                <a:ea typeface="Calibri" panose="020F0502020204030204" pitchFamily="34" charset="0"/>
                <a:cs typeface="Unikurd Goran" panose="020B0604030504040204" pitchFamily="34" charset="-78"/>
              </a:rPr>
              <a:t> سوڵتان سه‌لیمی سێیه‌م (1789-1807ز )، به‌ئامانجی پێكهێنانی سوپپایه‌كی سه‌رده‌میانه‌ كه‌ شوێنی سوپای ئینكشاری كۆن بگرێته‌وه‌، ژماره‌یه‌ك خوێندنگه‌ی سه‌ربازی دامه‌زراند مامۆستای بیانی كه‌ زۆربه‌یان فه‌ره‌نسی بوون ده‌رسیان تیا ده‌وته‌وه‌</a:t>
            </a:r>
            <a:r>
              <a:rPr lang="en-US" sz="1800" dirty="0">
                <a:effectLst/>
                <a:latin typeface="Unikurd Goran" panose="020B0604030504040204" pitchFamily="34" charset="-78"/>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20000"/>
              </a:lnSpc>
              <a:spcAft>
                <a:spcPts val="800"/>
              </a:spcAft>
              <a:buNone/>
            </a:pPr>
            <a:r>
              <a:rPr lang="en-US" sz="1800" dirty="0">
                <a:effectLst/>
                <a:latin typeface="Unikurd Goran" panose="020B0604030504040204" pitchFamily="34" charset="-78"/>
                <a:ea typeface="Calibri" panose="020F0502020204030204" pitchFamily="34" charset="0"/>
                <a:cs typeface="Arial" panose="020B0604020202020204" pitchFamily="34" charset="0"/>
              </a:rPr>
              <a:t>         </a:t>
            </a:r>
            <a:r>
              <a:rPr lang="ar-JO" sz="1800" dirty="0">
                <a:effectLst/>
                <a:latin typeface="Calibri" panose="020F0502020204030204" pitchFamily="34" charset="0"/>
                <a:ea typeface="Calibri" panose="020F0502020204030204" pitchFamily="34" charset="0"/>
                <a:cs typeface="Unikurd Goran" panose="020B0604030504040204" pitchFamily="34" charset="-78"/>
              </a:rPr>
              <a:t>له‌سه‌رده‌می سوڵتان مه‌حمودی دووه‌م (1808-1839) دامه‌زراندنی ئه‌م جۆره‌ قوتابخانانه‌ به‌رده‌وام بوو ، ساڵی 1846 یاسای فێركردن ڕاگه‌یاندرا ، به‌ گوێره‌ی ئه‌م یاسایه‌ كاروباری فێركردن خرایه‌ ئه‌ستۆی ده‌وڵه‌ت  ، به‌ڵام قوتابخانه‌ زۆر كه‌مبوو یه‌كێك له‌ كێشه‌ گرنگه‌كانی قوتابخانه‌ نوێیه‌كان نه‌بوونی ژماره‌ی پێویستی مامۆستا بوو ، بۆ چاره‌سه‌ركردنی ئه‌م دۆخه‌ ده‌وڵه‌ت له‌ ساڵی 1848 یه‌كه‌م خانه‌ی فێركردنی مامۆ</a:t>
            </a:r>
            <a:r>
              <a:rPr lang="ar-JO" sz="1800" dirty="0">
                <a:latin typeface="Calibri" panose="020F0502020204030204" pitchFamily="34" charset="0"/>
                <a:ea typeface="Calibri" panose="020F0502020204030204" pitchFamily="34" charset="0"/>
                <a:cs typeface="Unikurd Goran" panose="020B0604030504040204" pitchFamily="34" charset="-78"/>
              </a:rPr>
              <a:t>س</a:t>
            </a:r>
            <a:r>
              <a:rPr lang="ar-JO" sz="1800" dirty="0">
                <a:effectLst/>
                <a:latin typeface="Calibri" panose="020F0502020204030204" pitchFamily="34" charset="0"/>
                <a:ea typeface="Calibri" panose="020F0502020204030204" pitchFamily="34" charset="0"/>
                <a:cs typeface="Unikurd Goran" panose="020B0604030504040204" pitchFamily="34" charset="-78"/>
              </a:rPr>
              <a:t>تای له‌ ئه‌سته‌مبۆڵ كرده‌وه‌</a:t>
            </a:r>
            <a:r>
              <a:rPr lang="en-US" sz="1800" dirty="0">
                <a:effectLst/>
                <a:latin typeface="Unikurd Goran" panose="020B0604030504040204" pitchFamily="34" charset="-78"/>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3315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B5A9B1-E0BA-40B2-4D11-446AD26B031E}"/>
              </a:ext>
            </a:extLst>
          </p:cNvPr>
          <p:cNvSpPr>
            <a:spLocks noGrp="1"/>
          </p:cNvSpPr>
          <p:nvPr>
            <p:ph idx="1"/>
          </p:nvPr>
        </p:nvSpPr>
        <p:spPr>
          <a:xfrm>
            <a:off x="424070" y="463826"/>
            <a:ext cx="10929730" cy="5713137"/>
          </a:xfrm>
        </p:spPr>
        <p:txBody>
          <a:bodyPr>
            <a:normAutofit fontScale="77500" lnSpcReduction="20000"/>
          </a:bodyPr>
          <a:lstStyle/>
          <a:p>
            <a:pPr algn="r">
              <a:lnSpc>
                <a:spcPct val="120000"/>
              </a:lnSpc>
              <a:spcAft>
                <a:spcPts val="800"/>
              </a:spcAft>
            </a:pPr>
            <a:r>
              <a:rPr lang="en-US" sz="2800" dirty="0">
                <a:effectLst/>
                <a:latin typeface="Unikurd Goran" panose="020B0604030504040204" pitchFamily="34" charset="-78"/>
                <a:ea typeface="Calibri" panose="020F0502020204030204" pitchFamily="34" charset="0"/>
                <a:cs typeface="Arial" panose="020B0604020202020204" pitchFamily="34" charset="0"/>
              </a:rPr>
              <a:t> </a:t>
            </a:r>
            <a:r>
              <a:rPr lang="ar-JO" sz="2800" dirty="0">
                <a:effectLst/>
                <a:latin typeface="Calibri" panose="020F0502020204030204" pitchFamily="34" charset="0"/>
                <a:ea typeface="Calibri" panose="020F0502020204030204" pitchFamily="34" charset="0"/>
                <a:cs typeface="Unikurd Goran" panose="020B0604030504040204" pitchFamily="34" charset="-78"/>
              </a:rPr>
              <a:t>ده‌وڵه‌تی عوسمانی پاش ده‌رچوونی یاسای معاریفی گشتی ساڵی 1869 به‌تایبه‌تیش دوای ده‌ستبه‌كاربوونی مه‌دحه‌ت پاشا وه‌ك والی به‌غدا هه‌وڵی جدی داوه‌ بۆ بنیاتنانی قوتابخانه‌ له‌ ناوچه‌كان. به‌پێی ئه‌م یاسایه‌ خوێندن كراوه‌ته‌ سێ قۆناغ</a:t>
            </a:r>
            <a:r>
              <a:rPr lang="en-US" sz="2800" dirty="0">
                <a:effectLst/>
                <a:latin typeface="Unikurd Goran" panose="020B0604030504040204" pitchFamily="34" charset="-78"/>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en-US" sz="2800" dirty="0">
                <a:effectLst/>
                <a:latin typeface="Unikurd Goran" panose="020B0604030504040204" pitchFamily="34" charset="-78"/>
                <a:ea typeface="Calibri" panose="020F0502020204030204" pitchFamily="34" charset="0"/>
                <a:cs typeface="Arial" panose="020B0604020202020204" pitchFamily="34" charset="0"/>
              </a:rPr>
              <a:t>1)	</a:t>
            </a:r>
            <a:r>
              <a:rPr lang="ar-JO" sz="2800" dirty="0">
                <a:effectLst/>
                <a:latin typeface="Calibri" panose="020F0502020204030204" pitchFamily="34" charset="0"/>
                <a:ea typeface="Calibri" panose="020F0502020204030204" pitchFamily="34" charset="0"/>
                <a:cs typeface="Unikurd Goran" panose="020B0604030504040204" pitchFamily="34" charset="-78"/>
              </a:rPr>
              <a:t>سه‌ره‌تایى ماوه‌كه‌ چوار ساڵ بوو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en-US" sz="2800" dirty="0">
                <a:effectLst/>
                <a:latin typeface="Unikurd Goran" panose="020B0604030504040204" pitchFamily="34" charset="-78"/>
                <a:ea typeface="Calibri" panose="020F0502020204030204" pitchFamily="34" charset="0"/>
                <a:cs typeface="Arial" panose="020B0604020202020204" pitchFamily="34" charset="0"/>
              </a:rPr>
              <a:t>2)	</a:t>
            </a:r>
            <a:r>
              <a:rPr lang="ar-JO" sz="2800" dirty="0">
                <a:effectLst/>
                <a:latin typeface="Calibri" panose="020F0502020204030204" pitchFamily="34" charset="0"/>
                <a:ea typeface="Calibri" panose="020F0502020204030204" pitchFamily="34" charset="0"/>
                <a:cs typeface="Unikurd Goran" panose="020B0604030504040204" pitchFamily="34" charset="-78"/>
              </a:rPr>
              <a:t>قۆناغی (ناوه‌ندى) روشدیه‌ (سێ ساڵ)بوو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en-US" sz="2800" dirty="0">
                <a:effectLst/>
                <a:latin typeface="Unikurd Goran" panose="020B0604030504040204" pitchFamily="34" charset="-78"/>
                <a:ea typeface="Calibri" panose="020F0502020204030204" pitchFamily="34" charset="0"/>
                <a:cs typeface="Arial" panose="020B0604020202020204" pitchFamily="34" charset="0"/>
              </a:rPr>
              <a:t>3)	 </a:t>
            </a:r>
            <a:r>
              <a:rPr lang="ar-JO" sz="2800" dirty="0">
                <a:effectLst/>
                <a:latin typeface="Calibri" panose="020F0502020204030204" pitchFamily="34" charset="0"/>
                <a:ea typeface="Calibri" panose="020F0502020204030204" pitchFamily="34" charset="0"/>
                <a:cs typeface="Unikurd Goran" panose="020B0604030504040204" pitchFamily="34" charset="-78"/>
              </a:rPr>
              <a:t>دواناوه‌ندی )ئاماده‌یى(  ماوه‌كه‌ی چوار ساڵ بوو ، سوڵتانیه‌ش هه‌بوو ماوه‌كه‌ی 12 ساڵ بوو، پێنچ ساڵی یه‌كه‌می سه‌ره‌تایی بوو ، له‌گه‌ڵ  قوتابخانه‌ی پیشه‌یی و خانه‌ی مامۆستایان و هه‌ندێ په‌یمانگای باڵا</a:t>
            </a:r>
            <a:r>
              <a:rPr lang="en-US" sz="2800" dirty="0">
                <a:effectLst/>
                <a:latin typeface="Unikurd Goran" panose="020B0604030504040204" pitchFamily="34" charset="-78"/>
                <a:ea typeface="Calibri" panose="020F0502020204030204" pitchFamily="34" charset="0"/>
                <a:cs typeface="Arial" panose="020B0604020202020204" pitchFamily="34" charset="0"/>
              </a:rPr>
              <a:t>  .</a:t>
            </a:r>
            <a:endParaRPr lang="en-US" dirty="0">
              <a:latin typeface="Unikurd Goran" panose="020B0604030504040204" pitchFamily="34" charset="-78"/>
              <a:ea typeface="Calibri" panose="020F0502020204030204" pitchFamily="34" charset="0"/>
              <a:cs typeface="Arial" panose="020B0604020202020204" pitchFamily="34" charset="0"/>
            </a:endParaRPr>
          </a:p>
          <a:p>
            <a:pPr algn="r"/>
            <a:endParaRPr lang="en-US" sz="2800" dirty="0">
              <a:effectLst/>
              <a:latin typeface="Unikurd Goran" panose="020B0604030504040204" pitchFamily="34" charset="-78"/>
              <a:ea typeface="Calibri" panose="020F0502020204030204" pitchFamily="34" charset="0"/>
              <a:cs typeface="Arial" panose="020B0604020202020204" pitchFamily="34" charset="0"/>
            </a:endParaRPr>
          </a:p>
          <a:p>
            <a:pPr algn="r"/>
            <a:r>
              <a:rPr lang="ar-JO" sz="2800" dirty="0">
                <a:effectLst/>
                <a:latin typeface="Calibri" panose="020F0502020204030204" pitchFamily="34" charset="0"/>
                <a:ea typeface="Calibri" panose="020F0502020204030204" pitchFamily="34" charset="0"/>
                <a:cs typeface="Unikurd Goran" panose="020B0604030504040204" pitchFamily="34" charset="-78"/>
              </a:rPr>
              <a:t>به‌پێی یاسای معاریف قۆناغى سه‌ره‌تایى  له‌هه‌موو شارو شارۆچكه‌یه‌ك ده‌كرایه‌وه‌، قوتابخانه‌ی (روشدیه‌)ش له‌ هه‌ر شارو شاۆچكه‌یه‌ك ده‌كرایه‌وه‌   له‌ 500   ماڵ زیاتر بوایه‌،  قۆناغی ناوه‌ندى(روشدیه‌) قوتابى سه‌ره‌تایى وه‌رده‌گرت، سه‌ره‌تایى ئه‌وانه‌ى وه‌رده‌گرت كه‌ خوێندنى ئاینیان ته‌واوكردبوو.سه‌باره‌ت به‌ ئاماده‌یى له‌هه‌ر شارو شارۆچكه‌یه‌ك ده‌كراوه‌ كه‌ ده‌بوو  له‌ 1000 ماڵ زیاتر بوایه‌ ،خه‌رجى خوێندنه‌كه‌ش له‌لایه‌ن ئه‌نجومه‌نى معارف سه‌رف ده‌كرا ماوه‌ى خوێندنى 3 ساڵ بوو</a:t>
            </a:r>
            <a:r>
              <a:rPr lang="en-US" sz="2800" dirty="0">
                <a:effectLst/>
                <a:latin typeface="Unikurd Goran" panose="020B0604030504040204" pitchFamily="34" charset="-78"/>
                <a:ea typeface="Calibri" panose="020F0502020204030204" pitchFamily="34" charset="0"/>
                <a:cs typeface="Arial" panose="020B0604020202020204" pitchFamily="34" charset="0"/>
              </a:rPr>
              <a:t>.</a:t>
            </a:r>
            <a:endParaRPr lang="en-US" dirty="0"/>
          </a:p>
        </p:txBody>
      </p:sp>
    </p:spTree>
    <p:extLst>
      <p:ext uri="{BB962C8B-B14F-4D97-AF65-F5344CB8AC3E}">
        <p14:creationId xmlns:p14="http://schemas.microsoft.com/office/powerpoint/2010/main" val="3313084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C278C4-6D45-F4BC-60E0-046164BAFDA2}"/>
              </a:ext>
            </a:extLst>
          </p:cNvPr>
          <p:cNvSpPr>
            <a:spLocks noGrp="1"/>
          </p:cNvSpPr>
          <p:nvPr>
            <p:ph idx="1"/>
          </p:nvPr>
        </p:nvSpPr>
        <p:spPr>
          <a:xfrm>
            <a:off x="838200" y="450574"/>
            <a:ext cx="10515600" cy="5726389"/>
          </a:xfrm>
        </p:spPr>
        <p:txBody>
          <a:bodyPr>
            <a:normAutofit/>
          </a:bodyPr>
          <a:lstStyle/>
          <a:p>
            <a:pPr algn="r" rtl="1">
              <a:lnSpc>
                <a:spcPct val="115000"/>
              </a:lnSpc>
              <a:spcAft>
                <a:spcPts val="800"/>
              </a:spcAft>
            </a:pPr>
            <a:r>
              <a:rPr lang="ar-JO" sz="2400" dirty="0">
                <a:effectLst/>
                <a:latin typeface="Calibri" panose="020F0502020204030204" pitchFamily="34" charset="0"/>
                <a:ea typeface="Calibri" panose="020F0502020204030204" pitchFamily="34" charset="0"/>
                <a:cs typeface="Unikurd Goran" panose="020B0604030504040204" pitchFamily="34" charset="-78"/>
              </a:rPr>
              <a:t>كردنه‌وه‌ى ده‌زگاى معارف (كه‌ تایبه‌ته‌ به‌ په‌روه‌رده‌)</a:t>
            </a:r>
            <a:r>
              <a:rPr lang="en-US" sz="2400" dirty="0">
                <a:effectLst/>
                <a:latin typeface="Unikurd Goran" panose="020B0604030504040204" pitchFamily="34"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800"/>
              </a:spcAft>
            </a:pPr>
            <a:r>
              <a:rPr lang="ar-JO" sz="2400" dirty="0">
                <a:effectLst/>
                <a:latin typeface="Calibri" panose="020F0502020204030204" pitchFamily="34" charset="0"/>
                <a:ea typeface="Calibri" panose="020F0502020204030204" pitchFamily="34" charset="0"/>
                <a:cs typeface="Unikurd Goran" panose="020B0604030504040204" pitchFamily="34" charset="-78"/>
              </a:rPr>
              <a:t>سه‌باره‌ت به‌كردنه‌وه‌ى ده‌زگاى معارف له‌ عێراق تا ساڵى 1883 هیچ ده‌زگایه‌كى معارفی په‌روه‌رده‌یى نه‌بوو،  له‌ دواى ئه‌و به‌رواره‌ ئه‌نجومه‌نى معارف له‌ به‌غدا  ساڵى 1884 كرایه‌وه‌، دواتر له‌ موسڵ و سه‌نجه‌قی كه‌ركوك و سلێمانی و قه‌زاكانی ئامێدی و شارباژێر  و ناحیه‌كان وه‌كو لیژنه‌ى معارف كرایه‌وه‌ بۆ به‌رێوه‌بردنى كاروبارى په‌روه‌رده‌ كه‌ سه‌ربه‌وه‌زاره‌تى دیوانى باڵاى ده‌وڵه‌تى عوسمانى بوون</a:t>
            </a:r>
            <a:r>
              <a:rPr lang="en-US" sz="2400" dirty="0">
                <a:effectLst/>
                <a:latin typeface="Unikurd Goran" panose="020B0604030504040204" pitchFamily="34"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a:r>
              <a:rPr lang="en-US" sz="2400" dirty="0">
                <a:effectLst/>
                <a:latin typeface="Unikurd Goran" panose="020B0604030504040204" pitchFamily="34" charset="-78"/>
                <a:ea typeface="Calibri" panose="020F0502020204030204" pitchFamily="34" charset="0"/>
              </a:rPr>
              <a:t>       </a:t>
            </a:r>
            <a:r>
              <a:rPr lang="ar-JO" sz="2400" dirty="0">
                <a:effectLst/>
                <a:latin typeface="Unikurd Goran" panose="020B0604030504040204" pitchFamily="34" charset="-78"/>
                <a:ea typeface="Calibri" panose="020F0502020204030204" pitchFamily="34" charset="0"/>
              </a:rPr>
              <a:t>به‌گوێره‌ی  سه‌رچاوه‌كان هاوكات له‌گه‌ڵ پێكهێنانی ئۆفیسی ئه‌نجومه‌نه‌كاندا له‌ ناوه‌ندی ویلایه‌ته‌كان چه‌ندین خوێندنگه‌ی ڕوشدیه‌ له‌ ناوچه‌ جیاجیاكانی باشوری كوردستاندا كراینه‌وه‌ ، بۆ وێنه‌ سالی 1883 له‌ كۆی چوار خوێندنگه‌ی روشدیه‌  له‌ویلایه‌تی موسڵ  ته‌نها یه‌كێكیان له‌ ناوه‌ندی موسڵ بووه‌، ئه‌وانی تر له‌سلێمانی وكه‌ركوك و ره‌واندوزبوون . له‌ هه‌مان ساڵدا له‌ ناوچه‌كانی هه‌ولێرو ئاكرێ و مه‌نده‌لی خوێندنگه‌ی روشدیه‌ كراینه‌وه‌. له‌ ساڵانی دواتریش له‌ كفری و خانه‌قین ئه‌م جۆره‌ خوێندنگه‌یه‌ كرایته‌وه‌</a:t>
            </a:r>
            <a:endParaRPr lang="en-US" sz="2400" dirty="0"/>
          </a:p>
        </p:txBody>
      </p:sp>
    </p:spTree>
    <p:extLst>
      <p:ext uri="{BB962C8B-B14F-4D97-AF65-F5344CB8AC3E}">
        <p14:creationId xmlns:p14="http://schemas.microsoft.com/office/powerpoint/2010/main" val="34133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0701-9AC5-146F-1AA5-B220196DA8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A7DC57-AC10-DCBD-C497-056451515668}"/>
              </a:ext>
            </a:extLst>
          </p:cNvPr>
          <p:cNvSpPr>
            <a:spLocks noGrp="1"/>
          </p:cNvSpPr>
          <p:nvPr>
            <p:ph idx="1"/>
          </p:nvPr>
        </p:nvSpPr>
        <p:spPr/>
        <p:txBody>
          <a:bodyPr/>
          <a:lstStyle/>
          <a:p>
            <a:pPr algn="r" rtl="1"/>
            <a:r>
              <a:rPr lang="ar-JO" dirty="0">
                <a:latin typeface="Unikurd Goran" panose="020B0604030504040204" pitchFamily="34" charset="-78"/>
                <a:cs typeface="Unikurd Goran" panose="020B0604030504040204" pitchFamily="34" charset="-78"/>
              </a:rPr>
              <a:t>مرۆڤ به‌ هۆی زانسته‌وه‌ ئاسمانی كرده‌ ڕێگای گواستنه‌وه‌</a:t>
            </a:r>
          </a:p>
          <a:p>
            <a:pPr algn="r" rtl="1"/>
            <a:r>
              <a:rPr lang="ar-JO" dirty="0">
                <a:latin typeface="Unikurd Goran" panose="020B0604030504040204" pitchFamily="34" charset="-78"/>
                <a:cs typeface="Unikurd Goran" panose="020B0604030504040204" pitchFamily="34" charset="-78"/>
              </a:rPr>
              <a:t>ده‌نگ و وێنه‌و هه‌وڵی جیهان به‌ هه‌موو لایه‌كی زه‌وی بلاوده‌بێته‌وه‌</a:t>
            </a:r>
          </a:p>
          <a:p>
            <a:pPr algn="r" rtl="1"/>
            <a:r>
              <a:rPr lang="ar-JO" dirty="0">
                <a:latin typeface="Unikurd Goran" panose="020B0604030504040204" pitchFamily="34" charset="-78"/>
                <a:cs typeface="Unikurd Goran" panose="020B0604030504040204" pitchFamily="34" charset="-78"/>
              </a:rPr>
              <a:t>باری ژیانی ئابووری و كۆمه‌لایه‌تی و سیاسی گه‌لان گۆراوه‌</a:t>
            </a:r>
          </a:p>
          <a:p>
            <a:pPr algn="r" rtl="1"/>
            <a:r>
              <a:rPr lang="ar-JO" dirty="0">
                <a:latin typeface="Unikurd Goran" panose="020B0604030504040204" pitchFamily="34" charset="-78"/>
                <a:cs typeface="Unikurd Goran" panose="020B0604030504040204" pitchFamily="34" charset="-78"/>
              </a:rPr>
              <a:t>شۆرشی پیشه‌سازی به‌رپابووه‌‌</a:t>
            </a:r>
          </a:p>
          <a:p>
            <a:pPr algn="r" rtl="1"/>
            <a:endParaRPr lang="ar-JO" dirty="0"/>
          </a:p>
          <a:p>
            <a:pPr algn="r" rtl="1"/>
            <a:r>
              <a:rPr lang="ar-JO" dirty="0"/>
              <a:t>له‌ بورای پزیشكی به‌ هۆی زانسته‌كانه‌وه‌ زۆر نه‌خۆشی ڤایرۆس زانراوه‌و چاره‌سه‌ری زۆر نه‌خۆشی كراوه‌و ته‌ندروستی باشتربووه‌</a:t>
            </a:r>
          </a:p>
          <a:p>
            <a:pPr algn="r" rtl="1"/>
            <a:r>
              <a:rPr lang="ar-JO" dirty="0"/>
              <a:t>له‌ بواری كشتوكال ئامیردروستكركراوه‌و ده‌رمان و په‌ین ئاماده‌كراوه‌</a:t>
            </a:r>
            <a:endParaRPr lang="en-US" dirty="0"/>
          </a:p>
        </p:txBody>
      </p:sp>
    </p:spTree>
    <p:extLst>
      <p:ext uri="{BB962C8B-B14F-4D97-AF65-F5344CB8AC3E}">
        <p14:creationId xmlns:p14="http://schemas.microsoft.com/office/powerpoint/2010/main" val="4946288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553B20-D26E-FDDA-FAF7-6FCFC49ADCED}"/>
              </a:ext>
            </a:extLst>
          </p:cNvPr>
          <p:cNvSpPr>
            <a:spLocks noGrp="1"/>
          </p:cNvSpPr>
          <p:nvPr>
            <p:ph idx="1"/>
          </p:nvPr>
        </p:nvSpPr>
        <p:spPr>
          <a:xfrm>
            <a:off x="838200" y="768626"/>
            <a:ext cx="10515600" cy="5408337"/>
          </a:xfrm>
        </p:spPr>
        <p:txBody>
          <a:bodyPr>
            <a:noAutofit/>
          </a:bodyPr>
          <a:lstStyle/>
          <a:p>
            <a:pPr algn="r"/>
            <a:r>
              <a:rPr lang="ar-JO" sz="2400" dirty="0">
                <a:effectLst/>
                <a:ea typeface="Calibri" panose="020F0502020204030204" pitchFamily="34" charset="0"/>
                <a:cs typeface="Unikurd Goran" panose="020B0604030504040204" pitchFamily="34" charset="-78"/>
              </a:rPr>
              <a:t>ساڵی 1893 قوتابخانه‌ى روشدیه‌ى سه‌ربازى مولكى له‌ سلێمانى كراوه‌ته‌وه‌، قوتابخانه‌ سه‌ربازییه‌كه‌ به‌ هه‌وڵ و كۆششى (سه‌عید پاشاى خه‌ندان) بوو،هه‌رچی سه‌رچاوه‌ به‌ڵگه‌نامه‌ییه‌كانه‌(ساڵنامه‌ی ساڵی 1898عوسمانی)  باس له‌وه‌ ده‌كه‌ن كه‌ خوێندنگه‌كه‌ له‌لایه‌ن به‌تالیۆنی شه‌شی عوسمانییه‌وه‌ كراوه‌ته‌وه‌، ژماره‌ی قوتابیه‌كانی له‌و ساڵه‌دا 149 قوتابی بووه‌،مه‌رجه‌كانی وه‌رگرتن له‌م جۆره‌ خوێندنگه‌یه‌ ئاسان بووه‌ ،رێگه‌ دراوه‌ ده‌رچووانی خانه‌كانی فێركردن یان قوتابخانه‌ ئاینییه‌كان تیادا بخوێنن</a:t>
            </a:r>
          </a:p>
          <a:p>
            <a:pPr marL="0" indent="0" algn="r">
              <a:buNone/>
            </a:pPr>
            <a:endParaRPr lang="ar-JO" sz="2400" dirty="0">
              <a:cs typeface="Unikurd Goran" panose="020B0604030504040204" pitchFamily="34" charset="-78"/>
            </a:endParaRPr>
          </a:p>
          <a:p>
            <a:pPr algn="r" rtl="1">
              <a:lnSpc>
                <a:spcPct val="115000"/>
              </a:lnSpc>
              <a:spcAft>
                <a:spcPts val="800"/>
              </a:spcAft>
            </a:pPr>
            <a:r>
              <a:rPr lang="en-US" sz="2400" dirty="0">
                <a:effectLst/>
                <a:latin typeface="Unikurd Goran" panose="020B0604030504040204" pitchFamily="34" charset="-78"/>
                <a:ea typeface="Calibri" panose="020F0502020204030204" pitchFamily="34" charset="0"/>
                <a:cs typeface="Arial" panose="020B0604020202020204" pitchFamily="34" charset="0"/>
              </a:rPr>
              <a:t> </a:t>
            </a:r>
            <a:r>
              <a:rPr lang="ar-JO" sz="2400" dirty="0">
                <a:effectLst/>
                <a:latin typeface="Calibri" panose="020F0502020204030204" pitchFamily="34" charset="0"/>
                <a:ea typeface="Calibri" panose="020F0502020204030204" pitchFamily="34" charset="0"/>
                <a:cs typeface="Unikurd Goran" panose="020B0604030504040204" pitchFamily="34" charset="-78"/>
              </a:rPr>
              <a:t>مه‌كته‌ب عه‌شیره‌تی</a:t>
            </a:r>
            <a:r>
              <a:rPr lang="en-US" sz="2400" dirty="0">
                <a:effectLst/>
                <a:latin typeface="Unikurd Goran" panose="020B0604030504040204" pitchFamily="34" charset="-78"/>
                <a:ea typeface="Calibri" panose="020F0502020204030204" pitchFamily="34" charset="0"/>
                <a:cs typeface="Arial" panose="020B0604020202020204" pitchFamily="34" charset="0"/>
              </a:rPr>
              <a:t> (1890-1909)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a:r>
              <a:rPr lang="ar-JO" sz="2400" dirty="0">
                <a:effectLst/>
                <a:ea typeface="Calibri" panose="020F0502020204030204" pitchFamily="34" charset="0"/>
                <a:cs typeface="Unikurd Goran" panose="020B0604030504040204" pitchFamily="34" charset="-78"/>
              </a:rPr>
              <a:t>سوڵتا عبدالحمیدى دووه‌م مه‌كته‌بێكى كرده‌وه‌ به‌ناوى (عه‌شیره‌ت مه‌كته‌بى) له‌ ئه‌سته‌مبۆڵ،بۆ ئه‌وه‌ی له‌ كه‌ش و هه‌وای پایته‌خت و كولتوری عوسمانی په‌روه‌رده‌یان بكه‌ن. ئه‌م قوتابخانه‌یه‌ تایبه‌ت بوو به‌ په‌روه‌رده‌كردنی مناڵانی سه‌رۆك هۆزو بنه‌ماڵه‌ ناوداره‌كانی ویلایه‌ته‌ دوور ده‌سته‌كانی ده‌وڵه‌تی عوسمانی.قوتابخانه‌كه‌ له‌ 1890تا 1892 به‌شێوه‌یه‌كى پراكتیكى خوێندنى تیا نه‌كراوه‌،  مه‌به‌ستی سه‌ره‌كی سوڵتان له‌ كردنه‌وه‌ی ئه‌و قوتابخانه‌یه‌ گرێدانی هۆزه‌كان بوو به‌ ده‌وڵه‌ت </a:t>
            </a:r>
            <a:endParaRPr lang="en-US" sz="2400" dirty="0"/>
          </a:p>
        </p:txBody>
      </p:sp>
    </p:spTree>
    <p:extLst>
      <p:ext uri="{BB962C8B-B14F-4D97-AF65-F5344CB8AC3E}">
        <p14:creationId xmlns:p14="http://schemas.microsoft.com/office/powerpoint/2010/main" val="3806165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3AA46-1CC3-7655-A483-D84878F6A1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093C7F-5BCA-24FF-0DE8-0460783F754D}"/>
              </a:ext>
            </a:extLst>
          </p:cNvPr>
          <p:cNvSpPr>
            <a:spLocks noGrp="1"/>
          </p:cNvSpPr>
          <p:nvPr>
            <p:ph idx="1"/>
          </p:nvPr>
        </p:nvSpPr>
        <p:spPr/>
        <p:txBody>
          <a:bodyPr>
            <a:normAutofit/>
          </a:bodyPr>
          <a:lstStyle/>
          <a:p>
            <a:pPr algn="just" rtl="1">
              <a:lnSpc>
                <a:spcPct val="115000"/>
              </a:lnSpc>
              <a:spcAft>
                <a:spcPts val="800"/>
              </a:spcAft>
            </a:pPr>
            <a:r>
              <a:rPr lang="ar-JO" sz="2000" dirty="0">
                <a:effectLst/>
                <a:latin typeface="Calibri" panose="020F0502020204030204" pitchFamily="34" charset="0"/>
                <a:ea typeface="Calibri" panose="020F0502020204030204" pitchFamily="34" charset="0"/>
                <a:cs typeface="Unikurd Goran" panose="020B0604030504040204" pitchFamily="34" charset="-78"/>
              </a:rPr>
              <a:t>دامه‌زراندنى یه‌كه‌م قوتابخانه‌ى كوردى</a:t>
            </a:r>
            <a:r>
              <a:rPr lang="en-US" sz="2000" dirty="0">
                <a:effectLst/>
                <a:latin typeface="Unikurd Goran" panose="020B0604030504040204" pitchFamily="34" charset="-78"/>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en-US" sz="2000" dirty="0">
                <a:effectLst/>
                <a:latin typeface="Unikurd Goran" panose="020B0604030504040204" pitchFamily="34" charset="-78"/>
                <a:ea typeface="Calibri" panose="020F0502020204030204" pitchFamily="34" charset="0"/>
                <a:cs typeface="Arial" panose="020B0604020202020204" pitchFamily="34" charset="0"/>
              </a:rPr>
              <a:t>   </a:t>
            </a:r>
            <a:r>
              <a:rPr lang="ar-JO" sz="2000" dirty="0">
                <a:effectLst/>
                <a:latin typeface="Calibri" panose="020F0502020204030204" pitchFamily="34" charset="0"/>
                <a:ea typeface="Calibri" panose="020F0502020204030204" pitchFamily="34" charset="0"/>
                <a:cs typeface="Unikurd Goran" panose="020B0604030504040204" pitchFamily="34" charset="-78"/>
              </a:rPr>
              <a:t>زۆربه‌ى سه‌رچاوه‌كان ئاماژه‌ به‌وه‌ ده‌كه‌ن یه‌كه‌م قوتابخانه‌ به‌ هه‌وڵێ (كۆمه‌ڵه‌ى مه‌عریفى كوردى) كه‌ له‌ساڵى 1908 ئه‌م كۆمه‌ڵه‌ دامه‌زراوه‌، ئامانجى بلاوكردنه‌وه‌ى خوێندن و رۆشنبیرى بووه‌ له‌ناو كوردا، بۆ ئه‌و مه‌به‌سته‌ قوتابخانه‌یه‌كیان كرده‌وه‌ به‌ناوى (قوتابخانه‌ى ده‌ستورى)، وه‌ك باس ده‌كرێ ئه‌و قوتابخانه‌یه‌ له‌لایه‌ن (خه‌لیل خه‌یاڵى)دامه‌زرێنرا، له‌ ئه‌سته‌مبۆل كرایه‌وه‌ و چه‌ند مامۆستایه‌كی كورد ده‌رسیان ده‌ووته‌وه‌ وه‌ك (احمد كوردى داود، سه‌عید نورسى)، ئه‌و قوتابخانه‌یه‌ وه‌ك قوتابخانه‌كانى تر  سه‌ر به‌وه‌زاره‌تى معارف بوو، به‌رێوبه‌رایه‌تى قوتابخانه‌كه‌  (عبدالرحمان به‌درخان)بوو، هه‌ندێ سه‌رچاوه‌ باس له‌وه‌ ده‌كه‌ن عبدالرحمان به‌ردخان هاوكارى زۆرى ئه‌و قوتابخانه‌یه‌ى كردووه‌ له‌رووى داراییه‌وه‌ ، ژماره‌ى قوتابیه‌كانى 30 قوتابى بووه‌، به‌ڵام زۆر درێژه‌ى نه‌كێشاوه‌ له‌لایه‌ن ئیتحادیه‌كان داخراوه‌ چونكه‌ ئه‌و قوتابخانه‌یه‌ كاریگه‌رى كرده‌ سه‌ر هه‌ستى منداڵانى كورد</a:t>
            </a:r>
            <a:r>
              <a:rPr lang="en-US" sz="2000" dirty="0">
                <a:effectLst/>
                <a:latin typeface="Unikurd Goran" panose="020B0604030504040204" pitchFamily="34" charset="-78"/>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3823988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54C4E-6D37-C288-15FB-FD243A87A7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E17172-9282-CFE7-4CC0-499F3A509A34}"/>
              </a:ext>
            </a:extLst>
          </p:cNvPr>
          <p:cNvSpPr>
            <a:spLocks noGrp="1"/>
          </p:cNvSpPr>
          <p:nvPr>
            <p:ph idx="1"/>
          </p:nvPr>
        </p:nvSpPr>
        <p:spPr/>
        <p:txBody>
          <a:bodyPr>
            <a:normAutofit/>
          </a:bodyPr>
          <a:lstStyle/>
          <a:p>
            <a:pPr algn="r" rtl="1"/>
            <a:r>
              <a:rPr lang="en-US" dirty="0">
                <a:effectLst/>
                <a:latin typeface="Unikurd Goran" panose="020B0604030504040204" pitchFamily="34" charset="-78"/>
                <a:ea typeface="Calibri" panose="020F0502020204030204" pitchFamily="34" charset="0"/>
              </a:rPr>
              <a:t> </a:t>
            </a:r>
            <a:r>
              <a:rPr lang="ar-JO" dirty="0">
                <a:effectLst/>
                <a:latin typeface="Unikurd Goran" panose="020B0604030504040204" pitchFamily="34" charset="-78"/>
                <a:ea typeface="Calibri" panose="020F0502020204030204" pitchFamily="34" charset="0"/>
              </a:rPr>
              <a:t>سه‌باره‌ت به‌ كوردستانى رۆژهه‌ڵات  ساڵى 1913 كۆمه‌ڵه‌یه‌كى رۆشنبیرى له‌لایه‌ن (عبدالرزاق به‌درخان) دامه‌زرا ئه‌و كۆمه‌ڵه‌یه‌ ئامانجى ئه‌وه‌بوو قوتابخانه‌ى كوردى له‌شارى (خۆى) بكاته‌وه‌، دیاره‌ له‌وێدا عبدالرزاق به‌هاوكارى رووسه‌كان توانى ئه‌و قوتابخانه‌به‌ بكاته‌وه‌،  له‌و كاته‌دا (ئۆربیلى مار) رۆژهه‌ڵاتناس بووه‌ هاوكارى زۆرى عبدالرزاقى كردووه‌ بۆ كردنه‌وه‌ى ئه‌و قوتابخانه‌یه‌ ته‌نانه‌ت هه‌وڵى داوه‌ ئه‌لف بێ به‌ زمانى رووسى بۆ مندالانى كورد دابنێ، ژماره‌ى قوتابیه‌كانى ئه‌و قوتابخانه‌یه‌ 29 قوتابى بوونه‌ به‌جلى كوردى ده‌هاتن ، ئه‌و بابه‌تانه‌ى ده‌خوێنرا (جوگرافیا، مێژوو، بیركارى) وه‌ به‌شێكیان ته‌رخانكردبوو بۆ پیشه‌ى ئاسنگه‌رى و دورمان. بۆ پركردنه‌وه‌ى پێداویستى قوتابخانه‌ (سمكۆى شكاك) رۆڵى بینیوه‌ هاوكاری كردنی ئه‌و قوتابخانه‌یه‌ </a:t>
            </a:r>
            <a:endParaRPr lang="en-US" dirty="0"/>
          </a:p>
        </p:txBody>
      </p:sp>
    </p:spTree>
    <p:extLst>
      <p:ext uri="{BB962C8B-B14F-4D97-AF65-F5344CB8AC3E}">
        <p14:creationId xmlns:p14="http://schemas.microsoft.com/office/powerpoint/2010/main" val="3129400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AF0D-69BC-F5DD-0159-189F1FE238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89C63F-75BB-B930-3688-C2E564243C36}"/>
              </a:ext>
            </a:extLst>
          </p:cNvPr>
          <p:cNvSpPr>
            <a:spLocks noGrp="1"/>
          </p:cNvSpPr>
          <p:nvPr>
            <p:ph idx="1"/>
          </p:nvPr>
        </p:nvSpPr>
        <p:spPr/>
        <p:txBody>
          <a:bodyPr>
            <a:normAutofit/>
          </a:bodyPr>
          <a:lstStyle/>
          <a:p>
            <a:pPr algn="r" rtl="1"/>
            <a:r>
              <a:rPr lang="en-US" dirty="0">
                <a:effectLst/>
                <a:latin typeface="Unikurd Goran" panose="020B0604030504040204" pitchFamily="34" charset="-78"/>
                <a:ea typeface="Calibri" panose="020F0502020204030204" pitchFamily="34" charset="0"/>
              </a:rPr>
              <a:t> </a:t>
            </a:r>
            <a:r>
              <a:rPr lang="ar-JO" dirty="0">
                <a:effectLst/>
                <a:latin typeface="Unikurd Goran" panose="020B0604030504040204" pitchFamily="34" charset="-78"/>
                <a:ea typeface="Calibri" panose="020F0502020204030204" pitchFamily="34" charset="0"/>
              </a:rPr>
              <a:t>قوتابخانه‌ى كوردى له‌ رۆژهه‌ڵاتى كوردستان تا دروستبوونى كۆمارى مهاباد نه‌كراوه‌ته‌وه‌ تا ساڵى 1946، دواتر په‌ره‌پێدان به‌رۆشنبیرى كوردى په‌ره‌ى سه‌ند، قازى محمد خۆى رۆشنبیر بوو له‌و كاته‌دا بۆیه‌كه‌مجار زمانى كوردى كه‌ زمانى زكماكى مندالانى كورد بوو هه‌وڵى داوه‌ ببێته‌ زمانى خوێندن. له‌و كاته‌دا چه‌ند قوتابخانه‌یه‌كى كوردى كراوه‌ له‌ مهاباد و چه‌ندین شارى ترى كوردستان وه‌ چه‌ندین مامۆستاى كورد له‌ كوردستانى باشور ده‌چوونه‌ ئه‌و قوتابخانانه‌، ته‌نانه‌ت كار گه‌یشته‌ ئه‌وه‌ى لیژنه‌یه‌ك دابنێ بۆ دانانى كتێبى قوتابخانه‌ى كوردى و قازى محمد خۆى سه‌رپه‌رشتى ده‌كرد. 8 قوتابخانه‌ى تر كرایه‌وه‌ له‌ رۆژهه‌ڵاتى كوردستان، </a:t>
            </a:r>
            <a:endParaRPr lang="en-US" dirty="0"/>
          </a:p>
        </p:txBody>
      </p:sp>
    </p:spTree>
    <p:extLst>
      <p:ext uri="{BB962C8B-B14F-4D97-AF65-F5344CB8AC3E}">
        <p14:creationId xmlns:p14="http://schemas.microsoft.com/office/powerpoint/2010/main" val="1519135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33F8DB-956E-1FA5-1370-50CE3C2A6D1C}"/>
              </a:ext>
            </a:extLst>
          </p:cNvPr>
          <p:cNvSpPr>
            <a:spLocks noGrp="1"/>
          </p:cNvSpPr>
          <p:nvPr>
            <p:ph idx="1"/>
          </p:nvPr>
        </p:nvSpPr>
        <p:spPr>
          <a:xfrm>
            <a:off x="838200" y="583096"/>
            <a:ext cx="10515600" cy="5593867"/>
          </a:xfrm>
        </p:spPr>
        <p:txBody>
          <a:bodyPr>
            <a:noAutofit/>
          </a:bodyPr>
          <a:lstStyle/>
          <a:p>
            <a:pPr algn="just" rtl="1">
              <a:lnSpc>
                <a:spcPct val="115000"/>
              </a:lnSpc>
              <a:spcAft>
                <a:spcPts val="800"/>
              </a:spcAft>
            </a:pPr>
            <a:r>
              <a:rPr lang="ar-JO" sz="2400" dirty="0">
                <a:effectLst/>
                <a:latin typeface="Calibri" panose="020F0502020204030204" pitchFamily="34" charset="0"/>
                <a:ea typeface="Calibri" panose="020F0502020204030204" pitchFamily="34" charset="0"/>
                <a:cs typeface="Unikurd Goran" panose="020B0604030504040204" pitchFamily="34" charset="-78"/>
              </a:rPr>
              <a:t>خوێندن به‌زمانى كوردى له‌یه‌كێتى سۆفیه‌تى جاران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800"/>
              </a:spcAft>
            </a:pPr>
            <a:r>
              <a:rPr lang="en-US" sz="2400" dirty="0">
                <a:effectLst/>
                <a:latin typeface="Unikurd Goran" panose="020B0604030504040204" pitchFamily="34" charset="-78"/>
                <a:ea typeface="Calibri" panose="020F0502020204030204" pitchFamily="34" charset="0"/>
                <a:cs typeface="Arial" panose="020B0604020202020204" pitchFamily="34" charset="0"/>
              </a:rPr>
              <a:t>   </a:t>
            </a:r>
            <a:r>
              <a:rPr lang="ar-JO" sz="2400" dirty="0">
                <a:effectLst/>
                <a:latin typeface="Calibri" panose="020F0502020204030204" pitchFamily="34" charset="0"/>
                <a:ea typeface="Calibri" panose="020F0502020204030204" pitchFamily="34" charset="0"/>
                <a:cs typeface="Unikurd Goran" panose="020B0604030504040204" pitchFamily="34" charset="-78"/>
              </a:rPr>
              <a:t>سه‌باره‌ت به‌ خوێندنى نوێ له‌ یه‌كێتى سۆڤیه‌ت له‌دواى شۆرشى ئۆكتۆبه‌رى 1917 هه‌وڵ دراوه‌ بۆ كردنه‌وه‌ى قوتابخانه‌ى كوردى ئه‌و هه‌وڵه‌ له‌لایه‌ن رێكخراوى (دۆستانى ئه‌رمه‌نى) كه‌ كه‌سێكى رۆشنبیرى وه‌ك (لازۆ) رۆڵى باشى بینیوه‌ له‌ گرنگى دان به‌كردنه‌وه‌و خوێندنى كوردى، ته‌نانه‌ت ئه‌لف بێى كوردى به‌زمانى رووسى داناوه‌ به‌ناوى (ڕۆژ)، جگه‌ له‌ (لازۆ)  (نورا)  (پوڵا نوڤا) ئه‌مانه‌ش ده‌ورى باشیان بینیوه‌ له‌ وشیاركردنه‌وه‌ى كورده‌كان و رۆشنبیركردنى منداڵانى كورد</a:t>
            </a:r>
            <a:r>
              <a:rPr lang="en-US" sz="2400" dirty="0">
                <a:effectLst/>
                <a:latin typeface="Unikurd Goran" panose="020B0604030504040204" pitchFamily="34"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r>
              <a:rPr lang="en-US" sz="2400" dirty="0">
                <a:effectLst/>
                <a:latin typeface="Unikurd Goran" panose="020B0604030504040204" pitchFamily="34" charset="-78"/>
                <a:ea typeface="Calibri" panose="020F0502020204030204" pitchFamily="34" charset="0"/>
              </a:rPr>
              <a:t> </a:t>
            </a:r>
            <a:r>
              <a:rPr lang="ar-JO" sz="2400" dirty="0">
                <a:effectLst/>
                <a:latin typeface="Unikurd Goran" panose="020B0604030504040204" pitchFamily="34" charset="-78"/>
                <a:ea typeface="Calibri" panose="020F0502020204030204" pitchFamily="34" charset="0"/>
              </a:rPr>
              <a:t>یه‌كه‌م قوتابخانه‌ى كوردى له‌ ساڵێ 1924 له‌لایه‌ن (لازۆ) كرایه‌وه‌ له‌پایته‌ختى جۆرجیا له‌پاش ئه‌و قوتابخانه‌یه‌ (لازۆ) له‌چه‌ند شارێكى تر هه‌وڵى كردنه‌وه‌ى قوتابخانه‌ى كوردى دا. (لازۆر) هه‌ر به‌وه‌ نه‌وه‌ستا ،به‌ڵكو هه‌ولیداوه‌ كار بۆ ئه‌و قوتابخانانه‌ بكات كه‌ منداڵى بێ دایك و باوكى لێ بووه‌، كه‌سایه‌تى رۆشنبیرى وه‌ك (كامل به‌درخان)یش هه‌ڵسا به‌كردنه‌وه‌ى قوتابخانه‌ى كوردى بۆ كرێكاره‌ كورده‌كان به‌پشتگیرى حكومه‌تى جۆرجیا،</a:t>
            </a:r>
            <a:endParaRPr lang="en-US" sz="2400" dirty="0"/>
          </a:p>
        </p:txBody>
      </p:sp>
    </p:spTree>
    <p:extLst>
      <p:ext uri="{BB962C8B-B14F-4D97-AF65-F5344CB8AC3E}">
        <p14:creationId xmlns:p14="http://schemas.microsoft.com/office/powerpoint/2010/main" val="3154858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D24F-7CD6-E344-DA08-D385182AB9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C715E1-E99B-6093-766B-F302D9492870}"/>
              </a:ext>
            </a:extLst>
          </p:cNvPr>
          <p:cNvSpPr>
            <a:spLocks noGrp="1"/>
          </p:cNvSpPr>
          <p:nvPr>
            <p:ph idx="1"/>
          </p:nvPr>
        </p:nvSpPr>
        <p:spPr/>
        <p:txBody>
          <a:bodyPr/>
          <a:lstStyle/>
          <a:p>
            <a:pPr algn="r" rtl="1"/>
            <a:r>
              <a:rPr lang="ar-JO" dirty="0"/>
              <a:t>له‌ باشوری كوردستان له‌ قوتابخانه‌ی روشدیه‌ (ناوه‌ندی) له‌ هه‌ولێر و سلێمانی له‌ 1875 كرایه‌وه‌ له‌ كركوك 1870 له‌ كفری 1880 له‌ رواندز له‌ 1890 كرایه‌وه‌ </a:t>
            </a:r>
          </a:p>
          <a:p>
            <a:pPr algn="r" rtl="1"/>
            <a:endParaRPr lang="ar-JO" dirty="0"/>
          </a:p>
          <a:p>
            <a:pPr algn="r" rtl="1"/>
            <a:r>
              <a:rPr lang="ar-JO" dirty="0"/>
              <a:t>روشدی سه‌ربازی له‌ 1893 به‌ هه‌ولی سه‌عید پاشای خه‌ندان له‌ سلیمانی كرایه‌وه‌</a:t>
            </a:r>
          </a:p>
          <a:p>
            <a:pPr algn="r" rtl="1"/>
            <a:r>
              <a:rPr lang="ar-JO" dirty="0"/>
              <a:t>چه‌سپاندنی شیوه‌ زاری سۆرانی ده‌گه‌ریته‌وه‌ بۆ ئه‌و قوتابخانه‌یه‌ له‌ سلیمانی 3 سالبوو خوێند، له‌ پاشان له‌ به‌غدا 3ساڵ دواتر ئه‌سته‌نبوؤل 3 ئه‌وه‌ی زیروك بوا ده‌چوه‌ ئه‌ركانه‌وه‌</a:t>
            </a:r>
          </a:p>
          <a:p>
            <a:pPr algn="r" rtl="1"/>
            <a:r>
              <a:rPr lang="ar-JO" dirty="0"/>
              <a:t>تۆفیق وهبی ، یاسین هاشمی...</a:t>
            </a:r>
          </a:p>
          <a:p>
            <a:pPr algn="r" rtl="1"/>
            <a:endParaRPr lang="ar-JO" dirty="0"/>
          </a:p>
          <a:p>
            <a:pPr algn="r" rtl="1"/>
            <a:r>
              <a:rPr lang="ar-JO" dirty="0"/>
              <a:t>له‌ باشوری كوردستان  له‌ سه‌رده‌می ئینگلیزه‌كان خویندن له‌ فراوان بون دابوو </a:t>
            </a:r>
            <a:endParaRPr lang="en-US" dirty="0"/>
          </a:p>
        </p:txBody>
      </p:sp>
    </p:spTree>
    <p:extLst>
      <p:ext uri="{BB962C8B-B14F-4D97-AF65-F5344CB8AC3E}">
        <p14:creationId xmlns:p14="http://schemas.microsoft.com/office/powerpoint/2010/main" val="4110897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F2912-BB10-549E-13B0-618E1CE168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19D285-7D82-C4DD-E67C-A45C14BE477A}"/>
              </a:ext>
            </a:extLst>
          </p:cNvPr>
          <p:cNvSpPr>
            <a:spLocks noGrp="1"/>
          </p:cNvSpPr>
          <p:nvPr>
            <p:ph idx="1"/>
          </p:nvPr>
        </p:nvSpPr>
        <p:spPr/>
        <p:txBody>
          <a:bodyPr>
            <a:normAutofit lnSpcReduction="10000"/>
          </a:bodyPr>
          <a:lstStyle/>
          <a:p>
            <a:pPr algn="r" rtl="1"/>
            <a:r>
              <a:rPr lang="ar-JO" dirty="0"/>
              <a:t>له‌ 1925-1926دواناوه‌ندی له‌ كوردستان كرایه‌وه‌  ،</a:t>
            </a:r>
          </a:p>
          <a:p>
            <a:pPr algn="r" rtl="1"/>
            <a:r>
              <a:rPr lang="ar-JO" dirty="0"/>
              <a:t>له‌ 1948 ئه‌لف و بێ كوردی چاپكرا به‌ره‌سمی </a:t>
            </a:r>
            <a:endParaRPr lang="en-US" dirty="0"/>
          </a:p>
          <a:p>
            <a:pPr algn="r" rtl="1"/>
            <a:r>
              <a:rPr lang="ar-JO" dirty="0"/>
              <a:t>1949 لیژنه‌یك پێكهێنرا له‌ لایه‌ن وه‌زاره‌تی معاریف</a:t>
            </a:r>
          </a:p>
          <a:p>
            <a:pPr algn="r" rtl="1"/>
            <a:r>
              <a:rPr lang="ar-JO" dirty="0"/>
              <a:t>پۆڵی 1 و 2 له‌ 30 سه‌عات كرا 26</a:t>
            </a:r>
          </a:p>
          <a:p>
            <a:pPr algn="r" rtl="1"/>
            <a:r>
              <a:rPr lang="ar-JO" dirty="0"/>
              <a:t>وه‌ پۆلی 3و4و5  له‌ 30سه‌عات كرا به‌ 28 سه‌عات له‌ هه‌فته‌یه‌ك دا</a:t>
            </a:r>
          </a:p>
          <a:p>
            <a:pPr algn="r" rtl="1"/>
            <a:r>
              <a:rPr lang="ar-JO"/>
              <a:t>خوێندنی سانه‌وی كه‌ ناوه‌ندی وئاماده‌یی ده‌گرێته‌وه‌ له‌ (5) ساڵه‌وه‌ كرا به‌ (6) ساڵ</a:t>
            </a:r>
            <a:endParaRPr lang="ar-JO" dirty="0"/>
          </a:p>
          <a:p>
            <a:pPr algn="r" rtl="1"/>
            <a:r>
              <a:rPr lang="ar-JO" dirty="0"/>
              <a:t>له‌ دوای 1958 به‌شی كوردی له‌ زانكۆی به‌غدا كرایه‌وه‌  وه‌ به‌رێوه‌به‌رایه‌تی خوێندنی كوردی كرایه‌وه‌</a:t>
            </a:r>
          </a:p>
          <a:p>
            <a:pPr algn="r" rtl="1"/>
            <a:r>
              <a:rPr lang="ar-JO" dirty="0"/>
              <a:t>تا 1970 خوێندنی كوردی ته‌نیا له‌سلیمانی و هه‌ولێر هه‌بوو</a:t>
            </a:r>
          </a:p>
          <a:p>
            <a:pPr algn="r" rtl="1"/>
            <a:endParaRPr lang="ar-JO" dirty="0"/>
          </a:p>
          <a:p>
            <a:pPr marL="0" indent="0" algn="r" rtl="1">
              <a:buNone/>
            </a:pPr>
            <a:endParaRPr lang="en-US" dirty="0"/>
          </a:p>
        </p:txBody>
      </p:sp>
    </p:spTree>
    <p:extLst>
      <p:ext uri="{BB962C8B-B14F-4D97-AF65-F5344CB8AC3E}">
        <p14:creationId xmlns:p14="http://schemas.microsoft.com/office/powerpoint/2010/main" val="952815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5ACC-2C11-B317-5555-B0E5F5EB13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B4CFAF-B50D-544C-A9D5-BFEA8E6F388E}"/>
              </a:ext>
            </a:extLst>
          </p:cNvPr>
          <p:cNvSpPr>
            <a:spLocks noGrp="1"/>
          </p:cNvSpPr>
          <p:nvPr>
            <p:ph idx="1"/>
          </p:nvPr>
        </p:nvSpPr>
        <p:spPr/>
        <p:txBody>
          <a:bodyPr>
            <a:normAutofit/>
          </a:bodyPr>
          <a:lstStyle/>
          <a:p>
            <a:pPr marL="0" indent="0" algn="r">
              <a:buNone/>
            </a:pPr>
            <a:r>
              <a:rPr lang="ar-JO" sz="3600" dirty="0">
                <a:latin typeface="Unikurd Goran" panose="020B0604030504040204" pitchFamily="34" charset="-78"/>
                <a:cs typeface="Unikurd Goran" panose="020B0604030504040204" pitchFamily="34" charset="-78"/>
              </a:rPr>
              <a:t>له‌ ساڵی 1985 له‌ كوردستان (56.3%) خوێنده‌وار بوینه‌</a:t>
            </a:r>
          </a:p>
          <a:p>
            <a:pPr marL="0" indent="0" algn="r">
              <a:buNone/>
            </a:pPr>
            <a:r>
              <a:rPr lang="ar-JO" sz="3600" dirty="0">
                <a:latin typeface="Unikurd Goran" panose="020B0604030504040204" pitchFamily="34" charset="-78"/>
                <a:cs typeface="Unikurd Goran" panose="020B0604030504040204" pitchFamily="34" charset="-78"/>
              </a:rPr>
              <a:t>له‌ توركیا 77.5%</a:t>
            </a:r>
          </a:p>
          <a:p>
            <a:pPr marL="0" indent="0" algn="r">
              <a:buNone/>
            </a:pPr>
            <a:r>
              <a:rPr lang="ar-JO" sz="3600" dirty="0">
                <a:latin typeface="Unikurd Goran" panose="020B0604030504040204" pitchFamily="34" charset="-78"/>
                <a:cs typeface="Unikurd Goran" panose="020B0604030504040204" pitchFamily="34" charset="-78"/>
              </a:rPr>
              <a:t>عێراق وئێرانیش خوێنده‌واری رێژه‌ی به‌رزتربووه‌</a:t>
            </a:r>
            <a:endParaRPr lang="en-US" sz="3600"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4113772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45C16-E2B4-2DA7-6422-20378E35C2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2B25A6-F883-EEDD-94F6-4E4245575F71}"/>
              </a:ext>
            </a:extLst>
          </p:cNvPr>
          <p:cNvSpPr>
            <a:spLocks noGrp="1"/>
          </p:cNvSpPr>
          <p:nvPr>
            <p:ph idx="1"/>
          </p:nvPr>
        </p:nvSpPr>
        <p:spPr/>
        <p:txBody>
          <a:bodyPr>
            <a:normAutofit fontScale="92500" lnSpcReduction="10000"/>
          </a:bodyPr>
          <a:lstStyle/>
          <a:p>
            <a:pPr marL="0" indent="0" algn="ctr">
              <a:buNone/>
            </a:pPr>
            <a:r>
              <a:rPr lang="ar-JO" sz="3200" dirty="0"/>
              <a:t>زمان</a:t>
            </a:r>
          </a:p>
          <a:p>
            <a:pPr marL="0" indent="0" algn="ctr">
              <a:buNone/>
            </a:pPr>
            <a:endParaRPr lang="ar-JO" sz="3200" dirty="0"/>
          </a:p>
          <a:p>
            <a:pPr marL="0" indent="0" algn="ctr">
              <a:buNone/>
            </a:pPr>
            <a:r>
              <a:rPr lang="ar-JO" sz="3200" dirty="0"/>
              <a:t>گرینگترین ئامێری په‌یوه‌ندی و له‌ یه‌كتر گه‌یشتنی ئاده‌میزاده</a:t>
            </a:r>
          </a:p>
          <a:p>
            <a:pPr marL="0" indent="0" algn="ctr">
              <a:buNone/>
            </a:pPr>
            <a:endParaRPr lang="ar-JO" sz="3200" dirty="0"/>
          </a:p>
          <a:p>
            <a:pPr marL="0" indent="0" algn="r">
              <a:buNone/>
            </a:pPr>
            <a:r>
              <a:rPr lang="ar-JO" sz="3200" dirty="0"/>
              <a:t>زمان لایه‌نێكی گرینگی ڕۆژشنبیریه‌ و نه‌ كۆمه‌ڵگا به‌بی زمان ده‌بێت نه‌ هیچ شارستانیه‌تێكیش به‌ بی زمان به‌رده‌وام ده‌بێت</a:t>
            </a:r>
          </a:p>
          <a:p>
            <a:pPr marL="0" indent="0" algn="r">
              <a:buNone/>
            </a:pPr>
            <a:endParaRPr lang="ar-JO" sz="3200" dirty="0"/>
          </a:p>
          <a:p>
            <a:pPr marL="0" indent="0" algn="r">
              <a:buNone/>
            </a:pPr>
            <a:r>
              <a:rPr lang="ar-JO" sz="3200" dirty="0"/>
              <a:t>- به‌ هۆی زمانه‌وه‌ به‌شه‌كانی دیكه‌ی ڕۆشنبیری ده‌رده‌برێن، راده‌ه‌ینرێت، كۆده‌كرێنه‌وه‌، تۆمارده‌كرێن، پێ ده‌گه‌یه‌نرێن و پێش ده‌خرێن‌</a:t>
            </a:r>
          </a:p>
        </p:txBody>
      </p:sp>
    </p:spTree>
    <p:extLst>
      <p:ext uri="{BB962C8B-B14F-4D97-AF65-F5344CB8AC3E}">
        <p14:creationId xmlns:p14="http://schemas.microsoft.com/office/powerpoint/2010/main" val="42225715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50853-F901-C301-5AAD-6DA6E9FC71C0}"/>
              </a:ext>
            </a:extLst>
          </p:cNvPr>
          <p:cNvSpPr>
            <a:spLocks noGrp="1"/>
          </p:cNvSpPr>
          <p:nvPr>
            <p:ph idx="1"/>
          </p:nvPr>
        </p:nvSpPr>
        <p:spPr>
          <a:xfrm>
            <a:off x="838200" y="530087"/>
            <a:ext cx="10515600" cy="5646876"/>
          </a:xfrm>
        </p:spPr>
        <p:txBody>
          <a:bodyPr>
            <a:normAutofit fontScale="92500" lnSpcReduction="10000"/>
          </a:bodyPr>
          <a:lstStyle/>
          <a:p>
            <a:pPr algn="r" rtl="1"/>
            <a:r>
              <a:rPr lang="ar-JO" dirty="0"/>
              <a:t> زمان له‌ سه‌ره‌تا دا به‌ ساكاری ده‌ستی پێكردوه‌ به‌ پێ ژیانی كۆمه‌لایه‌تی، به‌ پێگه‌یشتنی رۆشنبیری و دامه‌زراندنی شارستانیه‌تی زمان په‌ره‌ی سه‌ندووه‌.</a:t>
            </a:r>
          </a:p>
          <a:p>
            <a:pPr algn="r" rtl="1"/>
            <a:endParaRPr lang="ar-JO" dirty="0"/>
          </a:p>
          <a:p>
            <a:pPr marL="0" indent="0" algn="r" rtl="1">
              <a:buNone/>
            </a:pPr>
            <a:r>
              <a:rPr lang="ar-JO" dirty="0"/>
              <a:t>په‌یدابوونی زمان</a:t>
            </a:r>
            <a:endParaRPr lang="en-US" dirty="0"/>
          </a:p>
          <a:p>
            <a:pPr marL="0" indent="0" algn="r" rtl="1">
              <a:buNone/>
            </a:pPr>
            <a:endParaRPr lang="en-US" dirty="0"/>
          </a:p>
          <a:p>
            <a:pPr marL="0" indent="0" algn="r" rtl="1">
              <a:buNone/>
            </a:pPr>
            <a:r>
              <a:rPr lang="ar-JO" dirty="0"/>
              <a:t>1-گریمانه‌ی لاسایكردنه‌وه‌ی ده‌نگه‌ سروشتیه‌كان- لاسایكردنه‌وه‌ی ده‌نگی ئاژه‌ڵ، رووبار، بروسكه‌ هتد</a:t>
            </a:r>
          </a:p>
          <a:p>
            <a:pPr marL="0" indent="0" algn="r" rtl="1">
              <a:buNone/>
            </a:pPr>
            <a:r>
              <a:rPr lang="ar-JO" dirty="0"/>
              <a:t>2-تیۆری گه‌شه‌كردن، داروین له‌ كتێبی نه‌ژادی بنچینه‌كان ده‌لی  زمان به‌ره‌به‌ره‌ په‌ره‌ی سه‌ندووه‌ وه‌ك چۆن مندال ه‌ دایك ده‌بێ و گه‌شه‌ ده‌كات، به‌لام زمان له‌ سه‌ره‌تادا هه‌بووه‌ ئه‌وه‌ش لایه‌نی كه‌م و كوری ئه‌و بۆ چوونه‌یه‌</a:t>
            </a:r>
          </a:p>
          <a:p>
            <a:pPr marL="0" indent="0" algn="r" rtl="1">
              <a:buNone/>
            </a:pPr>
            <a:r>
              <a:rPr lang="ar-JO" dirty="0"/>
              <a:t>3-تیۆری ئاماژه‌ی زاره‌كی</a:t>
            </a:r>
          </a:p>
          <a:p>
            <a:pPr marL="0" indent="0" algn="r" rtl="1">
              <a:buNone/>
            </a:pPr>
            <a:r>
              <a:rPr lang="ar-JO" dirty="0"/>
              <a:t>به‌ پێ ئه‌م تیوره‌ كرده‌ جه‌سته‌ییه‌كانی مرۆڤ وای له‌ مرۆڤ كردوه‌ ئاماژه‌ زاره‌كیه‌كان وه‌ك جولاندنی زمان و لێوه‌كان، چاوه‌كان، زمان دروستبكه‌ن، ئه‌م ئاماژانه‌ سنوردارن ناكریت زمان ته‌نها له‌وه‌وه‌ په‌یدابێ</a:t>
            </a:r>
          </a:p>
          <a:p>
            <a:pPr marL="0" indent="0" algn="r" rtl="1">
              <a:buNone/>
            </a:pPr>
            <a:endParaRPr lang="ar-JO" dirty="0"/>
          </a:p>
          <a:p>
            <a:pPr marL="0" indent="0" algn="r" rtl="1">
              <a:buNone/>
            </a:pPr>
            <a:endParaRPr lang="ar-JO" dirty="0"/>
          </a:p>
          <a:p>
            <a:pPr algn="r" rtl="1"/>
            <a:endParaRPr lang="ar-JO" dirty="0"/>
          </a:p>
        </p:txBody>
      </p:sp>
    </p:spTree>
    <p:extLst>
      <p:ext uri="{BB962C8B-B14F-4D97-AF65-F5344CB8AC3E}">
        <p14:creationId xmlns:p14="http://schemas.microsoft.com/office/powerpoint/2010/main" val="2668121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BDA62-2B70-D4A6-937D-C28973AEFEAF}"/>
              </a:ext>
            </a:extLst>
          </p:cNvPr>
          <p:cNvSpPr>
            <a:spLocks noGrp="1"/>
          </p:cNvSpPr>
          <p:nvPr>
            <p:ph type="title"/>
          </p:nvPr>
        </p:nvSpPr>
        <p:spPr>
          <a:xfrm>
            <a:off x="838200" y="365125"/>
            <a:ext cx="10515600" cy="53602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451BE28-4FA3-BBAF-FB9C-2541B590AF4F}"/>
              </a:ext>
            </a:extLst>
          </p:cNvPr>
          <p:cNvSpPr>
            <a:spLocks noGrp="1"/>
          </p:cNvSpPr>
          <p:nvPr>
            <p:ph idx="1"/>
          </p:nvPr>
        </p:nvSpPr>
        <p:spPr>
          <a:xfrm>
            <a:off x="238539" y="365126"/>
            <a:ext cx="11115261" cy="5811838"/>
          </a:xfrm>
        </p:spPr>
        <p:txBody>
          <a:bodyPr>
            <a:noAutofit/>
          </a:bodyPr>
          <a:lstStyle/>
          <a:p>
            <a:pPr algn="r" rtl="1"/>
            <a:r>
              <a:rPr lang="ar-JO" dirty="0">
                <a:latin typeface="Unikurd Goran" panose="020B0604030504040204" pitchFamily="34" charset="-78"/>
                <a:cs typeface="Unikurd Goran" panose="020B0604030504040204" pitchFamily="34" charset="-78"/>
              </a:rPr>
              <a:t>كورد و زانست</a:t>
            </a:r>
          </a:p>
          <a:p>
            <a:pPr marL="0" indent="0" algn="r" rtl="1">
              <a:buNone/>
            </a:pPr>
            <a:r>
              <a:rPr lang="ar-JO" dirty="0">
                <a:latin typeface="Unikurd Goran" panose="020B0604030504040204" pitchFamily="34" charset="-78"/>
                <a:cs typeface="Unikurd Goran" panose="020B0604030504040204" pitchFamily="34" charset="-78"/>
              </a:rPr>
              <a:t>به‌ هۆی ئه‌وه‌ی كورد له‌ كۆنه‌وه‌ كۆمه‌ڵگایه‌كی كشتوكالی بووه‌</a:t>
            </a:r>
          </a:p>
          <a:p>
            <a:pPr marL="0" indent="0" algn="r" rtl="1">
              <a:buNone/>
            </a:pPr>
            <a:r>
              <a:rPr lang="ar-JO" dirty="0">
                <a:latin typeface="Unikurd Goran" panose="020B0604030504040204" pitchFamily="34" charset="-78"/>
                <a:cs typeface="Unikurd Goran" panose="020B0604030504040204" pitchFamily="34" charset="-78"/>
              </a:rPr>
              <a:t>كشتوكالیش شاره‌زایی و زانیاری له‌ تۆكردن و ئاودان و په‌ین و كه‌شزانی ..هتد ده‌وێت </a:t>
            </a:r>
          </a:p>
          <a:p>
            <a:pPr marL="0" indent="0" algn="r" rtl="1">
              <a:buNone/>
            </a:pPr>
            <a:r>
              <a:rPr lang="ar-JO" dirty="0">
                <a:latin typeface="Unikurd Goran" panose="020B0604030504040204" pitchFamily="34" charset="-78"/>
                <a:cs typeface="Unikurd Goran" panose="020B0604030504040204" pitchFamily="34" charset="-78"/>
              </a:rPr>
              <a:t>په‌یوه‌ندیشتی به‌ وه‌رز و گه‌رما و سه‌رماو رۆژو مانگ و سال هه‌یه‌...</a:t>
            </a:r>
          </a:p>
          <a:p>
            <a:pPr marL="0" indent="0" algn="r" rtl="1">
              <a:buNone/>
            </a:pPr>
            <a:r>
              <a:rPr lang="ar-JO" dirty="0">
                <a:latin typeface="Unikurd Goran" panose="020B0604030504040204" pitchFamily="34" charset="-78"/>
                <a:cs typeface="Unikurd Goran" panose="020B0604030504040204" pitchFamily="34" charset="-78"/>
              </a:rPr>
              <a:t>له‌به‌ر ئه‌وانه‌ كورد زانینی سه‌ره‌تایی ده‌رباره‌ی كشتوكال و ئاودیری و كه‌ش و ڕۆژمیرو ئه‌ستێره‌ هه‌بووه‌.</a:t>
            </a:r>
          </a:p>
          <a:p>
            <a:pPr marL="0" indent="0" algn="r" rtl="1">
              <a:buNone/>
            </a:pPr>
            <a:r>
              <a:rPr lang="ar-JO" dirty="0">
                <a:latin typeface="Unikurd Goran" panose="020B0604030504040204" pitchFamily="34" charset="-78"/>
                <a:cs typeface="Unikurd Goran" panose="020B0604030504040204" pitchFamily="34" charset="-78"/>
              </a:rPr>
              <a:t>هه‌روه‌ها كورد ده‌رباره‌ی ئیسك گرتنه‌وه‌و چاره‌سه‌ركردنی نه‌خۆشی به‌ ده‌رمانی رووه‌كی و كاری رستن و چنین شاره‌زابووه‌.</a:t>
            </a:r>
          </a:p>
          <a:p>
            <a:pPr marL="0" indent="0" algn="r" rtl="1">
              <a:buNone/>
            </a:pPr>
            <a:r>
              <a:rPr lang="ar-JO" dirty="0">
                <a:latin typeface="Unikurd Goran" panose="020B0604030504040204" pitchFamily="34" charset="-78"/>
                <a:cs typeface="Unikurd Goran" panose="020B0604030504040204" pitchFamily="34" charset="-78"/>
              </a:rPr>
              <a:t>ئه‌گه‌رچی وه‌ك نه‌ته‌وه‌كانی دیكه‌ی دراوسێ و زۆربه‌ی نه‌ته‌وه‌كانی تری جیهان دانه‌ری زانست به‌شێوه‌ی ئه‌كادیمی نه‌بووه‌، ئاشكرایه‌ زانسته‌كان به‌رهه‌می ئه‌وروپاییه‌كانه‌ زیاتر له‌سه‌ده‌ی بیسته‌م په‌ره‌یان سه‌ندووه‌.</a:t>
            </a:r>
          </a:p>
          <a:p>
            <a:pPr marL="0" indent="0" algn="r" rtl="1">
              <a:buNone/>
            </a:pPr>
            <a:r>
              <a:rPr lang="ar-JO" dirty="0">
                <a:latin typeface="Unikurd Goran" panose="020B0604030504040204" pitchFamily="34" charset="-78"/>
                <a:cs typeface="Unikurd Goran" panose="020B0604030504040204" pitchFamily="34" charset="-78"/>
              </a:rPr>
              <a:t>له‌ نیوه‌ی دووه‌می سه‌ده‌ی بیسته‌م په‌یمانگا و زانكۆ له‌به‌شه‌كانی كوردستان دامه‌زرینراون له‌وسه‌رده‌مه‌دا هه‌زاران زانا و پسپۆری بروانامه‌ی ماسته‌رودكتۆرای بواره‌كانی زانسته‌كان هه‌یه‌</a:t>
            </a:r>
            <a:endParaRPr lang="en-US"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19257895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3D891F-F1B8-7557-132B-5BD1E5910D4E}"/>
              </a:ext>
            </a:extLst>
          </p:cNvPr>
          <p:cNvSpPr>
            <a:spLocks noGrp="1"/>
          </p:cNvSpPr>
          <p:nvPr>
            <p:ph idx="1"/>
          </p:nvPr>
        </p:nvSpPr>
        <p:spPr>
          <a:xfrm>
            <a:off x="530087" y="662609"/>
            <a:ext cx="10823713" cy="5514354"/>
          </a:xfrm>
        </p:spPr>
        <p:txBody>
          <a:bodyPr>
            <a:normAutofit fontScale="92500" lnSpcReduction="20000"/>
          </a:bodyPr>
          <a:lstStyle/>
          <a:p>
            <a:pPr marL="0" indent="0" algn="r">
              <a:buNone/>
            </a:pPr>
            <a:r>
              <a:rPr lang="ar-JO" dirty="0"/>
              <a:t>4-تیؤری كۆمه‌لایه‌تی، ده‌ڵێ مرۆڤ به‌ ته‌نیا بێ له‌ زمان ده‌كه‌وێ و قسه‌ی نیه‌، و هه‌ر به‌ كۆمه‌ڵگا به‌ زمان دێ،، كه‌م وكوری ئه‌م بۆچوونه‌ مرۆڤ زمانی هه‌بوو له‌ ناو كۆمه‌ڵگا پێویستی به‌ زمان بووه‌</a:t>
            </a:r>
          </a:p>
          <a:p>
            <a:pPr marL="0" indent="0" algn="r">
              <a:buNone/>
            </a:pPr>
            <a:endParaRPr lang="ar-JO" dirty="0"/>
          </a:p>
          <a:p>
            <a:pPr marL="0" indent="0" algn="r">
              <a:buNone/>
            </a:pPr>
            <a:r>
              <a:rPr lang="ar-JO" dirty="0"/>
              <a:t>5-تیۆری ڕیكه‌وتن، ده‌ڵی زمان له‌ خۆوه‌ دروستبووه‌ هه‌روه‌ك چۆن بوونه‌وه‌ر له‌ خۆوه‌ دروست بووه‌، به‌لام له‌ رووی زانستیه‌وه‌ هیچ شتێك له‌ خۆوه‌ دروستنابێ زمانی مرۆڤیش هه‌روا</a:t>
            </a:r>
          </a:p>
          <a:p>
            <a:pPr marL="0" indent="0" algn="r">
              <a:buNone/>
            </a:pPr>
            <a:r>
              <a:rPr lang="ar-JO" dirty="0"/>
              <a:t>6- زمانی مرۆڤ خواكرده‌</a:t>
            </a:r>
          </a:p>
          <a:p>
            <a:pPr marL="0" indent="0" algn="r">
              <a:buNone/>
            </a:pPr>
            <a:r>
              <a:rPr lang="ar-JO" dirty="0"/>
              <a:t>زۆربه‌ی ئاینه‌كان ئاماژه‌یان به‌ زمان داوه‌، ئاینی میسریه‌ كۆنه‌كان، بابلیه‌كان، هیندۆسه‌كان، ئینجیل و ته‌ورات قورئانی پیرۆزیش</a:t>
            </a:r>
          </a:p>
          <a:p>
            <a:pPr marL="0" indent="0" algn="r">
              <a:buNone/>
            </a:pPr>
            <a:r>
              <a:rPr lang="ar-JO" dirty="0"/>
              <a:t>مێشكی مرۆڤ كاریگه‌ری گه‌وره‌ی هه‌یه‌ له‌سه‌ر زمان، به‌ هه‌ر زه‌برو سه‌دمه‌یه‌ك زمان ده‌شێوی، له‌ مێشكی مرۆڤ ئامیرێك هه‌یه‌ به‌ناوی ئامێری وه‌رگرتنی زمان له‌ هیچ گیانوه‌رێكدا نیه‌، ئه‌مه‌ش وای كردووه‌ قسه‌بكات ، توانای فێربوونی هه‌موو زمانێكی هه‌بێت، منالێكی كورد له‌ كۆمه‌لگای ئینگلیزی په‌روه‌رده‌بی ئینگلیزی فێرده‌بی به‌لام سه‌گ یا پشیله‌ له‌گه‌ل ئه‌و مناڵه‌ بچێته‌ به‌ریتانیا گۆرانی به‌سه‌ر نایه‌ت ده‌حه‌پێ و ده‌میاوێنێ </a:t>
            </a:r>
          </a:p>
          <a:p>
            <a:pPr marL="0" indent="0" algn="r">
              <a:buNone/>
            </a:pPr>
            <a:r>
              <a:rPr lang="ar-JO" dirty="0"/>
              <a:t>خوا ناوه‌كانی فێری ئاده‌م كرد</a:t>
            </a:r>
          </a:p>
          <a:p>
            <a:pPr marL="0" indent="0" algn="r">
              <a:buNone/>
            </a:pPr>
            <a:r>
              <a:rPr lang="ar-JO" dirty="0"/>
              <a:t>كه‌واته‌ زمان موهیبه‌یه‌كی خودایی یه‌ كه‌ به‌خشراوه‌  به‌ مرۆڤ له‌ زینده‌وه‌رانی تر جیای ده‌كاته‌وه‌</a:t>
            </a:r>
          </a:p>
        </p:txBody>
      </p:sp>
    </p:spTree>
    <p:extLst>
      <p:ext uri="{BB962C8B-B14F-4D97-AF65-F5344CB8AC3E}">
        <p14:creationId xmlns:p14="http://schemas.microsoft.com/office/powerpoint/2010/main" val="37958698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D395-A3D9-5CAC-2557-074D96A308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821AAC-CA12-307A-DC97-E16EB92865EE}"/>
              </a:ext>
            </a:extLst>
          </p:cNvPr>
          <p:cNvSpPr>
            <a:spLocks noGrp="1"/>
          </p:cNvSpPr>
          <p:nvPr>
            <p:ph idx="1"/>
          </p:nvPr>
        </p:nvSpPr>
        <p:spPr/>
        <p:txBody>
          <a:bodyPr>
            <a:normAutofit fontScale="92500"/>
          </a:bodyPr>
          <a:lstStyle/>
          <a:p>
            <a:pPr marL="0" indent="0" algn="r">
              <a:buNone/>
            </a:pPr>
            <a:r>
              <a:rPr lang="ar-JO" dirty="0"/>
              <a:t>جیاوازی زمان و دیالێكت</a:t>
            </a:r>
          </a:p>
          <a:p>
            <a:pPr marL="0" indent="0" algn="r">
              <a:buNone/>
            </a:pPr>
            <a:r>
              <a:rPr lang="ar-JO" dirty="0"/>
              <a:t>1- زمان سنورێكی جوگرافی فراوان ده‌گرێته‌وه‌  هه‌موو دیالێكته‌كان كۆده‌كاته‌وه‌، دیالێكت ناوچه‌یه‌كی دیاریكراو ده‌گرێته‌وه‌</a:t>
            </a:r>
          </a:p>
          <a:p>
            <a:pPr marL="0" indent="0" algn="r">
              <a:buNone/>
            </a:pPr>
            <a:r>
              <a:rPr lang="ar-JO" dirty="0"/>
              <a:t>2-زمان كۆی هه‌موو ئه‌و جیاوازیانه‌ ده‌گرێته‌وه‌ كه‌ له‌ نێوان دیالێكته‌كانی زمانه‌كه‌دا هه‌ن، به‌لام زمان دیاڵێكت له‌سه‌ر بنه‌مای ئه‌و جیاوازیانه‌ دروستبوون كه‌ له‌ زمانه‌كه‌داهه‌یه‌</a:t>
            </a:r>
          </a:p>
          <a:p>
            <a:pPr marL="0" indent="0" algn="r">
              <a:buNone/>
            </a:pPr>
            <a:r>
              <a:rPr lang="ar-JO" dirty="0"/>
              <a:t>3- زمان دابه‌ش ده‌بێ بۆ زمانی نوسراو، بینراو، زمانی جه‌سته‌، زمانی ره‌نگ، زمانی روخسار، زمانی ده‌ق، زمانی شعر..هتد</a:t>
            </a:r>
          </a:p>
          <a:p>
            <a:pPr marL="0" indent="0" algn="r">
              <a:buNone/>
            </a:pPr>
            <a:r>
              <a:rPr lang="ar-JO" dirty="0"/>
              <a:t>به‌لام له‌ دیلێكت ئه‌وه‌نیه‌، \ابه‌ش\ه‌بێ بۆ دیالێكتلی په‌تی، دیالێكتی ناوچه‌ی، دیالێكتی كۆمه‌لایه‌تی..هتد</a:t>
            </a:r>
          </a:p>
          <a:p>
            <a:pPr marL="0" indent="0" algn="r">
              <a:buNone/>
            </a:pPr>
            <a:r>
              <a:rPr lang="ar-JO" dirty="0"/>
              <a:t>4- زمان به‌ پێ ره‌گه‌زی ئه‌ندامانی كۆمه‌ل ناگۆریت به‌لام دیالێت به‌ پێ ره‌گه‌زو جوگرافیاو دابه‌شبونی چینه‌كان دابه‌شده‌بێت </a:t>
            </a:r>
            <a:endParaRPr lang="en-US" dirty="0"/>
          </a:p>
          <a:p>
            <a:pPr algn="r"/>
            <a:endParaRPr lang="en-US" dirty="0"/>
          </a:p>
        </p:txBody>
      </p:sp>
    </p:spTree>
    <p:extLst>
      <p:ext uri="{BB962C8B-B14F-4D97-AF65-F5344CB8AC3E}">
        <p14:creationId xmlns:p14="http://schemas.microsoft.com/office/powerpoint/2010/main" val="17258861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885A6-3BD3-7461-8395-32EE2A4374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D656A1B-B28C-1909-EE90-B27B2C8F51DD}"/>
              </a:ext>
            </a:extLst>
          </p:cNvPr>
          <p:cNvSpPr>
            <a:spLocks noGrp="1"/>
          </p:cNvSpPr>
          <p:nvPr>
            <p:ph idx="1"/>
          </p:nvPr>
        </p:nvSpPr>
        <p:spPr/>
        <p:txBody>
          <a:bodyPr/>
          <a:lstStyle/>
          <a:p>
            <a:pPr algn="ctr" rtl="1"/>
            <a:r>
              <a:rPr lang="ar-JO" dirty="0"/>
              <a:t>زمانی كوردی </a:t>
            </a:r>
          </a:p>
          <a:p>
            <a:pPr algn="r" rtl="1"/>
            <a:r>
              <a:rPr lang="ar-JO" dirty="0"/>
              <a:t>زمانی كوردی به‌شێكی گرینگی رۆشنبیری نه‌ته‌وایه‌تی یه‌و مه‌رجی سه‌ره‌كی بوونی كورده‌ وه‌ك نه‌ته‌وه‌یه‌ك</a:t>
            </a:r>
          </a:p>
          <a:p>
            <a:pPr algn="r" rtl="1"/>
            <a:r>
              <a:rPr lang="ar-JO" dirty="0"/>
              <a:t>زمانی كوردی زمانێكی پوخت و ده‌وله‌مه‌نده‌ له‌ رووی ڕێنوس و رێزمان ووشه‌ به‌ به‌راورد به‌ زمانه‌كانی دراوێ</a:t>
            </a:r>
            <a:endParaRPr lang="en-US" dirty="0"/>
          </a:p>
          <a:p>
            <a:endParaRPr lang="en-US" dirty="0"/>
          </a:p>
        </p:txBody>
      </p:sp>
    </p:spTree>
    <p:extLst>
      <p:ext uri="{BB962C8B-B14F-4D97-AF65-F5344CB8AC3E}">
        <p14:creationId xmlns:p14="http://schemas.microsoft.com/office/powerpoint/2010/main" val="37647056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84665-F137-4048-8624-D11A3FCBA4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9A2DF8-102D-BB97-6014-4DF024336775}"/>
              </a:ext>
            </a:extLst>
          </p:cNvPr>
          <p:cNvSpPr>
            <a:spLocks noGrp="1"/>
          </p:cNvSpPr>
          <p:nvPr>
            <p:ph idx="1"/>
          </p:nvPr>
        </p:nvSpPr>
        <p:spPr/>
        <p:txBody>
          <a:bodyPr/>
          <a:lstStyle/>
          <a:p>
            <a:pPr marL="0" indent="0">
              <a:buNone/>
            </a:pPr>
            <a:r>
              <a:rPr lang="ar-JO" dirty="0"/>
              <a:t>هۆیه‌كانی دابه‌شبوونی زمانی كوردی به‌سر چه‌ند دیالێكتێكدا</a:t>
            </a:r>
          </a:p>
          <a:p>
            <a:pPr marL="0" indent="0" algn="r">
              <a:buNone/>
            </a:pPr>
            <a:r>
              <a:rPr lang="ar-JO" dirty="0"/>
              <a:t>1- هۆی سروشتی و جوگرافی</a:t>
            </a:r>
          </a:p>
          <a:p>
            <a:pPr marL="0" indent="0" algn="r">
              <a:buNone/>
            </a:pPr>
            <a:r>
              <a:rPr lang="ar-JO" dirty="0"/>
              <a:t>2- هۆی رامیاری(سیاسی) ناوخۆی و ده‌ره‌كی</a:t>
            </a:r>
            <a:endParaRPr lang="en-US" dirty="0"/>
          </a:p>
        </p:txBody>
      </p:sp>
    </p:spTree>
    <p:extLst>
      <p:ext uri="{BB962C8B-B14F-4D97-AF65-F5344CB8AC3E}">
        <p14:creationId xmlns:p14="http://schemas.microsoft.com/office/powerpoint/2010/main" val="16797964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C2FB1-5C36-ECD9-4E46-118DA24FAC7C}"/>
              </a:ext>
            </a:extLst>
          </p:cNvPr>
          <p:cNvSpPr>
            <a:spLocks noGrp="1"/>
          </p:cNvSpPr>
          <p:nvPr>
            <p:ph type="title"/>
          </p:nvPr>
        </p:nvSpPr>
        <p:spPr/>
        <p:txBody>
          <a:bodyPr/>
          <a:lstStyle/>
          <a:p>
            <a:pPr algn="r"/>
            <a:r>
              <a:rPr lang="ar-JO" dirty="0"/>
              <a:t>زمانی كوردی </a:t>
            </a:r>
            <a:endParaRPr lang="en-US" dirty="0"/>
          </a:p>
        </p:txBody>
      </p:sp>
      <p:sp>
        <p:nvSpPr>
          <p:cNvPr id="3" name="Content Placeholder 2">
            <a:extLst>
              <a:ext uri="{FF2B5EF4-FFF2-40B4-BE49-F238E27FC236}">
                <a16:creationId xmlns:a16="http://schemas.microsoft.com/office/drawing/2014/main" id="{93E13D76-37B3-330E-490D-9EF7155DD5B2}"/>
              </a:ext>
            </a:extLst>
          </p:cNvPr>
          <p:cNvSpPr>
            <a:spLocks noGrp="1"/>
          </p:cNvSpPr>
          <p:nvPr>
            <p:ph idx="1"/>
          </p:nvPr>
        </p:nvSpPr>
        <p:spPr/>
        <p:txBody>
          <a:bodyPr/>
          <a:lstStyle/>
          <a:p>
            <a:pPr marL="0" indent="0" algn="r" rtl="1">
              <a:buNone/>
            </a:pPr>
            <a:r>
              <a:rPr lang="ar-JO" dirty="0"/>
              <a:t>زمانی كوردی یه‌كێ له‌ زمانه‌ هیند و ئه‌وروپی یه‌و له‌گه‌ڵ زمانه‌كانی تری ئاریایی خزمایه‌تیه‌كی نزیكی هه‌یه‌، زمانی هیندۆ ئه‌وروپی زمانی ئه‌و گه‌لانه‌یه‌ كه‌ ده‌كه‌ونه‌ ناوه‌راستی ئاسیا هه‌تا ئه‌و په‌ری كه‌ناری رۆژئاوای ئه‌وروپا، ده‌كرێته‌ چوار كۆمه‌له‌وه‌:</a:t>
            </a:r>
          </a:p>
          <a:p>
            <a:pPr marL="0" indent="0" algn="r" rtl="1">
              <a:buNone/>
            </a:pPr>
            <a:r>
              <a:rPr lang="ar-JO" dirty="0"/>
              <a:t>1-كۆمه‌له‌ی رۆژهه‌لاتی</a:t>
            </a:r>
          </a:p>
          <a:p>
            <a:pPr marL="0" indent="0" algn="r" rtl="1">
              <a:buNone/>
            </a:pPr>
            <a:r>
              <a:rPr lang="ar-JO" dirty="0"/>
              <a:t>2-كۆمه‌لی هیندی</a:t>
            </a:r>
          </a:p>
          <a:p>
            <a:pPr marL="0" indent="0" algn="r" rtl="1">
              <a:buNone/>
            </a:pPr>
            <a:r>
              <a:rPr lang="ar-JO" dirty="0"/>
              <a:t>3-كۆمه‌له‌ی ئیرانی كه‌ زمانه‌كانی( فارسی كۆن، فارسی نوێ، كوردی، ئه‌فغانی، بلوجی)  پێكدێ</a:t>
            </a:r>
          </a:p>
          <a:p>
            <a:pPr marL="0" indent="0" algn="r" rtl="1">
              <a:buNone/>
            </a:pPr>
            <a:r>
              <a:rPr lang="ar-JO" dirty="0"/>
              <a:t>4- كۆمه‌له‌ی رۆژئاوایی</a:t>
            </a:r>
            <a:endParaRPr lang="en-US" dirty="0"/>
          </a:p>
        </p:txBody>
      </p:sp>
    </p:spTree>
    <p:extLst>
      <p:ext uri="{BB962C8B-B14F-4D97-AF65-F5344CB8AC3E}">
        <p14:creationId xmlns:p14="http://schemas.microsoft.com/office/powerpoint/2010/main" val="24344960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713E-2510-65C2-9B1C-B5D0A615AA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6FCF08-EB23-6AE4-4019-C935C9DDE228}"/>
              </a:ext>
            </a:extLst>
          </p:cNvPr>
          <p:cNvSpPr>
            <a:spLocks noGrp="1"/>
          </p:cNvSpPr>
          <p:nvPr>
            <p:ph idx="1"/>
          </p:nvPr>
        </p:nvSpPr>
        <p:spPr/>
        <p:txBody>
          <a:bodyPr/>
          <a:lstStyle/>
          <a:p>
            <a:pPr algn="r"/>
            <a:r>
              <a:rPr lang="ar-JO" dirty="0"/>
              <a:t>زمانی كوردی ئه‌و زمانه‌یه‌ مادده‌كان قسه‌یان پێكردووه‌، چونكه‌ نه‌ژادی كورده‌كان ده‌چێته‌وه‌ سه‌ر مادده‌كان، هه‌ندێك پێیان وایه‌، هۆزه‌كانی لۆلۆ، گوتیو كاسی، سۆباری زاراوه‌ی تایبه‌تی خۆیان هه‌بووه‌و زمانه‌كه‌یان ده‌چێته‌وه‌ سه‌ر زمانی ماد ی.</a:t>
            </a:r>
            <a:endParaRPr lang="en-US" dirty="0"/>
          </a:p>
        </p:txBody>
      </p:sp>
    </p:spTree>
    <p:extLst>
      <p:ext uri="{BB962C8B-B14F-4D97-AF65-F5344CB8AC3E}">
        <p14:creationId xmlns:p14="http://schemas.microsoft.com/office/powerpoint/2010/main" val="19146540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907D18-87C3-2E05-9E05-873B4681DE3C}"/>
              </a:ext>
            </a:extLst>
          </p:cNvPr>
          <p:cNvSpPr>
            <a:spLocks noGrp="1"/>
          </p:cNvSpPr>
          <p:nvPr>
            <p:ph idx="1"/>
          </p:nvPr>
        </p:nvSpPr>
        <p:spPr>
          <a:xfrm>
            <a:off x="838200" y="159026"/>
            <a:ext cx="10515600" cy="6017937"/>
          </a:xfrm>
        </p:spPr>
        <p:txBody>
          <a:bodyPr>
            <a:normAutofit fontScale="85000" lnSpcReduction="20000"/>
          </a:bodyPr>
          <a:lstStyle/>
          <a:p>
            <a:pPr marL="0" indent="0" algn="r">
              <a:buNone/>
            </a:pPr>
            <a:r>
              <a:rPr lang="ar-JO" dirty="0"/>
              <a:t>دابه‌شكردنی دیالیكته‌كانی زمانی كوردی</a:t>
            </a:r>
          </a:p>
          <a:p>
            <a:pPr marL="0" indent="0" algn="r">
              <a:buNone/>
            </a:pPr>
            <a:r>
              <a:rPr lang="ar-JO" dirty="0"/>
              <a:t>شه‌رفخانی بدلیسی یه‌كه‌م كه‌س بووه‌ دابه‌شی كردووه‌ بۆ: </a:t>
            </a:r>
          </a:p>
          <a:p>
            <a:pPr marL="0" indent="0" algn="r">
              <a:buNone/>
            </a:pPr>
            <a:r>
              <a:rPr lang="ar-JO" dirty="0"/>
              <a:t>1-كرمانج</a:t>
            </a:r>
          </a:p>
          <a:p>
            <a:pPr marL="0" indent="0" algn="r" rtl="1">
              <a:buNone/>
            </a:pPr>
            <a:r>
              <a:rPr lang="ar-JO" dirty="0"/>
              <a:t>2-لور</a:t>
            </a:r>
          </a:p>
          <a:p>
            <a:pPr marL="0" indent="0" algn="r">
              <a:buNone/>
            </a:pPr>
            <a:r>
              <a:rPr lang="ar-JO" dirty="0"/>
              <a:t>3-كه‌لهور</a:t>
            </a:r>
          </a:p>
          <a:p>
            <a:pPr marL="0" indent="0" algn="r">
              <a:buNone/>
            </a:pPr>
            <a:r>
              <a:rPr lang="ar-JO" dirty="0"/>
              <a:t>4-گۆران</a:t>
            </a:r>
          </a:p>
          <a:p>
            <a:pPr marL="0" indent="0" algn="r">
              <a:buNone/>
            </a:pPr>
            <a:r>
              <a:rPr lang="ar-JO" dirty="0"/>
              <a:t> پاشان محه‌مه‌د مه‌ردۆخی له‌ كتێبی( میژووی كوردو كوردستان)ة ئه‌نین زه‌كی به‌ك،  شیخ محمدی خال، ....</a:t>
            </a:r>
          </a:p>
          <a:p>
            <a:pPr marL="0" indent="0" algn="r">
              <a:buNone/>
            </a:pPr>
            <a:endParaRPr lang="ar-JO" dirty="0"/>
          </a:p>
          <a:p>
            <a:pPr marL="0" indent="0" algn="r">
              <a:buNone/>
            </a:pPr>
            <a:r>
              <a:rPr lang="ar-JO" dirty="0"/>
              <a:t>دكتۆر عزه‌دین مسته‌فا رسول  له‌ كتێبی ( زمانی ئه‌ده‌بی یه‌كگرتووی كوردی)</a:t>
            </a:r>
          </a:p>
          <a:p>
            <a:pPr marL="0" indent="0" algn="r">
              <a:buNone/>
            </a:pPr>
            <a:r>
              <a:rPr lang="ar-JO" dirty="0"/>
              <a:t>دابه‌شلی كردووه‌</a:t>
            </a:r>
          </a:p>
          <a:p>
            <a:pPr marL="0" indent="0" algn="r">
              <a:buNone/>
            </a:pPr>
            <a:r>
              <a:rPr lang="ar-JO" dirty="0"/>
              <a:t>1-لوور</a:t>
            </a:r>
          </a:p>
          <a:p>
            <a:pPr marL="0" indent="0" algn="r" rtl="1">
              <a:buNone/>
            </a:pPr>
            <a:r>
              <a:rPr lang="ar-JO" dirty="0"/>
              <a:t>2-كرمانجی ژوورو( بۆتانی، هه‌كاری، بادینی، بایه‌زیدی، ئاشنایی)</a:t>
            </a:r>
          </a:p>
          <a:p>
            <a:pPr marL="0" indent="0" algn="r" rtl="1">
              <a:buNone/>
            </a:pPr>
            <a:r>
              <a:rPr lang="ar-JO" dirty="0"/>
              <a:t>3-گۆران (هه‌ورامی</a:t>
            </a:r>
          </a:p>
          <a:p>
            <a:pPr marL="0" indent="0" algn="r" rtl="1">
              <a:buNone/>
            </a:pPr>
            <a:r>
              <a:rPr lang="ar-JO" dirty="0"/>
              <a:t>4-كرمانجی خواروو(سۆرانی، سلیمانی، موكری، گه‌رمیانی)</a:t>
            </a:r>
          </a:p>
          <a:p>
            <a:pPr marL="0" indent="0" algn="r">
              <a:buNone/>
            </a:pPr>
            <a:r>
              <a:rPr lang="ar-JO" dirty="0"/>
              <a:t> </a:t>
            </a:r>
            <a:endParaRPr lang="en-US" dirty="0"/>
          </a:p>
        </p:txBody>
      </p:sp>
    </p:spTree>
    <p:extLst>
      <p:ext uri="{BB962C8B-B14F-4D97-AF65-F5344CB8AC3E}">
        <p14:creationId xmlns:p14="http://schemas.microsoft.com/office/powerpoint/2010/main" val="460574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2CC8DD-B012-9DD8-F6AD-BD5CAFA93652}"/>
              </a:ext>
            </a:extLst>
          </p:cNvPr>
          <p:cNvSpPr>
            <a:spLocks noGrp="1"/>
          </p:cNvSpPr>
          <p:nvPr>
            <p:ph idx="1"/>
          </p:nvPr>
        </p:nvSpPr>
        <p:spPr>
          <a:xfrm>
            <a:off x="838200" y="887896"/>
            <a:ext cx="10515600" cy="5289067"/>
          </a:xfrm>
        </p:spPr>
        <p:txBody>
          <a:bodyPr>
            <a:normAutofit fontScale="92500" lnSpcReduction="10000"/>
          </a:bodyPr>
          <a:lstStyle/>
          <a:p>
            <a:pPr algn="r" rtl="1"/>
            <a:r>
              <a:rPr lang="ar-JO" dirty="0"/>
              <a:t>سنورو نه‌خشه‌ی دیالێكته‌كانی زمانی كوردی</a:t>
            </a:r>
          </a:p>
          <a:p>
            <a:pPr algn="r" rtl="1"/>
            <a:endParaRPr lang="ar-JO" dirty="0"/>
          </a:p>
          <a:p>
            <a:pPr marL="0" indent="0" algn="r" rtl="1">
              <a:buNone/>
            </a:pPr>
            <a:r>
              <a:rPr lang="ar-JO" dirty="0"/>
              <a:t>-یه‌كه‌م : دیالیكتی كرمانجی سه‌روو(باكور) كورده‌كانی توركیا، كورده‌كانی باشوری خۆرئاوای ئه‌رمه‌نستان، روسیا و سوریا، پاریزگای دهۆك</a:t>
            </a:r>
          </a:p>
          <a:p>
            <a:pPr marL="0" indent="0" algn="r" rtl="1">
              <a:buNone/>
            </a:pPr>
            <a:r>
              <a:rPr lang="ar-JO" dirty="0"/>
              <a:t>لقه‌كانی</a:t>
            </a:r>
          </a:p>
          <a:p>
            <a:pPr marL="0" indent="0" algn="r" rtl="1">
              <a:buNone/>
            </a:pPr>
            <a:r>
              <a:rPr lang="ar-JO" dirty="0"/>
              <a:t>-بایه‌زیدی</a:t>
            </a:r>
          </a:p>
          <a:p>
            <a:pPr marL="0" indent="0" algn="r" rtl="1">
              <a:buNone/>
            </a:pPr>
            <a:r>
              <a:rPr lang="ar-JO" dirty="0"/>
              <a:t>-هه‌كاری</a:t>
            </a:r>
          </a:p>
          <a:p>
            <a:pPr marL="0" indent="0" algn="r" rtl="1">
              <a:buNone/>
            </a:pPr>
            <a:r>
              <a:rPr lang="ar-JO" dirty="0"/>
              <a:t>-بۆتانی</a:t>
            </a:r>
          </a:p>
          <a:p>
            <a:pPr marL="0" indent="0" algn="r" rtl="1">
              <a:buNone/>
            </a:pPr>
            <a:r>
              <a:rPr lang="ar-JO" dirty="0"/>
              <a:t>-شه‌مدینانی</a:t>
            </a:r>
          </a:p>
          <a:p>
            <a:pPr marL="0" indent="0" algn="r" rtl="1">
              <a:buNone/>
            </a:pPr>
            <a:r>
              <a:rPr lang="ar-JO" dirty="0"/>
              <a:t>-بادینانی</a:t>
            </a:r>
          </a:p>
          <a:p>
            <a:pPr marL="0" indent="0" algn="r" rtl="1">
              <a:buNone/>
            </a:pPr>
            <a:r>
              <a:rPr lang="ar-JO" dirty="0"/>
              <a:t>-به‌شه‌ دیالیكتی خۆرئاو، ئورفه‌، خه‌رپوت، عفرین</a:t>
            </a:r>
          </a:p>
          <a:p>
            <a:pPr marL="0" indent="0" algn="r" rtl="1">
              <a:buNone/>
            </a:pPr>
            <a:r>
              <a:rPr lang="ar-JO" dirty="0"/>
              <a:t>-</a:t>
            </a:r>
          </a:p>
          <a:p>
            <a:pPr marL="0" indent="0" algn="r" rtl="1">
              <a:buNone/>
            </a:pPr>
            <a:endParaRPr lang="en-US" dirty="0"/>
          </a:p>
        </p:txBody>
      </p:sp>
    </p:spTree>
    <p:extLst>
      <p:ext uri="{BB962C8B-B14F-4D97-AF65-F5344CB8AC3E}">
        <p14:creationId xmlns:p14="http://schemas.microsoft.com/office/powerpoint/2010/main" val="26017851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3653BB-5027-A6D3-CC71-62B691501408}"/>
              </a:ext>
            </a:extLst>
          </p:cNvPr>
          <p:cNvSpPr>
            <a:spLocks noGrp="1"/>
          </p:cNvSpPr>
          <p:nvPr>
            <p:ph idx="1"/>
          </p:nvPr>
        </p:nvSpPr>
        <p:spPr/>
        <p:txBody>
          <a:bodyPr/>
          <a:lstStyle/>
          <a:p>
            <a:pPr algn="r" rtl="1"/>
            <a:r>
              <a:rPr lang="ar-JO" dirty="0"/>
              <a:t>دووه‌م: دیالیكتی كرمانجی ناوه‌راست</a:t>
            </a:r>
          </a:p>
          <a:p>
            <a:pPr marL="0" indent="0" algn="r" rtl="1">
              <a:buNone/>
            </a:pPr>
            <a:r>
              <a:rPr lang="ar-JO" dirty="0"/>
              <a:t>-موكری</a:t>
            </a:r>
          </a:p>
          <a:p>
            <a:pPr marL="0" indent="0" algn="r" rtl="1">
              <a:buNone/>
            </a:pPr>
            <a:r>
              <a:rPr lang="ar-JO" dirty="0"/>
              <a:t>-سۆرانی ، هه‌ولیر </a:t>
            </a:r>
          </a:p>
          <a:p>
            <a:pPr marL="0" indent="0" algn="r" rtl="1">
              <a:buNone/>
            </a:pPr>
            <a:r>
              <a:rPr lang="ar-JO" dirty="0"/>
              <a:t>-ئه‌رده‌لانی، سنه‌ قه‌زای پشده‌ر</a:t>
            </a:r>
          </a:p>
          <a:p>
            <a:pPr marL="0" indent="0" algn="r" rtl="1">
              <a:buNone/>
            </a:pPr>
            <a:r>
              <a:rPr lang="ar-JO" dirty="0"/>
              <a:t>-سلیمانی</a:t>
            </a:r>
          </a:p>
          <a:p>
            <a:pPr marL="0" indent="0" algn="r" rtl="1">
              <a:buNone/>
            </a:pPr>
            <a:r>
              <a:rPr lang="ar-JO" dirty="0"/>
              <a:t>-گه‌رمیان</a:t>
            </a:r>
          </a:p>
          <a:p>
            <a:pPr marL="0" indent="0" algn="r" rtl="1">
              <a:buNone/>
            </a:pPr>
            <a:r>
              <a:rPr lang="ar-JO" dirty="0"/>
              <a:t>:</a:t>
            </a:r>
          </a:p>
          <a:p>
            <a:pPr algn="r" rtl="1"/>
            <a:endParaRPr lang="en-US" dirty="0"/>
          </a:p>
        </p:txBody>
      </p:sp>
    </p:spTree>
    <p:extLst>
      <p:ext uri="{BB962C8B-B14F-4D97-AF65-F5344CB8AC3E}">
        <p14:creationId xmlns:p14="http://schemas.microsoft.com/office/powerpoint/2010/main" val="32091408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5AAD-29BF-932F-6C68-15A2AA439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A2208D-7607-1A54-CE90-5FD3263D5875}"/>
              </a:ext>
            </a:extLst>
          </p:cNvPr>
          <p:cNvSpPr>
            <a:spLocks noGrp="1"/>
          </p:cNvSpPr>
          <p:nvPr>
            <p:ph idx="1"/>
          </p:nvPr>
        </p:nvSpPr>
        <p:spPr/>
        <p:txBody>
          <a:bodyPr/>
          <a:lstStyle/>
          <a:p>
            <a:pPr algn="r" rtl="1"/>
            <a:r>
              <a:rPr lang="ar-JO" dirty="0"/>
              <a:t>-سێیه‌م: دیالیكتی كرمانجی باشور(خواروو)</a:t>
            </a:r>
          </a:p>
          <a:p>
            <a:pPr algn="r" rtl="1"/>
            <a:r>
              <a:rPr lang="ar-JO" dirty="0"/>
              <a:t>-له‌كی</a:t>
            </a:r>
          </a:p>
          <a:p>
            <a:pPr algn="r" rtl="1"/>
            <a:r>
              <a:rPr lang="ar-JO" dirty="0"/>
              <a:t>-به‌ختیاری</a:t>
            </a:r>
          </a:p>
          <a:p>
            <a:pPr algn="r" rtl="1"/>
            <a:r>
              <a:rPr lang="ar-JO" dirty="0"/>
              <a:t>-مامه‌سه‌نی</a:t>
            </a:r>
          </a:p>
          <a:p>
            <a:pPr algn="r" rtl="1"/>
            <a:r>
              <a:rPr lang="ar-JO" dirty="0"/>
              <a:t>كۆهگلۆ، له‌ باشوری ناوچه‌كانی به‌ختیاری و ده‌وروبه‌ری كێوی دنیا</a:t>
            </a:r>
            <a:endParaRPr lang="en-US" dirty="0"/>
          </a:p>
        </p:txBody>
      </p:sp>
    </p:spTree>
    <p:extLst>
      <p:ext uri="{BB962C8B-B14F-4D97-AF65-F5344CB8AC3E}">
        <p14:creationId xmlns:p14="http://schemas.microsoft.com/office/powerpoint/2010/main" val="3422182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C0F0B-920A-BF47-55C0-AFA8AC3134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6878E4-C9A3-58D0-34B7-8696F3D07BF5}"/>
              </a:ext>
            </a:extLst>
          </p:cNvPr>
          <p:cNvSpPr>
            <a:spLocks noGrp="1"/>
          </p:cNvSpPr>
          <p:nvPr>
            <p:ph idx="1"/>
          </p:nvPr>
        </p:nvSpPr>
        <p:spPr/>
        <p:txBody>
          <a:bodyPr/>
          <a:lstStyle/>
          <a:p>
            <a:pPr algn="r" rtl="1"/>
            <a:r>
              <a:rPr lang="ar-IQ" dirty="0">
                <a:effectLst/>
                <a:latin typeface="Unikurd Goran" panose="020B0604030504040204" pitchFamily="34" charset="-78"/>
                <a:ea typeface="Calibri" panose="020F0502020204030204" pitchFamily="34" charset="0"/>
                <a:cs typeface="Unikurd Goran" panose="020B0604030504040204" pitchFamily="34" charset="-78"/>
              </a:rPr>
              <a:t>ئه‌ولیا چلبى ده‌رباره‌ى ئه‌بدال خانى بدلیس ده‌لێ: سه‌عاتزانێكى بلیمه‌ته‌، سه‌عاتى رۆژانه‌و مانگانه‌و سالانه‌و سه‌عاتى سه‌ر بورج و سه‌عاتى وریاكه‌ره‌وه‌ خۆى دروستى ده‌كات. ئه‌بدال خانى بدلیس به‌له‌مى دروست كردوه‌.</a:t>
            </a:r>
          </a:p>
          <a:p>
            <a:pPr algn="r" rtl="1"/>
            <a:endParaRPr lang="en-US" dirty="0"/>
          </a:p>
        </p:txBody>
      </p:sp>
    </p:spTree>
    <p:extLst>
      <p:ext uri="{BB962C8B-B14F-4D97-AF65-F5344CB8AC3E}">
        <p14:creationId xmlns:p14="http://schemas.microsoft.com/office/powerpoint/2010/main" val="35073151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D7C5-A4D3-9261-B4AF-74C40813C7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2B7E04-67E6-CA34-52FF-CA0D929C0876}"/>
              </a:ext>
            </a:extLst>
          </p:cNvPr>
          <p:cNvSpPr>
            <a:spLocks noGrp="1"/>
          </p:cNvSpPr>
          <p:nvPr>
            <p:ph idx="1"/>
          </p:nvPr>
        </p:nvSpPr>
        <p:spPr/>
        <p:txBody>
          <a:bodyPr/>
          <a:lstStyle/>
          <a:p>
            <a:pPr algn="r" rtl="1"/>
            <a:r>
              <a:rPr lang="ar-JO" dirty="0"/>
              <a:t>چواره‌م: دیالیكتی گۆران:</a:t>
            </a:r>
          </a:p>
          <a:p>
            <a:pPr algn="r" rtl="1"/>
            <a:r>
              <a:rPr lang="ar-JO" dirty="0"/>
              <a:t>له‌ باكوری قسرشیرین- ده‌ست پێده‌كات به‌ره‌و شاخه‌كانی هه‌وره‌مان سه‌رچاوه‌كانی سیراوه‌نه‌وه‌ به‌ره‌و خۆرهه‌لات تا كرماشان</a:t>
            </a:r>
          </a:p>
          <a:p>
            <a:pPr algn="r" rtl="1"/>
            <a:r>
              <a:rPr lang="ar-JO" dirty="0"/>
              <a:t>-پێكدیت له‌:</a:t>
            </a:r>
          </a:p>
          <a:p>
            <a:pPr algn="r" rtl="1"/>
            <a:r>
              <a:rPr lang="ar-JO" dirty="0"/>
              <a:t>-گۆرانی ره‌سه‌ن</a:t>
            </a:r>
          </a:p>
          <a:p>
            <a:pPr algn="r" rtl="1"/>
            <a:r>
              <a:rPr lang="ar-JO" dirty="0"/>
              <a:t>-هه‌وامان  دانشتوانی شاخه‌كانی هه‌ورامان</a:t>
            </a:r>
          </a:p>
          <a:p>
            <a:pPr algn="r" rtl="1"/>
            <a:r>
              <a:rPr lang="ar-JO" dirty="0"/>
              <a:t>-زازا كوردستانی باكور_ ئه‌رزه‌رۆم-موش-ئه‌رزنجان ده‌كه‌ونه‌ ناوچه‌ی ده‌رسیم</a:t>
            </a:r>
            <a:endParaRPr lang="en-US" dirty="0"/>
          </a:p>
        </p:txBody>
      </p:sp>
    </p:spTree>
    <p:extLst>
      <p:ext uri="{BB962C8B-B14F-4D97-AF65-F5344CB8AC3E}">
        <p14:creationId xmlns:p14="http://schemas.microsoft.com/office/powerpoint/2010/main" val="16170640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EF3378-E7C9-28F8-4561-12D919D10AC1}"/>
              </a:ext>
            </a:extLst>
          </p:cNvPr>
          <p:cNvSpPr>
            <a:spLocks noGrp="1"/>
          </p:cNvSpPr>
          <p:nvPr>
            <p:ph idx="1"/>
          </p:nvPr>
        </p:nvSpPr>
        <p:spPr>
          <a:xfrm>
            <a:off x="838200" y="609600"/>
            <a:ext cx="10515600" cy="5567363"/>
          </a:xfrm>
        </p:spPr>
        <p:txBody>
          <a:bodyPr/>
          <a:lstStyle/>
          <a:p>
            <a:pPr marL="0" indent="0" algn="ctr" rtl="1">
              <a:buNone/>
            </a:pPr>
            <a:r>
              <a:rPr lang="ar-JO" dirty="0"/>
              <a:t>ئه‌لف و بێ ی كوردی</a:t>
            </a:r>
          </a:p>
          <a:p>
            <a:pPr marL="0" indent="0" algn="r" rtl="1">
              <a:buNone/>
            </a:pPr>
            <a:r>
              <a:rPr lang="ar-JO" dirty="0"/>
              <a:t>پێناسه‌ی ئه‌لفبێ: </a:t>
            </a:r>
          </a:p>
          <a:p>
            <a:pPr marL="0" indent="0" algn="r" rtl="1">
              <a:buNone/>
            </a:pPr>
            <a:r>
              <a:rPr lang="ar-JO" dirty="0"/>
              <a:t>سیسته‌می نوسینی زمانه‌</a:t>
            </a:r>
          </a:p>
          <a:p>
            <a:pPr marL="0" indent="0" algn="r" rtl="1">
              <a:buNone/>
            </a:pPr>
            <a:r>
              <a:rPr lang="ar-JO" dirty="0"/>
              <a:t>ده‌توانین بلین: كۆمه‌لێك پیتی ستانده‌ر یاخود كۆمه‌لێك هێما(نوسراوی) سه‌ره‌كین</a:t>
            </a:r>
          </a:p>
          <a:p>
            <a:pPr marL="0" indent="0" algn="r" rtl="1">
              <a:buNone/>
            </a:pPr>
            <a:r>
              <a:rPr lang="ar-JO" dirty="0"/>
              <a:t>-پیتی ستانده‌ر، ئه‌و پیتانه‌ن كه‌ له‌ زمانێكدا دانیان پێنراوه‌ ونوسینیان پێده‌كرێت هه‌موو خوێنه‌وارێكی زمانه‌كه‌ ده‌یانناسێته‌وه‌</a:t>
            </a:r>
          </a:p>
          <a:p>
            <a:pPr marL="0" indent="0" algn="r" rtl="1">
              <a:buNone/>
            </a:pPr>
            <a:endParaRPr lang="ar-JO" dirty="0"/>
          </a:p>
          <a:p>
            <a:pPr marL="0" indent="0" algn="r" rtl="1">
              <a:buNone/>
            </a:pPr>
            <a:r>
              <a:rPr lang="ar-JO" dirty="0"/>
              <a:t>-له‌ كۆندا سیسته‌می نوسین زیاتر (وینه‌یی) و (بیرۆكه‌یی) بووه‌</a:t>
            </a:r>
          </a:p>
          <a:p>
            <a:pPr marL="0" indent="0" algn="r" rtl="1">
              <a:buNone/>
            </a:pPr>
            <a:r>
              <a:rPr lang="ar-JO" dirty="0"/>
              <a:t>هه‌ربۆیه‌ میژووی نوسینی لۆگۆگرافی له‌ ئه‌لفابێتیكی كۆنتره‌</a:t>
            </a:r>
          </a:p>
          <a:p>
            <a:pPr marL="0" indent="0" algn="r" rtl="1">
              <a:buNone/>
            </a:pPr>
            <a:r>
              <a:rPr lang="ar-JO" dirty="0"/>
              <a:t>ئه‌و خه‌تانه‌ی پیش ئیسلام هه‌بوون زیاتر لۆگۆگرافی بوون نه‌ك ئه‌لفابێتیكی، چونكه‌ هێمابوون نه‌ك پیت</a:t>
            </a:r>
            <a:endParaRPr lang="en-US" dirty="0"/>
          </a:p>
        </p:txBody>
      </p:sp>
    </p:spTree>
    <p:extLst>
      <p:ext uri="{BB962C8B-B14F-4D97-AF65-F5344CB8AC3E}">
        <p14:creationId xmlns:p14="http://schemas.microsoft.com/office/powerpoint/2010/main" val="28337885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8461-B153-36CB-962A-80945B0D2C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9F24D5-EF12-F9CE-124F-222488C965AC}"/>
              </a:ext>
            </a:extLst>
          </p:cNvPr>
          <p:cNvSpPr>
            <a:spLocks noGrp="1"/>
          </p:cNvSpPr>
          <p:nvPr>
            <p:ph idx="1"/>
          </p:nvPr>
        </p:nvSpPr>
        <p:spPr/>
        <p:txBody>
          <a:bodyPr>
            <a:normAutofit/>
          </a:bodyPr>
          <a:lstStyle/>
          <a:p>
            <a:pPr algn="r" rtl="1"/>
            <a:r>
              <a:rPr lang="ar-JO" dirty="0"/>
              <a:t>سیسته‌می نوسین له‌ زمانی كوردی چ شێوه‌ی كوردی یا لاتینی، سیسته‌مێكی ئه‌لفبیتیه‌، هه‌روه‌ك عه‌ره‌بی وئینگلیزهی...هتد</a:t>
            </a:r>
          </a:p>
          <a:p>
            <a:pPr algn="r" rtl="1"/>
            <a:endParaRPr lang="ar-JO" dirty="0"/>
          </a:p>
          <a:p>
            <a:pPr algn="r" rtl="1"/>
            <a:r>
              <a:rPr lang="ar-JO" dirty="0"/>
              <a:t>ئه‌لفبی نوێ ی كوردی:</a:t>
            </a:r>
          </a:p>
          <a:p>
            <a:pPr marL="0" indent="0" algn="r" rtl="1">
              <a:buNone/>
            </a:pPr>
            <a:r>
              <a:rPr lang="ar-JO" dirty="0"/>
              <a:t>ئه‌و ئه‌لفبێ یه‌ یه‌ كه‌ كورد له‌سه‌ر شێوارزی ئه‌لفبێ ی عه‌ره‌بی دایمه‌زراندووه‌و تایبه‌تمه‌ندی زمانی خۆیان پاراست، هه‌روه‌ك چۆن فاسه‌كان، ئه‌لبی خۆیان دامه‌زراند، </a:t>
            </a:r>
          </a:p>
          <a:p>
            <a:pPr marL="0" indent="0" algn="r" rtl="1">
              <a:buNone/>
            </a:pPr>
            <a:r>
              <a:rPr lang="ar-JO" dirty="0"/>
              <a:t>ئه‌و پیته‌ هاوبه‌شانه‌ی له‌ هه‌رسی زمانی عه‌ره‌بی و فارسی و كوردی هه‌بوون وه‌ك خۆیان مانه‌وه‌، به‌لام پیتی تایبه‌ت به‌ خۆیان كه‌ له‌ زمانی عه‌ره‌بی دانه‌بوو بۆ ئه‌لفبییه‌كه‌ زیادكرد، له‌ ئه‌نجام ئه‌لفبیی كوردی له‌ دایك بوو، به‌ هاوكاری ئه‌لفبی عه‌ره‌بی.</a:t>
            </a:r>
          </a:p>
          <a:p>
            <a:pPr marL="0" indent="0" algn="r" rtl="1">
              <a:buNone/>
            </a:pPr>
            <a:endParaRPr lang="en-US" dirty="0"/>
          </a:p>
        </p:txBody>
      </p:sp>
    </p:spTree>
    <p:extLst>
      <p:ext uri="{BB962C8B-B14F-4D97-AF65-F5344CB8AC3E}">
        <p14:creationId xmlns:p14="http://schemas.microsoft.com/office/powerpoint/2010/main" val="28004908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C271-39CB-1E34-019E-83AD6C62B5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AAC0A9-C5ED-36CA-A7CB-A08443339EF1}"/>
              </a:ext>
            </a:extLst>
          </p:cNvPr>
          <p:cNvSpPr>
            <a:spLocks noGrp="1"/>
          </p:cNvSpPr>
          <p:nvPr>
            <p:ph idx="1"/>
          </p:nvPr>
        </p:nvSpPr>
        <p:spPr/>
        <p:txBody>
          <a:bodyPr>
            <a:normAutofit fontScale="92500"/>
          </a:bodyPr>
          <a:lstStyle/>
          <a:p>
            <a:pPr algn="r" rtl="1"/>
            <a:r>
              <a:rPr lang="ar-JO" dirty="0"/>
              <a:t>زمانی كوردی ئه‌لفبیه‌كی كوردی هه‌یه‌ سیماو ئه‌دگاره‌كانی زمانی كوردی ده‌نوێنێ نه‌ك عه‌ره‌بی</a:t>
            </a:r>
          </a:p>
          <a:p>
            <a:pPr algn="r" rtl="1"/>
            <a:r>
              <a:rPr lang="ar-JO" dirty="0"/>
              <a:t>ئه‌و ئه‌لفبیه‌ی كورد له‌سه‌ره‌تای ئیسلام بونیه‌وه‌ ئه‌ده‌بی خۆی پی ده‌نوسێته‌وه‌ ئه‌لفبیه‌كی كوردانه‌یه‌</a:t>
            </a:r>
          </a:p>
          <a:p>
            <a:pPr algn="r" rtl="1"/>
            <a:endParaRPr lang="ar-JO" dirty="0"/>
          </a:p>
          <a:p>
            <a:pPr algn="r" rtl="1"/>
            <a:r>
              <a:rPr lang="ar-JO" dirty="0"/>
              <a:t>سه‌ده‌ی 19هه‌م به‌سه‌ره‌تای رێنسانسی زمانی كوردی داده‌نرێت چونكه‌ له‌و سه‌ده‌به‌دواوه‌ به‌به‌رده‌وامی كار له‌سه‌ر زمانی كوردی كراوه‌، </a:t>
            </a:r>
          </a:p>
          <a:p>
            <a:pPr algn="r" rtl="1"/>
            <a:r>
              <a:rPr lang="ar-JO" dirty="0"/>
              <a:t>خه‌لیل خه‌یالی كه‌ هه‌رده‌م به‌ فه‌رهه‌نگ و رێزمانی كوردییه‌وه‌ خه‌ریك بووه‌ به‌ دامه‌زرێنه‌ری ئه‌لفبیی كوردی داده‌نرێت كتێبه‌كه‌شی به‌ ناوی ( ئه‌لفبای كرمانجی) یه‌ له‌ ساڵی 1909 له‌ ئه‌ستنبۆل چاپكراوه‌، ئه‌گه‌رچی ته‌نها له‌(27) لاپه‌ره‌ پێكدێت به‌لام زاده‌ی عه‌قلی كوردییه‌.</a:t>
            </a:r>
          </a:p>
          <a:p>
            <a:pPr algn="r"/>
            <a:endParaRPr lang="en-US" dirty="0"/>
          </a:p>
        </p:txBody>
      </p:sp>
    </p:spTree>
    <p:extLst>
      <p:ext uri="{BB962C8B-B14F-4D97-AF65-F5344CB8AC3E}">
        <p14:creationId xmlns:p14="http://schemas.microsoft.com/office/powerpoint/2010/main" val="37411508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5143B-D7F1-0F30-61F8-C125048F76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DD1359-CA9C-D15E-0CBE-3B4969CE4DB6}"/>
              </a:ext>
            </a:extLst>
          </p:cNvPr>
          <p:cNvSpPr>
            <a:spLocks noGrp="1"/>
          </p:cNvSpPr>
          <p:nvPr>
            <p:ph idx="1"/>
          </p:nvPr>
        </p:nvSpPr>
        <p:spPr/>
        <p:txBody>
          <a:bodyPr>
            <a:normAutofit lnSpcReduction="10000"/>
          </a:bodyPr>
          <a:lstStyle/>
          <a:p>
            <a:pPr algn="r" rtl="1"/>
            <a:r>
              <a:rPr lang="ar-JO" dirty="0"/>
              <a:t>دواتر له‌ باشوری كوردستان زۆرهه‌ولدراوه‌، به‌لام ئه‌و هه‌ولانه‌ زیاتر به‌ رێنوسی كوردی ناسراون كه‌ ده‌كرێت رێزیان بكه‌ین</a:t>
            </a:r>
          </a:p>
          <a:p>
            <a:pPr algn="r" rtl="1"/>
            <a:r>
              <a:rPr lang="ar-JO" dirty="0"/>
              <a:t>1-تۆفیق وه‌هبی 1925، به‌ چۆن حروفێك و چۆن بنوسین</a:t>
            </a:r>
          </a:p>
          <a:p>
            <a:pPr algn="r" rtl="1"/>
            <a:r>
              <a:rPr lang="ar-JO" dirty="0"/>
              <a:t>2-حه‌قی شاویس، 1925، ئیملای كوردی-حروفاتی عه‌ره‌بی</a:t>
            </a:r>
          </a:p>
          <a:p>
            <a:pPr algn="r" rtl="1"/>
            <a:r>
              <a:rPr lang="ar-JO" dirty="0"/>
              <a:t>--</a:t>
            </a:r>
          </a:p>
          <a:p>
            <a:pPr marL="0" indent="0" algn="r" rtl="1">
              <a:buNone/>
            </a:pPr>
            <a:r>
              <a:rPr lang="ar-JO" dirty="0"/>
              <a:t> ئیبراهیم ئه‌مین بالدار 1953 ئه‌لف ه‌بێ نوێ بۆ مندالان</a:t>
            </a:r>
          </a:p>
          <a:p>
            <a:pPr marL="0" indent="0" algn="r" rtl="1">
              <a:buNone/>
            </a:pPr>
            <a:r>
              <a:rPr lang="ar-JO" dirty="0"/>
              <a:t>هیتر</a:t>
            </a:r>
          </a:p>
          <a:p>
            <a:pPr marL="0" indent="0" algn="r" rtl="1">
              <a:buNone/>
            </a:pPr>
            <a:r>
              <a:rPr lang="ar-JO" dirty="0"/>
              <a:t>له‌ دوای دامه‌زراندنی حكومه‌تی عێراق رۆشنبیرانی كورد ئه‌لف و بی كوردیان به‌ جۆریك په‌ره‌پێدا كه‌ هیچ گرفتێكی زانستی و زمانه‌وانی نه‌مێنی و ببیته‌ هۆكارێك بۆ كاركردن له‌سه‌ر زمانێكی فه‌رمی یه‌كگرتوو.</a:t>
            </a:r>
          </a:p>
          <a:p>
            <a:endParaRPr lang="en-US" dirty="0"/>
          </a:p>
        </p:txBody>
      </p:sp>
    </p:spTree>
    <p:extLst>
      <p:ext uri="{BB962C8B-B14F-4D97-AF65-F5344CB8AC3E}">
        <p14:creationId xmlns:p14="http://schemas.microsoft.com/office/powerpoint/2010/main" val="39255138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EFFF-D380-082D-6A65-3D46772D12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5F1D4E-D096-433C-42A5-FCE32AD647ED}"/>
              </a:ext>
            </a:extLst>
          </p:cNvPr>
          <p:cNvSpPr>
            <a:spLocks noGrp="1"/>
          </p:cNvSpPr>
          <p:nvPr>
            <p:ph idx="1"/>
          </p:nvPr>
        </p:nvSpPr>
        <p:spPr/>
        <p:txBody>
          <a:bodyPr>
            <a:normAutofit fontScale="92500" lnSpcReduction="20000"/>
          </a:bodyPr>
          <a:lstStyle/>
          <a:p>
            <a:pPr algn="r" rtl="1"/>
            <a:r>
              <a:rPr lang="ar-JO" dirty="0"/>
              <a:t>نوسینی كوردی به‌لاتینی</a:t>
            </a:r>
          </a:p>
          <a:p>
            <a:pPr algn="r" rtl="1"/>
            <a:endParaRPr lang="ar-JO" dirty="0"/>
          </a:p>
          <a:p>
            <a:pPr algn="r" rtl="1"/>
            <a:r>
              <a:rPr lang="ar-JO" dirty="0"/>
              <a:t>هه‌ولدان بۆ نوسنی كوردی به‌لاتینی كۆن نیه‌ سه‌ده‌ی بیسته‌م به‌سه‌ره‌تای ئه‌م هه‌وله‌ داده‌نرێت</a:t>
            </a:r>
          </a:p>
          <a:p>
            <a:pPr algn="r" rtl="1"/>
            <a:r>
              <a:rPr lang="ar-JO" dirty="0"/>
              <a:t>ئه‌لفبێی لاتینی وه‌ك ئه‌لفبی كوردی ئه‌لفبێیه‌كی فۆنۆگرافیهیه‌، بۆ ده‌نگ، پیت دانراوه‌، نه‌ك هێماو وێنه‌، كۆنتررین نوسن به‌ ئه‌لفبی لاتینی نوسرابێت ده‌گه‌رێته‌وه‌ بۆ سه‌ده‌ی 6ی پ. ز</a:t>
            </a:r>
          </a:p>
          <a:p>
            <a:pPr algn="r" rtl="1"/>
            <a:endParaRPr lang="ar-JO" dirty="0"/>
          </a:p>
          <a:p>
            <a:pPr algn="r" rtl="1"/>
            <a:r>
              <a:rPr lang="ar-JO" dirty="0"/>
              <a:t>رای جیاواز هه‌یه‌ ده‌رباره‌ی دامه‌زراندنی ئه‌لفبی لاتینی له‌ ناوكوردان</a:t>
            </a:r>
          </a:p>
          <a:p>
            <a:pPr algn="r" rtl="1"/>
            <a:r>
              <a:rPr lang="ar-JO" dirty="0"/>
              <a:t>هه‌ندێك (لوتفی فیكری) دامه‌زرێنه‌ری كۆمه‌له‌ی كوردستانی خۆشه‌ویستان له‌ سالی 1912 هه‌ولی داوه‌ ئه‌لفبییه‌كی لاتینی بۆ زمانی كوردی دابنێت، </a:t>
            </a:r>
          </a:p>
          <a:p>
            <a:pPr algn="r" rtl="1"/>
            <a:r>
              <a:rPr lang="ar-JO" dirty="0"/>
              <a:t>له‌ لایه‌كی تر (فائیز به‌گ ) و (عه‌بدوللا جه‌وده‌ت) له‌ ساڵی 1913 كاریان بۆ ئه‌و ئه‌لفبێ یه‌ كردووه‌</a:t>
            </a:r>
          </a:p>
          <a:p>
            <a:pPr algn="r" rtl="1"/>
            <a:endParaRPr lang="en-US" dirty="0"/>
          </a:p>
        </p:txBody>
      </p:sp>
    </p:spTree>
    <p:extLst>
      <p:ext uri="{BB962C8B-B14F-4D97-AF65-F5344CB8AC3E}">
        <p14:creationId xmlns:p14="http://schemas.microsoft.com/office/powerpoint/2010/main" val="15936802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2DBA7-4485-6011-74E3-BCD2F4F28C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CECE59-F0DE-3E65-9566-FA3B6201DC7C}"/>
              </a:ext>
            </a:extLst>
          </p:cNvPr>
          <p:cNvSpPr>
            <a:spLocks noGrp="1"/>
          </p:cNvSpPr>
          <p:nvPr>
            <p:ph idx="1"/>
          </p:nvPr>
        </p:nvSpPr>
        <p:spPr/>
        <p:txBody>
          <a:bodyPr/>
          <a:lstStyle/>
          <a:p>
            <a:pPr algn="r" rtl="1"/>
            <a:r>
              <a:rPr lang="ar-JO" dirty="0"/>
              <a:t>له‌ باشوری كوردستانیش </a:t>
            </a:r>
          </a:p>
          <a:p>
            <a:pPr algn="r" rtl="1"/>
            <a:r>
              <a:rPr lang="ar-JO" dirty="0"/>
              <a:t>ئاماژه‌ بۆ هه‌ولی (شوكری فه‌زلی) شاعیر ده‌كرێ له‌گه‌ل چه‌ندان هه‌ولی دیكه‌ له‌ دوای ساقامگیربوونی هه‌ردوو ده‌وله‌تی توركیاو عێراق</a:t>
            </a:r>
          </a:p>
          <a:p>
            <a:pPr algn="r" rtl="1"/>
            <a:endParaRPr lang="ar-JO" dirty="0"/>
          </a:p>
          <a:p>
            <a:pPr algn="r" rtl="1"/>
            <a:r>
              <a:rPr lang="ar-JO" dirty="0"/>
              <a:t>گیروگرفتی ئه‌لفبیی لاتینی:</a:t>
            </a:r>
          </a:p>
          <a:p>
            <a:pPr algn="r" rtl="1"/>
            <a:r>
              <a:rPr lang="ar-JO" dirty="0"/>
              <a:t>هه‌ندێ پیت له‌ كوردی هه‌ن وه‌ك(ژ،ش،ح،غ،چ..) به‌ ته‌نها پیتێكی ساده‌ی لاتینی نانوسرێن به‌ لكو ده‌بێت پیتێكی تریان بۆ بكرێ </a:t>
            </a:r>
            <a:r>
              <a:rPr lang="ar-JO"/>
              <a:t>به‌ بنه‌چه‌</a:t>
            </a:r>
            <a:endParaRPr lang="ar-JO" dirty="0"/>
          </a:p>
          <a:p>
            <a:pPr algn="r" rtl="1"/>
            <a:r>
              <a:rPr lang="en-US" dirty="0"/>
              <a:t>Z</a:t>
            </a:r>
          </a:p>
        </p:txBody>
      </p:sp>
    </p:spTree>
    <p:extLst>
      <p:ext uri="{BB962C8B-B14F-4D97-AF65-F5344CB8AC3E}">
        <p14:creationId xmlns:p14="http://schemas.microsoft.com/office/powerpoint/2010/main" val="8343339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8B90F-70F0-88D2-3E33-70738B79D62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35584BB-0EC0-F702-AB36-219B71DEB622}"/>
              </a:ext>
            </a:extLst>
          </p:cNvPr>
          <p:cNvSpPr>
            <a:spLocks noGrp="1"/>
          </p:cNvSpPr>
          <p:nvPr>
            <p:ph idx="1"/>
          </p:nvPr>
        </p:nvSpPr>
        <p:spPr/>
        <p:txBody>
          <a:bodyPr/>
          <a:lstStyle/>
          <a:p>
            <a:pPr marL="0" indent="0" algn="ctr" rtl="1">
              <a:buNone/>
            </a:pPr>
            <a:r>
              <a:rPr lang="ar-JO" dirty="0"/>
              <a:t>ئه‌ده‌ب </a:t>
            </a:r>
          </a:p>
          <a:p>
            <a:pPr marL="0" indent="0" algn="r" rtl="1">
              <a:buNone/>
            </a:pPr>
            <a:r>
              <a:rPr lang="ar-JO" dirty="0"/>
              <a:t>ئه‌ده‌ب به‌شێكی دیكه‌ی رۆشنبیریه‌</a:t>
            </a:r>
          </a:p>
          <a:p>
            <a:pPr marL="0" indent="0" algn="r" rtl="1">
              <a:buNone/>
            </a:pPr>
            <a:r>
              <a:rPr lang="ar-JO" dirty="0"/>
              <a:t>ئه‌ده‌ب وه‌ كو زانراوه‌ بریتیه‌ له‌ نواندنی هۆنه‌ر له‌ (گوته‌) و(قسه‌كردن)دا</a:t>
            </a:r>
          </a:p>
          <a:p>
            <a:pPr marL="0" indent="0" algn="r" rtl="1">
              <a:buNone/>
            </a:pPr>
            <a:r>
              <a:rPr lang="ar-JO" dirty="0"/>
              <a:t>گه‌لێ پێناسه‌ی بۆ كراوه‌</a:t>
            </a:r>
          </a:p>
          <a:p>
            <a:pPr marL="0" indent="0" algn="r" rtl="1">
              <a:buNone/>
            </a:pPr>
            <a:r>
              <a:rPr lang="ar-JO" dirty="0"/>
              <a:t>-ئه‌ده‌ب یه‌كێكه‌ له‌ هونه‌ره‌كان وه‌ك ره‌سم و مۆسیقا و بیناسازی به‌لام جیاوازی له‌گه‌ل هونه‌ره‌كان تر كه‌ره‌سه‌كه‌یه‌تی، كه‌ره‌سته‌ی مۆسیقا(ده‌نگ) ه‌ ئی ره‌سم(بۆیه‌) یه‌ كه‌ره‌سته‌ی ئه‌ده‌ب وشه‌یه‌.</a:t>
            </a:r>
            <a:endParaRPr lang="en-US" dirty="0"/>
          </a:p>
        </p:txBody>
      </p:sp>
    </p:spTree>
    <p:extLst>
      <p:ext uri="{BB962C8B-B14F-4D97-AF65-F5344CB8AC3E}">
        <p14:creationId xmlns:p14="http://schemas.microsoft.com/office/powerpoint/2010/main" val="6835813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2304-6602-97A4-43DD-A8799B8913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51EFD8-F0F0-8AD9-E255-EEEF7235D853}"/>
              </a:ext>
            </a:extLst>
          </p:cNvPr>
          <p:cNvSpPr>
            <a:spLocks noGrp="1"/>
          </p:cNvSpPr>
          <p:nvPr>
            <p:ph idx="1"/>
          </p:nvPr>
        </p:nvSpPr>
        <p:spPr/>
        <p:txBody>
          <a:bodyPr/>
          <a:lstStyle/>
          <a:p>
            <a:pPr algn="r" rtl="1"/>
            <a:r>
              <a:rPr lang="ar-JO" dirty="0"/>
              <a:t>مێژووی په‌یدابوونی به‌ رۆژو مانگ و سال ده‌ستنیشان ناكریت چونكه‌ ده‌گه‌رێته‌وه‌ بۆ به‌ر له‌ نووسین ، هه‌ر له‌گه‌ڵ  كۆمه‌له‌ی مرۆیی له‌سه‌ر زه‌وی په‌یدابووه‌ له‌ قسه‌كردندا هونه‌ر نوێندراوه‌ خه‌لك هه‌بووه‌ قسه‌ی له‌ خه‌لكانی تر خۆشترو پوختر بووه‌، ئه‌وه‌ش ئه‌ده‌ب بووه‌.</a:t>
            </a:r>
          </a:p>
          <a:p>
            <a:pPr algn="r" rtl="1"/>
            <a:endParaRPr lang="ar-JO" dirty="0"/>
          </a:p>
          <a:p>
            <a:pPr algn="r" rtl="1"/>
            <a:r>
              <a:rPr lang="ar-JO" dirty="0"/>
              <a:t>كوردیش ده‌وله‌مه‌نده‌ له‌ ئه‌ده‌ب و فۆلكلۆر و ئه‌ده‌بی نوسراو</a:t>
            </a:r>
          </a:p>
          <a:p>
            <a:pPr algn="r" rtl="1"/>
            <a:r>
              <a:rPr lang="ar-JO" dirty="0"/>
              <a:t>جوانی و خۆشی كوردستان و تاقیكردنه‌وه‌و شاره‌زایی ژیانی كۆمه‌لایه‌ته‌تیه‌كه‌ی، هه‌ست و سۆزی بیرمه‌ندانی كوردی بزاڤتوه‌ و ده‌رباره‌ی گوتوه‌و نوسیوه‌</a:t>
            </a:r>
          </a:p>
          <a:p>
            <a:pPr marL="0" indent="0" algn="r" rtl="1">
              <a:buNone/>
            </a:pPr>
            <a:endParaRPr lang="en-US" dirty="0"/>
          </a:p>
        </p:txBody>
      </p:sp>
    </p:spTree>
    <p:extLst>
      <p:ext uri="{BB962C8B-B14F-4D97-AF65-F5344CB8AC3E}">
        <p14:creationId xmlns:p14="http://schemas.microsoft.com/office/powerpoint/2010/main" val="12740045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36A09D-B8CA-CD5E-A88F-FAD7B4383403}"/>
              </a:ext>
            </a:extLst>
          </p:cNvPr>
          <p:cNvSpPr>
            <a:spLocks noGrp="1"/>
          </p:cNvSpPr>
          <p:nvPr>
            <p:ph idx="1"/>
          </p:nvPr>
        </p:nvSpPr>
        <p:spPr>
          <a:xfrm>
            <a:off x="838200" y="927652"/>
            <a:ext cx="10515600" cy="5249311"/>
          </a:xfrm>
        </p:spPr>
        <p:txBody>
          <a:bodyPr>
            <a:normAutofit lnSpcReduction="10000"/>
          </a:bodyPr>
          <a:lstStyle/>
          <a:p>
            <a:pPr marL="0" indent="0" algn="r" rtl="1">
              <a:buNone/>
            </a:pPr>
            <a:r>
              <a:rPr lang="ar-JO" dirty="0"/>
              <a:t>وشه‌ی فۆلكلۆر یه‌كه‌مجار مارف به‌رزنجی له‌ 1958 له‌ ژماره‌ دووی گۆڤاری شه‌فه‌ق له‌ ژێرناونیشانی (كوردو فۆلكلۆر) بلاوكراوه‌ته‌وه‌ دواتریش محمد تۆفیق وردی و عوسمان شارباژێری و تایه‌ر تۆفیق به‌كاریان هێناوه‌</a:t>
            </a:r>
          </a:p>
          <a:p>
            <a:pPr marL="0" indent="0" algn="r" rtl="1">
              <a:buNone/>
            </a:pPr>
            <a:endParaRPr lang="ar-JO" dirty="0"/>
          </a:p>
          <a:p>
            <a:pPr marL="0" indent="0" algn="r" rtl="1">
              <a:buNone/>
            </a:pPr>
            <a:r>
              <a:rPr lang="ar-JO" dirty="0"/>
              <a:t>ئه‌ده‌بی فۆلكلۆر</a:t>
            </a:r>
          </a:p>
          <a:p>
            <a:pPr marL="0" indent="0" algn="r" rtl="1">
              <a:buNone/>
            </a:pPr>
            <a:r>
              <a:rPr lang="ar-JO" dirty="0"/>
              <a:t>ئه‌ده‌بی كۆنی ته‌واوی ئه‌و میله‌تانه‌ی میژوویه‌كی كۆنیان هه‌یه‌ پی ده‌گوتری ئه‌ده‌بی فۆلكلۆر</a:t>
            </a:r>
          </a:p>
          <a:p>
            <a:pPr marL="0" indent="0" algn="r" rtl="1">
              <a:buNone/>
            </a:pPr>
            <a:r>
              <a:rPr lang="ar-JO" dirty="0"/>
              <a:t>فۆلكلۆر=به‌مانای كه‌له‌پوری میله‌ت(كه‌لتوری گه‌ل)دێت</a:t>
            </a:r>
          </a:p>
          <a:p>
            <a:pPr marL="0" indent="0" algn="r" rtl="1">
              <a:buNone/>
            </a:pPr>
            <a:r>
              <a:rPr lang="ar-JO" dirty="0"/>
              <a:t>-زاراوه‌ی فۆلكلۆر بۆ یه‌كه‌مجار له‌ لایه‌ن(ولیه‌م جۆن تۆمس)  لێكۆله‌ری ئینگلیزی له‌ لێكۆلینه‌وه‌كانی خۆی له‌ ساڵی 1867 ئه‌و زاراوه‌ی بۆ هه‌موو ئه‌و به‌رهه‌مه‌انه‌ی ئه‌ده‌بی كۆن به‌كارهێنا كه‌ خاوه‌نه‌كانیان دیارنه‌بوون و به‌ ئه‌ده‌بی سه‌رزاری ده‌ناسران، له‌ دوای ئه‌و ئه‌وروپی و روس و عه‌ره‌ب و كورد و نه‌ته‌وه‌ی دیكه‌ به‌كاریان هێنا</a:t>
            </a:r>
          </a:p>
          <a:p>
            <a:pPr marL="0" indent="0" algn="r" rtl="1">
              <a:buNone/>
            </a:pPr>
            <a:r>
              <a:rPr lang="ar-JO" dirty="0"/>
              <a:t>-</a:t>
            </a:r>
            <a:endParaRPr lang="en-US" dirty="0"/>
          </a:p>
        </p:txBody>
      </p:sp>
    </p:spTree>
    <p:extLst>
      <p:ext uri="{BB962C8B-B14F-4D97-AF65-F5344CB8AC3E}">
        <p14:creationId xmlns:p14="http://schemas.microsoft.com/office/powerpoint/2010/main" val="2636581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48D2B-B23A-A1F9-9916-8A20A61E08A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AC637F9-0B6A-0ED9-A1FA-279D0B135949}"/>
              </a:ext>
            </a:extLst>
          </p:cNvPr>
          <p:cNvSpPr>
            <a:spLocks noGrp="1"/>
          </p:cNvSpPr>
          <p:nvPr>
            <p:ph idx="1"/>
          </p:nvPr>
        </p:nvSpPr>
        <p:spPr/>
        <p:txBody>
          <a:bodyPr>
            <a:normAutofit/>
          </a:bodyPr>
          <a:lstStyle/>
          <a:p>
            <a:pPr marL="0" marR="0" algn="r">
              <a:lnSpc>
                <a:spcPct val="115000"/>
              </a:lnSpc>
              <a:spcBef>
                <a:spcPts val="0"/>
              </a:spcBef>
              <a:spcAft>
                <a:spcPts val="1000"/>
              </a:spcAft>
            </a:pPr>
            <a:r>
              <a:rPr lang="ar-JO" sz="2400" dirty="0">
                <a:effectLst/>
                <a:latin typeface="Unikurd Goran" panose="020B0604030504040204" pitchFamily="34" charset="-78"/>
                <a:ea typeface="Calibri" panose="020F0502020204030204" pitchFamily="34" charset="0"/>
                <a:cs typeface="Unikurd Goran" panose="020B0604030504040204" pitchFamily="34" charset="-78"/>
              </a:rPr>
              <a:t>ئیبن ئاده‌م: </a:t>
            </a:r>
            <a:r>
              <a:rPr lang="ar-IQ" sz="2400" dirty="0">
                <a:effectLst/>
                <a:latin typeface="Unikurd Goran" panose="020B0604030504040204" pitchFamily="34" charset="-78"/>
                <a:ea typeface="Calibri" panose="020F0502020204030204" pitchFamily="34" charset="0"/>
                <a:cs typeface="Unikurd Goran" panose="020B0604030504040204" pitchFamily="34" charset="-78"/>
              </a:rPr>
              <a:t>زانایه‌كى گه‌وره‌ بووه‌و له‌ زانسته‌ جۆراوجۆركاندا لێهاتوو بووه‌, ئیبن ئاده‌م زانایه‌كى زۆر مه‌زن بووه‌, تا ئه‌و راده‌یه‌ى مێژوو نووسه‌كان ناویان هیناوه‌ به‌ زاناى دونیاو زانسته‌ جۆراوجۆره‌كانى وه‌ك زمانه‌وانى, لۆجیك, بیركارى, ئه‌ندازیارى, فه‌له‌ك ناسى</a:t>
            </a:r>
            <a:r>
              <a:rPr lang="ar-SA" sz="1800" dirty="0">
                <a:effectLst/>
                <a:latin typeface="Calibri" panose="020F0502020204030204" pitchFamily="34" charset="0"/>
                <a:ea typeface="Calibri" panose="020F0502020204030204" pitchFamily="34" charset="0"/>
                <a:cs typeface="Ali_K_Traditional"/>
              </a:rPr>
              <a:t>لةدةوروبةرى (1747)ز لة (روستى) سةر لةسالَى(1836)</a:t>
            </a:r>
            <a:r>
              <a:rPr lang="ar-JO" sz="1800" dirty="0">
                <a:effectLst/>
                <a:latin typeface="Calibri" panose="020F0502020204030204" pitchFamily="34" charset="0"/>
                <a:ea typeface="Calibri" panose="020F0502020204030204" pitchFamily="34" charset="0"/>
                <a:cs typeface="Ali_K_Traditional"/>
              </a:rPr>
              <a:t>كۆچی دوای كردووه‌</a:t>
            </a:r>
            <a:endParaRPr lang="ar-IQ" sz="2400" dirty="0">
              <a:effectLst/>
              <a:latin typeface="Unikurd Goran" panose="020B0604030504040204" pitchFamily="34" charset="-78"/>
              <a:ea typeface="Calibri" panose="020F0502020204030204" pitchFamily="34" charset="0"/>
              <a:cs typeface="Unikurd Goran" panose="020B0604030504040204" pitchFamily="34" charset="-78"/>
            </a:endParaRPr>
          </a:p>
        </p:txBody>
      </p:sp>
    </p:spTree>
    <p:extLst>
      <p:ext uri="{BB962C8B-B14F-4D97-AF65-F5344CB8AC3E}">
        <p14:creationId xmlns:p14="http://schemas.microsoft.com/office/powerpoint/2010/main" val="5782869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D80B02-0A3C-60C8-0772-8479A3CF9F69}"/>
              </a:ext>
            </a:extLst>
          </p:cNvPr>
          <p:cNvSpPr>
            <a:spLocks noGrp="1"/>
          </p:cNvSpPr>
          <p:nvPr>
            <p:ph idx="1"/>
          </p:nvPr>
        </p:nvSpPr>
        <p:spPr>
          <a:xfrm>
            <a:off x="838200" y="834887"/>
            <a:ext cx="10515600" cy="5342076"/>
          </a:xfrm>
        </p:spPr>
        <p:txBody>
          <a:bodyPr/>
          <a:lstStyle/>
          <a:p>
            <a:pPr marL="0" indent="0" algn="r" rtl="1">
              <a:buNone/>
            </a:pPr>
            <a:r>
              <a:rPr lang="ar-JO" dirty="0"/>
              <a:t>تایبه‌تمه‌ندی ئه‌ده‌بی فۆلكلۆر</a:t>
            </a:r>
          </a:p>
          <a:p>
            <a:pPr marL="0" indent="0" algn="r" rtl="1">
              <a:buNone/>
            </a:pPr>
            <a:r>
              <a:rPr lang="ar-JO" dirty="0"/>
              <a:t>1- خاوه‌نی دیار نیه‌</a:t>
            </a:r>
          </a:p>
          <a:p>
            <a:pPr marL="0" indent="0" algn="r" rtl="1">
              <a:buNone/>
            </a:pPr>
            <a:r>
              <a:rPr lang="ar-JO" dirty="0"/>
              <a:t>2- زمانێكی ساده‌یه‌ زۆر به‌كه‌می ده‌ربرینی قورسی تێدایه‌</a:t>
            </a:r>
          </a:p>
          <a:p>
            <a:pPr marL="0" indent="0" algn="r" rtl="1">
              <a:buNone/>
            </a:pPr>
            <a:r>
              <a:rPr lang="ar-JO" dirty="0"/>
              <a:t>3شێوه‌ی دارشتنی به‌رهه‌می ئه‌ده‌بی فۆلكلۆر ئاسان و ساده‌یه‌</a:t>
            </a:r>
          </a:p>
          <a:p>
            <a:pPr marL="0" indent="0" algn="r" rtl="1">
              <a:buNone/>
            </a:pPr>
            <a:r>
              <a:rPr lang="ar-JO" dirty="0"/>
              <a:t>4-له‌ ئاستی هونه‌ری له‌ به‌رهه‌مه‌كانی ئه‌ده‌بی نوسراو نزمترن</a:t>
            </a:r>
          </a:p>
          <a:p>
            <a:pPr marL="0" indent="0" algn="r" rtl="1">
              <a:buNone/>
            </a:pPr>
            <a:r>
              <a:rPr lang="ar-JO" dirty="0"/>
              <a:t>5-له‌ به‌ر ئه‌وه‌ی زۆربه‌ی به‌رهه‌مه‌كانی گوزارشتن له‌ ئازاره‌كانی مرۆڤه‌كان ده‌كه‌ن سنوری نه‌ته‌وه‌ ده‌برن لای زۆربه‌ی نه‌ته‌وه‌كانی تر به‌ زمانی خۆیان ده‌گیردرێته‌وه‌</a:t>
            </a:r>
          </a:p>
          <a:p>
            <a:pPr marL="0" indent="0" algn="r" rtl="1">
              <a:buNone/>
            </a:pPr>
            <a:endParaRPr lang="en-US" dirty="0"/>
          </a:p>
        </p:txBody>
      </p:sp>
    </p:spTree>
    <p:extLst>
      <p:ext uri="{BB962C8B-B14F-4D97-AF65-F5344CB8AC3E}">
        <p14:creationId xmlns:p14="http://schemas.microsoft.com/office/powerpoint/2010/main" val="14870509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E371A-74D4-D616-1F6F-6D6C44C4C317}"/>
              </a:ext>
            </a:extLst>
          </p:cNvPr>
          <p:cNvSpPr>
            <a:spLocks noGrp="1"/>
          </p:cNvSpPr>
          <p:nvPr>
            <p:ph idx="1"/>
          </p:nvPr>
        </p:nvSpPr>
        <p:spPr>
          <a:xfrm>
            <a:off x="838200" y="636104"/>
            <a:ext cx="10515600" cy="5540859"/>
          </a:xfrm>
        </p:spPr>
        <p:txBody>
          <a:bodyPr>
            <a:normAutofit fontScale="92500" lnSpcReduction="20000"/>
          </a:bodyPr>
          <a:lstStyle/>
          <a:p>
            <a:pPr algn="r" rtl="1"/>
            <a:r>
              <a:rPr lang="ar-JO" dirty="0"/>
              <a:t>به‌شه‌كانی ئه‌ده‌بی فۆلكلۆر</a:t>
            </a:r>
          </a:p>
          <a:p>
            <a:pPr algn="r" rtl="1">
              <a:buFontTx/>
              <a:buChar char="-"/>
            </a:pPr>
            <a:r>
              <a:rPr lang="ar-JO" dirty="0"/>
              <a:t>ئه‌فسانه‌ حیكایه‌تی ئه‌فسانه‌یی</a:t>
            </a:r>
          </a:p>
          <a:p>
            <a:pPr algn="r" rtl="1">
              <a:buFontTx/>
              <a:buChar char="-"/>
            </a:pPr>
            <a:r>
              <a:rPr lang="ar-JO" dirty="0"/>
              <a:t>-حه‌كایه‌ت یا سه‌ربرده‌، به‌سه‌رهات</a:t>
            </a:r>
          </a:p>
          <a:p>
            <a:pPr algn="r" rtl="1">
              <a:buFontTx/>
              <a:buChar char="-"/>
            </a:pPr>
            <a:r>
              <a:rPr lang="ar-JO" dirty="0"/>
              <a:t>-په‌ندی پێشینان</a:t>
            </a:r>
          </a:p>
          <a:p>
            <a:pPr algn="r" rtl="1">
              <a:buFontTx/>
              <a:buChar char="-"/>
            </a:pPr>
            <a:r>
              <a:rPr lang="ar-JO" dirty="0"/>
              <a:t>ئیدیۆم   كۆمه‌لێك رسته‌ی هیما ئامیزی كورته‌ گوزارشت له‌ شته‌ جۆراو جۆره‌كان ده‌كه‌ن به‌ وشه‌و ده‌سته‌واژه‌ی كورد( بۆنموونه‌ دووزمانه‌، واتا كه‌سێك لای تۆ به‌زمانێك لای اوانیتر به‌ زمانێكی دیكه‌)</a:t>
            </a:r>
          </a:p>
          <a:p>
            <a:pPr algn="r" rtl="1">
              <a:buFontTx/>
              <a:buChar char="-"/>
            </a:pPr>
            <a:r>
              <a:rPr lang="ar-JO" dirty="0"/>
              <a:t>نوكته‌ ، گالته‌وگه‌پ</a:t>
            </a:r>
          </a:p>
          <a:p>
            <a:pPr algn="r" rtl="1">
              <a:buFontTx/>
              <a:buChar char="-"/>
            </a:pPr>
            <a:r>
              <a:rPr lang="ar-JO" dirty="0"/>
              <a:t>-مه‌ته‌ل</a:t>
            </a:r>
          </a:p>
          <a:p>
            <a:pPr algn="r" rtl="1">
              <a:buFontTx/>
              <a:buChar char="-"/>
            </a:pPr>
            <a:r>
              <a:rPr lang="ar-JO" dirty="0"/>
              <a:t>گۆرانی و ئاواز ش(شیعرو گۆرانی) حه‌یران ولاوك، شین ولاوانه‌وه‌، هۆنراوه‌، به‌سته‌ ، سرود</a:t>
            </a:r>
          </a:p>
          <a:p>
            <a:pPr algn="r" rtl="1">
              <a:buFontTx/>
              <a:buChar char="-"/>
            </a:pPr>
            <a:r>
              <a:rPr lang="ar-JO" dirty="0"/>
              <a:t>-به‌شێكی دیكه‌ی پێده‌لێن (ئه‌تنۆگرافیا)، شتی ماددی و نازاره‌كین (هونه‌ره‌كانی میللی) ، شایی وهه‌لپه‌ركی، نه‌خش ونیگار ، درامای میللی، داب و نه‌ریت وه‌ك لێنانی چیشت، ئافره‌ت رازاندنه‌وه‌ ، ژن وژنخوازی، مردوناشتن</a:t>
            </a:r>
          </a:p>
          <a:p>
            <a:pPr marL="0" indent="0" algn="r" rtl="1">
              <a:buNone/>
            </a:pPr>
            <a:r>
              <a:rPr lang="ar-JO" dirty="0"/>
              <a:t>هه‌روه‌ها  پیشه‌ده‌ستیه‌كان، ته‌ون وجۆلایی وساوه‌ر كوتان...</a:t>
            </a:r>
          </a:p>
          <a:p>
            <a:pPr algn="r" rtl="1">
              <a:buFontTx/>
              <a:buChar char="-"/>
            </a:pPr>
            <a:endParaRPr lang="ar-JO" dirty="0"/>
          </a:p>
          <a:p>
            <a:pPr algn="r" rtl="1">
              <a:buFontTx/>
              <a:buChar char="-"/>
            </a:pPr>
            <a:endParaRPr lang="ar-JO" dirty="0"/>
          </a:p>
        </p:txBody>
      </p:sp>
    </p:spTree>
    <p:extLst>
      <p:ext uri="{BB962C8B-B14F-4D97-AF65-F5344CB8AC3E}">
        <p14:creationId xmlns:p14="http://schemas.microsoft.com/office/powerpoint/2010/main" val="9785746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13823C-5897-A5FE-B4A0-15377388A63B}"/>
              </a:ext>
            </a:extLst>
          </p:cNvPr>
          <p:cNvSpPr>
            <a:spLocks noGrp="1"/>
          </p:cNvSpPr>
          <p:nvPr>
            <p:ph idx="1"/>
          </p:nvPr>
        </p:nvSpPr>
        <p:spPr/>
        <p:txBody>
          <a:bodyPr>
            <a:normAutofit fontScale="92500"/>
          </a:bodyPr>
          <a:lstStyle/>
          <a:p>
            <a:pPr marL="0" indent="0" algn="r">
              <a:buNone/>
            </a:pPr>
            <a:r>
              <a:rPr lang="ar-JO" dirty="0"/>
              <a:t>ئه‌ركه‌كانی ئه‌ده‌بیاتی فۆلكلۆر و ئه‌ده‌ب به‌گشتی:</a:t>
            </a:r>
          </a:p>
          <a:p>
            <a:pPr marL="0" indent="0" algn="r">
              <a:buNone/>
            </a:pPr>
            <a:r>
              <a:rPr lang="ar-JO" dirty="0"/>
              <a:t>1-پارێزگاری كردن له‌ قه‌واره‌ی مه‌عنه‌وی كۆمه‌لگا، واته‌ پاراستنی بیروباوه‌رو خوره‌وشتی جوانی باپیران ، </a:t>
            </a:r>
          </a:p>
          <a:p>
            <a:pPr marL="0" indent="0" algn="r">
              <a:buNone/>
            </a:pPr>
            <a:r>
              <a:rPr lang="ar-JO" dirty="0"/>
              <a:t>ده‌قه‌ فۆلكلۆریه‌كان به‌ دوو شێواز كارده‌كه‌: له‌ لایه‌ك به‌ هاره‌وشتیه‌كانی وه‌ك ، راستی ، ده‌ستپاكی، خۆشه‌ویستی، ته‌بایی..هتد به‌ جوان نیشانده‌ده‌ن</a:t>
            </a:r>
          </a:p>
          <a:p>
            <a:pPr marL="0" indent="0" algn="r">
              <a:buNone/>
            </a:pPr>
            <a:r>
              <a:rPr lang="ar-JO" dirty="0"/>
              <a:t>له‌لایه‌كی تر دژه‌ به‌هاكانی وه‌كو ، ناپاكی، درۆ، دزی، رق و كینه‌ و دژایه‌تی..هتد ناشیرن ده‌كه‌ن و نیشانده‌ده‌ن كه‌ مرۆڤ له‌ ئه‌نجامی خراپیان وشیارببنه‌وه‌و بزانن چه‌ند زیان به‌ مرۆڤه‌كان ده‌گه‌یه‌نن</a:t>
            </a:r>
          </a:p>
          <a:p>
            <a:pPr marL="0" indent="0" algn="r">
              <a:buNone/>
            </a:pPr>
            <a:endParaRPr lang="ar-JO" dirty="0"/>
          </a:p>
          <a:p>
            <a:pPr marL="0" indent="0" algn="r">
              <a:buNone/>
            </a:pPr>
            <a:r>
              <a:rPr lang="ar-JO" dirty="0"/>
              <a:t>2-به‌خشینی له‌ زه‌ت به‌ خوێنه‌ر یا گوێگر له‌ رێگه‌ی ئه‌و به‌لاغه‌ت و جوانی و شێوازه‌ جۆر به‌جۆره‌ جوان و كاریگه‌رانه‌ی  ئه‌دیبان دایده‌هێنن</a:t>
            </a:r>
            <a:endParaRPr lang="en-US" dirty="0"/>
          </a:p>
        </p:txBody>
      </p:sp>
    </p:spTree>
    <p:extLst>
      <p:ext uri="{BB962C8B-B14F-4D97-AF65-F5344CB8AC3E}">
        <p14:creationId xmlns:p14="http://schemas.microsoft.com/office/powerpoint/2010/main" val="13247354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7A8C-7EFB-53EF-4AC4-6B113A28F8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BB67D9-2E35-2106-99C2-05180C679661}"/>
              </a:ext>
            </a:extLst>
          </p:cNvPr>
          <p:cNvSpPr>
            <a:spLocks noGrp="1"/>
          </p:cNvSpPr>
          <p:nvPr>
            <p:ph idx="1"/>
          </p:nvPr>
        </p:nvSpPr>
        <p:spPr/>
        <p:txBody>
          <a:bodyPr/>
          <a:lstStyle/>
          <a:p>
            <a:pPr marL="0" indent="0" algn="r">
              <a:buNone/>
            </a:pPr>
            <a:r>
              <a:rPr lang="ar-JO" dirty="0"/>
              <a:t>3-به‌ره‌وپیشبردنی خوێنه‌ر یا گوێگر له‌ هه‌موو رویه‌كی كۆمه‌لایه‌تی و ئابوری و سیاسی ..هتد</a:t>
            </a:r>
          </a:p>
          <a:p>
            <a:pPr marL="0" indent="0" algn="r">
              <a:buNone/>
            </a:pPr>
            <a:r>
              <a:rPr lang="ar-JO" dirty="0"/>
              <a:t>4-زۆربه‌ی به‌رهه‌مه‌ ئه‌ده‌بی و فۆلكلۆریه‌كان ده‌وری باش ده‌بینن له‌ په‌روه‌رده‌كردنی مندالاندا، حه‌كایه‌ت و چیرۆك و په‌ندو قسه‌ی خۆش و شتی جوان فیری مندال ده‌كه‌ن به‌ره‌و سه‌ركه‌وتنیان ده‌به‌ن</a:t>
            </a:r>
          </a:p>
          <a:p>
            <a:pPr marL="0" indent="0" algn="r">
              <a:buNone/>
            </a:pPr>
            <a:r>
              <a:rPr lang="ar-JO" dirty="0"/>
              <a:t>5- كردنه‌وه‌ی عه‌قلی مرۆڤ و گه‌وره‌كردنی به‌ تێگه‌یاندنی مرۆڤه‌كان كه‌ دنیا زۆر گه‌وره‌ترو گرینگتره‌ له‌وه‌ی كه‌ تێگه‌یشتووه</a:t>
            </a:r>
          </a:p>
          <a:p>
            <a:pPr marL="0" indent="0" algn="r">
              <a:buNone/>
            </a:pPr>
            <a:r>
              <a:rPr lang="ar-JO" dirty="0"/>
              <a:t>‌</a:t>
            </a:r>
            <a:endParaRPr lang="en-US" dirty="0"/>
          </a:p>
        </p:txBody>
      </p:sp>
    </p:spTree>
    <p:extLst>
      <p:ext uri="{BB962C8B-B14F-4D97-AF65-F5344CB8AC3E}">
        <p14:creationId xmlns:p14="http://schemas.microsoft.com/office/powerpoint/2010/main" val="4185492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604D61-10A8-613A-D0DC-DAD9C34F9167}"/>
              </a:ext>
            </a:extLst>
          </p:cNvPr>
          <p:cNvSpPr>
            <a:spLocks noGrp="1"/>
          </p:cNvSpPr>
          <p:nvPr>
            <p:ph idx="1"/>
          </p:nvPr>
        </p:nvSpPr>
        <p:spPr>
          <a:xfrm>
            <a:off x="838200" y="477078"/>
            <a:ext cx="10515600" cy="5699885"/>
          </a:xfrm>
        </p:spPr>
        <p:txBody>
          <a:bodyPr/>
          <a:lstStyle/>
          <a:p>
            <a:pPr marL="0" indent="0" algn="r" rtl="1">
              <a:buNone/>
            </a:pPr>
            <a:r>
              <a:rPr lang="ar-JO" dirty="0"/>
              <a:t>ئه‌فسانه‌ :</a:t>
            </a:r>
          </a:p>
          <a:p>
            <a:pPr marL="0" indent="0" algn="r" rtl="1">
              <a:buNone/>
            </a:pPr>
            <a:r>
              <a:rPr lang="ar-JO" dirty="0"/>
              <a:t>كۆمه‌لێك حیكایه‌تی كۆنن، هه‌مووش ته‌كانی ناویان له‌( پاله‌وان-كه‌رسته‌- كات- شوێن-ڕووداو) ئه‌فسانه‌یین و راسته‌قینه‌نین بۆنمونه‌: له‌ واقیع دا مرۆڤ بوو به‌ دوو پارچه‌ ناتوانیت ئه‌رك و رۆلی ته‌واو ببینێت به‌ لام له‌ ئه‌فسانه‌دا، ده‌شێت ته‌نیا سه‌رێك یان كه‌رته‌ مرۆڤێك رۆل ببینیت، جگه‌ له‌ مرۆڤ دیو درنج كه‌ بوونیان نیه‌ ڕۆل ده‌بینن و ده‌بنه‌ پاله‌وانی ئه‌فسانه‌ی. له‌ ئه‌فسانه‌دا كاتی راسته‌قینه‌ نیه‌ ده‌شیت كاتژمێرێك به‌ قه‌د سه‌د سال یازیاتر له‌ نێو ئه‌فسانه‌دا دریژ بیت. شوێنیش ئاسایی نیه‌ به‌ لكو دورگه‌ی واق واق یان بنی دنیا كه‌ له‌ راستی دا عه‌قلی مرۆڤ قبولیان ناكات</a:t>
            </a:r>
          </a:p>
          <a:p>
            <a:pPr marL="0" indent="0" algn="r" rtl="1">
              <a:buNone/>
            </a:pPr>
            <a:endParaRPr lang="ar-JO" dirty="0"/>
          </a:p>
          <a:p>
            <a:pPr marL="0" indent="0" algn="r" rtl="1">
              <a:buNone/>
            </a:pPr>
            <a:r>
              <a:rPr lang="ar-JO" dirty="0"/>
              <a:t>حكایات یان سه‌ربرده‌: </a:t>
            </a:r>
          </a:p>
          <a:p>
            <a:pPr marL="0" indent="0" algn="r" rtl="1">
              <a:buNone/>
            </a:pPr>
            <a:r>
              <a:rPr lang="ar-JO" dirty="0"/>
              <a:t>كۆمه‌لیك رووداوی راسته‌قینه‌ن به‌لام خه‌یال له‌ دارشتنه‌وه‌یان ڕۆلده‌بینیت، وه‌ك حه‌كایه‌تی دایكه‌ بزن و كاریله‌كانی، مندالان پێدلخۆش ده‌بن</a:t>
            </a:r>
          </a:p>
          <a:p>
            <a:pPr marL="0" indent="0" algn="r" rtl="1">
              <a:buNone/>
            </a:pPr>
            <a:endParaRPr lang="ar-JO" dirty="0"/>
          </a:p>
          <a:p>
            <a:pPr marL="0" indent="0" algn="r" rtl="1">
              <a:buNone/>
            </a:pPr>
            <a:endParaRPr lang="en-US" dirty="0"/>
          </a:p>
        </p:txBody>
      </p:sp>
    </p:spTree>
    <p:extLst>
      <p:ext uri="{BB962C8B-B14F-4D97-AF65-F5344CB8AC3E}">
        <p14:creationId xmlns:p14="http://schemas.microsoft.com/office/powerpoint/2010/main" val="35714351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756A41-222C-F10B-EC86-D88ED53881C6}"/>
              </a:ext>
            </a:extLst>
          </p:cNvPr>
          <p:cNvSpPr>
            <a:spLocks noGrp="1"/>
          </p:cNvSpPr>
          <p:nvPr>
            <p:ph idx="1"/>
          </p:nvPr>
        </p:nvSpPr>
        <p:spPr>
          <a:xfrm>
            <a:off x="838200" y="861391"/>
            <a:ext cx="10515600" cy="5368581"/>
          </a:xfrm>
        </p:spPr>
        <p:txBody>
          <a:bodyPr>
            <a:normAutofit/>
          </a:bodyPr>
          <a:lstStyle/>
          <a:p>
            <a:pPr algn="r" rtl="1"/>
            <a:r>
              <a:rPr lang="ar-JO" u="sng" dirty="0">
                <a:latin typeface="Unikurd Goran" panose="020B0604030504040204" pitchFamily="34" charset="-78"/>
                <a:cs typeface="Unikurd Goran" panose="020B0604030504040204" pitchFamily="34" charset="-78"/>
              </a:rPr>
              <a:t>په‌ندی پێشینان:</a:t>
            </a:r>
          </a:p>
          <a:p>
            <a:pPr marL="0" indent="0" algn="r" rtl="1">
              <a:buNone/>
            </a:pPr>
            <a:r>
              <a:rPr lang="ar-JO" dirty="0">
                <a:latin typeface="Unikurd Goran" panose="020B0604030504040204" pitchFamily="34" charset="-78"/>
                <a:cs typeface="Unikurd Goran" panose="020B0604030504040204" pitchFamily="34" charset="-78"/>
              </a:rPr>
              <a:t>ئه‌مانه‌ پوخته‌ی بیرو ئه‌زمونی مرۆڤن، هه‌مو بواره‌كانی ژیان له‌ كۆمه‌لایه‌تی و سیاسی و ئابووری و كشتوكاڵ و ئاین و ده‌روون، هتد ده‌گرنه‌وه‌. به‌شێكه‌ له‌ ئه‌ده‌بیاتی فۆلكلۆر، زۆرینه‌ی خه‌لك له‌ كۆرو دانیشتهنه‌كاندا دووباره‌ی ده‌كه‌نه‌وه‌، ده‌یكه‌نه‌ یاساو بنه‌مای ئه‌وتۆ فه‌لسه‌فه‌ی ژیانی خۆیانی له‌سه‌ر داده‌مه‌زرێنن له‌ كاری خۆیان كه‌ پێش چاوی ده‌گرن.</a:t>
            </a:r>
          </a:p>
          <a:p>
            <a:pPr marL="0" indent="0" algn="r" rtl="1">
              <a:buNone/>
            </a:pPr>
            <a:r>
              <a:rPr lang="ar-JO" dirty="0">
                <a:latin typeface="Unikurd Goran" panose="020B0604030504040204" pitchFamily="34" charset="-78"/>
                <a:cs typeface="Unikurd Goran" panose="020B0604030504040204" pitchFamily="34" charset="-78"/>
              </a:rPr>
              <a:t>گرینگی په‌ندی پێینان له‌وه‌دایی كه‌ هه‌ریه‌كه‌ و دوای ئه‌زمونێك دروستبووه‌ وه‌ك باپیران خۆیان ده‌لین( هه‌ر عه‌قله‌ك له‌ خه‌ساره‌كی)</a:t>
            </a:r>
          </a:p>
          <a:p>
            <a:pPr marL="0" indent="0" algn="r" rtl="1">
              <a:buNone/>
            </a:pPr>
            <a:r>
              <a:rPr lang="ar-JO" dirty="0">
                <a:latin typeface="Unikurd Goran" panose="020B0604030504040204" pitchFamily="34" charset="-78"/>
                <a:cs typeface="Unikurd Goran" panose="020B0604030504040204" pitchFamily="34" charset="-78"/>
              </a:rPr>
              <a:t>-(دۆستت هه‌زاربێ كه‌مه‌ دوژمنت یه‌ك بی غه‌مه‌)</a:t>
            </a:r>
          </a:p>
          <a:p>
            <a:pPr marL="0" indent="0" algn="r" rtl="1">
              <a:buNone/>
            </a:pPr>
            <a:r>
              <a:rPr lang="ar-JO" dirty="0">
                <a:latin typeface="Unikurd Goran" panose="020B0604030504040204" pitchFamily="34" charset="-78"/>
                <a:cs typeface="Unikurd Goran" panose="020B0604030504040204" pitchFamily="34" charset="-78"/>
              </a:rPr>
              <a:t>هه‌یه‌ دێرێكی ساده‌یه‌ وه‌ك ( كای كۆن به‌با مه‌كه‌)</a:t>
            </a:r>
          </a:p>
          <a:p>
            <a:pPr marL="0" indent="0" algn="r" rtl="1">
              <a:buNone/>
            </a:pPr>
            <a:r>
              <a:rPr lang="ar-JO" dirty="0">
                <a:latin typeface="Unikurd Goran" panose="020B0604030504040204" pitchFamily="34" charset="-78"/>
                <a:cs typeface="Unikurd Goran" panose="020B0604030504040204" pitchFamily="34" charset="-78"/>
              </a:rPr>
              <a:t>هه‌شیانه‌ دیره‌ شعریكه‌ وه‌ك: ( ئازایی باوان به‌ وارسی نابڕێ... زۆر وه‌جاغزاده‌ له‌ برسا ئه‌مرێ)</a:t>
            </a:r>
            <a:endParaRPr lang="en-US"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24468967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AF473B-3934-C24A-C6B0-0FBF7CA9364E}"/>
              </a:ext>
            </a:extLst>
          </p:cNvPr>
          <p:cNvSpPr>
            <a:spLocks noGrp="1"/>
          </p:cNvSpPr>
          <p:nvPr>
            <p:ph idx="1"/>
          </p:nvPr>
        </p:nvSpPr>
        <p:spPr>
          <a:xfrm>
            <a:off x="838200" y="662609"/>
            <a:ext cx="10515600" cy="5514354"/>
          </a:xfrm>
        </p:spPr>
        <p:txBody>
          <a:bodyPr>
            <a:normAutofit lnSpcReduction="10000"/>
          </a:bodyPr>
          <a:lstStyle/>
          <a:p>
            <a:pPr marL="0" indent="0" algn="r" rtl="1">
              <a:buNone/>
            </a:pPr>
            <a:r>
              <a:rPr lang="ar-JO" dirty="0"/>
              <a:t>ئیدیۆم :</a:t>
            </a:r>
          </a:p>
          <a:p>
            <a:pPr marL="0" indent="0" algn="r" rtl="1">
              <a:buNone/>
            </a:pPr>
            <a:r>
              <a:rPr lang="ar-JO" dirty="0"/>
              <a:t>  كۆمه‌لێك رسته‌ی هیما ئامیزی كورته‌ گوزارشت له‌ شته‌ جۆراو جۆره‌كان ده‌كه‌ن به‌ وشه‌و ده‌سته‌واژه‌ی كورد( بۆنموونه‌ دووزمانه‌، واتا كه‌سێك لای تۆ به‌زمانێك لای اوانیتر به‌ زمانێكی دیكه‌)</a:t>
            </a:r>
          </a:p>
          <a:p>
            <a:pPr marL="0" indent="0" algn="r" rtl="1">
              <a:buNone/>
            </a:pPr>
            <a:r>
              <a:rPr lang="ar-JO" dirty="0"/>
              <a:t>(زمان درێژ، واتا له‌ قسه‌كردن دا زۆر ده‌لێت و سنوری شه‌رم و حه‌یا ناپارێزێت هه‌رچی بێته‌ سه‌ر زمانی ده‌یلێت ، ( ده‌ستی كورته‌).</a:t>
            </a:r>
          </a:p>
          <a:p>
            <a:pPr marL="0" indent="0" algn="r" rtl="1">
              <a:buNone/>
            </a:pPr>
            <a:endParaRPr lang="ar-JO" dirty="0"/>
          </a:p>
          <a:p>
            <a:pPr marL="0" indent="0" algn="r" rtl="1">
              <a:buNone/>
            </a:pPr>
            <a:r>
              <a:rPr lang="ar-JO" dirty="0"/>
              <a:t>مه‌ته‌ڵ: </a:t>
            </a:r>
          </a:p>
          <a:p>
            <a:pPr marL="0" indent="0" algn="r" rtl="1">
              <a:buNone/>
            </a:pPr>
            <a:r>
              <a:rPr lang="ar-JO" dirty="0"/>
              <a:t>كۆمه‌لێك رسته‌و په‌ره‌گرافی پرسیار ئامێزن به‌ ره‌مز باس له‌ شتێك ده‌كه‌ن، دواتر ده‌پرسن ئه‌وشته‌ چی؟ كۆنداو ئێستاش گرینگی تایبه‌تی خۆیان هه‌بووه‌، به‌تایبه‌ت له‌ كۆندا كه‌ ده‌زگای راگه‌یاندن نه‌بووه‌ بۆته‌ مایه‌ی كات به‌سه‌ربردن</a:t>
            </a:r>
          </a:p>
          <a:p>
            <a:pPr marL="0" indent="0" algn="r" rtl="1">
              <a:buNone/>
            </a:pPr>
            <a:r>
              <a:rPr lang="ar-JO" dirty="0"/>
              <a:t>وه‌ك: ( به‌ پری نیوه‌یه‌ و به‌ نیوه‌یی پڕه‌؟ و. مانگ) ( ئه‌ملای دیوار ئه‌و لای دیوار تێدایه‌ سه‌گه‌كی هار؟ و. زمان)</a:t>
            </a:r>
          </a:p>
          <a:p>
            <a:pPr marL="0" indent="0" algn="r" rtl="1">
              <a:buNone/>
            </a:pPr>
            <a:endParaRPr lang="en-US" dirty="0"/>
          </a:p>
        </p:txBody>
      </p:sp>
    </p:spTree>
    <p:extLst>
      <p:ext uri="{BB962C8B-B14F-4D97-AF65-F5344CB8AC3E}">
        <p14:creationId xmlns:p14="http://schemas.microsoft.com/office/powerpoint/2010/main" val="19238371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E22C26-8CCF-7CA2-F639-F16355F628A3}"/>
              </a:ext>
            </a:extLst>
          </p:cNvPr>
          <p:cNvSpPr>
            <a:spLocks noGrp="1"/>
          </p:cNvSpPr>
          <p:nvPr>
            <p:ph idx="1"/>
          </p:nvPr>
        </p:nvSpPr>
        <p:spPr>
          <a:xfrm>
            <a:off x="838200" y="649357"/>
            <a:ext cx="10515600" cy="5527606"/>
          </a:xfrm>
        </p:spPr>
        <p:txBody>
          <a:bodyPr>
            <a:normAutofit/>
          </a:bodyPr>
          <a:lstStyle/>
          <a:p>
            <a:pPr algn="r" rtl="1"/>
            <a:r>
              <a:rPr lang="ar-JO" dirty="0"/>
              <a:t>گۆرانی:</a:t>
            </a:r>
          </a:p>
          <a:p>
            <a:pPr algn="r" rtl="1"/>
            <a:r>
              <a:rPr lang="ar-JO" dirty="0"/>
              <a:t>ئه‌مانه‌ شیعرن له‌ فۆلكلۆر پیان ده‌گوترێ گۆرانی چونكه‌ له‌ كۆندا نوسن نه‌بوو شاعیره‌كه‌ وه‌كو گۆرانی پیشكه‌شی كردووه‌ به‌لام له‌سه‌رده‌می نوێ پیان ده‌گوتری شیعر چونكه‌ شاعیر شیعره‌كه‌ ده‌نوسێت له‌ پاشان گۆرانی بێژێك دیت شیعره‌كه‌ ده‌كاته‌ گۆرانی.</a:t>
            </a:r>
          </a:p>
          <a:p>
            <a:pPr algn="r" rtl="1"/>
            <a:r>
              <a:rPr lang="ar-JO" dirty="0"/>
              <a:t>گۆرانیه‌ فۆلكڵۆریه‌كان بورایان زۆره‌ هه‌مو لایه‌نه‌كانی ژیانی كۆن ده‌گرێته‌وه‌، ده‌شێت سیاسی یا ئاینی یا كۆمه‌لایه‌تی یاخود وه‌سفی سروشت بن.</a:t>
            </a:r>
          </a:p>
          <a:p>
            <a:pPr algn="r" rtl="1"/>
            <a:r>
              <a:rPr lang="ar-JO" dirty="0"/>
              <a:t>گۆرانی فۆلكلۆری كوردی زۆر ده‌وله‌مه‌نده‌ له‌به‌ر ئه‌وه‌ی میله‌ته‌كه‌ نه‌خوێنده‌وار بووه‌ له‌ ڕێگای ئه‌و به‌یت و گۆرانیانه‌وه‌ كه‌مێژووی شه‌ره‌كان و دلداری ده‌گێرنه‌وه‌ پشت به‌ پشت به‌ میرات هاتووه‌ بۆ نموونه‌ له‌ هه‌رناوچه‌یه‌كی كوردستان گۆرانی ئه‌وتۆمان هه‌یه‌ كه‌ زیاتر له‌ سه‌عاتێك ده‌خایه‌نێ باسی قاره‌مانیه‌تی گه‌لی كورد ده‌كات له‌ خه‌به‌ات له‌ دژی داگیر كه‌رانی بێگانه‌ وه‌ك ( به‌یتی دم دم ، كه‌ له‌سه‌رزاران باسه‌ خه‌بات دژی له‌شه‌كری عه‌باسی له‌سه‌ده‌ی 17 ده‌كات)</a:t>
            </a:r>
            <a:endParaRPr lang="en-US" dirty="0"/>
          </a:p>
        </p:txBody>
      </p:sp>
    </p:spTree>
    <p:extLst>
      <p:ext uri="{BB962C8B-B14F-4D97-AF65-F5344CB8AC3E}">
        <p14:creationId xmlns:p14="http://schemas.microsoft.com/office/powerpoint/2010/main" val="26099621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D72D4-A008-77F3-FB34-74F4A560F512}"/>
              </a:ext>
            </a:extLst>
          </p:cNvPr>
          <p:cNvSpPr>
            <a:spLocks noGrp="1"/>
          </p:cNvSpPr>
          <p:nvPr>
            <p:ph idx="1"/>
          </p:nvPr>
        </p:nvSpPr>
        <p:spPr>
          <a:xfrm>
            <a:off x="838200" y="397564"/>
            <a:ext cx="10515600" cy="6334539"/>
          </a:xfrm>
        </p:spPr>
        <p:txBody>
          <a:bodyPr>
            <a:normAutofit fontScale="92500" lnSpcReduction="20000"/>
          </a:bodyPr>
          <a:lstStyle/>
          <a:p>
            <a:pPr algn="r" rtl="1"/>
            <a:r>
              <a:rPr lang="ar-JO" dirty="0"/>
              <a:t>جاران ته‌نانه‌ت ئیستاش له‌ ناو مزگه‌وته‌كان و له‌كاتی بۆنه‌ ئاینیه‌كاندا گۆرانی وستایشی دینی و شتی دیكه‌ ده‌وترا، ئه‌و گۆرانیانه‌ زیاتر له‌گه‌ڵ ده‌ف ده‌گوترا له‌ كوردستان. </a:t>
            </a:r>
          </a:p>
          <a:p>
            <a:pPr algn="r" rtl="1"/>
            <a:r>
              <a:rPr lang="ar-JO" dirty="0"/>
              <a:t>محوی خاوه‌نی كۆمه‌لێك شیعری سۆفی گه‌رانه‌یه‌ كه‌ هه‌میشه‌ به‌ ئاوازی جۆراو جۆر له‌ مزگه‌وته‌كان ده‌خویندرێته‌وه‌،</a:t>
            </a:r>
          </a:p>
          <a:p>
            <a:pPr algn="r" rtl="1"/>
            <a:endParaRPr lang="ar-JO" dirty="0"/>
          </a:p>
          <a:p>
            <a:pPr algn="r" rtl="1"/>
            <a:r>
              <a:rPr lang="ar-JO" dirty="0"/>
              <a:t>پاش 1946 كۆمپانیای ب بیانی هه‌بوون به‌ دوای ده‌نگ خۆشه‌كان ده‌گه‌ران بۆ تۆماركردنی ده‌نگیان به‌ قاوان له‌ چایخانه‌كان ڵێده‌درا هه‌تا 60 كان و بیدایه‌تی 70كانیش خه‌لك توانای كرینی ته‌له‌فزیۆنی نه‌بوو، له‌ چایخانه‌كان داده‌نیشت گوی له‌ گۆرانی بێژه‌كان ده‌گرت كه‌ گۆرانیان ده‌گوت.</a:t>
            </a:r>
          </a:p>
          <a:p>
            <a:pPr algn="r" rtl="1"/>
            <a:endParaRPr lang="ar-JO" dirty="0"/>
          </a:p>
          <a:p>
            <a:pPr marL="0" indent="0" algn="r" rtl="1">
              <a:buNone/>
            </a:pPr>
            <a:r>
              <a:rPr lang="ar-JO" dirty="0"/>
              <a:t>له‌م قۆناغه‌دا، تێكه‌لبونی گۆرانی كوردی له‌گه‌ڵ بیانی هه‌بووه‌، گۆرانی بیژانی كورد ئاوازی ئازه‌ری و توركی و ئه‌رمه‌نی قفقازی به‌كارهێناوه‌ یان به‌ تێكه‌ڵی له‌به‌ر ئه‌وه‌ی ئه‌وان له‌ ئێمه‌ پیشكه‌وتوتر بوون، به‌ تایبه‌تی كوردستان دابه‌شكرابوو هه‌ولیان ده‌دا شارستانیه‌تی خۆیان به‌سه‌ر كورد بسه‌پێنن چ عه‌ره‌بی له‌ عێراق و سوریا یا فارسی له‌ ئیران و توركی له‌ توركیا، زمان و ئه‌ده‌ب و و كه‌لتورو مۆسیقای خۆیان به‌سه‌ر كوردا زالكردووه‌، بۆیه‌ له‌ هه‌ندی له‌ ئاوازه‌ نوییه‌كانیش كاریگه‌ری مۆسیقای ئه‌و ولاتانه‌ی به‌سه‌ره‌وه‌یه‌</a:t>
            </a:r>
          </a:p>
          <a:p>
            <a:pPr marL="0" indent="0" algn="r" rtl="1">
              <a:buNone/>
            </a:pPr>
            <a:r>
              <a:rPr lang="ar-JO" dirty="0"/>
              <a:t>وه‌ك ئاوازه‌كانی عه‌ڵی مه‌ردان. له‌ سالانی 60 كان قاوانی زۆر كه‌وته‌ بازاره‌وه‌ به‌ هۆی ئه‌وه‌ی خه‌لك هه‌موو به‌رهه‌مێكی به‌ ئاسانی پی قبولنه‌ده‌كرا بۆیه‌ مۆسیقای كوردی له‌سه‌ر خۆ به‌ره‌وپێش رۆیشت </a:t>
            </a:r>
            <a:endParaRPr lang="en-US" dirty="0"/>
          </a:p>
        </p:txBody>
      </p:sp>
    </p:spTree>
    <p:extLst>
      <p:ext uri="{BB962C8B-B14F-4D97-AF65-F5344CB8AC3E}">
        <p14:creationId xmlns:p14="http://schemas.microsoft.com/office/powerpoint/2010/main" val="22516915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3815-1E8A-650A-9049-36D2A5CA24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5ED466-84E6-0632-BF6F-94735793110C}"/>
              </a:ext>
            </a:extLst>
          </p:cNvPr>
          <p:cNvSpPr>
            <a:spLocks noGrp="1"/>
          </p:cNvSpPr>
          <p:nvPr>
            <p:ph idx="1"/>
          </p:nvPr>
        </p:nvSpPr>
        <p:spPr/>
        <p:txBody>
          <a:bodyPr/>
          <a:lstStyle/>
          <a:p>
            <a:pPr algn="r" rtl="1"/>
            <a:r>
              <a:rPr lang="ar-JO" dirty="0"/>
              <a:t>ماوه‌ی 1970-1974 به‌ گه‌شاوه‌ترین قۆناغی مۆسیقای كوردی داده‌نرێت له‌ لایه‌ن ئه‌نوه‌ر قه‌ره‌داغیه‌وه‌ كه‌ به‌ كاریگه‌ری باشبوونی ره‌وشی سیاسیه‌كه‌وه‌ بووه‌. </a:t>
            </a:r>
          </a:p>
          <a:p>
            <a:pPr algn="r" rtl="1"/>
            <a:r>
              <a:rPr lang="ar-JO" dirty="0"/>
              <a:t>له‌ پیش ساڵی 197 له‌ بواری ته‌كنیكی دواكه‌وتوبوو به‌ هۆی نه‌بوونی ستۆدیۆ و جیهازی چاك به‌لام دواتر مۆسیقا زانه‌كانیش زیادی كرد و شاره‌زاییان پتر بوو. له‌ هه‌شتایه‌كان قوتابی زانكۆ گوێگری گۆرانی بوون وه‌ زۆریان رۆشنبیر بوون كه‌ به‌رهه‌می نوییان پی هه‌زم ده‌كرا ئه‌وه‌ش یارمه‌تی په‌ره‌سه‌ندنی مۆسیقای دا كه‌ پێشتر قبول نه‌ده‌كرا به‌رهه‌می نوێ</a:t>
            </a:r>
          </a:p>
          <a:p>
            <a:pPr algn="r" rtl="1"/>
            <a:r>
              <a:rPr lang="ar-JO" dirty="0"/>
              <a:t>له‌سه‌ره‌تادا له‌سه‌ر شیعری كلاسیك كاریان ده‌كرد مۆسیقا زانه‌كان له‌به‌ر ئه‌وه‌ی شیعری تاز هیلاكی ده‌كردن به‌لام دواتر ئیش له‌سه‌ر شعری نوێش كرا وه‌ك شعری شێركۆ بێكه‌س</a:t>
            </a:r>
          </a:p>
          <a:p>
            <a:pPr algn="r" rtl="1"/>
            <a:endParaRPr lang="en-US" dirty="0"/>
          </a:p>
        </p:txBody>
      </p:sp>
    </p:spTree>
    <p:extLst>
      <p:ext uri="{BB962C8B-B14F-4D97-AF65-F5344CB8AC3E}">
        <p14:creationId xmlns:p14="http://schemas.microsoft.com/office/powerpoint/2010/main" val="169228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8621D-BC53-73D7-732B-DA8DC0C57031}"/>
              </a:ext>
            </a:extLst>
          </p:cNvPr>
          <p:cNvSpPr>
            <a:spLocks noGrp="1"/>
          </p:cNvSpPr>
          <p:nvPr>
            <p:ph type="title"/>
          </p:nvPr>
        </p:nvSpPr>
        <p:spPr/>
        <p:txBody>
          <a:bodyPr/>
          <a:lstStyle/>
          <a:p>
            <a:pPr algn="r"/>
            <a:r>
              <a:rPr lang="ar-JO" dirty="0"/>
              <a:t>بنه‌ماكانی ڕۆشنبیری</a:t>
            </a:r>
            <a:endParaRPr lang="en-US" dirty="0"/>
          </a:p>
        </p:txBody>
      </p:sp>
      <p:sp>
        <p:nvSpPr>
          <p:cNvPr id="3" name="Content Placeholder 2">
            <a:extLst>
              <a:ext uri="{FF2B5EF4-FFF2-40B4-BE49-F238E27FC236}">
                <a16:creationId xmlns:a16="http://schemas.microsoft.com/office/drawing/2014/main" id="{F92AA331-F3F3-2646-F14E-D7CD61FF925C}"/>
              </a:ext>
            </a:extLst>
          </p:cNvPr>
          <p:cNvSpPr>
            <a:spLocks noGrp="1"/>
          </p:cNvSpPr>
          <p:nvPr>
            <p:ph idx="1"/>
          </p:nvPr>
        </p:nvSpPr>
        <p:spPr/>
        <p:txBody>
          <a:bodyPr/>
          <a:lstStyle/>
          <a:p>
            <a:pPr algn="r" rtl="1"/>
            <a:r>
              <a:rPr lang="ar-JO" dirty="0"/>
              <a:t>ئاین</a:t>
            </a:r>
          </a:p>
          <a:p>
            <a:pPr algn="r" rtl="1"/>
            <a:r>
              <a:rPr lang="ar-JO" dirty="0"/>
              <a:t>ئاینه‌كان بۆئه‌وه‌ی بلاوبێته‌وه‌ و خه‌لكه‌كه‌ شاره‌زایی له‌ ئاینه‌كه‌ په‌یدابكات په‌یره‌وانی هانی فێربونی كتێبه‌ ئاینیه‌كانیان ده‌دا، </a:t>
            </a:r>
          </a:p>
          <a:p>
            <a:pPr algn="r" rtl="1"/>
            <a:r>
              <a:rPr lang="ar-JO" dirty="0"/>
              <a:t>  </a:t>
            </a:r>
            <a:endParaRPr lang="en-US" dirty="0"/>
          </a:p>
        </p:txBody>
      </p:sp>
    </p:spTree>
    <p:extLst>
      <p:ext uri="{BB962C8B-B14F-4D97-AF65-F5344CB8AC3E}">
        <p14:creationId xmlns:p14="http://schemas.microsoft.com/office/powerpoint/2010/main" val="30524134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95449-F222-076C-3163-CA0D8EE73C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9A2E10-1954-C833-16D2-B32AABE63B63}"/>
              </a:ext>
            </a:extLst>
          </p:cNvPr>
          <p:cNvSpPr>
            <a:spLocks noGrp="1"/>
          </p:cNvSpPr>
          <p:nvPr>
            <p:ph idx="1"/>
          </p:nvPr>
        </p:nvSpPr>
        <p:spPr/>
        <p:txBody>
          <a:bodyPr/>
          <a:lstStyle/>
          <a:p>
            <a:pPr algn="r" rtl="1"/>
            <a:r>
              <a:rPr lang="ar-JO" dirty="0"/>
              <a:t>به‌گشتی گۆرانی بیژانی كورد پؤلین ده‌بن بۆ سێ ده‌سته‌وه‌:</a:t>
            </a:r>
          </a:p>
          <a:p>
            <a:pPr marL="0" indent="0" algn="r" rtl="1">
              <a:buNone/>
            </a:pPr>
            <a:r>
              <a:rPr lang="ar-JO" dirty="0"/>
              <a:t>1- ئه‌وانه‌ی له‌ كۆنه‌وه‌ تا ناوه‌راستی سه‌ده‌ی بیسته‌م كه‌ گۆرانیه‌كانیا میللی و و چاولێكه‌رییه‌ و داستان و به‌سه‌رهاتی ناخۆش و دلداری .. هتد له‌ خۆ ده‌گرێت. بۆنمونه‌: سێوه‌، حسن جزراوی، عه‌لی مه‌ردان، عارف جه‌زراوی، كاویس ئاغا.</a:t>
            </a:r>
          </a:p>
          <a:p>
            <a:pPr marL="0" indent="0" algn="r" rtl="1">
              <a:buNone/>
            </a:pPr>
            <a:r>
              <a:rPr lang="ar-JO" dirty="0"/>
              <a:t>2-ئه‌وانه‌ی ده‌كه‌ونه‌ ناوه‌راستی سه‌ده‌ی بیسته‌ تا 80یه‌كان گۆرانیه‌كانیان ئاوازی باشتر و هۆنراوه‌ی نوێ به‌كارهاتووه‌ به‌ تیپی مۆسیقا سازدراوه‌، بۆنموونه‌ : شه‌مال سائیب، ته‌حسن ته‌ها، حسن زیره‌ك، رسول گه‌ردی</a:t>
            </a:r>
          </a:p>
          <a:p>
            <a:pPr marL="0" indent="0" algn="r" rtl="1">
              <a:buNone/>
            </a:pPr>
            <a:r>
              <a:rPr lang="ar-JO" dirty="0"/>
              <a:t>3- له‌ 80یه‌كانه‌وه‌ تا 2000 ئاازو مۆسیقاكانیان چكترن و گۆرانی جۆری به‌رزیان به‌ خۆیانه‌وه‌ دیوه‌، شیڤان په‌روه‌ر، مه‌زهه‌ری خاله‌قی..له‌و نمونانه‌ن</a:t>
            </a:r>
            <a:endParaRPr lang="en-US" dirty="0"/>
          </a:p>
        </p:txBody>
      </p:sp>
    </p:spTree>
    <p:extLst>
      <p:ext uri="{BB962C8B-B14F-4D97-AF65-F5344CB8AC3E}">
        <p14:creationId xmlns:p14="http://schemas.microsoft.com/office/powerpoint/2010/main" val="19775278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53140-2340-AA01-3E01-EC653E7630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F79304-F177-1AB2-1C08-748D08AB9409}"/>
              </a:ext>
            </a:extLst>
          </p:cNvPr>
          <p:cNvSpPr>
            <a:spLocks noGrp="1"/>
          </p:cNvSpPr>
          <p:nvPr>
            <p:ph idx="1"/>
          </p:nvPr>
        </p:nvSpPr>
        <p:spPr/>
        <p:txBody>
          <a:bodyPr/>
          <a:lstStyle/>
          <a:p>
            <a:pPr marL="0" indent="0" algn="r" rtl="1">
              <a:buNone/>
            </a:pPr>
            <a:r>
              <a:rPr lang="ar-JO" dirty="0"/>
              <a:t>له‌ ناوه‌راستی سه‌ده‌ی 20 بیسته‌م  تا 80هه‌شتایه‌كان، هونه‌رمه‌ندی مۆسقی كورد په‌یدابوون كه‌سانی كارامه‌ و لێهاتوو بوون چ به‌ره‌نجی خۆیان یان به‌ خوێندن هاتنه‌ مه‌یدانی مۆسیقای كوردی، چه‌ندین تیپی مۆسقی به‌شێوه‌ی زانستی له‌ شارو به‌شه‌كانی كوردستان به‌رهه‌می چاكیان پیشكه‌ش كردووه‌ له‌و تیپانه‌ی له‌باشوری كوردستان: تیپی مۆسیقای مه‌وله‌وی، تیپی مۆسیقای باواجی، پیپی مۆسیقای سلیمانی، تیپی هونه‌ری هه‌ولێر، تیپی دهۆك.....</a:t>
            </a:r>
          </a:p>
          <a:p>
            <a:pPr marL="0" indent="0" algn="r" rtl="1">
              <a:buNone/>
            </a:pPr>
            <a:r>
              <a:rPr lang="ar-JO" dirty="0"/>
              <a:t>هونه‌رمه‌ندی مۆسیقی وه‌ك: ویله‌م یوحه‌ننا، فره‌نسیس داود، فه‌رید عیسا، انوه‌ر قه‌ره‌داغی له‌ سیلمانی، باكوری له‌ كۆیه‌، شه‌وكه‌ت ره‌شید له‌ كه‌ركوك.</a:t>
            </a:r>
            <a:endParaRPr lang="en-US" dirty="0"/>
          </a:p>
        </p:txBody>
      </p:sp>
    </p:spTree>
    <p:extLst>
      <p:ext uri="{BB962C8B-B14F-4D97-AF65-F5344CB8AC3E}">
        <p14:creationId xmlns:p14="http://schemas.microsoft.com/office/powerpoint/2010/main" val="7833876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5D8EB-EF43-67E5-98F5-D2E5559931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8E103C-2AF8-D074-0F7C-3BDDDC4078DE}"/>
              </a:ext>
            </a:extLst>
          </p:cNvPr>
          <p:cNvSpPr>
            <a:spLocks noGrp="1"/>
          </p:cNvSpPr>
          <p:nvPr>
            <p:ph idx="1"/>
          </p:nvPr>
        </p:nvSpPr>
        <p:spPr/>
        <p:txBody>
          <a:bodyPr>
            <a:normAutofit fontScale="92500" lnSpcReduction="20000"/>
          </a:bodyPr>
          <a:lstStyle/>
          <a:p>
            <a:pPr marL="0" indent="0" algn="r" rtl="1">
              <a:buNone/>
            </a:pPr>
            <a:r>
              <a:rPr lang="ar-JO" dirty="0"/>
              <a:t>ئه‌ده‌بیاتی هونه‌ری به‌رز</a:t>
            </a:r>
          </a:p>
          <a:p>
            <a:pPr marL="0" indent="0" algn="r" rtl="1">
              <a:buNone/>
            </a:pPr>
            <a:r>
              <a:rPr lang="ar-JO" dirty="0"/>
              <a:t>یه‌كه‌م/ شعر:-</a:t>
            </a:r>
          </a:p>
          <a:p>
            <a:pPr marL="0" indent="0" algn="r" rtl="1">
              <a:buNone/>
            </a:pPr>
            <a:r>
              <a:rPr lang="ar-JO" dirty="0"/>
              <a:t>یه‌ك له‌ دوو شێوه‌كانی ده‌ربرینی ئه‌ده‌بیه‌، خه‌یال و سۆزوبیر له‌ داشتنیدا رۆلی سه‌ره‌كی ده‌گیرن.میژووی سه‌رهه‌لدانی ده‌گه‌رێته‌وه‌ بۆ پیش نوسین</a:t>
            </a:r>
          </a:p>
          <a:p>
            <a:pPr marL="0" indent="0" algn="r" rtl="1">
              <a:buNone/>
            </a:pPr>
            <a:r>
              <a:rPr lang="ar-JO" dirty="0"/>
              <a:t>1-شیعری كلاسیكی </a:t>
            </a:r>
          </a:p>
          <a:p>
            <a:pPr marL="0" indent="0" algn="r" rtl="1">
              <a:buNone/>
            </a:pPr>
            <a:r>
              <a:rPr lang="ar-JO" dirty="0"/>
              <a:t>یۆنانیه‌كان خاوه‌ن ئه‌ده‌بێكی به‌رزو مه‌زن بوون ، رۆمانه‌كانیش لاسایی كاره‌ ئه‌ده‌بیه‌كانی ئه‌وانیان كرده‌وه‌، پاشان به‌تێپه‌ربوونی كات هه‌ر ئه‌ده‌بێك خاسیه‌تی باش و توانی مانه‌وه‌ی هه‌بوایه‌و سه‌رنجی نه‌وه‌كانی دوای خۆی رابكێشایه‌ به‌ كلاسیكی ناوده‌برا</a:t>
            </a:r>
          </a:p>
          <a:p>
            <a:pPr marL="0" indent="0" algn="r" rtl="1">
              <a:buNone/>
            </a:pPr>
            <a:endParaRPr lang="ar-JO" dirty="0"/>
          </a:p>
          <a:p>
            <a:pPr marL="0" indent="0" algn="r" rtl="1">
              <a:buNone/>
            </a:pPr>
            <a:r>
              <a:rPr lang="ar-JO" dirty="0"/>
              <a:t>له‌ ئه‌ده‌بی كوردی به‌رهه‌می زیاتر له‌ هزارساڵ به‌ر له‌ ئه‌مرۆهه‌یه‌، چوارینه‌كانی بابه‌ تاهیری هه‌مه‌دانی (935-1027ز) به‌سه‌ره‌تای شیعری كلاسیزمی كوردی داده‌نرێت. نالی – مه‌لای جزیری-ئه‌حمه‌دی خانی.... تا چاره‌گی یه‌كه‌می سه‌ده‌ی بیسته‌م درێژه‌ی كێشاوه‌.</a:t>
            </a:r>
          </a:p>
        </p:txBody>
      </p:sp>
    </p:spTree>
    <p:extLst>
      <p:ext uri="{BB962C8B-B14F-4D97-AF65-F5344CB8AC3E}">
        <p14:creationId xmlns:p14="http://schemas.microsoft.com/office/powerpoint/2010/main" val="20651625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6FEE79-5909-1044-4FB9-652293E14D93}"/>
              </a:ext>
            </a:extLst>
          </p:cNvPr>
          <p:cNvSpPr>
            <a:spLocks noGrp="1"/>
          </p:cNvSpPr>
          <p:nvPr>
            <p:ph idx="1"/>
          </p:nvPr>
        </p:nvSpPr>
        <p:spPr>
          <a:xfrm>
            <a:off x="838200" y="0"/>
            <a:ext cx="10515600" cy="6176963"/>
          </a:xfrm>
        </p:spPr>
        <p:txBody>
          <a:bodyPr>
            <a:normAutofit/>
          </a:bodyPr>
          <a:lstStyle/>
          <a:p>
            <a:pPr marL="0" indent="0" algn="r" rtl="1">
              <a:buNone/>
            </a:pPr>
            <a:r>
              <a:rPr lang="ar-JO" dirty="0"/>
              <a:t>2- شیعری رۆمانسیی</a:t>
            </a:r>
          </a:p>
          <a:p>
            <a:pPr marL="0" indent="0" algn="r" rtl="1">
              <a:buNone/>
            </a:pPr>
            <a:r>
              <a:rPr lang="ar-JO" dirty="0"/>
              <a:t>له‌سه‌ره‌تای سه‌ده‌ی بیسته‌م به‌كاریگه‌ری ئه‌و گۆرانانه‌ی ناوچه‌كه‌ی گرته‌وه‌ دواتر ئاكامی جه‌نگی یه‌كه‌می جیهانی به‌سه‌ر ناوچه‌كه‌ بواری ئه‌ده‌بیشی گرته‌وه‌، ئه‌ده‌بێكی تازه‌ هاته‌كایه‌وه‌ ده‌ربی ئه‌و بارودۆخه‌ تازه‌یه‌ بووه‌</a:t>
            </a:r>
          </a:p>
          <a:p>
            <a:pPr marL="0" indent="0" algn="r" rtl="1">
              <a:buNone/>
            </a:pPr>
            <a:r>
              <a:rPr lang="ar-JO" dirty="0"/>
              <a:t>-پیره‌مێر(1867-1950ز)، زیوه‌ر، گۆران، هه‌ردی له‌ نموونه‌ی شاعیری رۆمانسیزمن</a:t>
            </a:r>
          </a:p>
          <a:p>
            <a:pPr marL="0" indent="0" algn="r" rtl="1">
              <a:buNone/>
            </a:pPr>
            <a:r>
              <a:rPr lang="ar-JO" dirty="0"/>
              <a:t>دیارترین سیماكانی، یه‌كێتی قافیه‌ روخێنراو  كه‌وته‌ ئازادییه‌وه‌- زمانی شیعر له‌وشه‌ی بێگانه‌ دوورده‌خرێته‌وه‌ وشه‌ی تازه‌ی كوردی دروستده‌كرێ تعبیری كوردی خۆماڵی به‌كارده‌هێنرێ</a:t>
            </a:r>
          </a:p>
          <a:p>
            <a:pPr marL="0" indent="0" algn="r" rtl="1">
              <a:buNone/>
            </a:pPr>
            <a:endParaRPr lang="en-US" dirty="0"/>
          </a:p>
          <a:p>
            <a:pPr marL="0" indent="0" algn="r" rtl="1">
              <a:buNone/>
            </a:pPr>
            <a:r>
              <a:rPr lang="ar-JO" dirty="0"/>
              <a:t>بۆ گۆرانی له‌بارن شیعره‌كان، مۆسیقاو ریتمیكی ره‌وان ی تێدابه‌دی ده‌كرێت</a:t>
            </a:r>
          </a:p>
          <a:p>
            <a:pPr marL="0" indent="0" algn="r" rtl="1">
              <a:buNone/>
            </a:pPr>
            <a:endParaRPr lang="ar-JO" dirty="0"/>
          </a:p>
          <a:p>
            <a:pPr marL="0" indent="0" algn="r" rtl="1">
              <a:buNone/>
            </a:pPr>
            <a:endParaRPr lang="en-US" dirty="0"/>
          </a:p>
        </p:txBody>
      </p:sp>
    </p:spTree>
    <p:extLst>
      <p:ext uri="{BB962C8B-B14F-4D97-AF65-F5344CB8AC3E}">
        <p14:creationId xmlns:p14="http://schemas.microsoft.com/office/powerpoint/2010/main" val="26350228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3C642-C1C5-D5A4-CE35-EA32D32DB8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548607-6D5D-A436-A818-389B01C6D69A}"/>
              </a:ext>
            </a:extLst>
          </p:cNvPr>
          <p:cNvSpPr>
            <a:spLocks noGrp="1"/>
          </p:cNvSpPr>
          <p:nvPr>
            <p:ph idx="1"/>
          </p:nvPr>
        </p:nvSpPr>
        <p:spPr/>
        <p:txBody>
          <a:bodyPr>
            <a:normAutofit fontScale="92500" lnSpcReduction="10000"/>
          </a:bodyPr>
          <a:lstStyle/>
          <a:p>
            <a:pPr marL="0" indent="0" algn="r" rtl="1">
              <a:buNone/>
            </a:pPr>
            <a:r>
              <a:rPr lang="ar-JO" dirty="0"/>
              <a:t>3-رێبازی ریالیزم:</a:t>
            </a:r>
          </a:p>
          <a:p>
            <a:pPr marL="0" indent="0" algn="r" rtl="1">
              <a:buNone/>
            </a:pPr>
            <a:r>
              <a:rPr lang="ar-JO" dirty="0"/>
              <a:t>ریالیزم له‌ بواری ئه‌ده‌بی به‌و واتایه‌دێت كه‌ هه‌موو بابه‌تێكی فیكری چاره‌سه‌رێكی بابه‌تیانه‌ی كیشه‌كانی ژیانی مرۆڤ بكات، سه‌ركه‌وتنی به‌ری سۆسیالیزم له‌ جه‌نگی دووه‌می جیهانی و بلاوبونه‌وه‌ی پرنسیپه‌كانی یه‌كسانی و برایه‌تی و دادپه‌روه‌ری له‌ جیهان و میله‌تانی ژێرده‌سته‌ </a:t>
            </a:r>
          </a:p>
          <a:p>
            <a:pPr marL="0" indent="0" algn="r" rtl="1">
              <a:buNone/>
            </a:pPr>
            <a:r>
              <a:rPr lang="ar-JO" dirty="0"/>
              <a:t>به‌رهه‌می داهێنرانه‌ی لێكه‌وته‌وه‌ لای گۆران و بی كه‌س و دیلان كاكه‌ی فه‌لاح</a:t>
            </a:r>
          </a:p>
          <a:p>
            <a:pPr marL="0" indent="0" algn="r" rtl="1">
              <a:buNone/>
            </a:pPr>
            <a:r>
              <a:rPr lang="ar-JO" dirty="0"/>
              <a:t>له‌ رووی ناوه‌رۆك و روخساره‌وه‌ شاعیرانی كورد به‌ ستایلیكی نوێ ده‌ركه‌وتن</a:t>
            </a:r>
          </a:p>
          <a:p>
            <a:pPr algn="r" rtl="1"/>
            <a:endParaRPr lang="ar-JO" dirty="0"/>
          </a:p>
          <a:p>
            <a:pPr algn="r" rtl="1"/>
            <a:r>
              <a:rPr lang="ar-JO" dirty="0"/>
              <a:t>جوانی یان خۆشه‌ویستی له‌ كلاسیك جیانه‌كراوه‌ته‌وه‌ له‌ جوانی شتی تر، به‌لام له‌ رۆمانسی دا كه‌ ناوه‌رۆك زاله‌ به‌سه‌ر رۆخسار دیمه‌نی جوانی دیارتره‌، له‌ ریلیزم بریتیه‌ له‌ یه‌كگرتنی روخسارو ناوه‌رۆك له‌ پله‌یه‌كی به‌رزدا جوانی هه‌ر جوانی رۆخسار نیه‌ به‌لكو جوانی ره‌وشت و بیرو چالاكی ئینسانانه‌شه‌</a:t>
            </a:r>
            <a:endParaRPr lang="en-US" dirty="0"/>
          </a:p>
        </p:txBody>
      </p:sp>
    </p:spTree>
    <p:extLst>
      <p:ext uri="{BB962C8B-B14F-4D97-AF65-F5344CB8AC3E}">
        <p14:creationId xmlns:p14="http://schemas.microsoft.com/office/powerpoint/2010/main" val="12209653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7DDA-11E5-773A-5416-73C8E0D0BA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DED118-CA10-0977-47C2-99728A0B11FE}"/>
              </a:ext>
            </a:extLst>
          </p:cNvPr>
          <p:cNvSpPr>
            <a:spLocks noGrp="1"/>
          </p:cNvSpPr>
          <p:nvPr>
            <p:ph idx="1"/>
          </p:nvPr>
        </p:nvSpPr>
        <p:spPr/>
        <p:txBody>
          <a:bodyPr/>
          <a:lstStyle/>
          <a:p>
            <a:pPr marL="0" indent="0" algn="r" rtl="1">
              <a:buNone/>
            </a:pPr>
            <a:r>
              <a:rPr lang="ar-JO" dirty="0"/>
              <a:t>دووه‌م/ په‌خشان</a:t>
            </a:r>
          </a:p>
          <a:p>
            <a:pPr marL="0" indent="0" algn="r" rtl="1">
              <a:buNone/>
            </a:pPr>
            <a:r>
              <a:rPr lang="ar-JO" dirty="0"/>
              <a:t>یه‌كیك له‌ دوو شێوه‌كانی نوسین ، وه‌ ده‌بێت دوو به‌شی سه‌ره‌كی </a:t>
            </a:r>
          </a:p>
          <a:p>
            <a:pPr marL="0" indent="0" algn="r" rtl="1">
              <a:buNone/>
            </a:pPr>
            <a:r>
              <a:rPr lang="ar-JO" dirty="0"/>
              <a:t>1-په‌خشانی زانستی ( ئه‌و په‌خشانه‌یه‌ زانسته‌جۆراوجۆره‌كانی ، كیمیا و فیزیاو زمان یاسا میژوو ، رۆژنامه‌گه‌ری ، پێده‌نوسرێ</a:t>
            </a:r>
          </a:p>
          <a:p>
            <a:pPr marL="0" indent="0" algn="r" rtl="1">
              <a:buNone/>
            </a:pPr>
            <a:endParaRPr lang="ar-JO" dirty="0"/>
          </a:p>
          <a:p>
            <a:pPr marL="0" indent="0" algn="r" rtl="1">
              <a:buNone/>
            </a:pPr>
            <a:r>
              <a:rPr lang="ar-JO" dirty="0"/>
              <a:t>2-په‌خشانی ئه‌ده‌بی</a:t>
            </a:r>
          </a:p>
          <a:p>
            <a:pPr marL="0" indent="0" algn="r" rtl="1">
              <a:buNone/>
            </a:pPr>
            <a:r>
              <a:rPr lang="ar-JO" dirty="0"/>
              <a:t>ئه‌و به‌خشانه‌یه‌ به‌ شێوه‌یه‌كی ئه‌ده‌بی به‌رزو به‌ داهینانی گه‌وره‌ ده‌نوسری، شێوه‌ی جۆراو جۆری هه‌یه‌</a:t>
            </a:r>
          </a:p>
          <a:p>
            <a:pPr marL="0" indent="0" algn="r" rtl="1">
              <a:buNone/>
            </a:pPr>
            <a:endParaRPr lang="en-US" dirty="0"/>
          </a:p>
        </p:txBody>
      </p:sp>
    </p:spTree>
    <p:extLst>
      <p:ext uri="{BB962C8B-B14F-4D97-AF65-F5344CB8AC3E}">
        <p14:creationId xmlns:p14="http://schemas.microsoft.com/office/powerpoint/2010/main" val="41507811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1D9A1-C3C2-2260-592C-F34DC87081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0F28A7-E02B-CC95-73B9-9D17323A521D}"/>
              </a:ext>
            </a:extLst>
          </p:cNvPr>
          <p:cNvSpPr>
            <a:spLocks noGrp="1"/>
          </p:cNvSpPr>
          <p:nvPr>
            <p:ph idx="1"/>
          </p:nvPr>
        </p:nvSpPr>
        <p:spPr>
          <a:xfrm>
            <a:off x="732181" y="1690688"/>
            <a:ext cx="10515600" cy="4351338"/>
          </a:xfrm>
        </p:spPr>
        <p:txBody>
          <a:bodyPr/>
          <a:lstStyle/>
          <a:p>
            <a:pPr marL="0" indent="0" algn="r">
              <a:buNone/>
            </a:pPr>
            <a:r>
              <a:rPr lang="ar-JO" dirty="0"/>
              <a:t>گرینگترین تایبه‌تمه‌ندیه‌كانی په‌خشانی ئه‌ده‌بی:</a:t>
            </a:r>
          </a:p>
          <a:p>
            <a:pPr marL="0" indent="0" algn="r" rtl="1">
              <a:buNone/>
            </a:pPr>
            <a:r>
              <a:rPr lang="ar-JO" dirty="0"/>
              <a:t>-وشه‌كانی ناسك و سه‌رنج راكێشن</a:t>
            </a:r>
          </a:p>
          <a:p>
            <a:pPr marL="0" indent="0" algn="r" rtl="1">
              <a:buNone/>
            </a:pPr>
            <a:r>
              <a:rPr lang="ar-JO" dirty="0"/>
              <a:t>-نوسه‌ر ده‌وری سه‌ره‌كی ده‌بێت له‌ دارشتنی</a:t>
            </a:r>
          </a:p>
          <a:p>
            <a:pPr marL="0" indent="0" algn="r" rtl="1">
              <a:buNone/>
            </a:pPr>
            <a:r>
              <a:rPr lang="ar-JO" dirty="0"/>
              <a:t>-زمانی نوسین نه‌ته‌وه‌یی په‌تیه‌ و پاگه‌ له‌ وشه‌ی بێگانه‌</a:t>
            </a:r>
          </a:p>
          <a:p>
            <a:pPr marL="0" indent="0" algn="r" rtl="1">
              <a:buNone/>
            </a:pPr>
            <a:r>
              <a:rPr lang="ar-JO" dirty="0"/>
              <a:t>-خه‌یال و سۆز ده‌وری سه‌ره‌كی هه‌یه‌ له‌ دارشتنی</a:t>
            </a:r>
          </a:p>
          <a:p>
            <a:pPr marL="0" indent="0" algn="r" rtl="1">
              <a:buNone/>
            </a:pPr>
            <a:r>
              <a:rPr lang="ar-JO" dirty="0"/>
              <a:t>-ره‌مز به‌ گوێره‌ی پێویست و توانای نوسه‌ره‌كه‌ به‌كارده‌هێنرێ</a:t>
            </a:r>
          </a:p>
          <a:p>
            <a:pPr marL="0" indent="0" algn="r" rtl="1">
              <a:buNone/>
            </a:pPr>
            <a:endParaRPr lang="en-US" dirty="0"/>
          </a:p>
        </p:txBody>
      </p:sp>
    </p:spTree>
    <p:extLst>
      <p:ext uri="{BB962C8B-B14F-4D97-AF65-F5344CB8AC3E}">
        <p14:creationId xmlns:p14="http://schemas.microsoft.com/office/powerpoint/2010/main" val="5127051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6B3D6B-786D-F266-C012-7A9BC71DF3F2}"/>
              </a:ext>
            </a:extLst>
          </p:cNvPr>
          <p:cNvSpPr>
            <a:spLocks noGrp="1"/>
          </p:cNvSpPr>
          <p:nvPr>
            <p:ph idx="1"/>
          </p:nvPr>
        </p:nvSpPr>
        <p:spPr>
          <a:xfrm>
            <a:off x="251791" y="503582"/>
            <a:ext cx="11102009" cy="5870713"/>
          </a:xfrm>
        </p:spPr>
        <p:txBody>
          <a:bodyPr>
            <a:normAutofit lnSpcReduction="10000"/>
          </a:bodyPr>
          <a:lstStyle/>
          <a:p>
            <a:pPr marL="0" indent="0" algn="r" rtl="1">
              <a:buNone/>
            </a:pPr>
            <a:r>
              <a:rPr lang="ar-JO" dirty="0"/>
              <a:t>جۆره‌كانی په‌خشانی ئه‌ده‌بی:</a:t>
            </a:r>
          </a:p>
          <a:p>
            <a:pPr marL="0" indent="0" algn="r" rtl="1">
              <a:buNone/>
            </a:pPr>
            <a:r>
              <a:rPr lang="ar-JO" dirty="0"/>
              <a:t>په‌خشانی ئه‌ده‌بی زۆر جۆری هه‌یه‌ هه‌یانه‌ زۆركۆنن هه‌شیانه‌ نوێ و نوێترن</a:t>
            </a:r>
          </a:p>
          <a:p>
            <a:pPr marL="0" indent="0" algn="r" rtl="1">
              <a:buNone/>
            </a:pPr>
            <a:r>
              <a:rPr lang="ar-JO" dirty="0"/>
              <a:t>1-وتار: پارچه‌یه‌ك په‌خشانی ئه‌ده‌بیه‌بابه‌تێكی تایبه‌تی نوسه‌ره‌كه‌ چاره‌سه‌ر ده‌كات له‌وه‌ی ئه‌نجامی داوه‌ یان هاتۆته بیری یان دایهێناوه‌...</a:t>
            </a:r>
          </a:p>
          <a:p>
            <a:pPr marL="0" indent="0" algn="r" rtl="1">
              <a:buNone/>
            </a:pPr>
            <a:r>
              <a:rPr lang="ar-JO" dirty="0"/>
              <a:t>یه‌كه‌مین وتار ی هونه‌ری له‌ یه‌كه‌م ژماره‌ی رۆژنامه‌ی كوردستان ی میقداد مدحت به‌درخان له‌ ساڵی 1898 نوسرا</a:t>
            </a:r>
          </a:p>
          <a:p>
            <a:pPr marL="0" indent="0" algn="r" rtl="1">
              <a:buNone/>
            </a:pPr>
            <a:endParaRPr lang="ar-JO" dirty="0"/>
          </a:p>
          <a:p>
            <a:pPr marL="0" indent="0" algn="r" rtl="1">
              <a:buNone/>
            </a:pPr>
            <a:endParaRPr lang="ar-JO" dirty="0"/>
          </a:p>
          <a:p>
            <a:pPr marL="0" indent="0" algn="r" rtl="1">
              <a:buNone/>
            </a:pPr>
            <a:r>
              <a:rPr lang="ar-JO" dirty="0"/>
              <a:t>2-چیرۆك كه‌ خه‌یالی واقعی یه‌  ( چیرۆكی درێژ- كورته‌ چیرۆك-كورتیله‌ چیرۆك : كورتره‌ له‌ كورته‌ چیرۆك له‌ روی دارشتن)</a:t>
            </a:r>
          </a:p>
          <a:p>
            <a:pPr marL="0" indent="0" algn="r" rtl="1">
              <a:buNone/>
            </a:pPr>
            <a:r>
              <a:rPr lang="ar-JO" dirty="0"/>
              <a:t>نمونه‌: چیرۆكی كویره‌وه‌ری –ابراهیم ئه‌حمد</a:t>
            </a:r>
          </a:p>
          <a:p>
            <a:pPr marL="0" indent="0" algn="r" rtl="1">
              <a:buNone/>
            </a:pPr>
            <a:r>
              <a:rPr lang="ar-JO" dirty="0"/>
              <a:t>جگه‌ له‌ ئیبراهیم ئه‌حمد، عه‌لائه‌دین سجادی_ شاكر فتاح له‌ لاپه‌ره‌كانی گۆڤاری گه‌لاوێژ 1939-1949 ده‌یانوسی</a:t>
            </a:r>
          </a:p>
          <a:p>
            <a:pPr marL="0" indent="0" algn="r" rtl="1">
              <a:buNone/>
            </a:pPr>
            <a:endParaRPr lang="en-US" dirty="0"/>
          </a:p>
        </p:txBody>
      </p:sp>
    </p:spTree>
    <p:extLst>
      <p:ext uri="{BB962C8B-B14F-4D97-AF65-F5344CB8AC3E}">
        <p14:creationId xmlns:p14="http://schemas.microsoft.com/office/powerpoint/2010/main" val="23990732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05642-209F-31A9-B391-930D1F499C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EC2C31-38A8-6A5A-DB56-4707A045BDEF}"/>
              </a:ext>
            </a:extLst>
          </p:cNvPr>
          <p:cNvSpPr>
            <a:spLocks noGrp="1"/>
          </p:cNvSpPr>
          <p:nvPr>
            <p:ph idx="1"/>
          </p:nvPr>
        </p:nvSpPr>
        <p:spPr/>
        <p:txBody>
          <a:bodyPr>
            <a:normAutofit/>
          </a:bodyPr>
          <a:lstStyle/>
          <a:p>
            <a:pPr marL="0" indent="0" algn="r" rtl="1">
              <a:buNone/>
            </a:pPr>
            <a:r>
              <a:rPr lang="ar-JO" b="1" u="sng" dirty="0"/>
              <a:t>3-رۆمان : </a:t>
            </a:r>
            <a:r>
              <a:rPr lang="ar-JO" dirty="0"/>
              <a:t>هۆنه‌ری گیرانه‌وه‌ی زیره‌كانه‌یه‌</a:t>
            </a:r>
          </a:p>
          <a:p>
            <a:pPr marL="0" indent="0" algn="r" rtl="1">
              <a:buNone/>
            </a:pPr>
            <a:endParaRPr lang="ar-JO" dirty="0"/>
          </a:p>
          <a:p>
            <a:pPr marL="0" indent="0" algn="r" rtl="1">
              <a:buNone/>
            </a:pPr>
            <a:r>
              <a:rPr lang="ar-JO" b="1" u="sng" dirty="0"/>
              <a:t>4-كورتیله‌ په‌خشان</a:t>
            </a:r>
            <a:r>
              <a:rPr lang="ar-JO" dirty="0"/>
              <a:t>: پارچه‌ سۆزێكی تایبه‌ته‌ له‌ بۆنه‌كان ده‌نوسرێت، بابه‌ته‌ كه‌ سۆز ئامێزه‌ و خه‌یال ده‌ور له‌ دارشتنی ده‌گێرێت، له‌ رهوی دارشتن كورته‌و وشه‌كانی ناسكن</a:t>
            </a:r>
          </a:p>
          <a:p>
            <a:pPr marL="0" indent="0" algn="r" rtl="1">
              <a:buNone/>
            </a:pPr>
            <a:endParaRPr lang="ar-JO" dirty="0"/>
          </a:p>
          <a:p>
            <a:pPr marL="0" indent="0" algn="r" rtl="1">
              <a:buNone/>
            </a:pPr>
            <a:r>
              <a:rPr lang="ar-JO" b="1" u="sng" dirty="0"/>
              <a:t>5-نامه‌: </a:t>
            </a:r>
            <a:r>
              <a:rPr lang="ar-JO" dirty="0"/>
              <a:t>له‌ كه‌سێكه‌وه‌ بۆكه‌سێكی تر له‌ كۆنه‌وه‌ لای پاشاومیره‌كان په‌نای بۆ براوه‌</a:t>
            </a:r>
          </a:p>
          <a:p>
            <a:pPr marL="0" indent="0" algn="r" rtl="1">
              <a:buNone/>
            </a:pPr>
            <a:endParaRPr lang="ar-JO" dirty="0"/>
          </a:p>
          <a:p>
            <a:pPr marL="0" indent="0" algn="r" rtl="1">
              <a:buNone/>
            </a:pPr>
            <a:r>
              <a:rPr lang="ar-JO" dirty="0"/>
              <a:t>6-</a:t>
            </a:r>
            <a:r>
              <a:rPr lang="ar-JO" u="sng" dirty="0"/>
              <a:t>ژیاننامه</a:t>
            </a:r>
            <a:r>
              <a:rPr lang="ar-JO" dirty="0"/>
              <a:t>‌: نمونه‌ چێشتی مجێور :هه‌ژار موكریانی</a:t>
            </a:r>
          </a:p>
          <a:p>
            <a:pPr marL="0" indent="0" algn="r" rtl="1">
              <a:buNone/>
            </a:pPr>
            <a:endParaRPr lang="ar-JO" dirty="0"/>
          </a:p>
        </p:txBody>
      </p:sp>
    </p:spTree>
    <p:extLst>
      <p:ext uri="{BB962C8B-B14F-4D97-AF65-F5344CB8AC3E}">
        <p14:creationId xmlns:p14="http://schemas.microsoft.com/office/powerpoint/2010/main" val="4119853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5EE23-BEE8-D305-2652-5E798C1366A3}"/>
              </a:ext>
            </a:extLst>
          </p:cNvPr>
          <p:cNvSpPr>
            <a:spLocks noGrp="1"/>
          </p:cNvSpPr>
          <p:nvPr>
            <p:ph idx="1"/>
          </p:nvPr>
        </p:nvSpPr>
        <p:spPr>
          <a:xfrm>
            <a:off x="159026" y="609600"/>
            <a:ext cx="11194774" cy="5791200"/>
          </a:xfrm>
        </p:spPr>
        <p:txBody>
          <a:bodyPr>
            <a:normAutofit/>
          </a:bodyPr>
          <a:lstStyle/>
          <a:p>
            <a:pPr marL="0" indent="0" algn="r" rtl="1">
              <a:buNone/>
            </a:pPr>
            <a:endParaRPr lang="ar-JO" dirty="0"/>
          </a:p>
          <a:p>
            <a:pPr marL="0" indent="0" algn="r" rtl="1">
              <a:buNone/>
            </a:pPr>
            <a:r>
              <a:rPr lang="ar-JO" dirty="0"/>
              <a:t>7-</a:t>
            </a:r>
            <a:r>
              <a:rPr lang="ar-JO" b="1" u="sng" dirty="0"/>
              <a:t>شانۆگه‌ری</a:t>
            </a:r>
            <a:r>
              <a:rPr lang="ar-JO" dirty="0"/>
              <a:t>: بریتی یه‌ له‌ هونه‌ری دوباره‌ دارشتنه‌وه‌ی روداوه‌كانی چیرۆك و رێكخستنه‌وه‌یان و كردنیان به‌ وتووێژ بۆ ئه‌وه‌ی له‌گه‌ڵ شانۆدا بگونجێ  به‌ئاسانی بنوێنرێت</a:t>
            </a:r>
          </a:p>
          <a:p>
            <a:pPr marL="0" indent="0" algn="r">
              <a:buNone/>
            </a:pPr>
            <a:r>
              <a:rPr lang="ar-JO" dirty="0"/>
              <a:t>زۆر جۆری هه‌یه‌</a:t>
            </a:r>
          </a:p>
          <a:p>
            <a:pPr marL="0" indent="0" algn="r">
              <a:buNone/>
            </a:pPr>
            <a:r>
              <a:rPr lang="ar-JO" dirty="0"/>
              <a:t>-</a:t>
            </a:r>
            <a:r>
              <a:rPr lang="ar-JO" b="1" u="sng" dirty="0"/>
              <a:t>شانۆگه‌ری ئاسایی: </a:t>
            </a:r>
            <a:r>
              <a:rPr lang="ar-JO" dirty="0"/>
              <a:t>روداوه‌كانی به‌زمانی وشه‌ ده‌نوێنرێت</a:t>
            </a:r>
          </a:p>
          <a:p>
            <a:pPr marL="0" indent="0" algn="r">
              <a:buNone/>
            </a:pPr>
            <a:r>
              <a:rPr lang="ar-JO" dirty="0"/>
              <a:t>-</a:t>
            </a:r>
            <a:r>
              <a:rPr lang="ar-JO" b="1" u="sng" dirty="0"/>
              <a:t>شانۆگه‌ری بی ده‌نگ</a:t>
            </a:r>
            <a:r>
              <a:rPr lang="ar-JO" dirty="0"/>
              <a:t>: به‌بێ به‌كارهێنانی زمانی وشه‌و به‌ هۆی هێماوه‌ ده‌نوێنرێت</a:t>
            </a:r>
          </a:p>
          <a:p>
            <a:pPr marL="0" indent="0" algn="r">
              <a:buNone/>
            </a:pPr>
            <a:r>
              <a:rPr lang="ar-JO" dirty="0"/>
              <a:t>وه‌زۆرجار ته‌نیا یه‌ك كه‌س ده‌ینوێنێت، به‌ره‌مز گوزارشت ده‌كه‌ن</a:t>
            </a:r>
          </a:p>
          <a:p>
            <a:pPr marL="0" indent="0" algn="r">
              <a:buNone/>
            </a:pPr>
            <a:endParaRPr lang="ar-JO" dirty="0"/>
          </a:p>
          <a:p>
            <a:pPr marL="0" indent="0" algn="r">
              <a:buNone/>
            </a:pPr>
            <a:r>
              <a:rPr lang="ar-JO" b="1" u="sng" dirty="0"/>
              <a:t>8-خوتبه‌: </a:t>
            </a:r>
            <a:r>
              <a:rPr lang="ar-JO" dirty="0"/>
              <a:t>هونه‌رێكی قسه‌یی كاریگه‌رو گرینگه‌ بۆ په‌یوه‌ندیكردن به‌ جه‌ماوه‌رو كارتێكردنیان، ئه‌مه‌ش له‌ پێناوی رازیكردنیان به‌و مه‌به‌ستانه‌ی كه‌سی خوتیبه‌ ده‌ر هه‌لیان ده‌گرێت</a:t>
            </a:r>
          </a:p>
          <a:p>
            <a:pPr marL="0" indent="0" algn="r">
              <a:buNone/>
            </a:pPr>
            <a:r>
              <a:rPr lang="ar-JO" b="1" u="sng" dirty="0"/>
              <a:t>9-لێكۆلینه‌وه‌ی ئه‌ده‌بی </a:t>
            </a:r>
            <a:r>
              <a:rPr lang="ar-JO" dirty="0"/>
              <a:t>: بریتی یه‌ له‌ كاری پشكنین و لێكدانه‌وه‌ی ده‌قه‌ ئه‌ده‌بیه‌ داهێنراوه‌كان</a:t>
            </a:r>
            <a:endParaRPr lang="en-US" dirty="0"/>
          </a:p>
        </p:txBody>
      </p:sp>
    </p:spTree>
    <p:extLst>
      <p:ext uri="{BB962C8B-B14F-4D97-AF65-F5344CB8AC3E}">
        <p14:creationId xmlns:p14="http://schemas.microsoft.com/office/powerpoint/2010/main" val="4234339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E49DD-6510-6064-6CAB-F3DC28FF3A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29C88A-6BD7-E27A-1A1C-3AECBFD8F360}"/>
              </a:ext>
            </a:extLst>
          </p:cNvPr>
          <p:cNvSpPr>
            <a:spLocks noGrp="1"/>
          </p:cNvSpPr>
          <p:nvPr>
            <p:ph idx="1"/>
          </p:nvPr>
        </p:nvSpPr>
        <p:spPr/>
        <p:txBody>
          <a:bodyPr/>
          <a:lstStyle/>
          <a:p>
            <a:pPr algn="r" rtl="1"/>
            <a:r>
              <a:rPr lang="ar-JO" dirty="0"/>
              <a:t>ئینجیل</a:t>
            </a:r>
          </a:p>
          <a:p>
            <a:pPr algn="r" rtl="1"/>
            <a:r>
              <a:rPr lang="ar-JO" dirty="0"/>
              <a:t>ته‌ورات</a:t>
            </a:r>
          </a:p>
          <a:p>
            <a:pPr algn="r" rtl="1"/>
            <a:r>
              <a:rPr lang="ar-JO" dirty="0"/>
              <a:t>قورئان</a:t>
            </a:r>
          </a:p>
          <a:p>
            <a:pPr algn="r" rtl="1"/>
            <a:r>
              <a:rPr lang="ar-JO" dirty="0"/>
              <a:t>ئابنی زه‌رده‌شتی</a:t>
            </a:r>
            <a:endParaRPr lang="en-US" dirty="0"/>
          </a:p>
        </p:txBody>
      </p:sp>
    </p:spTree>
    <p:extLst>
      <p:ext uri="{BB962C8B-B14F-4D97-AF65-F5344CB8AC3E}">
        <p14:creationId xmlns:p14="http://schemas.microsoft.com/office/powerpoint/2010/main" val="690983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6D6E9-0AAB-6090-9A3F-F414CA4A52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52279D-89FA-8705-937D-E912402279A8}"/>
              </a:ext>
            </a:extLst>
          </p:cNvPr>
          <p:cNvSpPr>
            <a:spLocks noGrp="1"/>
          </p:cNvSpPr>
          <p:nvPr>
            <p:ph idx="1"/>
          </p:nvPr>
        </p:nvSpPr>
        <p:spPr/>
        <p:txBody>
          <a:bodyPr>
            <a:normAutofit fontScale="92500" lnSpcReduction="20000"/>
          </a:bodyPr>
          <a:lstStyle/>
          <a:p>
            <a:pPr marL="0" marR="0" algn="justLow" rtl="1">
              <a:lnSpc>
                <a:spcPct val="115000"/>
              </a:lnSpc>
              <a:spcBef>
                <a:spcPts val="0"/>
              </a:spcBef>
              <a:spcAft>
                <a:spcPts val="0"/>
              </a:spcAft>
            </a:pPr>
            <a:r>
              <a:rPr lang="ar-IQ" sz="2800" dirty="0">
                <a:effectLst/>
                <a:latin typeface="Calibri" panose="020F0502020204030204" pitchFamily="34" charset="0"/>
                <a:ea typeface="Calibri" panose="020F0502020204030204" pitchFamily="34" charset="0"/>
                <a:cs typeface="Ali_K_Sahifa"/>
              </a:rPr>
              <a:t>لةسةردةمي ساسانيةكان طرينطي زؤر بة نوسين دراوة لةو كاتةشدا ئايني زةردشتيان كردة بنةماي دةولَةتةكةيان هةر شويَنيَكيان  دةكةوتة ذيَر قةلَةمرِةوي خؤيان (ثةرستطا)بؤ خوا ثةرستي (ئاهورا مةزدا) يان دروست كردووة، لةثالَ بلَاوكردنةوةي ئاينةكةيان طرنطيان بة خويَندن و نوسين داوة ،ئةو كةسانةي لة ثةرستطادا سةرثةرشتي خويَندنةكةيان دةكرد ثيَيان ووتراوة (مؤغ)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0"/>
              </a:spcAft>
            </a:pPr>
            <a:r>
              <a:rPr lang="ar-IQ" sz="2800" dirty="0">
                <a:effectLst/>
                <a:latin typeface="Calibri" panose="020F0502020204030204" pitchFamily="34" charset="0"/>
                <a:ea typeface="Calibri" panose="020F0502020204030204" pitchFamily="34" charset="0"/>
                <a:cs typeface="Ali_K_Sahifa"/>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0"/>
              </a:spcAft>
            </a:pPr>
            <a:r>
              <a:rPr lang="ar-IQ" sz="2800" dirty="0">
                <a:effectLst/>
                <a:latin typeface="Calibri" panose="020F0502020204030204" pitchFamily="34" charset="0"/>
                <a:ea typeface="Calibri" panose="020F0502020204030204" pitchFamily="34" charset="0"/>
                <a:cs typeface="Ali_K_Sahifa"/>
              </a:rPr>
              <a:t>       لةطةلَ هاتنى ئاينى ئيسلام بؤ كوردستان  لةسةدةي (3ك) خةلَك زوو ثةيامةكةيان وةرطرت ، يةكيَك لة لة هؤيةكاني بلَاوبوونةوةي ئايني ئيسلام مزطةوت بووة،مزطةوتيان كردوة بةشويَنى  ئاينى و سياسي و كاروباري موسلَماناني تيَدا رِادةثةريَندرا، لة نيَو مزطةوتدا شويَنك تةرخانكرابوو بؤ خويَندن  ثيَى دةطوترا حوجرة ، وةك قوتابخانةيةكي سةرةتايي بووني هةبوو  فيَري قورئان و فةرمودةكاني   دةرسيان دةخويَند كة ثيَيان دةطوتن فةقيَ. تةمةنى حوجرة لة كوردستان دةطةريَتةوة بؤ سةدةى 6 كؤضى.</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29043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9964</TotalTime>
  <Words>7224</Words>
  <Application>Microsoft Office PowerPoint</Application>
  <PresentationFormat>Widescreen</PresentationFormat>
  <Paragraphs>423</Paragraphs>
  <Slides>79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79</vt:i4>
      </vt:variant>
    </vt:vector>
  </HeadingPairs>
  <TitlesOfParts>
    <vt:vector size="85" baseType="lpstr">
      <vt:lpstr>Arial</vt:lpstr>
      <vt:lpstr>Calibri</vt:lpstr>
      <vt:lpstr>Calibri Light</vt:lpstr>
      <vt:lpstr>Unikurd Goran</vt:lpstr>
      <vt:lpstr>Wingdings</vt:lpstr>
      <vt:lpstr>Office Theme</vt:lpstr>
      <vt:lpstr>زانستی و ڕۆشنبیری كوردستان</vt:lpstr>
      <vt:lpstr>PowerPoint Presentation</vt:lpstr>
      <vt:lpstr>PowerPoint Presentation</vt:lpstr>
      <vt:lpstr>PowerPoint Presentation</vt:lpstr>
      <vt:lpstr>PowerPoint Presentation</vt:lpstr>
      <vt:lpstr>PowerPoint Presentation</vt:lpstr>
      <vt:lpstr>بنه‌ماكانی ڕۆشنبیری</vt:lpstr>
      <vt:lpstr>PowerPoint Presentation</vt:lpstr>
      <vt:lpstr>PowerPoint Presentation</vt:lpstr>
      <vt:lpstr>PowerPoint Presentation</vt:lpstr>
      <vt:lpstr>PowerPoint Presentation</vt:lpstr>
      <vt:lpstr>PowerPoint Presentation</vt:lpstr>
      <vt:lpstr>PowerPoint Presentation</vt:lpstr>
      <vt:lpstr>ميَذووى رؤذنامةطةرى </vt:lpstr>
      <vt:lpstr>PowerPoint Presentation</vt:lpstr>
      <vt:lpstr>خاسيةتةكانى رؤذنامةطةرى كوردى تا 1945</vt:lpstr>
      <vt:lpstr>باشترين دةرفةت  رةخسابيَت بؤ بارى رؤشنبيرى ورؤذنامةوانى طةلى كورد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زمانی كوردی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ئابووری كوردستان</dc:title>
  <dc:creator>hp</dc:creator>
  <cp:lastModifiedBy>HOGIR PIRDWOOD</cp:lastModifiedBy>
  <cp:revision>78</cp:revision>
  <dcterms:created xsi:type="dcterms:W3CDTF">2023-01-16T17:11:05Z</dcterms:created>
  <dcterms:modified xsi:type="dcterms:W3CDTF">2023-06-27T16:11:33Z</dcterms:modified>
</cp:coreProperties>
</file>