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58" r:id="rId5"/>
    <p:sldId id="260" r:id="rId6"/>
    <p:sldId id="261" r:id="rId7"/>
    <p:sldId id="262" r:id="rId8"/>
    <p:sldId id="263" r:id="rId9"/>
    <p:sldId id="264" r:id="rId10"/>
    <p:sldId id="269" r:id="rId11"/>
    <p:sldId id="265" r:id="rId12"/>
    <p:sldId id="267" r:id="rId13"/>
    <p:sldId id="266"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372757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60349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5993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973248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2422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1187270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3443038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164935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273476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BD822-9D40-4578-8EA2-B864F24C4976}"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83840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8BD822-9D40-4578-8EA2-B864F24C4976}"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174101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8BD822-9D40-4578-8EA2-B864F24C4976}"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123588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8BD822-9D40-4578-8EA2-B864F24C4976}"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311546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BD822-9D40-4578-8EA2-B864F24C4976}"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374675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8BD822-9D40-4578-8EA2-B864F24C4976}"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92058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8BD822-9D40-4578-8EA2-B864F24C4976}"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72CF-C0F3-4A5E-BE76-2FBA45E2AE35}" type="slidenum">
              <a:rPr lang="en-US" smtClean="0"/>
              <a:t>‹#›</a:t>
            </a:fld>
            <a:endParaRPr lang="en-US"/>
          </a:p>
        </p:txBody>
      </p:sp>
    </p:spTree>
    <p:extLst>
      <p:ext uri="{BB962C8B-B14F-4D97-AF65-F5344CB8AC3E}">
        <p14:creationId xmlns:p14="http://schemas.microsoft.com/office/powerpoint/2010/main" val="11755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8BD822-9D40-4578-8EA2-B864F24C4976}" type="datetimeFigureOut">
              <a:rPr lang="en-US" smtClean="0"/>
              <a:t>10/14/2022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C5D72CF-C0F3-4A5E-BE76-2FBA45E2AE35}" type="slidenum">
              <a:rPr lang="en-US" smtClean="0"/>
              <a:t>‹#›</a:t>
            </a:fld>
            <a:endParaRPr lang="en-US"/>
          </a:p>
        </p:txBody>
      </p:sp>
    </p:spTree>
    <p:extLst>
      <p:ext uri="{BB962C8B-B14F-4D97-AF65-F5344CB8AC3E}">
        <p14:creationId xmlns:p14="http://schemas.microsoft.com/office/powerpoint/2010/main" val="112160789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11277"/>
            <a:ext cx="7766936" cy="3401962"/>
          </a:xfrm>
        </p:spPr>
        <p:txBody>
          <a:bodyPr/>
          <a:lstStyle/>
          <a:p>
            <a:pPr algn="ctr"/>
            <a:r>
              <a:rPr lang="en-US" dirty="0" smtClean="0">
                <a:solidFill>
                  <a:srgbClr val="002060"/>
                </a:solidFill>
              </a:rPr>
              <a:t>Syntax</a:t>
            </a:r>
            <a:br>
              <a:rPr lang="en-US" dirty="0" smtClean="0">
                <a:solidFill>
                  <a:srgbClr val="002060"/>
                </a:solidFill>
              </a:rPr>
            </a:br>
            <a:r>
              <a:rPr lang="en-US" dirty="0" smtClean="0">
                <a:solidFill>
                  <a:srgbClr val="002060"/>
                </a:solidFill>
              </a:rPr>
              <a:t>2022 – 2023</a:t>
            </a:r>
            <a:br>
              <a:rPr lang="en-US" dirty="0" smtClean="0">
                <a:solidFill>
                  <a:srgbClr val="002060"/>
                </a:solidFill>
              </a:rPr>
            </a:br>
            <a:r>
              <a:rPr lang="en-US" dirty="0">
                <a:solidFill>
                  <a:srgbClr val="002060"/>
                </a:solidFill>
              </a:rPr>
              <a:t>First Course</a:t>
            </a:r>
            <a:br>
              <a:rPr lang="en-US" dirty="0">
                <a:solidFill>
                  <a:srgbClr val="002060"/>
                </a:solidFill>
              </a:rPr>
            </a:br>
            <a:endParaRPr lang="en-US" dirty="0">
              <a:solidFill>
                <a:srgbClr val="002060"/>
              </a:solidFill>
            </a:endParaRPr>
          </a:p>
        </p:txBody>
      </p:sp>
      <p:sp>
        <p:nvSpPr>
          <p:cNvPr id="3" name="Subtitle 2"/>
          <p:cNvSpPr>
            <a:spLocks noGrp="1"/>
          </p:cNvSpPr>
          <p:nvPr>
            <p:ph type="subTitle" idx="1"/>
          </p:nvPr>
        </p:nvSpPr>
        <p:spPr>
          <a:xfrm>
            <a:off x="373626" y="4483510"/>
            <a:ext cx="11179277" cy="2231922"/>
          </a:xfrm>
        </p:spPr>
        <p:txBody>
          <a:bodyPr>
            <a:normAutofit fontScale="92500" lnSpcReduction="20000"/>
          </a:bodyPr>
          <a:lstStyle/>
          <a:p>
            <a:pPr algn="ctr"/>
            <a:r>
              <a:rPr lang="en-US" sz="5400" dirty="0" err="1" smtClean="0">
                <a:solidFill>
                  <a:srgbClr val="7030A0"/>
                </a:solidFill>
                <a:latin typeface="+mj-lt"/>
                <a:ea typeface="+mj-ea"/>
                <a:cs typeface="+mj-cs"/>
              </a:rPr>
              <a:t>Hoshang</a:t>
            </a:r>
            <a:r>
              <a:rPr lang="en-US" sz="5400" dirty="0" smtClean="0">
                <a:solidFill>
                  <a:srgbClr val="7030A0"/>
                </a:solidFill>
                <a:latin typeface="+mj-lt"/>
                <a:ea typeface="+mj-ea"/>
                <a:cs typeface="+mj-cs"/>
              </a:rPr>
              <a:t> Mustafa</a:t>
            </a:r>
          </a:p>
          <a:p>
            <a:pPr algn="ctr"/>
            <a:endParaRPr lang="en-US" sz="5400" dirty="0">
              <a:solidFill>
                <a:srgbClr val="7030A0"/>
              </a:solidFill>
              <a:latin typeface="+mj-lt"/>
              <a:ea typeface="+mj-ea"/>
              <a:cs typeface="+mj-cs"/>
            </a:endParaRPr>
          </a:p>
          <a:p>
            <a:pPr algn="ctr"/>
            <a:r>
              <a:rPr lang="en-US" sz="5400" dirty="0" smtClean="0">
                <a:solidFill>
                  <a:srgbClr val="7030A0"/>
                </a:solidFill>
                <a:latin typeface="+mj-lt"/>
                <a:ea typeface="+mj-ea"/>
                <a:cs typeface="+mj-cs"/>
              </a:rPr>
              <a:t>																</a:t>
            </a:r>
            <a:r>
              <a:rPr lang="en-US" sz="1500" dirty="0">
                <a:solidFill>
                  <a:srgbClr val="002060"/>
                </a:solidFill>
              </a:rPr>
              <a:t>13.10.2022</a:t>
            </a:r>
            <a:endParaRPr lang="en-US" sz="1500" dirty="0">
              <a:solidFill>
                <a:srgbClr val="7030A0"/>
              </a:solidFill>
              <a:latin typeface="+mj-lt"/>
              <a:ea typeface="+mj-ea"/>
              <a:cs typeface="+mj-cs"/>
            </a:endParaRPr>
          </a:p>
        </p:txBody>
      </p:sp>
      <p:pic>
        <p:nvPicPr>
          <p:cNvPr id="1026" name="Picture 2" descr="Salahaddin University-Erb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1523" y="176981"/>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7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810795" cy="816077"/>
          </a:xfrm>
        </p:spPr>
        <p:txBody>
          <a:bodyPr/>
          <a:lstStyle/>
          <a:p>
            <a:r>
              <a:rPr lang="en-US" dirty="0" smtClean="0">
                <a:solidFill>
                  <a:srgbClr val="FF0000"/>
                </a:solidFill>
              </a:rPr>
              <a:t>Consider the difference between:</a:t>
            </a:r>
            <a:endParaRPr lang="en-US" dirty="0">
              <a:solidFill>
                <a:srgbClr val="FF0000"/>
              </a:solidFill>
            </a:endParaRPr>
          </a:p>
        </p:txBody>
      </p:sp>
      <p:sp>
        <p:nvSpPr>
          <p:cNvPr id="3" name="Content Placeholder 2"/>
          <p:cNvSpPr>
            <a:spLocks noGrp="1"/>
          </p:cNvSpPr>
          <p:nvPr>
            <p:ph idx="1"/>
          </p:nvPr>
        </p:nvSpPr>
        <p:spPr>
          <a:xfrm>
            <a:off x="521110" y="1592827"/>
            <a:ext cx="8752892" cy="4448536"/>
          </a:xfrm>
        </p:spPr>
        <p:txBody>
          <a:bodyPr>
            <a:normAutofit/>
          </a:bodyPr>
          <a:lstStyle/>
          <a:p>
            <a:pPr marL="0" indent="0">
              <a:buNone/>
            </a:pPr>
            <a:r>
              <a:rPr lang="en-US" sz="3600" dirty="0" smtClean="0"/>
              <a:t>1- I am frying </a:t>
            </a:r>
            <a:r>
              <a:rPr lang="en-US" sz="3600" i="1" dirty="0" smtClean="0">
                <a:solidFill>
                  <a:srgbClr val="C00000"/>
                </a:solidFill>
              </a:rPr>
              <a:t>the fish</a:t>
            </a:r>
            <a:br>
              <a:rPr lang="en-US" sz="3600" i="1" dirty="0" smtClean="0">
                <a:solidFill>
                  <a:srgbClr val="C00000"/>
                </a:solidFill>
              </a:rPr>
            </a:br>
            <a:r>
              <a:rPr lang="en-US" sz="3600" dirty="0" smtClean="0"/>
              <a:t>2- </a:t>
            </a:r>
            <a:r>
              <a:rPr lang="en-US" sz="3600" i="1" dirty="0" smtClean="0">
                <a:solidFill>
                  <a:srgbClr val="C00000"/>
                </a:solidFill>
              </a:rPr>
              <a:t>The fish </a:t>
            </a:r>
            <a:r>
              <a:rPr lang="en-US" sz="3600" dirty="0" smtClean="0"/>
              <a:t>is frying</a:t>
            </a:r>
          </a:p>
          <a:p>
            <a:pPr marL="0" indent="0">
              <a:buNone/>
            </a:pPr>
            <a:endParaRPr lang="en-US" sz="3600" dirty="0"/>
          </a:p>
          <a:p>
            <a:pPr marL="0" indent="0">
              <a:buNone/>
            </a:pPr>
            <a:endParaRPr lang="en-US" sz="3600" dirty="0" smtClean="0"/>
          </a:p>
        </p:txBody>
      </p:sp>
    </p:spTree>
    <p:extLst>
      <p:ext uri="{BB962C8B-B14F-4D97-AF65-F5344CB8AC3E}">
        <p14:creationId xmlns:p14="http://schemas.microsoft.com/office/powerpoint/2010/main" val="64564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457" y="353961"/>
            <a:ext cx="9409471" cy="1576439"/>
          </a:xfrm>
        </p:spPr>
        <p:txBody>
          <a:bodyPr>
            <a:normAutofit fontScale="90000"/>
          </a:bodyPr>
          <a:lstStyle/>
          <a:p>
            <a:r>
              <a:rPr lang="en-US" b="1" dirty="0">
                <a:solidFill>
                  <a:srgbClr val="FF0000"/>
                </a:solidFill>
              </a:rPr>
              <a:t>Experiencer</a:t>
            </a:r>
            <a:r>
              <a:rPr lang="en-US" dirty="0">
                <a:solidFill>
                  <a:srgbClr val="FF0000"/>
                </a:solidFill>
              </a:rPr>
              <a:t>:</a:t>
            </a:r>
            <a:r>
              <a:rPr lang="en-US" dirty="0"/>
              <a:t> </a:t>
            </a:r>
            <a:r>
              <a:rPr lang="en-US" i="1" dirty="0">
                <a:solidFill>
                  <a:srgbClr val="C00000"/>
                </a:solidFill>
              </a:rPr>
              <a:t>the animate entity inwardly or psychologically affected by the event or state</a:t>
            </a:r>
            <a:r>
              <a:rPr lang="en-US" dirty="0">
                <a:solidFill>
                  <a:srgbClr val="C00000"/>
                </a:solidFill>
              </a:rPr>
              <a:t>.</a:t>
            </a:r>
            <a:r>
              <a:rPr lang="en-US" dirty="0"/>
              <a:t> </a:t>
            </a:r>
            <a:endParaRPr lang="en-US" dirty="0"/>
          </a:p>
        </p:txBody>
      </p:sp>
      <p:sp>
        <p:nvSpPr>
          <p:cNvPr id="3" name="Content Placeholder 2"/>
          <p:cNvSpPr>
            <a:spLocks noGrp="1"/>
          </p:cNvSpPr>
          <p:nvPr>
            <p:ph idx="1"/>
          </p:nvPr>
        </p:nvSpPr>
        <p:spPr>
          <a:xfrm>
            <a:off x="275303" y="1592826"/>
            <a:ext cx="10068231" cy="4552335"/>
          </a:xfrm>
        </p:spPr>
        <p:txBody>
          <a:bodyPr>
            <a:normAutofit/>
          </a:bodyPr>
          <a:lstStyle/>
          <a:p>
            <a:pPr marL="0" indent="0">
              <a:buNone/>
            </a:pPr>
            <a:r>
              <a:rPr lang="en-US" sz="2800" dirty="0" smtClean="0"/>
              <a:t>1-  </a:t>
            </a:r>
            <a:r>
              <a:rPr lang="en-US" sz="2800" i="1" dirty="0"/>
              <a:t>Henry </a:t>
            </a:r>
            <a:r>
              <a:rPr lang="en-US" sz="2800" dirty="0"/>
              <a:t>knows all the answers. </a:t>
            </a:r>
            <a:endParaRPr lang="en-US" sz="2800" dirty="0" smtClean="0"/>
          </a:p>
          <a:p>
            <a:pPr marL="0" indent="0">
              <a:buNone/>
            </a:pPr>
            <a:r>
              <a:rPr lang="en-US" sz="2800" dirty="0" smtClean="0"/>
              <a:t>2- </a:t>
            </a:r>
            <a:r>
              <a:rPr lang="en-US" sz="2800" i="1" dirty="0"/>
              <a:t>We all </a:t>
            </a:r>
            <a:r>
              <a:rPr lang="en-US" sz="2800" dirty="0"/>
              <a:t>feel the pain of </a:t>
            </a:r>
            <a:r>
              <a:rPr lang="en-US" sz="2800" dirty="0" smtClean="0"/>
              <a:t>loneliness. </a:t>
            </a:r>
            <a:endParaRPr lang="en-US" sz="2800" dirty="0"/>
          </a:p>
          <a:p>
            <a:pPr marL="0" indent="0">
              <a:buNone/>
            </a:pPr>
            <a:r>
              <a:rPr lang="en-US" sz="2800" dirty="0" smtClean="0"/>
              <a:t>3- She heard some noise outside.</a:t>
            </a:r>
          </a:p>
          <a:p>
            <a:pPr marL="0" indent="0">
              <a:buNone/>
            </a:pPr>
            <a:r>
              <a:rPr lang="en-US" sz="2800" dirty="0" smtClean="0"/>
              <a:t>4- They understood the subject.</a:t>
            </a:r>
          </a:p>
          <a:p>
            <a:pPr marL="0" indent="0">
              <a:buNone/>
            </a:pPr>
            <a:r>
              <a:rPr lang="en-US" sz="2800" dirty="0" smtClean="0"/>
              <a:t>5- He enjoyed the party.</a:t>
            </a:r>
          </a:p>
          <a:p>
            <a:pPr marL="0" indent="0">
              <a:buNone/>
            </a:pPr>
            <a:endParaRPr lang="en-US" sz="2800" dirty="0"/>
          </a:p>
          <a:p>
            <a:pPr marL="0" indent="0">
              <a:buNone/>
            </a:pPr>
            <a:r>
              <a:rPr lang="en-US" sz="2800" dirty="0" smtClean="0"/>
              <a:t>What about the following verbs?</a:t>
            </a:r>
          </a:p>
          <a:p>
            <a:pPr marL="0" indent="0">
              <a:buNone/>
            </a:pPr>
            <a:r>
              <a:rPr lang="en-US" sz="2800" dirty="0" smtClean="0"/>
              <a:t>(SMELL, TASTE, LISTEN, LOOK AT, TOUCH)</a:t>
            </a:r>
            <a:endParaRPr lang="en-US" sz="2800" dirty="0"/>
          </a:p>
        </p:txBody>
      </p:sp>
    </p:spTree>
    <p:extLst>
      <p:ext uri="{BB962C8B-B14F-4D97-AF65-F5344CB8AC3E}">
        <p14:creationId xmlns:p14="http://schemas.microsoft.com/office/powerpoint/2010/main" val="302029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609600"/>
            <a:ext cx="8831550" cy="1320800"/>
          </a:xfrm>
        </p:spPr>
        <p:txBody>
          <a:bodyPr>
            <a:normAutofit/>
          </a:bodyPr>
          <a:lstStyle/>
          <a:p>
            <a:r>
              <a:rPr lang="en-US" b="1" dirty="0">
                <a:solidFill>
                  <a:srgbClr val="FF0000"/>
                </a:solidFill>
              </a:rPr>
              <a:t>Stimulus</a:t>
            </a:r>
            <a:r>
              <a:rPr lang="en-US" dirty="0">
                <a:solidFill>
                  <a:srgbClr val="FF0000"/>
                </a:solidFill>
              </a:rPr>
              <a:t>:</a:t>
            </a:r>
            <a:r>
              <a:rPr lang="en-US" dirty="0"/>
              <a:t> </a:t>
            </a:r>
            <a:r>
              <a:rPr lang="en-US" i="1" dirty="0">
                <a:solidFill>
                  <a:srgbClr val="C00000"/>
                </a:solidFill>
              </a:rPr>
              <a:t>the cause of an experiencer’s psychological state</a:t>
            </a:r>
            <a:r>
              <a:rPr lang="en-US" dirty="0">
                <a:solidFill>
                  <a:srgbClr val="C00000"/>
                </a:solidFill>
              </a:rPr>
              <a:t>. </a:t>
            </a:r>
            <a:endParaRPr lang="en-US" dirty="0">
              <a:solidFill>
                <a:srgbClr val="C00000"/>
              </a:solidFill>
            </a:endParaRPr>
          </a:p>
        </p:txBody>
      </p:sp>
      <p:sp>
        <p:nvSpPr>
          <p:cNvPr id="3" name="Content Placeholder 2"/>
          <p:cNvSpPr>
            <a:spLocks noGrp="1"/>
          </p:cNvSpPr>
          <p:nvPr>
            <p:ph idx="1"/>
          </p:nvPr>
        </p:nvSpPr>
        <p:spPr>
          <a:xfrm>
            <a:off x="442452" y="2045111"/>
            <a:ext cx="8831550" cy="3996252"/>
          </a:xfrm>
        </p:spPr>
        <p:txBody>
          <a:bodyPr>
            <a:normAutofit/>
          </a:bodyPr>
          <a:lstStyle/>
          <a:p>
            <a:pPr marL="0" indent="0">
              <a:buNone/>
            </a:pPr>
            <a:r>
              <a:rPr lang="en-US" sz="3200" dirty="0" smtClean="0"/>
              <a:t>1- Jack </a:t>
            </a:r>
            <a:r>
              <a:rPr lang="en-US" sz="3200" dirty="0"/>
              <a:t>likes </a:t>
            </a:r>
            <a:r>
              <a:rPr lang="en-US" sz="3200" i="1" dirty="0" smtClean="0">
                <a:solidFill>
                  <a:srgbClr val="C00000"/>
                </a:solidFill>
              </a:rPr>
              <a:t>Kurdistan</a:t>
            </a:r>
            <a:r>
              <a:rPr lang="en-US" sz="3200" dirty="0" smtClean="0"/>
              <a:t>. </a:t>
            </a:r>
          </a:p>
          <a:p>
            <a:pPr marL="0" indent="0">
              <a:buNone/>
            </a:pPr>
            <a:r>
              <a:rPr lang="en-US" sz="3200" dirty="0" smtClean="0"/>
              <a:t>2- </a:t>
            </a:r>
            <a:r>
              <a:rPr lang="en-US" sz="3200" dirty="0"/>
              <a:t>Alan is afraid of </a:t>
            </a:r>
            <a:r>
              <a:rPr lang="en-US" sz="3200" i="1" dirty="0">
                <a:solidFill>
                  <a:srgbClr val="C00000"/>
                </a:solidFill>
              </a:rPr>
              <a:t>spiders</a:t>
            </a:r>
            <a:r>
              <a:rPr lang="en-US" sz="3200" dirty="0"/>
              <a:t>. </a:t>
            </a:r>
            <a:endParaRPr lang="en-US" sz="3200" dirty="0" smtClean="0"/>
          </a:p>
          <a:p>
            <a:pPr marL="0" indent="0">
              <a:buNone/>
            </a:pPr>
            <a:r>
              <a:rPr lang="en-US" sz="3200" dirty="0" smtClean="0"/>
              <a:t>3- </a:t>
            </a:r>
            <a:r>
              <a:rPr lang="en-US" sz="3200" i="1" dirty="0">
                <a:solidFill>
                  <a:srgbClr val="C00000"/>
                </a:solidFill>
              </a:rPr>
              <a:t>Spiders</a:t>
            </a:r>
            <a:r>
              <a:rPr lang="en-US" sz="3200" dirty="0"/>
              <a:t> freak me out. </a:t>
            </a:r>
          </a:p>
        </p:txBody>
      </p:sp>
    </p:spTree>
    <p:extLst>
      <p:ext uri="{BB962C8B-B14F-4D97-AF65-F5344CB8AC3E}">
        <p14:creationId xmlns:p14="http://schemas.microsoft.com/office/powerpoint/2010/main" val="2415976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297" y="285135"/>
            <a:ext cx="9714271" cy="1645265"/>
          </a:xfrm>
        </p:spPr>
        <p:txBody>
          <a:bodyPr>
            <a:normAutofit fontScale="90000"/>
          </a:bodyPr>
          <a:lstStyle/>
          <a:p>
            <a:r>
              <a:rPr lang="en-US" sz="3100" dirty="0" smtClean="0">
                <a:solidFill>
                  <a:srgbClr val="FF0000"/>
                </a:solidFill>
              </a:rPr>
              <a:t>Recipient</a:t>
            </a:r>
            <a:r>
              <a:rPr lang="en-US" sz="2400" dirty="0" smtClean="0"/>
              <a:t>: </a:t>
            </a:r>
            <a:r>
              <a:rPr lang="en-US" sz="2800" dirty="0">
                <a:solidFill>
                  <a:srgbClr val="C00000"/>
                </a:solidFill>
              </a:rPr>
              <a:t>T</a:t>
            </a:r>
            <a:r>
              <a:rPr lang="en-US" sz="2800" dirty="0" smtClean="0">
                <a:solidFill>
                  <a:srgbClr val="C00000"/>
                </a:solidFill>
              </a:rPr>
              <a:t>he </a:t>
            </a:r>
            <a:r>
              <a:rPr lang="en-US" sz="2800" dirty="0">
                <a:solidFill>
                  <a:srgbClr val="C00000"/>
                </a:solidFill>
              </a:rPr>
              <a:t>person that is </a:t>
            </a:r>
            <a:r>
              <a:rPr lang="en-US" sz="2800" dirty="0" smtClean="0">
                <a:solidFill>
                  <a:srgbClr val="C00000"/>
                </a:solidFill>
              </a:rPr>
              <a:t>indirectly involved </a:t>
            </a:r>
            <a:r>
              <a:rPr lang="en-US" sz="2800" dirty="0">
                <a:solidFill>
                  <a:srgbClr val="C00000"/>
                </a:solidFill>
              </a:rPr>
              <a:t>in the action, generally the person receiving something or intended </a:t>
            </a:r>
            <a:r>
              <a:rPr lang="en-US" sz="2800" dirty="0" smtClean="0">
                <a:solidFill>
                  <a:srgbClr val="C00000"/>
                </a:solidFill>
              </a:rPr>
              <a:t>to</a:t>
            </a:r>
            <a:br>
              <a:rPr lang="en-US" sz="2800" dirty="0" smtClean="0">
                <a:solidFill>
                  <a:srgbClr val="C00000"/>
                </a:solidFill>
              </a:rPr>
            </a:br>
            <a:r>
              <a:rPr lang="en-US" sz="2800" dirty="0" smtClean="0">
                <a:solidFill>
                  <a:srgbClr val="C00000"/>
                </a:solidFill>
              </a:rPr>
              <a:t>receive </a:t>
            </a:r>
            <a:r>
              <a:rPr lang="en-US" sz="2800" dirty="0">
                <a:solidFill>
                  <a:srgbClr val="C00000"/>
                </a:solidFill>
              </a:rPr>
              <a:t>something, or benefiting in some </a:t>
            </a:r>
            <a:r>
              <a:rPr lang="en-US" sz="2800" dirty="0" smtClean="0">
                <a:solidFill>
                  <a:srgbClr val="C00000"/>
                </a:solidFill>
              </a:rPr>
              <a:t>way.</a:t>
            </a:r>
            <a:endParaRPr lang="en-US" sz="2800" dirty="0">
              <a:solidFill>
                <a:srgbClr val="C00000"/>
              </a:solidFill>
            </a:endParaRPr>
          </a:p>
        </p:txBody>
      </p:sp>
      <p:sp>
        <p:nvSpPr>
          <p:cNvPr id="3" name="Content Placeholder 2"/>
          <p:cNvSpPr>
            <a:spLocks noGrp="1"/>
          </p:cNvSpPr>
          <p:nvPr>
            <p:ph idx="1"/>
          </p:nvPr>
        </p:nvSpPr>
        <p:spPr>
          <a:xfrm>
            <a:off x="334297" y="2160589"/>
            <a:ext cx="9606116" cy="4446688"/>
          </a:xfrm>
        </p:spPr>
        <p:txBody>
          <a:bodyPr>
            <a:normAutofit/>
          </a:bodyPr>
          <a:lstStyle/>
          <a:p>
            <a:pPr marL="0" indent="0">
              <a:buNone/>
            </a:pPr>
            <a:r>
              <a:rPr lang="en-US" sz="2400" dirty="0" smtClean="0"/>
              <a:t>1- </a:t>
            </a:r>
            <a:r>
              <a:rPr lang="en-US" sz="2400" i="1" dirty="0">
                <a:solidFill>
                  <a:srgbClr val="C00000"/>
                </a:solidFill>
              </a:rPr>
              <a:t>Fred</a:t>
            </a:r>
            <a:r>
              <a:rPr lang="en-US" sz="2400" i="1" dirty="0"/>
              <a:t> </a:t>
            </a:r>
            <a:r>
              <a:rPr lang="en-US" sz="2400" dirty="0"/>
              <a:t>got a birthday kiss from his mom. </a:t>
            </a:r>
            <a:endParaRPr lang="en-US" sz="2400" dirty="0"/>
          </a:p>
          <a:p>
            <a:pPr marL="0" indent="0">
              <a:buNone/>
            </a:pPr>
            <a:r>
              <a:rPr lang="en-US" sz="2400" dirty="0" smtClean="0"/>
              <a:t>2- </a:t>
            </a:r>
            <a:r>
              <a:rPr lang="en-US" sz="2400" dirty="0"/>
              <a:t>They paid </a:t>
            </a:r>
            <a:r>
              <a:rPr lang="en-US" sz="2400" i="1" dirty="0">
                <a:solidFill>
                  <a:srgbClr val="C00000"/>
                </a:solidFill>
              </a:rPr>
              <a:t>me</a:t>
            </a:r>
            <a:r>
              <a:rPr lang="en-US" sz="2400" i="1" dirty="0"/>
              <a:t> </a:t>
            </a:r>
            <a:r>
              <a:rPr lang="en-US" sz="2400" dirty="0"/>
              <a:t>the full amount.</a:t>
            </a:r>
          </a:p>
          <a:p>
            <a:pPr marL="0" indent="0">
              <a:buNone/>
            </a:pPr>
            <a:r>
              <a:rPr lang="en-US" sz="2400" dirty="0" smtClean="0"/>
              <a:t>3- He </a:t>
            </a:r>
            <a:r>
              <a:rPr lang="en-US" sz="2400" dirty="0"/>
              <a:t>bought </a:t>
            </a:r>
            <a:r>
              <a:rPr lang="en-US" sz="2400" i="1" dirty="0">
                <a:solidFill>
                  <a:srgbClr val="C00000"/>
                </a:solidFill>
              </a:rPr>
              <a:t>Sandra</a:t>
            </a:r>
            <a:r>
              <a:rPr lang="en-US" sz="2400" i="1" dirty="0"/>
              <a:t> </a:t>
            </a:r>
            <a:r>
              <a:rPr lang="en-US" sz="2400" dirty="0"/>
              <a:t>a bunch of flowers.</a:t>
            </a:r>
          </a:p>
          <a:p>
            <a:pPr marL="0" indent="0">
              <a:buNone/>
            </a:pPr>
            <a:r>
              <a:rPr lang="en-US" sz="2400" dirty="0" smtClean="0"/>
              <a:t>4- David </a:t>
            </a:r>
            <a:r>
              <a:rPr lang="en-US" sz="2400" dirty="0"/>
              <a:t>has been showing </a:t>
            </a:r>
            <a:r>
              <a:rPr lang="en-US" sz="2400" i="1" dirty="0">
                <a:solidFill>
                  <a:srgbClr val="C00000"/>
                </a:solidFill>
              </a:rPr>
              <a:t>Andrew</a:t>
            </a:r>
            <a:r>
              <a:rPr lang="en-US" sz="2400" i="1" dirty="0"/>
              <a:t> </a:t>
            </a:r>
            <a:r>
              <a:rPr lang="en-US" sz="2400" dirty="0"/>
              <a:t>his computer printout</a:t>
            </a:r>
            <a:r>
              <a:rPr lang="en-US" sz="2400" dirty="0" smtClean="0"/>
              <a:t>.</a:t>
            </a:r>
          </a:p>
          <a:p>
            <a:pPr marL="0" indent="0">
              <a:buNone/>
            </a:pPr>
            <a:endParaRPr lang="en-US" sz="2400" dirty="0"/>
          </a:p>
          <a:p>
            <a:pPr marL="0" indent="0">
              <a:buNone/>
            </a:pPr>
            <a:r>
              <a:rPr lang="en-US" sz="2400" dirty="0" smtClean="0"/>
              <a:t>5- Mr. Smith has bought/given/sold his son a radio — So now his son has/owns/possesses the radio.</a:t>
            </a:r>
          </a:p>
          <a:p>
            <a:pPr marL="0" indent="0">
              <a:buNone/>
            </a:pPr>
            <a:endParaRPr lang="en-US" sz="2400" dirty="0"/>
          </a:p>
        </p:txBody>
      </p:sp>
    </p:spTree>
    <p:extLst>
      <p:ext uri="{BB962C8B-B14F-4D97-AF65-F5344CB8AC3E}">
        <p14:creationId xmlns:p14="http://schemas.microsoft.com/office/powerpoint/2010/main" val="37950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115" y="393291"/>
            <a:ext cx="9320981" cy="1602658"/>
          </a:xfrm>
        </p:spPr>
        <p:txBody>
          <a:bodyPr>
            <a:normAutofit/>
          </a:bodyPr>
          <a:lstStyle/>
          <a:p>
            <a:r>
              <a:rPr lang="en-US" sz="2800" b="1" dirty="0" smtClean="0">
                <a:solidFill>
                  <a:srgbClr val="FF0000"/>
                </a:solidFill>
              </a:rPr>
              <a:t>Effected/Factitive (subject and direct object)</a:t>
            </a:r>
            <a:r>
              <a:rPr lang="en-US" sz="2800" dirty="0" smtClean="0">
                <a:solidFill>
                  <a:srgbClr val="FF0000"/>
                </a:solidFill>
              </a:rPr>
              <a:t>: </a:t>
            </a:r>
            <a:r>
              <a:rPr lang="en-US" sz="2800" i="1" dirty="0" smtClean="0">
                <a:solidFill>
                  <a:srgbClr val="C00000"/>
                </a:solidFill>
              </a:rPr>
              <a:t>The </a:t>
            </a:r>
            <a:r>
              <a:rPr lang="en-US" sz="2800" i="1" dirty="0">
                <a:solidFill>
                  <a:srgbClr val="C00000"/>
                </a:solidFill>
              </a:rPr>
              <a:t>entity that comes into existence by virtue of the event denoted by the </a:t>
            </a:r>
            <a:r>
              <a:rPr lang="en-US" sz="2800" i="1" dirty="0" smtClean="0">
                <a:solidFill>
                  <a:srgbClr val="C00000"/>
                </a:solidFill>
              </a:rPr>
              <a:t>verb</a:t>
            </a:r>
            <a:r>
              <a:rPr lang="en-US" sz="2800" dirty="0" smtClean="0">
                <a:solidFill>
                  <a:srgbClr val="C00000"/>
                </a:solidFill>
              </a:rPr>
              <a:t>. </a:t>
            </a:r>
            <a:endParaRPr lang="en-US" sz="2800" dirty="0">
              <a:solidFill>
                <a:srgbClr val="C00000"/>
              </a:solidFill>
            </a:endParaRPr>
          </a:p>
        </p:txBody>
      </p:sp>
      <p:sp>
        <p:nvSpPr>
          <p:cNvPr id="3" name="Content Placeholder 2"/>
          <p:cNvSpPr>
            <a:spLocks noGrp="1"/>
          </p:cNvSpPr>
          <p:nvPr>
            <p:ph idx="1"/>
          </p:nvPr>
        </p:nvSpPr>
        <p:spPr>
          <a:xfrm>
            <a:off x="285135" y="2113935"/>
            <a:ext cx="9586452" cy="3991897"/>
          </a:xfrm>
        </p:spPr>
        <p:txBody>
          <a:bodyPr>
            <a:normAutofit/>
          </a:bodyPr>
          <a:lstStyle/>
          <a:p>
            <a:pPr marL="0" indent="0">
              <a:buNone/>
            </a:pPr>
            <a:r>
              <a:rPr lang="en-US" sz="2800" dirty="0" smtClean="0"/>
              <a:t>1- Frankenstein </a:t>
            </a:r>
            <a:r>
              <a:rPr lang="en-US" sz="2800" dirty="0"/>
              <a:t>created </a:t>
            </a:r>
            <a:r>
              <a:rPr lang="en-US" sz="2800" i="1" dirty="0">
                <a:solidFill>
                  <a:srgbClr val="C00000"/>
                </a:solidFill>
              </a:rPr>
              <a:t>a monster</a:t>
            </a:r>
            <a:r>
              <a:rPr lang="en-US" sz="2800" dirty="0" smtClean="0">
                <a:solidFill>
                  <a:srgbClr val="C00000"/>
                </a:solidFill>
              </a:rPr>
              <a:t>.</a:t>
            </a:r>
          </a:p>
          <a:p>
            <a:pPr marL="0" indent="0">
              <a:buNone/>
            </a:pPr>
            <a:r>
              <a:rPr lang="en-US" sz="2800" dirty="0" smtClean="0"/>
              <a:t>2- </a:t>
            </a:r>
            <a:r>
              <a:rPr lang="en-US" sz="2800" dirty="0"/>
              <a:t>Those two wrote </a:t>
            </a:r>
            <a:r>
              <a:rPr lang="en-US" sz="2800" i="1" dirty="0">
                <a:solidFill>
                  <a:srgbClr val="C00000"/>
                </a:solidFill>
              </a:rPr>
              <a:t>this book</a:t>
            </a:r>
            <a:r>
              <a:rPr lang="en-US" sz="2800" dirty="0" smtClean="0"/>
              <a:t>.</a:t>
            </a:r>
            <a:endParaRPr lang="en-US" sz="2800" dirty="0"/>
          </a:p>
          <a:p>
            <a:pPr marL="0" indent="0">
              <a:buNone/>
            </a:pPr>
            <a:r>
              <a:rPr lang="en-US" sz="2800" dirty="0" smtClean="0"/>
              <a:t>3- Baird invented </a:t>
            </a:r>
            <a:r>
              <a:rPr lang="en-US" sz="2800" i="1" dirty="0" smtClean="0">
                <a:solidFill>
                  <a:srgbClr val="C00000"/>
                </a:solidFill>
              </a:rPr>
              <a:t>television</a:t>
            </a:r>
            <a:r>
              <a:rPr lang="en-US" sz="2800" dirty="0" smtClean="0"/>
              <a:t>.</a:t>
            </a:r>
          </a:p>
          <a:p>
            <a:pPr marL="0" indent="0">
              <a:buNone/>
            </a:pPr>
            <a:r>
              <a:rPr lang="en-US" sz="2800" dirty="0" smtClean="0"/>
              <a:t>4- </a:t>
            </a:r>
            <a:r>
              <a:rPr lang="en-US" sz="2800" i="1" dirty="0">
                <a:solidFill>
                  <a:srgbClr val="C00000"/>
                </a:solidFill>
              </a:rPr>
              <a:t>Man</a:t>
            </a:r>
            <a:r>
              <a:rPr lang="en-US" sz="2800" dirty="0"/>
              <a:t> evolved from apes. </a:t>
            </a:r>
            <a:endParaRPr lang="en-US" sz="2800" dirty="0" smtClean="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630501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479389" cy="1740310"/>
          </a:xfrm>
        </p:spPr>
        <p:txBody>
          <a:bodyPr>
            <a:normAutofit/>
          </a:bodyPr>
          <a:lstStyle/>
          <a:p>
            <a:r>
              <a:rPr lang="en-US" dirty="0" smtClean="0">
                <a:solidFill>
                  <a:srgbClr val="FF0000"/>
                </a:solidFill>
              </a:rPr>
              <a:t>Locative </a:t>
            </a:r>
            <a:r>
              <a:rPr lang="en-US" smtClean="0">
                <a:solidFill>
                  <a:srgbClr val="FF0000"/>
                </a:solidFill>
              </a:rPr>
              <a:t>direct object</a:t>
            </a:r>
            <a:br>
              <a:rPr lang="en-US" smtClean="0">
                <a:solidFill>
                  <a:srgbClr val="FF0000"/>
                </a:solidFill>
              </a:rPr>
            </a:br>
            <a:r>
              <a:rPr lang="en-US" dirty="0">
                <a:solidFill>
                  <a:srgbClr val="FF0000"/>
                </a:solidFill>
              </a:rPr>
              <a:t/>
            </a:r>
            <a:br>
              <a:rPr lang="en-US" dirty="0">
                <a:solidFill>
                  <a:srgbClr val="FF0000"/>
                </a:solidFill>
              </a:rPr>
            </a:br>
            <a:r>
              <a:rPr lang="en-US" sz="3200" dirty="0" smtClean="0">
                <a:solidFill>
                  <a:srgbClr val="C00000"/>
                </a:solidFill>
              </a:rPr>
              <a:t>(leave, reach, surround, penetrate, mount, cross)</a:t>
            </a:r>
            <a:endParaRPr lang="en-US" sz="3200" dirty="0">
              <a:solidFill>
                <a:srgbClr val="C00000"/>
              </a:solidFill>
            </a:endParaRPr>
          </a:p>
        </p:txBody>
      </p:sp>
      <p:sp>
        <p:nvSpPr>
          <p:cNvPr id="3" name="Content Placeholder 2"/>
          <p:cNvSpPr>
            <a:spLocks noGrp="1"/>
          </p:cNvSpPr>
          <p:nvPr>
            <p:ph idx="1"/>
          </p:nvPr>
        </p:nvSpPr>
        <p:spPr>
          <a:xfrm>
            <a:off x="570271" y="2458065"/>
            <a:ext cx="8703731" cy="3583297"/>
          </a:xfrm>
        </p:spPr>
        <p:txBody>
          <a:bodyPr>
            <a:normAutofit/>
          </a:bodyPr>
          <a:lstStyle/>
          <a:p>
            <a:pPr marL="0" indent="0">
              <a:buNone/>
            </a:pPr>
            <a:r>
              <a:rPr lang="en-US" sz="2800" dirty="0" smtClean="0"/>
              <a:t>1- The horse jumped the fence</a:t>
            </a:r>
          </a:p>
          <a:p>
            <a:pPr marL="0" indent="0">
              <a:buNone/>
            </a:pPr>
            <a:r>
              <a:rPr lang="en-US" sz="2800" dirty="0" smtClean="0"/>
              <a:t>2- He climbed the mountain</a:t>
            </a:r>
            <a:endParaRPr lang="en-US" sz="2800" dirty="0"/>
          </a:p>
        </p:txBody>
      </p:sp>
    </p:spTree>
    <p:extLst>
      <p:ext uri="{BB962C8B-B14F-4D97-AF65-F5344CB8AC3E}">
        <p14:creationId xmlns:p14="http://schemas.microsoft.com/office/powerpoint/2010/main" val="318322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99767"/>
            <a:ext cx="9902176" cy="3264309"/>
          </a:xfrm>
        </p:spPr>
        <p:txBody>
          <a:bodyPr>
            <a:normAutofit fontScale="90000"/>
          </a:bodyPr>
          <a:lstStyle/>
          <a:p>
            <a:r>
              <a:rPr lang="en-US" dirty="0" smtClean="0">
                <a:solidFill>
                  <a:srgbClr val="7030A0"/>
                </a:solidFill>
              </a:rPr>
              <a:t>Semantic Roles</a:t>
            </a:r>
            <a:br>
              <a:rPr lang="en-US" dirty="0" smtClean="0">
                <a:solidFill>
                  <a:srgbClr val="7030A0"/>
                </a:solidFill>
              </a:rPr>
            </a:br>
            <a:r>
              <a:rPr lang="en-US" dirty="0" smtClean="0"/>
              <a:t/>
            </a:r>
            <a:br>
              <a:rPr lang="en-US" dirty="0" smtClean="0"/>
            </a:br>
            <a:r>
              <a:rPr lang="en-US" sz="3100" dirty="0">
                <a:solidFill>
                  <a:srgbClr val="FF0000"/>
                </a:solidFill>
              </a:rPr>
              <a:t>In this section, we define a set of terms developed by linguists to describe the </a:t>
            </a:r>
            <a:r>
              <a:rPr lang="en-US" sz="3100" b="1" dirty="0">
                <a:solidFill>
                  <a:srgbClr val="FF0000"/>
                </a:solidFill>
              </a:rPr>
              <a:t>semantic </a:t>
            </a:r>
            <a:r>
              <a:rPr lang="en-US" sz="3100" dirty="0">
                <a:solidFill>
                  <a:srgbClr val="FF0000"/>
                </a:solidFill>
              </a:rPr>
              <a:t>roles of subjects, as well as of objects and other phrases in clauses. </a:t>
            </a:r>
            <a:r>
              <a:rPr lang="en-US" sz="3100" dirty="0" smtClean="0">
                <a:solidFill>
                  <a:srgbClr val="FF0000"/>
                </a:solidFill>
              </a:rPr>
              <a:t/>
            </a:r>
            <a:br>
              <a:rPr lang="en-US" sz="3100" dirty="0" smtClean="0">
                <a:solidFill>
                  <a:srgbClr val="FF0000"/>
                </a:solidFill>
              </a:rPr>
            </a:br>
            <a:r>
              <a:rPr lang="en-US" sz="3100" dirty="0">
                <a:solidFill>
                  <a:srgbClr val="FF0000"/>
                </a:solidFill>
              </a:rPr>
              <a:t/>
            </a:r>
            <a:br>
              <a:rPr lang="en-US" sz="3100" dirty="0">
                <a:solidFill>
                  <a:srgbClr val="FF0000"/>
                </a:solidFill>
              </a:rPr>
            </a:br>
            <a:r>
              <a:rPr lang="en-US" sz="3100" dirty="0" smtClean="0">
                <a:solidFill>
                  <a:srgbClr val="7030A0"/>
                </a:solidFill>
              </a:rPr>
              <a:t>Consider </a:t>
            </a:r>
            <a:r>
              <a:rPr lang="en-US" sz="3100" dirty="0">
                <a:solidFill>
                  <a:srgbClr val="7030A0"/>
                </a:solidFill>
              </a:rPr>
              <a:t>the sentences: </a:t>
            </a:r>
          </a:p>
        </p:txBody>
      </p:sp>
      <p:sp>
        <p:nvSpPr>
          <p:cNvPr id="3" name="Content Placeholder 2"/>
          <p:cNvSpPr>
            <a:spLocks noGrp="1"/>
          </p:cNvSpPr>
          <p:nvPr>
            <p:ph idx="1"/>
          </p:nvPr>
        </p:nvSpPr>
        <p:spPr>
          <a:xfrm>
            <a:off x="993058" y="4188542"/>
            <a:ext cx="9399638" cy="2222090"/>
          </a:xfrm>
        </p:spPr>
        <p:txBody>
          <a:bodyPr/>
          <a:lstStyle/>
          <a:p>
            <a:pPr marL="0" indent="0">
              <a:buNone/>
            </a:pPr>
            <a:endParaRPr lang="en-US" dirty="0" smtClean="0"/>
          </a:p>
          <a:p>
            <a:pPr marL="0" indent="0">
              <a:buNone/>
            </a:pPr>
            <a:r>
              <a:rPr lang="en-US" sz="2400" dirty="0" smtClean="0"/>
              <a:t>(1) a</a:t>
            </a:r>
            <a:r>
              <a:rPr lang="en-US" sz="2400" dirty="0"/>
              <a:t>. John broke the windshield. </a:t>
            </a:r>
            <a:endParaRPr lang="en-US" sz="2400" dirty="0" smtClean="0"/>
          </a:p>
          <a:p>
            <a:pPr marL="0" indent="0">
              <a:buNone/>
            </a:pPr>
            <a:r>
              <a:rPr lang="en-US" sz="2400" dirty="0" smtClean="0"/>
              <a:t>     b</a:t>
            </a:r>
            <a:r>
              <a:rPr lang="en-US" sz="2400" dirty="0"/>
              <a:t>. John approached Mary. </a:t>
            </a:r>
            <a:endParaRPr lang="en-US" sz="2400" dirty="0" smtClean="0"/>
          </a:p>
        </p:txBody>
      </p:sp>
    </p:spTree>
    <p:extLst>
      <p:ext uri="{BB962C8B-B14F-4D97-AF65-F5344CB8AC3E}">
        <p14:creationId xmlns:p14="http://schemas.microsoft.com/office/powerpoint/2010/main" val="18806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303" y="462116"/>
            <a:ext cx="9665110" cy="6086167"/>
          </a:xfrm>
        </p:spPr>
        <p:txBody>
          <a:bodyPr>
            <a:normAutofit fontScale="92500" lnSpcReduction="10000"/>
          </a:bodyPr>
          <a:lstStyle/>
          <a:p>
            <a:pPr marL="0" indent="0">
              <a:lnSpc>
                <a:spcPct val="150000"/>
              </a:lnSpc>
              <a:buNone/>
            </a:pPr>
            <a:r>
              <a:rPr lang="en-US" sz="2400" i="1" dirty="0"/>
              <a:t>John </a:t>
            </a:r>
            <a:r>
              <a:rPr lang="en-US" sz="2400" dirty="0"/>
              <a:t>is the subject of both </a:t>
            </a:r>
            <a:r>
              <a:rPr lang="en-US" sz="2400" dirty="0" smtClean="0"/>
              <a:t>sentences in (1), </a:t>
            </a:r>
            <a:r>
              <a:rPr lang="en-US" sz="2400" dirty="0"/>
              <a:t>and in traditional grammar would have been defined as the “doer” of the actions of breaking the windshield or approaching Mary. Glossing the subject in this way is an attempt to provide a general statement of the semantic relation between the subject and the verb in an indefinite number of sentences. Modern linguists have attempted to give a more precise characterization of this relationship. They would say that </a:t>
            </a:r>
            <a:r>
              <a:rPr lang="en-US" sz="2400" i="1" dirty="0"/>
              <a:t>John </a:t>
            </a:r>
            <a:r>
              <a:rPr lang="en-US" sz="2400" dirty="0"/>
              <a:t>is the </a:t>
            </a:r>
            <a:r>
              <a:rPr lang="en-US" sz="2400" b="1" dirty="0"/>
              <a:t>Agent </a:t>
            </a:r>
            <a:r>
              <a:rPr lang="en-US" sz="2400" dirty="0"/>
              <a:t>of these two sentences. </a:t>
            </a:r>
            <a:r>
              <a:rPr lang="en-US" sz="2400" dirty="0">
                <a:solidFill>
                  <a:srgbClr val="7030A0"/>
                </a:solidFill>
              </a:rPr>
              <a:t>Agent</a:t>
            </a:r>
            <a:r>
              <a:rPr lang="en-US" sz="2400" dirty="0">
                <a:solidFill>
                  <a:srgbClr val="FF0000"/>
                </a:solidFill>
              </a:rPr>
              <a:t> is defined as </a:t>
            </a:r>
            <a:r>
              <a:rPr lang="en-US" sz="2400" i="1" dirty="0">
                <a:solidFill>
                  <a:srgbClr val="FF0000"/>
                </a:solidFill>
              </a:rPr>
              <a:t>the animate instigator of the action denoted by a verb</a:t>
            </a:r>
            <a:r>
              <a:rPr lang="en-US" sz="2400" dirty="0">
                <a:solidFill>
                  <a:srgbClr val="FF0000"/>
                </a:solidFill>
              </a:rPr>
              <a:t>. </a:t>
            </a:r>
            <a:endParaRPr lang="en-US" sz="2400" dirty="0" smtClean="0">
              <a:solidFill>
                <a:srgbClr val="FF0000"/>
              </a:solidFill>
            </a:endParaRPr>
          </a:p>
          <a:p>
            <a:pPr marL="0" indent="0">
              <a:lnSpc>
                <a:spcPct val="150000"/>
              </a:lnSpc>
              <a:buNone/>
            </a:pPr>
            <a:r>
              <a:rPr lang="en-US" sz="2400" dirty="0" smtClean="0"/>
              <a:t>The </a:t>
            </a:r>
            <a:r>
              <a:rPr lang="en-US" sz="2400" dirty="0"/>
              <a:t>term Agent contrasts with other terms in a set of semantic roles that may be assigned to subjects and other grammatical relations. Compare the sentences of </a:t>
            </a:r>
            <a:r>
              <a:rPr lang="en-US" sz="2400" dirty="0" smtClean="0"/>
              <a:t>(</a:t>
            </a:r>
            <a:r>
              <a:rPr lang="en-US" sz="2400" dirty="0"/>
              <a:t>1</a:t>
            </a:r>
            <a:r>
              <a:rPr lang="en-US" sz="2400" dirty="0" smtClean="0"/>
              <a:t>) </a:t>
            </a:r>
            <a:r>
              <a:rPr lang="en-US" sz="2400" dirty="0"/>
              <a:t>with the sentences of </a:t>
            </a:r>
            <a:r>
              <a:rPr lang="en-US" sz="2400" dirty="0" smtClean="0"/>
              <a:t>(2): </a:t>
            </a:r>
          </a:p>
        </p:txBody>
      </p:sp>
    </p:spTree>
    <p:extLst>
      <p:ext uri="{BB962C8B-B14F-4D97-AF65-F5344CB8AC3E}">
        <p14:creationId xmlns:p14="http://schemas.microsoft.com/office/powerpoint/2010/main" val="202914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1" y="324465"/>
            <a:ext cx="9008531" cy="983225"/>
          </a:xfrm>
        </p:spPr>
        <p:txBody>
          <a:bodyPr>
            <a:normAutofit/>
          </a:bodyPr>
          <a:lstStyle/>
          <a:p>
            <a:pPr marL="0" indent="0"/>
            <a:r>
              <a:rPr lang="en-US" sz="2800" dirty="0">
                <a:solidFill>
                  <a:srgbClr val="FF0000"/>
                </a:solidFill>
              </a:rPr>
              <a:t>(</a:t>
            </a:r>
            <a:r>
              <a:rPr lang="en-US" sz="2800" b="1" dirty="0">
                <a:solidFill>
                  <a:srgbClr val="FF0000"/>
                </a:solidFill>
              </a:rPr>
              <a:t>2) a. The hail broke the windshield.</a:t>
            </a:r>
            <a:br>
              <a:rPr lang="en-US" sz="2800" b="1" dirty="0">
                <a:solidFill>
                  <a:srgbClr val="FF0000"/>
                </a:solidFill>
              </a:rPr>
            </a:br>
            <a:r>
              <a:rPr lang="en-US" sz="2800" b="1" dirty="0">
                <a:solidFill>
                  <a:srgbClr val="FF0000"/>
                </a:solidFill>
              </a:rPr>
              <a:t>      b. The wind knocked down the power lines</a:t>
            </a:r>
            <a:r>
              <a:rPr lang="en-US" sz="2800" dirty="0">
                <a:solidFill>
                  <a:srgbClr val="FF0000"/>
                </a:solidFill>
              </a:rPr>
              <a:t>. </a:t>
            </a:r>
          </a:p>
        </p:txBody>
      </p:sp>
      <p:sp>
        <p:nvSpPr>
          <p:cNvPr id="3" name="Content Placeholder 2"/>
          <p:cNvSpPr>
            <a:spLocks noGrp="1"/>
          </p:cNvSpPr>
          <p:nvPr>
            <p:ph idx="1"/>
          </p:nvPr>
        </p:nvSpPr>
        <p:spPr>
          <a:xfrm>
            <a:off x="265471" y="1484671"/>
            <a:ext cx="9842090" cy="4975123"/>
          </a:xfrm>
        </p:spPr>
        <p:txBody>
          <a:bodyPr>
            <a:normAutofit/>
          </a:bodyPr>
          <a:lstStyle/>
          <a:p>
            <a:pPr marL="0" indent="0">
              <a:buNone/>
            </a:pPr>
            <a:r>
              <a:rPr lang="en-US" sz="2000" dirty="0"/>
              <a:t>In (</a:t>
            </a:r>
            <a:r>
              <a:rPr lang="en-US" sz="2000" dirty="0" smtClean="0"/>
              <a:t>2a</a:t>
            </a:r>
            <a:r>
              <a:rPr lang="en-US" sz="2000" dirty="0"/>
              <a:t>), </a:t>
            </a:r>
            <a:r>
              <a:rPr lang="en-US" sz="2000" i="1" dirty="0"/>
              <a:t>The hail </a:t>
            </a:r>
            <a:r>
              <a:rPr lang="en-US" sz="2000" dirty="0"/>
              <a:t>cannot be the Agent of the action denoted by the verb. This is because hail is inanimate, and so cannot be agentive by our definition. We will refer to </a:t>
            </a:r>
            <a:r>
              <a:rPr lang="en-US" sz="2000" i="1" dirty="0"/>
              <a:t>the inanimate cause of an event </a:t>
            </a:r>
            <a:r>
              <a:rPr lang="en-US" sz="2000" dirty="0"/>
              <a:t>as the </a:t>
            </a:r>
            <a:r>
              <a:rPr lang="en-US" sz="2000" b="1" dirty="0"/>
              <a:t>Force</a:t>
            </a:r>
            <a:r>
              <a:rPr lang="en-US" sz="2000" dirty="0"/>
              <a:t>. While a Force cannot be animate, it must have its own potency. </a:t>
            </a:r>
            <a:endParaRPr lang="en-US" sz="2000" dirty="0" smtClean="0"/>
          </a:p>
          <a:p>
            <a:pPr marL="0" indent="0">
              <a:buNone/>
            </a:pPr>
            <a:r>
              <a:rPr lang="en-US" sz="2000" dirty="0" smtClean="0"/>
              <a:t>To </a:t>
            </a:r>
            <a:r>
              <a:rPr lang="en-US" sz="2000" dirty="0"/>
              <a:t>appreciate the difference between Agent and Force in sentences (22) and (23), consider what happens when we add adverbs of willfulness to the sentences. </a:t>
            </a:r>
            <a:endParaRPr lang="en-US" sz="2000" dirty="0" smtClean="0"/>
          </a:p>
          <a:p>
            <a:pPr marL="0" indent="0">
              <a:buNone/>
            </a:pPr>
            <a:r>
              <a:rPr lang="en-US" sz="2000" dirty="0" smtClean="0"/>
              <a:t>(</a:t>
            </a:r>
            <a:r>
              <a:rPr lang="en-US" sz="2000" dirty="0"/>
              <a:t>3) a. </a:t>
            </a:r>
            <a:r>
              <a:rPr lang="en-US" dirty="0"/>
              <a:t>John deliberately broke the windshield.</a:t>
            </a:r>
          </a:p>
          <a:p>
            <a:pPr marL="0" indent="0">
              <a:buNone/>
            </a:pPr>
            <a:r>
              <a:rPr lang="en-US" dirty="0"/>
              <a:t>     b. John deliberately approached Mary. </a:t>
            </a:r>
          </a:p>
          <a:p>
            <a:pPr marL="0" indent="0">
              <a:buNone/>
            </a:pPr>
            <a:r>
              <a:rPr lang="en-US" dirty="0" smtClean="0"/>
              <a:t>(4) </a:t>
            </a:r>
            <a:r>
              <a:rPr lang="en-US" dirty="0"/>
              <a:t>a. *The hail deliberately broke the windshield</a:t>
            </a:r>
            <a:r>
              <a:rPr lang="en-US" dirty="0" smtClean="0"/>
              <a:t>.</a:t>
            </a:r>
          </a:p>
          <a:p>
            <a:pPr marL="0" indent="0">
              <a:buNone/>
            </a:pPr>
            <a:r>
              <a:rPr lang="en-US" dirty="0" smtClean="0"/>
              <a:t>     b</a:t>
            </a:r>
            <a:r>
              <a:rPr lang="en-US" dirty="0"/>
              <a:t>. *The wind deliberately knocked down the power lines. </a:t>
            </a:r>
          </a:p>
          <a:p>
            <a:pPr marL="0" indent="0">
              <a:buNone/>
            </a:pPr>
            <a:r>
              <a:rPr lang="en-US" sz="2000" dirty="0" smtClean="0"/>
              <a:t>(3a,b</a:t>
            </a:r>
            <a:r>
              <a:rPr lang="en-US" sz="2000" dirty="0"/>
              <a:t>) are perfectly innocuous sentences requiring no special interpretation. </a:t>
            </a:r>
            <a:r>
              <a:rPr lang="en-US" sz="2000" dirty="0" smtClean="0"/>
              <a:t>(4a,b</a:t>
            </a:r>
            <a:r>
              <a:rPr lang="en-US" sz="2000" dirty="0"/>
              <a:t>), on the other hand, can only be interpreted if we personify hail and wind. </a:t>
            </a:r>
            <a:endParaRPr lang="en-US" sz="2000" dirty="0" smtClean="0"/>
          </a:p>
        </p:txBody>
      </p:sp>
    </p:spTree>
    <p:extLst>
      <p:ext uri="{BB962C8B-B14F-4D97-AF65-F5344CB8AC3E}">
        <p14:creationId xmlns:p14="http://schemas.microsoft.com/office/powerpoint/2010/main" val="360844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297" y="373626"/>
            <a:ext cx="9920748" cy="6184489"/>
          </a:xfrm>
        </p:spPr>
        <p:txBody>
          <a:bodyPr>
            <a:normAutofit/>
          </a:bodyPr>
          <a:lstStyle/>
          <a:p>
            <a:r>
              <a:rPr lang="en-US" sz="2000" dirty="0"/>
              <a:t>Consider now: </a:t>
            </a:r>
            <a:r>
              <a:rPr lang="en-US" sz="2000" dirty="0" smtClean="0"/>
              <a:t>(5) </a:t>
            </a:r>
            <a:r>
              <a:rPr lang="en-US" sz="2000" dirty="0"/>
              <a:t>John is in the kitchen. </a:t>
            </a:r>
            <a:endParaRPr lang="en-US" sz="2000" dirty="0" smtClean="0"/>
          </a:p>
          <a:p>
            <a:r>
              <a:rPr lang="en-US" sz="2000" dirty="0" smtClean="0"/>
              <a:t>In (5), </a:t>
            </a:r>
            <a:r>
              <a:rPr lang="en-US" sz="2000" i="1" dirty="0"/>
              <a:t>John</a:t>
            </a:r>
            <a:r>
              <a:rPr lang="en-US" sz="2000" dirty="0"/>
              <a:t>, although animate, is in no sense the “doer” or instigator of an action, and therefore is not an Agent. We will refer to the semantic relationship that </a:t>
            </a:r>
            <a:r>
              <a:rPr lang="en-US" sz="2000" i="1" dirty="0"/>
              <a:t>John </a:t>
            </a:r>
            <a:r>
              <a:rPr lang="en-US" sz="2000" dirty="0"/>
              <a:t>bears in </a:t>
            </a:r>
            <a:r>
              <a:rPr lang="en-US" sz="2000" dirty="0" smtClean="0"/>
              <a:t>(</a:t>
            </a:r>
            <a:r>
              <a:rPr lang="en-US" sz="2000" dirty="0"/>
              <a:t>5</a:t>
            </a:r>
            <a:r>
              <a:rPr lang="en-US" sz="2000" dirty="0" smtClean="0"/>
              <a:t>) </a:t>
            </a:r>
            <a:r>
              <a:rPr lang="en-US" sz="2000" dirty="0"/>
              <a:t>as the </a:t>
            </a:r>
            <a:r>
              <a:rPr lang="en-US" sz="2000" b="1" dirty="0"/>
              <a:t>Theme </a:t>
            </a:r>
            <a:r>
              <a:rPr lang="en-US" sz="2000" dirty="0"/>
              <a:t>of the sentence. </a:t>
            </a:r>
            <a:r>
              <a:rPr lang="en-US" sz="2000" i="1" dirty="0">
                <a:solidFill>
                  <a:srgbClr val="FF0000"/>
                </a:solidFill>
              </a:rPr>
              <a:t>Theme is the NP referring to the entity whose movement, existence, location, or state is predicated</a:t>
            </a:r>
            <a:r>
              <a:rPr lang="en-US" sz="2000" dirty="0"/>
              <a:t>. For example, the italicized phrases below are Themes: </a:t>
            </a:r>
            <a:endParaRPr lang="en-US" sz="2000" dirty="0" smtClean="0"/>
          </a:p>
          <a:p>
            <a:r>
              <a:rPr lang="en-US" sz="2000" dirty="0" smtClean="0"/>
              <a:t>(6) </a:t>
            </a:r>
            <a:r>
              <a:rPr lang="en-US" sz="2000" dirty="0"/>
              <a:t>a. </a:t>
            </a:r>
            <a:r>
              <a:rPr lang="en-US" sz="2000" i="1" dirty="0"/>
              <a:t>The balloon </a:t>
            </a:r>
            <a:r>
              <a:rPr lang="en-US" sz="2000" dirty="0"/>
              <a:t>floated into the sky</a:t>
            </a:r>
            <a:r>
              <a:rPr lang="en-US" sz="2000" dirty="0" smtClean="0"/>
              <a:t>.</a:t>
            </a:r>
          </a:p>
          <a:p>
            <a:r>
              <a:rPr lang="en-US" sz="2000" dirty="0" smtClean="0"/>
              <a:t> </a:t>
            </a:r>
            <a:r>
              <a:rPr lang="en-US" sz="2000" dirty="0"/>
              <a:t>b. </a:t>
            </a:r>
            <a:r>
              <a:rPr lang="en-US" sz="2000" i="1" dirty="0"/>
              <a:t>The king </a:t>
            </a:r>
            <a:r>
              <a:rPr lang="en-US" sz="2000" dirty="0"/>
              <a:t>is in his counting house. </a:t>
            </a:r>
            <a:endParaRPr lang="en-US" sz="2000" dirty="0" smtClean="0"/>
          </a:p>
          <a:p>
            <a:r>
              <a:rPr lang="en-US" sz="2000" dirty="0" smtClean="0"/>
              <a:t> c</a:t>
            </a:r>
            <a:r>
              <a:rPr lang="en-US" sz="2000" dirty="0"/>
              <a:t>. </a:t>
            </a:r>
            <a:r>
              <a:rPr lang="en-US" sz="2000" i="1" dirty="0"/>
              <a:t>Elves </a:t>
            </a:r>
            <a:r>
              <a:rPr lang="en-US" sz="2000" dirty="0"/>
              <a:t>no longer exist. </a:t>
            </a:r>
            <a:endParaRPr lang="en-US" sz="2000" dirty="0" smtClean="0"/>
          </a:p>
          <a:p>
            <a:r>
              <a:rPr lang="en-US" sz="2000" dirty="0" smtClean="0"/>
              <a:t> d</a:t>
            </a:r>
            <a:r>
              <a:rPr lang="en-US" sz="2000" dirty="0"/>
              <a:t>. </a:t>
            </a:r>
            <a:r>
              <a:rPr lang="en-US" sz="2000" i="1" dirty="0" err="1"/>
              <a:t>Frederika</a:t>
            </a:r>
            <a:r>
              <a:rPr lang="en-US" sz="2000" i="1" dirty="0"/>
              <a:t> </a:t>
            </a:r>
            <a:r>
              <a:rPr lang="en-US" sz="2000" dirty="0"/>
              <a:t>is very tall. </a:t>
            </a:r>
            <a:endParaRPr lang="en-US" sz="2000" dirty="0" smtClean="0"/>
          </a:p>
          <a:p>
            <a:endParaRPr lang="en-US" sz="2000" dirty="0"/>
          </a:p>
          <a:p>
            <a:r>
              <a:rPr lang="en-US" sz="2000" dirty="0" smtClean="0"/>
              <a:t>The </a:t>
            </a:r>
            <a:r>
              <a:rPr lang="en-US" sz="2000" dirty="0"/>
              <a:t>movement or location may be metaphorical</a:t>
            </a:r>
            <a:r>
              <a:rPr lang="en-US" sz="2000" dirty="0" smtClean="0"/>
              <a:t>:</a:t>
            </a:r>
          </a:p>
          <a:p>
            <a:pPr marL="0" indent="0">
              <a:buNone/>
            </a:pPr>
            <a:r>
              <a:rPr lang="en-US" sz="2000" dirty="0" smtClean="0"/>
              <a:t> (7) </a:t>
            </a:r>
            <a:r>
              <a:rPr lang="en-US" sz="2000" dirty="0"/>
              <a:t>a. </a:t>
            </a:r>
            <a:r>
              <a:rPr lang="en-US" sz="2000" i="1" dirty="0"/>
              <a:t>Harold </a:t>
            </a:r>
            <a:r>
              <a:rPr lang="en-US" sz="2000" dirty="0"/>
              <a:t>went from bad to worse. </a:t>
            </a:r>
            <a:endParaRPr lang="en-US" sz="2000" dirty="0" smtClean="0"/>
          </a:p>
          <a:p>
            <a:r>
              <a:rPr lang="en-US" sz="2000" dirty="0" smtClean="0"/>
              <a:t>b</a:t>
            </a:r>
            <a:r>
              <a:rPr lang="en-US" sz="2000" dirty="0"/>
              <a:t>. </a:t>
            </a:r>
            <a:r>
              <a:rPr lang="en-US" sz="2000" i="1" dirty="0"/>
              <a:t>Susan </a:t>
            </a:r>
            <a:r>
              <a:rPr lang="en-US" sz="2000" dirty="0"/>
              <a:t>is in a foul mood. </a:t>
            </a:r>
            <a:endParaRPr lang="en-US" sz="2000" dirty="0" smtClean="0"/>
          </a:p>
          <a:p>
            <a:r>
              <a:rPr lang="en-US" sz="2000" dirty="0" smtClean="0"/>
              <a:t>c</a:t>
            </a:r>
            <a:r>
              <a:rPr lang="en-US" sz="2000" dirty="0"/>
              <a:t>. </a:t>
            </a:r>
            <a:r>
              <a:rPr lang="en-US" sz="2000" i="1" dirty="0"/>
              <a:t>Leslie </a:t>
            </a:r>
            <a:r>
              <a:rPr lang="en-US" sz="2000" dirty="0"/>
              <a:t>weighs 145 lbs.</a:t>
            </a:r>
          </a:p>
        </p:txBody>
      </p:sp>
    </p:spTree>
    <p:extLst>
      <p:ext uri="{BB962C8B-B14F-4D97-AF65-F5344CB8AC3E}">
        <p14:creationId xmlns:p14="http://schemas.microsoft.com/office/powerpoint/2010/main" val="3797454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484" y="108155"/>
            <a:ext cx="10166555" cy="6636774"/>
          </a:xfrm>
        </p:spPr>
        <p:txBody>
          <a:bodyPr>
            <a:noAutofit/>
          </a:bodyPr>
          <a:lstStyle/>
          <a:p>
            <a:r>
              <a:rPr lang="en-US" sz="1900" dirty="0"/>
              <a:t>Consider now the roles played by the italicized noun phrases in: </a:t>
            </a:r>
            <a:endParaRPr lang="en-US" sz="1900" dirty="0" smtClean="0"/>
          </a:p>
          <a:p>
            <a:r>
              <a:rPr lang="en-US" sz="1900" dirty="0" smtClean="0"/>
              <a:t>(8) </a:t>
            </a:r>
            <a:r>
              <a:rPr lang="en-US" sz="1900" i="1" dirty="0"/>
              <a:t>John </a:t>
            </a:r>
            <a:r>
              <a:rPr lang="en-US" sz="1900" dirty="0"/>
              <a:t>is currently in </a:t>
            </a:r>
            <a:r>
              <a:rPr lang="en-US" sz="1900" i="1" dirty="0"/>
              <a:t>Turkey </a:t>
            </a:r>
            <a:r>
              <a:rPr lang="en-US" sz="1900" dirty="0"/>
              <a:t>walking along </a:t>
            </a:r>
            <a:r>
              <a:rPr lang="en-US" sz="1900" i="1" dirty="0"/>
              <a:t>the Dardanelles </a:t>
            </a:r>
            <a:r>
              <a:rPr lang="en-US" sz="1900" dirty="0"/>
              <a:t>on his way from </a:t>
            </a:r>
            <a:r>
              <a:rPr lang="en-US" sz="1900" i="1" dirty="0"/>
              <a:t>Pakistan </a:t>
            </a:r>
            <a:r>
              <a:rPr lang="en-US" sz="1900" dirty="0"/>
              <a:t>to </a:t>
            </a:r>
            <a:r>
              <a:rPr lang="en-US" sz="1900" i="1" dirty="0"/>
              <a:t>Malta</a:t>
            </a:r>
            <a:r>
              <a:rPr lang="en-US" sz="1900" dirty="0"/>
              <a:t>. </a:t>
            </a:r>
            <a:endParaRPr lang="en-US" sz="1900" dirty="0" smtClean="0"/>
          </a:p>
          <a:p>
            <a:r>
              <a:rPr lang="en-US" sz="1900" dirty="0" smtClean="0"/>
              <a:t>Here </a:t>
            </a:r>
            <a:r>
              <a:rPr lang="en-US" sz="1900" i="1" dirty="0"/>
              <a:t>John </a:t>
            </a:r>
            <a:r>
              <a:rPr lang="en-US" sz="1900" dirty="0"/>
              <a:t>is the </a:t>
            </a:r>
            <a:r>
              <a:rPr lang="en-US" sz="1900" dirty="0">
                <a:solidFill>
                  <a:srgbClr val="7030A0"/>
                </a:solidFill>
              </a:rPr>
              <a:t>Theme</a:t>
            </a:r>
            <a:r>
              <a:rPr lang="en-US" sz="1900" dirty="0"/>
              <a:t>, as it refers to the entity whose movement is in question; </a:t>
            </a:r>
            <a:r>
              <a:rPr lang="en-US" sz="1900" i="1" dirty="0"/>
              <a:t>Turkey </a:t>
            </a:r>
            <a:r>
              <a:rPr lang="en-US" sz="1900" dirty="0"/>
              <a:t>is his </a:t>
            </a:r>
            <a:r>
              <a:rPr lang="en-US" sz="1900" b="1" dirty="0">
                <a:solidFill>
                  <a:srgbClr val="7030A0"/>
                </a:solidFill>
              </a:rPr>
              <a:t>Location</a:t>
            </a:r>
            <a:r>
              <a:rPr lang="en-US" sz="1900" dirty="0"/>
              <a:t>; </a:t>
            </a:r>
            <a:r>
              <a:rPr lang="en-US" sz="1900" i="1" dirty="0"/>
              <a:t>the Dardanelles </a:t>
            </a:r>
            <a:r>
              <a:rPr lang="en-US" sz="1900" dirty="0"/>
              <a:t>is his </a:t>
            </a:r>
            <a:r>
              <a:rPr lang="en-US" sz="1900" b="1" dirty="0">
                <a:solidFill>
                  <a:srgbClr val="7030A0"/>
                </a:solidFill>
              </a:rPr>
              <a:t>Path</a:t>
            </a:r>
            <a:r>
              <a:rPr lang="en-US" sz="1900" dirty="0"/>
              <a:t>; </a:t>
            </a:r>
            <a:r>
              <a:rPr lang="en-US" sz="1900" i="1" dirty="0"/>
              <a:t>Pakistan </a:t>
            </a:r>
            <a:r>
              <a:rPr lang="en-US" sz="1900" dirty="0"/>
              <a:t>is his </a:t>
            </a:r>
            <a:r>
              <a:rPr lang="en-US" sz="1900" b="1" dirty="0">
                <a:solidFill>
                  <a:srgbClr val="7030A0"/>
                </a:solidFill>
              </a:rPr>
              <a:t>Source</a:t>
            </a:r>
            <a:r>
              <a:rPr lang="en-US" sz="1900" dirty="0"/>
              <a:t>; and </a:t>
            </a:r>
            <a:r>
              <a:rPr lang="en-US" sz="1900" i="1" dirty="0"/>
              <a:t>Malta </a:t>
            </a:r>
            <a:r>
              <a:rPr lang="en-US" sz="1900" dirty="0"/>
              <a:t>is his </a:t>
            </a:r>
            <a:r>
              <a:rPr lang="en-US" sz="1900" b="1" dirty="0">
                <a:solidFill>
                  <a:srgbClr val="7030A0"/>
                </a:solidFill>
              </a:rPr>
              <a:t>Goal</a:t>
            </a:r>
            <a:r>
              <a:rPr lang="en-US" sz="1900" dirty="0"/>
              <a:t>. </a:t>
            </a:r>
            <a:endParaRPr lang="en-US" sz="1900" dirty="0" smtClean="0"/>
          </a:p>
          <a:p>
            <a:r>
              <a:rPr lang="en-US" sz="1900" dirty="0" smtClean="0">
                <a:solidFill>
                  <a:srgbClr val="FF0000"/>
                </a:solidFill>
              </a:rPr>
              <a:t>The </a:t>
            </a:r>
            <a:r>
              <a:rPr lang="en-US" sz="1900" dirty="0">
                <a:solidFill>
                  <a:srgbClr val="7030A0"/>
                </a:solidFill>
              </a:rPr>
              <a:t>Path</a:t>
            </a:r>
            <a:r>
              <a:rPr lang="en-US" sz="1900" dirty="0">
                <a:solidFill>
                  <a:srgbClr val="FF0000"/>
                </a:solidFill>
              </a:rPr>
              <a:t> role is played by </a:t>
            </a:r>
            <a:r>
              <a:rPr lang="en-US" sz="1900" i="1" dirty="0">
                <a:solidFill>
                  <a:srgbClr val="FF0000"/>
                </a:solidFill>
              </a:rPr>
              <a:t>the NP referring to the route along which the referent of the Theme moves</a:t>
            </a:r>
            <a:r>
              <a:rPr lang="en-US" sz="1900" dirty="0">
                <a:solidFill>
                  <a:srgbClr val="FF0000"/>
                </a:solidFill>
              </a:rPr>
              <a:t>. For example</a:t>
            </a:r>
            <a:r>
              <a:rPr lang="en-US" sz="1900" dirty="0"/>
              <a:t>: </a:t>
            </a:r>
            <a:r>
              <a:rPr lang="en-US" sz="1900" dirty="0" smtClean="0"/>
              <a:t>(9) </a:t>
            </a:r>
            <a:r>
              <a:rPr lang="en-US" sz="1900" dirty="0"/>
              <a:t>We left by </a:t>
            </a:r>
            <a:r>
              <a:rPr lang="en-US" sz="1900" i="1" dirty="0"/>
              <a:t>the rear entrance</a:t>
            </a:r>
            <a:r>
              <a:rPr lang="en-US" sz="1900" dirty="0"/>
              <a:t>. </a:t>
            </a:r>
            <a:endParaRPr lang="en-US" sz="1900" dirty="0" smtClean="0"/>
          </a:p>
          <a:p>
            <a:r>
              <a:rPr lang="en-US" sz="1900" dirty="0" smtClean="0">
                <a:solidFill>
                  <a:srgbClr val="FF0000"/>
                </a:solidFill>
              </a:rPr>
              <a:t>The </a:t>
            </a:r>
            <a:r>
              <a:rPr lang="en-US" sz="1900" dirty="0">
                <a:solidFill>
                  <a:srgbClr val="7030A0"/>
                </a:solidFill>
              </a:rPr>
              <a:t>Location</a:t>
            </a:r>
            <a:r>
              <a:rPr lang="en-US" sz="1900" dirty="0">
                <a:solidFill>
                  <a:srgbClr val="FF0000"/>
                </a:solidFill>
              </a:rPr>
              <a:t> role is played by </a:t>
            </a:r>
            <a:r>
              <a:rPr lang="en-US" sz="1900" i="1" dirty="0">
                <a:solidFill>
                  <a:srgbClr val="FF0000"/>
                </a:solidFill>
              </a:rPr>
              <a:t>the phrase that designates the place or state at or in which the referent of the Theme is at a particular time</a:t>
            </a:r>
            <a:r>
              <a:rPr lang="en-US" sz="1900" dirty="0">
                <a:solidFill>
                  <a:srgbClr val="FF0000"/>
                </a:solidFill>
              </a:rPr>
              <a:t>.</a:t>
            </a:r>
            <a:r>
              <a:rPr lang="en-US" sz="1900" dirty="0"/>
              <a:t> For example: </a:t>
            </a:r>
            <a:r>
              <a:rPr lang="en-US" sz="1900" dirty="0" smtClean="0"/>
              <a:t>(10) </a:t>
            </a:r>
            <a:r>
              <a:rPr lang="en-US" sz="1900" dirty="0"/>
              <a:t>John is in </a:t>
            </a:r>
            <a:r>
              <a:rPr lang="en-US" sz="1900" i="1" dirty="0"/>
              <a:t>bed</a:t>
            </a:r>
            <a:r>
              <a:rPr lang="en-US" sz="1900" dirty="0"/>
              <a:t>/in </a:t>
            </a:r>
            <a:r>
              <a:rPr lang="en-US" sz="1900" i="1" dirty="0"/>
              <a:t>Boston</a:t>
            </a:r>
            <a:r>
              <a:rPr lang="en-US" sz="1900" dirty="0"/>
              <a:t>/in </a:t>
            </a:r>
            <a:r>
              <a:rPr lang="en-US" sz="1900" i="1" dirty="0"/>
              <a:t>a foul humor</a:t>
            </a:r>
            <a:r>
              <a:rPr lang="en-US" sz="1900" dirty="0"/>
              <a:t>/in </a:t>
            </a:r>
            <a:r>
              <a:rPr lang="en-US" sz="1900" i="1" dirty="0"/>
              <a:t>his evening wear</a:t>
            </a:r>
            <a:r>
              <a:rPr lang="en-US" sz="1900" dirty="0"/>
              <a:t>. </a:t>
            </a:r>
            <a:r>
              <a:rPr lang="en-US" sz="1900" dirty="0">
                <a:solidFill>
                  <a:srgbClr val="FF0000"/>
                </a:solidFill>
              </a:rPr>
              <a:t>The </a:t>
            </a:r>
            <a:r>
              <a:rPr lang="en-US" sz="1900" dirty="0">
                <a:solidFill>
                  <a:srgbClr val="7030A0"/>
                </a:solidFill>
              </a:rPr>
              <a:t>Source</a:t>
            </a:r>
            <a:r>
              <a:rPr lang="en-US" sz="1900" dirty="0">
                <a:solidFill>
                  <a:srgbClr val="FF0000"/>
                </a:solidFill>
              </a:rPr>
              <a:t> role is played by </a:t>
            </a:r>
            <a:r>
              <a:rPr lang="en-US" sz="1900" i="1" dirty="0">
                <a:solidFill>
                  <a:srgbClr val="FF0000"/>
                </a:solidFill>
              </a:rPr>
              <a:t>the phrase indicating the location from which the referent of the Theme moves</a:t>
            </a:r>
            <a:r>
              <a:rPr lang="en-US" sz="1900" dirty="0">
                <a:solidFill>
                  <a:srgbClr val="FF0000"/>
                </a:solidFill>
              </a:rPr>
              <a:t>. </a:t>
            </a:r>
            <a:endParaRPr lang="en-US" sz="1900" dirty="0" smtClean="0">
              <a:solidFill>
                <a:srgbClr val="FF0000"/>
              </a:solidFill>
            </a:endParaRPr>
          </a:p>
          <a:p>
            <a:r>
              <a:rPr lang="en-US" sz="1900" dirty="0" smtClean="0"/>
              <a:t>(11) </a:t>
            </a:r>
            <a:r>
              <a:rPr lang="en-US" sz="1900" dirty="0"/>
              <a:t>We took the candy from </a:t>
            </a:r>
            <a:r>
              <a:rPr lang="en-US" sz="1900" i="1" dirty="0"/>
              <a:t>the baby</a:t>
            </a:r>
            <a:r>
              <a:rPr lang="en-US" sz="1900" dirty="0"/>
              <a:t>. </a:t>
            </a:r>
            <a:r>
              <a:rPr lang="en-US" sz="1900" dirty="0" smtClean="0"/>
              <a:t>The </a:t>
            </a:r>
            <a:r>
              <a:rPr lang="en-US" sz="1900" dirty="0"/>
              <a:t>Goal role is played by </a:t>
            </a:r>
            <a:r>
              <a:rPr lang="en-US" sz="1900" i="1" dirty="0"/>
              <a:t>the phrase that indicates the place or state to which the referent of the Theme moves</a:t>
            </a:r>
            <a:r>
              <a:rPr lang="en-US" sz="1900" dirty="0"/>
              <a:t>. </a:t>
            </a:r>
            <a:endParaRPr lang="en-US" sz="1900" dirty="0" smtClean="0"/>
          </a:p>
          <a:p>
            <a:r>
              <a:rPr lang="en-US" sz="1900" dirty="0" smtClean="0"/>
              <a:t>(12) </a:t>
            </a:r>
            <a:r>
              <a:rPr lang="en-US" sz="1900" dirty="0"/>
              <a:t>We sent it to </a:t>
            </a:r>
            <a:r>
              <a:rPr lang="en-US" sz="1900" i="1" dirty="0"/>
              <a:t>the Pentagon</a:t>
            </a:r>
            <a:r>
              <a:rPr lang="en-US" sz="1900" dirty="0" smtClean="0"/>
              <a:t>.</a:t>
            </a:r>
          </a:p>
          <a:p>
            <a:r>
              <a:rPr lang="en-US" sz="1900" dirty="0" smtClean="0"/>
              <a:t> (13) John </a:t>
            </a:r>
            <a:r>
              <a:rPr lang="en-US" sz="1900" dirty="0"/>
              <a:t>went from </a:t>
            </a:r>
            <a:r>
              <a:rPr lang="en-US" sz="1900" b="1" dirty="0"/>
              <a:t>Source </a:t>
            </a:r>
            <a:r>
              <a:rPr lang="en-US" sz="1900" b="1" dirty="0" smtClean="0"/>
              <a:t>(</a:t>
            </a:r>
            <a:r>
              <a:rPr lang="en-US" sz="1900" dirty="0"/>
              <a:t>New </a:t>
            </a:r>
            <a:r>
              <a:rPr lang="en-US" sz="1900" dirty="0" smtClean="0"/>
              <a:t>York, </a:t>
            </a:r>
            <a:r>
              <a:rPr lang="en-US" sz="1900" dirty="0"/>
              <a:t>. his </a:t>
            </a:r>
            <a:r>
              <a:rPr lang="en-US" sz="1900" dirty="0" smtClean="0"/>
              <a:t>bed, silly</a:t>
            </a:r>
            <a:r>
              <a:rPr lang="en-US" sz="1900" b="1" dirty="0" smtClean="0"/>
              <a:t>)</a:t>
            </a:r>
            <a:r>
              <a:rPr lang="en-US" sz="1900" dirty="0" smtClean="0"/>
              <a:t> to </a:t>
            </a:r>
            <a:r>
              <a:rPr lang="en-US" sz="1900" b="1" dirty="0"/>
              <a:t>Goal </a:t>
            </a:r>
            <a:r>
              <a:rPr lang="en-US" sz="1900" b="1" dirty="0" smtClean="0"/>
              <a:t>(</a:t>
            </a:r>
            <a:r>
              <a:rPr lang="en-US" sz="1900" dirty="0" smtClean="0"/>
              <a:t>New Orleans, his bath, serious).</a:t>
            </a:r>
          </a:p>
          <a:p>
            <a:r>
              <a:rPr lang="en-US" sz="1900" dirty="0" smtClean="0"/>
              <a:t>The </a:t>
            </a:r>
            <a:r>
              <a:rPr lang="en-US" sz="1900" b="1" dirty="0">
                <a:solidFill>
                  <a:srgbClr val="7030A0"/>
                </a:solidFill>
              </a:rPr>
              <a:t>Time</a:t>
            </a:r>
            <a:r>
              <a:rPr lang="en-US" sz="1900" b="1" dirty="0"/>
              <a:t> </a:t>
            </a:r>
            <a:r>
              <a:rPr lang="en-US" sz="1900" dirty="0"/>
              <a:t>role is played by </a:t>
            </a:r>
            <a:r>
              <a:rPr lang="en-US" sz="1900" i="1" dirty="0"/>
              <a:t>a phrase indicating when a situation occurred</a:t>
            </a:r>
            <a:r>
              <a:rPr lang="en-US" sz="1900" dirty="0"/>
              <a:t>: </a:t>
            </a:r>
            <a:r>
              <a:rPr lang="en-US" sz="1900" dirty="0" smtClean="0"/>
              <a:t>(14) </a:t>
            </a:r>
            <a:r>
              <a:rPr lang="en-US" sz="1900" dirty="0"/>
              <a:t>a. Let’s meet at </a:t>
            </a:r>
            <a:r>
              <a:rPr lang="en-US" sz="1900" i="1" dirty="0"/>
              <a:t>midnight</a:t>
            </a:r>
            <a:r>
              <a:rPr lang="en-US" sz="1900" dirty="0"/>
              <a:t>. b. At </a:t>
            </a:r>
            <a:r>
              <a:rPr lang="en-US" sz="1900" i="1" dirty="0"/>
              <a:t>dawn </a:t>
            </a:r>
            <a:r>
              <a:rPr lang="en-US" sz="1900" dirty="0"/>
              <a:t>the generals led their armies out to battle. </a:t>
            </a:r>
          </a:p>
        </p:txBody>
      </p:sp>
    </p:spTree>
    <p:extLst>
      <p:ext uri="{BB962C8B-B14F-4D97-AF65-F5344CB8AC3E}">
        <p14:creationId xmlns:p14="http://schemas.microsoft.com/office/powerpoint/2010/main" val="120130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4297"/>
            <a:ext cx="9007440" cy="668593"/>
          </a:xfrm>
        </p:spPr>
        <p:txBody>
          <a:bodyPr/>
          <a:lstStyle/>
          <a:p>
            <a:pPr algn="ctr"/>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idx="1"/>
          </p:nvPr>
        </p:nvSpPr>
        <p:spPr>
          <a:xfrm>
            <a:off x="521109" y="1759975"/>
            <a:ext cx="10156723" cy="4739148"/>
          </a:xfrm>
        </p:spPr>
        <p:txBody>
          <a:bodyPr>
            <a:noAutofit/>
          </a:bodyPr>
          <a:lstStyle/>
          <a:p>
            <a:pPr marL="0" indent="0">
              <a:buNone/>
            </a:pPr>
            <a:r>
              <a:rPr lang="en-US" sz="2800" dirty="0"/>
              <a:t>a. </a:t>
            </a:r>
            <a:r>
              <a:rPr lang="en-US" sz="2800" i="1" dirty="0"/>
              <a:t>The horse </a:t>
            </a:r>
            <a:r>
              <a:rPr lang="en-US" sz="2800" dirty="0"/>
              <a:t>bucked the rider</a:t>
            </a:r>
            <a:r>
              <a:rPr lang="en-US" sz="2800" dirty="0" smtClean="0"/>
              <a:t>. </a:t>
            </a:r>
            <a:r>
              <a:rPr lang="en-US" sz="2800" dirty="0"/>
              <a:t>(</a:t>
            </a:r>
            <a:r>
              <a:rPr lang="en-US" sz="2800" b="1" dirty="0"/>
              <a:t>AGENT</a:t>
            </a:r>
            <a:r>
              <a:rPr lang="en-US" sz="2800" dirty="0" smtClean="0"/>
              <a:t>)</a:t>
            </a:r>
          </a:p>
          <a:p>
            <a:pPr marL="0" indent="0">
              <a:buNone/>
            </a:pPr>
            <a:r>
              <a:rPr lang="en-US" sz="2800" dirty="0" smtClean="0"/>
              <a:t>b</a:t>
            </a:r>
            <a:r>
              <a:rPr lang="en-US" sz="2800" dirty="0"/>
              <a:t>. </a:t>
            </a:r>
            <a:r>
              <a:rPr lang="en-US" sz="2800" i="1" dirty="0"/>
              <a:t>The storm </a:t>
            </a:r>
            <a:r>
              <a:rPr lang="en-US" sz="2800" dirty="0"/>
              <a:t>knocked out the phone lines. (</a:t>
            </a:r>
            <a:r>
              <a:rPr lang="en-US" sz="2800" b="1" dirty="0"/>
              <a:t>FORCE</a:t>
            </a:r>
            <a:r>
              <a:rPr lang="en-US" sz="2800" dirty="0"/>
              <a:t>) </a:t>
            </a:r>
          </a:p>
          <a:p>
            <a:pPr marL="0" indent="0">
              <a:buNone/>
            </a:pPr>
            <a:r>
              <a:rPr lang="en-US" sz="2800" dirty="0" smtClean="0"/>
              <a:t>c. </a:t>
            </a:r>
            <a:r>
              <a:rPr lang="en-US" sz="2800" i="1" dirty="0"/>
              <a:t>Fred </a:t>
            </a:r>
            <a:r>
              <a:rPr lang="en-US" sz="2800" dirty="0"/>
              <a:t>is the strongest candidate. (</a:t>
            </a:r>
            <a:r>
              <a:rPr lang="en-US" sz="2800" b="1" dirty="0"/>
              <a:t>THEME</a:t>
            </a:r>
            <a:r>
              <a:rPr lang="en-US" sz="2800" dirty="0"/>
              <a:t>) </a:t>
            </a:r>
            <a:endParaRPr lang="en-US" sz="2800" dirty="0" smtClean="0"/>
          </a:p>
          <a:p>
            <a:pPr marL="0" indent="0">
              <a:buNone/>
            </a:pPr>
            <a:r>
              <a:rPr lang="en-US" sz="2800" dirty="0" smtClean="0"/>
              <a:t>d. </a:t>
            </a:r>
            <a:r>
              <a:rPr lang="en-US" sz="2800" i="1" dirty="0"/>
              <a:t>Texas </a:t>
            </a:r>
            <a:r>
              <a:rPr lang="en-US" sz="2800" dirty="0"/>
              <a:t>is where the best </a:t>
            </a:r>
            <a:r>
              <a:rPr lang="en-US" sz="2800" dirty="0" smtClean="0"/>
              <a:t>hot sauce </a:t>
            </a:r>
            <a:r>
              <a:rPr lang="en-US" sz="2800" dirty="0"/>
              <a:t>comes from. (</a:t>
            </a:r>
            <a:r>
              <a:rPr lang="en-US" sz="2800" b="1" dirty="0"/>
              <a:t>SOURCE</a:t>
            </a:r>
            <a:r>
              <a:rPr lang="en-US" sz="2800" dirty="0"/>
              <a:t>) </a:t>
            </a:r>
            <a:endParaRPr lang="en-US" sz="2800" dirty="0" smtClean="0"/>
          </a:p>
          <a:p>
            <a:pPr marL="0" indent="0">
              <a:buNone/>
            </a:pPr>
            <a:r>
              <a:rPr lang="en-US" sz="2800" dirty="0" smtClean="0"/>
              <a:t>e. </a:t>
            </a:r>
            <a:r>
              <a:rPr lang="en-US" sz="2800" i="1" dirty="0"/>
              <a:t>Colorado </a:t>
            </a:r>
            <a:r>
              <a:rPr lang="en-US" sz="2800" dirty="0"/>
              <a:t>is where we’re going. (</a:t>
            </a:r>
            <a:r>
              <a:rPr lang="en-US" sz="2800" b="1" dirty="0"/>
              <a:t>GOAL</a:t>
            </a:r>
            <a:r>
              <a:rPr lang="en-US" sz="2800" dirty="0"/>
              <a:t>) </a:t>
            </a:r>
            <a:endParaRPr lang="en-US" sz="2800" dirty="0" smtClean="0"/>
          </a:p>
          <a:p>
            <a:pPr marL="0" indent="0">
              <a:buNone/>
            </a:pPr>
            <a:r>
              <a:rPr lang="en-US" sz="2800" dirty="0" smtClean="0"/>
              <a:t>f. </a:t>
            </a:r>
            <a:r>
              <a:rPr lang="en-US" sz="2800" i="1" dirty="0"/>
              <a:t>Spain </a:t>
            </a:r>
            <a:r>
              <a:rPr lang="en-US" sz="2800" dirty="0"/>
              <a:t>is where the rain falls. (</a:t>
            </a:r>
            <a:r>
              <a:rPr lang="en-US" sz="2800" b="1" dirty="0"/>
              <a:t>LOCATION</a:t>
            </a:r>
            <a:r>
              <a:rPr lang="en-US" sz="2800" dirty="0" smtClean="0"/>
              <a:t>)</a:t>
            </a:r>
          </a:p>
          <a:p>
            <a:pPr marL="0" indent="0">
              <a:buNone/>
            </a:pPr>
            <a:r>
              <a:rPr lang="en-US" sz="2800" dirty="0" smtClean="0"/>
              <a:t>g. </a:t>
            </a:r>
            <a:r>
              <a:rPr lang="en-US" sz="2800" i="1" dirty="0"/>
              <a:t>Today </a:t>
            </a:r>
            <a:r>
              <a:rPr lang="en-US" sz="2800" dirty="0"/>
              <a:t>is the last day to register. (</a:t>
            </a:r>
            <a:r>
              <a:rPr lang="en-US" sz="2800" b="1" dirty="0"/>
              <a:t>TIME</a:t>
            </a:r>
            <a:r>
              <a:rPr lang="en-US" sz="2800" dirty="0"/>
              <a:t>) </a:t>
            </a:r>
            <a:endParaRPr lang="en-US" sz="2800" dirty="0" smtClean="0"/>
          </a:p>
        </p:txBody>
      </p:sp>
    </p:spTree>
    <p:extLst>
      <p:ext uri="{BB962C8B-B14F-4D97-AF65-F5344CB8AC3E}">
        <p14:creationId xmlns:p14="http://schemas.microsoft.com/office/powerpoint/2010/main" val="640368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351569" cy="1320800"/>
          </a:xfrm>
        </p:spPr>
        <p:txBody>
          <a:bodyPr/>
          <a:lstStyle/>
          <a:p>
            <a:r>
              <a:rPr lang="en-US" dirty="0" smtClean="0">
                <a:solidFill>
                  <a:srgbClr val="7030A0"/>
                </a:solidFill>
              </a:rPr>
              <a:t>Identify the sematic roles of the subjects</a:t>
            </a:r>
            <a:endParaRPr lang="en-US" dirty="0">
              <a:solidFill>
                <a:srgbClr val="7030A0"/>
              </a:solidFill>
            </a:endParaRPr>
          </a:p>
        </p:txBody>
      </p:sp>
      <p:sp>
        <p:nvSpPr>
          <p:cNvPr id="3" name="Content Placeholder 2"/>
          <p:cNvSpPr>
            <a:spLocks noGrp="1"/>
          </p:cNvSpPr>
          <p:nvPr>
            <p:ph idx="1"/>
          </p:nvPr>
        </p:nvSpPr>
        <p:spPr>
          <a:xfrm>
            <a:off x="216309" y="1858297"/>
            <a:ext cx="10215717" cy="4183066"/>
          </a:xfrm>
        </p:spPr>
        <p:txBody>
          <a:bodyPr>
            <a:normAutofit/>
          </a:bodyPr>
          <a:lstStyle/>
          <a:p>
            <a:r>
              <a:rPr lang="en-US" sz="2800" dirty="0" smtClean="0"/>
              <a:t>1- Tomorrow is my birthday.</a:t>
            </a:r>
          </a:p>
          <a:p>
            <a:r>
              <a:rPr lang="en-US" sz="2800" dirty="0" smtClean="0"/>
              <a:t>2- The winter of 1970 was exceptionally mild.</a:t>
            </a:r>
          </a:p>
          <a:p>
            <a:r>
              <a:rPr lang="en-US" sz="2800" dirty="0" smtClean="0"/>
              <a:t>3- The bus holds twenty people.</a:t>
            </a:r>
          </a:p>
          <a:p>
            <a:r>
              <a:rPr lang="en-US" sz="2800" dirty="0" smtClean="0"/>
              <a:t>4-This path is swarming with ants.</a:t>
            </a:r>
          </a:p>
          <a:p>
            <a:r>
              <a:rPr lang="en-US" sz="2800" dirty="0" smtClean="0"/>
              <a:t>5- </a:t>
            </a:r>
            <a:r>
              <a:rPr lang="en-US" sz="2800" dirty="0"/>
              <a:t>NYC is home to the headquarters of the United </a:t>
            </a:r>
            <a:r>
              <a:rPr lang="en-US" sz="2800" dirty="0" smtClean="0"/>
              <a:t>Nations.</a:t>
            </a:r>
          </a:p>
          <a:p>
            <a:endParaRPr lang="en-US" sz="2800" dirty="0"/>
          </a:p>
        </p:txBody>
      </p:sp>
    </p:spTree>
    <p:extLst>
      <p:ext uri="{BB962C8B-B14F-4D97-AF65-F5344CB8AC3E}">
        <p14:creationId xmlns:p14="http://schemas.microsoft.com/office/powerpoint/2010/main" val="2105512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81" y="324465"/>
            <a:ext cx="10225547" cy="1170038"/>
          </a:xfrm>
        </p:spPr>
        <p:txBody>
          <a:bodyPr>
            <a:normAutofit/>
          </a:bodyPr>
          <a:lstStyle/>
          <a:p>
            <a:pPr algn="ctr"/>
            <a:r>
              <a:rPr lang="en-US" dirty="0" smtClean="0">
                <a:solidFill>
                  <a:srgbClr val="FF0000"/>
                </a:solidFill>
              </a:rPr>
              <a:t>Patient (affected)- Subject and Object</a:t>
            </a:r>
            <a:br>
              <a:rPr lang="en-US" dirty="0" smtClean="0">
                <a:solidFill>
                  <a:srgbClr val="FF0000"/>
                </a:solidFill>
              </a:rPr>
            </a:br>
            <a:r>
              <a:rPr lang="en-US" sz="2700" i="1" dirty="0" smtClean="0">
                <a:solidFill>
                  <a:srgbClr val="C00000"/>
                </a:solidFill>
              </a:rPr>
              <a:t>The </a:t>
            </a:r>
            <a:r>
              <a:rPr lang="en-US" sz="2700" i="1" dirty="0">
                <a:solidFill>
                  <a:srgbClr val="C00000"/>
                </a:solidFill>
              </a:rPr>
              <a:t>animate entity physically affected by the state or event</a:t>
            </a:r>
            <a:r>
              <a:rPr lang="en-US" sz="2700" dirty="0">
                <a:solidFill>
                  <a:srgbClr val="C00000"/>
                </a:solidFill>
              </a:rPr>
              <a:t>. </a:t>
            </a:r>
            <a:endParaRPr lang="en-US" sz="2700" dirty="0">
              <a:solidFill>
                <a:srgbClr val="C00000"/>
              </a:solidFill>
            </a:endParaRPr>
          </a:p>
        </p:txBody>
      </p:sp>
      <p:sp>
        <p:nvSpPr>
          <p:cNvPr id="3" name="Content Placeholder 2"/>
          <p:cNvSpPr>
            <a:spLocks noGrp="1"/>
          </p:cNvSpPr>
          <p:nvPr>
            <p:ph idx="1"/>
          </p:nvPr>
        </p:nvSpPr>
        <p:spPr>
          <a:xfrm>
            <a:off x="176980" y="1563328"/>
            <a:ext cx="10864645" cy="4984955"/>
          </a:xfrm>
        </p:spPr>
        <p:txBody>
          <a:bodyPr>
            <a:normAutofit/>
          </a:bodyPr>
          <a:lstStyle/>
          <a:p>
            <a:pPr marL="0" indent="0">
              <a:buNone/>
            </a:pPr>
            <a:r>
              <a:rPr lang="en-US" sz="2400" dirty="0" smtClean="0"/>
              <a:t>1- </a:t>
            </a:r>
            <a:r>
              <a:rPr lang="en-US" sz="2400" i="1" dirty="0">
                <a:solidFill>
                  <a:srgbClr val="C00000"/>
                </a:solidFill>
              </a:rPr>
              <a:t>He</a:t>
            </a:r>
            <a:r>
              <a:rPr lang="en-US" sz="2400" i="1" dirty="0"/>
              <a:t> </a:t>
            </a:r>
            <a:r>
              <a:rPr lang="en-US" sz="2400" dirty="0"/>
              <a:t>underwent a heart transplant</a:t>
            </a:r>
            <a:r>
              <a:rPr lang="en-US" sz="2400" dirty="0" smtClean="0"/>
              <a:t>.</a:t>
            </a:r>
          </a:p>
          <a:p>
            <a:pPr marL="0" indent="0">
              <a:buNone/>
            </a:pPr>
            <a:r>
              <a:rPr lang="en-US" sz="2400" dirty="0" smtClean="0"/>
              <a:t>2- </a:t>
            </a:r>
            <a:r>
              <a:rPr lang="en-US" sz="2400" dirty="0">
                <a:solidFill>
                  <a:srgbClr val="C00000"/>
                </a:solidFill>
              </a:rPr>
              <a:t>Jack</a:t>
            </a:r>
            <a:r>
              <a:rPr lang="en-US" sz="2400" dirty="0"/>
              <a:t> fell down (accidently)</a:t>
            </a:r>
          </a:p>
          <a:p>
            <a:pPr marL="0" indent="0">
              <a:buNone/>
            </a:pPr>
            <a:r>
              <a:rPr lang="en-US" sz="2400" dirty="0" smtClean="0"/>
              <a:t>3- </a:t>
            </a:r>
            <a:r>
              <a:rPr lang="en-US" sz="2400" dirty="0">
                <a:solidFill>
                  <a:srgbClr val="C00000"/>
                </a:solidFill>
              </a:rPr>
              <a:t>The pencil </a:t>
            </a:r>
            <a:r>
              <a:rPr lang="en-US" sz="2400" dirty="0"/>
              <a:t>was lying down on the table.</a:t>
            </a:r>
          </a:p>
          <a:p>
            <a:pPr marL="0" indent="0">
              <a:buNone/>
            </a:pPr>
            <a:r>
              <a:rPr lang="en-US" sz="2400" dirty="0" smtClean="0"/>
              <a:t>4- </a:t>
            </a:r>
            <a:r>
              <a:rPr lang="en-US" sz="2400" dirty="0"/>
              <a:t>The surgeons operated on </a:t>
            </a:r>
            <a:r>
              <a:rPr lang="en-US" sz="2400" i="1" dirty="0">
                <a:solidFill>
                  <a:srgbClr val="C00000"/>
                </a:solidFill>
              </a:rPr>
              <a:t>her</a:t>
            </a:r>
            <a:r>
              <a:rPr lang="en-US" sz="2400" i="1" dirty="0"/>
              <a:t> </a:t>
            </a:r>
            <a:r>
              <a:rPr lang="en-US" sz="2400" dirty="0"/>
              <a:t>for several hours. </a:t>
            </a:r>
            <a:endParaRPr lang="en-US" sz="2400" dirty="0" smtClean="0"/>
          </a:p>
          <a:p>
            <a:pPr marL="0" indent="0">
              <a:buNone/>
            </a:pPr>
            <a:r>
              <a:rPr lang="en-US" sz="2400" dirty="0" smtClean="0"/>
              <a:t>5- The boys have played </a:t>
            </a:r>
            <a:r>
              <a:rPr lang="en-US" sz="2400" i="1" dirty="0" smtClean="0">
                <a:solidFill>
                  <a:srgbClr val="C00000"/>
                </a:solidFill>
              </a:rPr>
              <a:t>football</a:t>
            </a:r>
            <a:r>
              <a:rPr lang="en-US" sz="2400" dirty="0" smtClean="0"/>
              <a:t>.</a:t>
            </a:r>
          </a:p>
          <a:p>
            <a:pPr marL="0" indent="0">
              <a:buNone/>
            </a:pPr>
            <a:r>
              <a:rPr lang="en-US" sz="2400" dirty="0" smtClean="0"/>
              <a:t>6- My father sells </a:t>
            </a:r>
            <a:r>
              <a:rPr lang="en-US" sz="2400" i="1" dirty="0" smtClean="0">
                <a:solidFill>
                  <a:srgbClr val="C00000"/>
                </a:solidFill>
              </a:rPr>
              <a:t>cars</a:t>
            </a:r>
            <a:r>
              <a:rPr lang="en-US" sz="2400" dirty="0" smtClean="0"/>
              <a:t>.</a:t>
            </a:r>
          </a:p>
          <a:p>
            <a:pPr marL="0" indent="0">
              <a:buNone/>
            </a:pPr>
            <a:endParaRPr lang="en-US" sz="2400" dirty="0"/>
          </a:p>
          <a:p>
            <a:r>
              <a:rPr lang="en-US" sz="2400" dirty="0" smtClean="0"/>
              <a:t>Note: </a:t>
            </a:r>
            <a:r>
              <a:rPr lang="en-US" dirty="0"/>
              <a:t>with intransitive verbs, the subject frequently has the affected </a:t>
            </a:r>
            <a:r>
              <a:rPr lang="en-US" dirty="0" smtClean="0"/>
              <a:t>role, the </a:t>
            </a:r>
            <a:r>
              <a:rPr lang="en-US" dirty="0"/>
              <a:t>person or thing directly affected by the action but not </a:t>
            </a:r>
            <a:r>
              <a:rPr lang="en-US" dirty="0" smtClean="0"/>
              <a:t>intentionally performing </a:t>
            </a:r>
            <a:r>
              <a:rPr lang="en-US" dirty="0"/>
              <a:t>the action:</a:t>
            </a:r>
          </a:p>
          <a:p>
            <a:r>
              <a:rPr lang="en-US" i="1" dirty="0">
                <a:solidFill>
                  <a:srgbClr val="C00000"/>
                </a:solidFill>
              </a:rPr>
              <a:t>They </a:t>
            </a:r>
            <a:r>
              <a:rPr lang="en-US" dirty="0">
                <a:solidFill>
                  <a:srgbClr val="C00000"/>
                </a:solidFill>
              </a:rPr>
              <a:t>are drowning.</a:t>
            </a:r>
          </a:p>
          <a:p>
            <a:r>
              <a:rPr lang="en-US" i="1" dirty="0">
                <a:solidFill>
                  <a:srgbClr val="C00000"/>
                </a:solidFill>
              </a:rPr>
              <a:t>The water </a:t>
            </a:r>
            <a:r>
              <a:rPr lang="en-US" dirty="0">
                <a:solidFill>
                  <a:srgbClr val="C00000"/>
                </a:solidFill>
              </a:rPr>
              <a:t>has boiled.</a:t>
            </a:r>
            <a:endParaRPr lang="en-US" sz="2400" dirty="0" smtClean="0">
              <a:solidFill>
                <a:srgbClr val="C00000"/>
              </a:solidFill>
            </a:endParaRPr>
          </a:p>
          <a:p>
            <a:pPr marL="0" indent="0">
              <a:buNone/>
            </a:pPr>
            <a:endParaRPr lang="en-US" sz="2400" dirty="0"/>
          </a:p>
        </p:txBody>
      </p:sp>
    </p:spTree>
    <p:extLst>
      <p:ext uri="{BB962C8B-B14F-4D97-AF65-F5344CB8AC3E}">
        <p14:creationId xmlns:p14="http://schemas.microsoft.com/office/powerpoint/2010/main" val="26210324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2200</TotalTime>
  <Words>1264</Words>
  <Application>Microsoft Office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Syntax 2022 – 2023 First Course </vt:lpstr>
      <vt:lpstr>Semantic Roles  In this section, we define a set of terms developed by linguists to describe the semantic roles of subjects, as well as of objects and other phrases in clauses.   Consider the sentences: </vt:lpstr>
      <vt:lpstr>PowerPoint Presentation</vt:lpstr>
      <vt:lpstr>(2) a. The hail broke the windshield.       b. The wind knocked down the power lines. </vt:lpstr>
      <vt:lpstr>PowerPoint Presentation</vt:lpstr>
      <vt:lpstr>PowerPoint Presentation</vt:lpstr>
      <vt:lpstr>Examples</vt:lpstr>
      <vt:lpstr>Identify the sematic roles of the subjects</vt:lpstr>
      <vt:lpstr>Patient (affected)- Subject and Object The animate entity physically affected by the state or event. </vt:lpstr>
      <vt:lpstr>Consider the difference between:</vt:lpstr>
      <vt:lpstr>Experiencer: the animate entity inwardly or psychologically affected by the event or state. </vt:lpstr>
      <vt:lpstr>Stimulus: the cause of an experiencer’s psychological state. </vt:lpstr>
      <vt:lpstr>Recipient: The person that is indirectly involved in the action, generally the person receiving something or intended to receive something, or benefiting in some way.</vt:lpstr>
      <vt:lpstr>Effected/Factitive (subject and direct object): The entity that comes into existence by virtue of the event denoted by the verb. </vt:lpstr>
      <vt:lpstr>Locative direct object  (leave, reach, surround, penetrate, mount, cross)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82</cp:revision>
  <dcterms:created xsi:type="dcterms:W3CDTF">2022-10-08T20:42:29Z</dcterms:created>
  <dcterms:modified xsi:type="dcterms:W3CDTF">2022-10-15T20:04:35Z</dcterms:modified>
</cp:coreProperties>
</file>