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83A9-3828-41E1-8E4C-D6A0F48D4B56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1061F-93FB-4890-8340-A14E4C5BA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112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83A9-3828-41E1-8E4C-D6A0F48D4B56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1061F-93FB-4890-8340-A14E4C5BA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677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83A9-3828-41E1-8E4C-D6A0F48D4B56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1061F-93FB-4890-8340-A14E4C5BAF0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503431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83A9-3828-41E1-8E4C-D6A0F48D4B56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1061F-93FB-4890-8340-A14E4C5BA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872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83A9-3828-41E1-8E4C-D6A0F48D4B56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1061F-93FB-4890-8340-A14E4C5BAF0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19423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83A9-3828-41E1-8E4C-D6A0F48D4B56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1061F-93FB-4890-8340-A14E4C5BA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8931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83A9-3828-41E1-8E4C-D6A0F48D4B56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1061F-93FB-4890-8340-A14E4C5BA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3395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83A9-3828-41E1-8E4C-D6A0F48D4B56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1061F-93FB-4890-8340-A14E4C5BA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593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83A9-3828-41E1-8E4C-D6A0F48D4B56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1061F-93FB-4890-8340-A14E4C5BA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558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83A9-3828-41E1-8E4C-D6A0F48D4B56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1061F-93FB-4890-8340-A14E4C5BA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399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83A9-3828-41E1-8E4C-D6A0F48D4B56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1061F-93FB-4890-8340-A14E4C5BA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434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83A9-3828-41E1-8E4C-D6A0F48D4B56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1061F-93FB-4890-8340-A14E4C5BA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860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83A9-3828-41E1-8E4C-D6A0F48D4B56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1061F-93FB-4890-8340-A14E4C5BA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640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83A9-3828-41E1-8E4C-D6A0F48D4B56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1061F-93FB-4890-8340-A14E4C5BA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246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83A9-3828-41E1-8E4C-D6A0F48D4B56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1061F-93FB-4890-8340-A14E4C5BA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671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1061F-93FB-4890-8340-A14E4C5BAF0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83A9-3828-41E1-8E4C-D6A0F48D4B56}" type="datetimeFigureOut">
              <a:rPr lang="en-US" smtClean="0"/>
              <a:t>4/28/2023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522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283A9-3828-41E1-8E4C-D6A0F48D4B56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331061F-93FB-4890-8340-A14E4C5BA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683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6D945-32A6-C1E7-A102-02E6EB6672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011162"/>
            <a:ext cx="7766936" cy="1024467"/>
          </a:xfrm>
        </p:spPr>
        <p:txBody>
          <a:bodyPr/>
          <a:lstStyle/>
          <a:p>
            <a:pPr algn="ctr"/>
            <a:r>
              <a:rPr lang="en-US" sz="6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Ellipsis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CB83A6-5E52-49D2-B3D6-9A5C590167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2754086"/>
            <a:ext cx="7766936" cy="2943049"/>
          </a:xfrm>
        </p:spPr>
        <p:txBody>
          <a:bodyPr>
            <a:no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Syntax - Second Semester</a:t>
            </a:r>
            <a:br>
              <a:rPr lang="en-US" sz="24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2400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24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2022 -2023</a:t>
            </a:r>
          </a:p>
          <a:p>
            <a:pPr algn="ctr"/>
            <a:endParaRPr lang="en-US" sz="2400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24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Mr. Hoshang Mustafa</a:t>
            </a:r>
          </a:p>
        </p:txBody>
      </p:sp>
    </p:spTree>
    <p:extLst>
      <p:ext uri="{BB962C8B-B14F-4D97-AF65-F5344CB8AC3E}">
        <p14:creationId xmlns:p14="http://schemas.microsoft.com/office/powerpoint/2010/main" val="34523752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95BE91-54D7-B6CA-7D94-5AD973C920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343" y="261257"/>
            <a:ext cx="10297886" cy="6346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8- </a:t>
            </a:r>
            <a:r>
              <a:rPr lang="en-US" sz="2200" b="0" i="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Reducing relative clauses</a:t>
            </a:r>
            <a:br>
              <a:rPr lang="en-US" sz="2200" b="0" i="0" dirty="0">
                <a:solidFill>
                  <a:srgbClr val="00008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2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can reduce </a:t>
            </a:r>
            <a:r>
              <a:rPr lang="en-US" sz="2200" b="1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defining</a:t>
            </a:r>
            <a:r>
              <a:rPr lang="en-US" sz="22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relative clauses by ellipting the relative pronoun and the verb phrase of which it is the subject so it is possible to reduce, e.g.:</a:t>
            </a:r>
            <a:br>
              <a:rPr lang="en-US" sz="22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200" b="0" i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   I took the paint which was left in the garage to finish the job</a:t>
            </a:r>
            <a:br>
              <a:rPr lang="en-US" sz="22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2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</a:t>
            </a:r>
            <a:br>
              <a:rPr lang="en-US" sz="22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200" b="0" i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   I took the paint Ø left in the garage to finish the job</a:t>
            </a:r>
            <a:br>
              <a:rPr lang="en-US" sz="22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2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</a:t>
            </a:r>
            <a:br>
              <a:rPr lang="en-US" sz="22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200" b="0" i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   He spoke to the children who were waiting in the playground very severely</a:t>
            </a:r>
            <a:br>
              <a:rPr lang="en-US" sz="22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2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</a:t>
            </a:r>
            <a:br>
              <a:rPr lang="en-US" sz="22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200" b="0" i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   He spoke to the children Ø waiting in the playground very severely</a:t>
            </a:r>
            <a:br>
              <a:rPr lang="en-US" sz="22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2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so on.</a:t>
            </a:r>
            <a:br>
              <a:rPr lang="en-US" sz="22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2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However, we cannot usually reduce </a:t>
            </a:r>
            <a:r>
              <a:rPr lang="en-US" sz="2200" b="1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non-defining</a:t>
            </a:r>
            <a:r>
              <a:rPr lang="en-US" sz="22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relative clauses in the same way because, by definition, the added information in the relative clause is external to the main clause so shortening, e.g.:</a:t>
            </a:r>
            <a:br>
              <a:rPr lang="en-US" sz="22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2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   </a:t>
            </a:r>
            <a:r>
              <a:rPr lang="en-US" sz="2200" b="0" i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train, which had been standing on platform 6, left late</a:t>
            </a:r>
            <a:br>
              <a:rPr lang="en-US" sz="22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2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</a:t>
            </a:r>
            <a:br>
              <a:rPr lang="en-US" sz="22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200" b="0" i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   The train, standing on platform 6, left late</a:t>
            </a:r>
            <a:br>
              <a:rPr lang="en-US" sz="22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2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not permitted because it creates nonsense.</a:t>
            </a:r>
          </a:p>
          <a:p>
            <a:pPr marL="0" indent="0">
              <a:buNone/>
            </a:pPr>
            <a:endParaRPr lang="en-U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7766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95BE91-54D7-B6CA-7D94-5AD973C920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696686"/>
            <a:ext cx="9479037" cy="5638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0" i="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9- Informal reductions</a:t>
            </a:r>
          </a:p>
          <a:p>
            <a:pPr marL="0" indent="0">
              <a:buNone/>
            </a:pPr>
            <a:br>
              <a:rPr lang="en-US" sz="2400" b="0" i="0" dirty="0">
                <a:solidFill>
                  <a:srgbClr val="00008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Determiners, pronouns and auxiliary verbs (operators in many cases) can be ellipted only in informal speech or very informal writing such as emails. so we allow, for example:</a:t>
            </a:r>
          </a:p>
          <a:p>
            <a:pPr marL="0" indent="0">
              <a:buNone/>
            </a:pPr>
            <a:br>
              <a:rPr lang="en-US" sz="24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b="0" i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   Ø Anyone want more potatoes?</a:t>
            </a:r>
            <a:br>
              <a:rPr lang="en-US" sz="2400" b="0" i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b="0" i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   Ø Must go</a:t>
            </a:r>
            <a:br>
              <a:rPr lang="en-US" sz="2400" b="0" i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b="0" i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   Ø Sorry not to have written earlier</a:t>
            </a:r>
          </a:p>
          <a:p>
            <a:pPr marL="0" indent="0">
              <a:buNone/>
            </a:pPr>
            <a:br>
              <a:rPr lang="en-US" sz="2400" b="0" i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so on where the operator, the pronoun and the pronoun + the auxiliary verb are omitted respectively.</a:t>
            </a:r>
          </a:p>
          <a:p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0489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95BE91-54D7-B6CA-7D94-5AD973C920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261257"/>
            <a:ext cx="9829799" cy="6324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0" i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10- Ellipting </a:t>
            </a:r>
            <a:r>
              <a:rPr lang="en-US" sz="2200" b="0" i="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conjunctions</a:t>
            </a:r>
            <a:br>
              <a:rPr lang="en-US" sz="2200" b="0" i="0" dirty="0">
                <a:solidFill>
                  <a:srgbClr val="00008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2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conjunctions </a:t>
            </a:r>
            <a:r>
              <a:rPr lang="en-US" sz="2200" b="0" i="1" dirty="0">
                <a:solidFill>
                  <a:srgbClr val="C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</a:t>
            </a:r>
            <a:r>
              <a:rPr lang="en-US" sz="22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n-US" sz="2200" b="0" i="0" dirty="0" err="1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</a:t>
            </a:r>
            <a:r>
              <a:rPr lang="en-US" sz="22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n-US" sz="2200" b="0" i="1" dirty="0">
                <a:solidFill>
                  <a:srgbClr val="C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</a:t>
            </a:r>
            <a:r>
              <a:rPr lang="en-US" sz="22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can sometimes be ellipted, producing what is called </a:t>
            </a:r>
            <a:r>
              <a:rPr lang="en-US" sz="2200" b="0" i="0" dirty="0">
                <a:solidFill>
                  <a:srgbClr val="C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asyndetic</a:t>
            </a:r>
            <a:r>
              <a:rPr lang="en-US" sz="22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coordination (coordination without a conjunction).  For example:</a:t>
            </a:r>
            <a:br>
              <a:rPr lang="en-US" sz="22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200" b="0" i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   Quietly and carefully he opened the window</a:t>
            </a:r>
            <a:br>
              <a:rPr lang="en-US" sz="22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2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may be reduced to</a:t>
            </a:r>
            <a:br>
              <a:rPr lang="en-US" sz="22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200" b="0" i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   Quietly, Ø carefully he opened the window</a:t>
            </a:r>
            <a:br>
              <a:rPr lang="en-US" sz="22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2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</a:t>
            </a:r>
            <a:br>
              <a:rPr lang="en-US" sz="22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200" b="0" i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   Talking to customers or answering emails took most of my day</a:t>
            </a:r>
            <a:br>
              <a:rPr lang="en-US" sz="22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2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could be shortened to:</a:t>
            </a:r>
            <a:br>
              <a:rPr lang="en-US" sz="22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200" b="0" i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   Talking to customers, Ø answering emails took most of my day</a:t>
            </a:r>
            <a:br>
              <a:rPr lang="en-US" sz="22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2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cannot, however, perform this trick with other conjunctions so shortening by removing the conjunctions in, e.g.:</a:t>
            </a:r>
            <a:br>
              <a:rPr lang="en-US" sz="22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200" b="0" i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   They were tired but happy</a:t>
            </a:r>
            <a:br>
              <a:rPr lang="en-US" sz="2200" b="0" i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200" b="0" i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   She was pleased although slightly disappointed</a:t>
            </a:r>
            <a:br>
              <a:rPr lang="en-US" sz="22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2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because that creates unfathomable senses:</a:t>
            </a:r>
            <a:br>
              <a:rPr lang="en-US" sz="22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200" b="0" i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   *They were tired, happy</a:t>
            </a:r>
            <a:br>
              <a:rPr lang="en-US" sz="2200" b="0" i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200" b="0" i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   *She was pleased slightly disappointed</a:t>
            </a:r>
            <a:endParaRPr lang="en-US" sz="2200" b="0" i="0" dirty="0"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5581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95BE91-54D7-B6CA-7D94-5AD973C920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343" y="478972"/>
            <a:ext cx="10363200" cy="585651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Coordination and Subordination</a:t>
            </a:r>
          </a:p>
          <a:p>
            <a:pPr marL="0" indent="0">
              <a:buNone/>
            </a:pPr>
            <a:r>
              <a:rPr lang="en-US" sz="24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True coordinators (</a:t>
            </a:r>
            <a:r>
              <a:rPr lang="en-US" sz="2400" b="0" i="1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and, but 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and </a:t>
            </a:r>
            <a:r>
              <a:rPr lang="en-US" sz="2400" b="0" i="1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or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) and the defective coordinators </a:t>
            </a:r>
            <a:r>
              <a:rPr lang="en-US" sz="2400" b="0" i="1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so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 and </a:t>
            </a:r>
            <a:r>
              <a:rPr lang="en-US" sz="2400" b="0" i="1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yet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 allow the subject to be omitted providing it refers to the same entity:</a:t>
            </a:r>
          </a:p>
          <a:p>
            <a:pPr marL="0" indent="0">
              <a:buNone/>
            </a:pPr>
            <a:br>
              <a:rPr lang="en-US" sz="24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</a:br>
            <a:r>
              <a:rPr lang="en-US" sz="2400" b="0" i="1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    Mary came home and Ø went straight to bed</a:t>
            </a:r>
            <a:br>
              <a:rPr lang="en-US" sz="2400" b="0" i="1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</a:br>
            <a:r>
              <a:rPr lang="en-US" sz="2400" b="0" i="1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    I looked but Ø couldn't see him anywhere</a:t>
            </a:r>
            <a:br>
              <a:rPr lang="en-US" sz="2400" b="0" i="1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</a:br>
            <a:r>
              <a:rPr lang="en-US" sz="2400" b="0" i="1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    I take the bus or Ø drive</a:t>
            </a:r>
            <a:br>
              <a:rPr lang="en-US" sz="2400" b="0" i="1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</a:br>
            <a:r>
              <a:rPr lang="en-US" sz="2400" b="0" i="1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    Mary went home early so Ø missed the end</a:t>
            </a:r>
            <a:br>
              <a:rPr lang="en-US" sz="2400" b="0" i="1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</a:br>
            <a:r>
              <a:rPr lang="en-US" sz="2400" b="0" i="1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    She was quite poor yet Ø spent freely on her friends</a:t>
            </a:r>
            <a:endParaRPr lang="en-US" sz="2400" b="0" i="0" dirty="0"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1443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95BE91-54D7-B6CA-7D94-5AD973C920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343" y="478972"/>
            <a:ext cx="9808027" cy="5856514"/>
          </a:xfrm>
        </p:spPr>
        <p:txBody>
          <a:bodyPr>
            <a:normAutofit/>
          </a:bodyPr>
          <a:lstStyle/>
          <a:p>
            <a:r>
              <a:rPr lang="en-US" sz="2400" b="0" i="0" dirty="0">
                <a:solidFill>
                  <a:srgbClr val="000080"/>
                </a:solidFill>
                <a:effectLst/>
                <a:latin typeface="Calibri" panose="020F0502020204030204" pitchFamily="34" charset="0"/>
              </a:rPr>
              <a:t>The marginal coordinators </a:t>
            </a:r>
            <a:r>
              <a:rPr lang="en-US" sz="2400" b="0" i="1" dirty="0">
                <a:solidFill>
                  <a:srgbClr val="000080"/>
                </a:solidFill>
                <a:effectLst/>
                <a:latin typeface="Calibri" panose="020F0502020204030204" pitchFamily="34" charset="0"/>
              </a:rPr>
              <a:t>for </a:t>
            </a:r>
            <a:r>
              <a:rPr lang="en-US" sz="2400" b="0" i="0" dirty="0">
                <a:solidFill>
                  <a:srgbClr val="000080"/>
                </a:solidFill>
                <a:effectLst/>
                <a:latin typeface="Calibri" panose="020F0502020204030204" pitchFamily="34" charset="0"/>
              </a:rPr>
              <a:t>and</a:t>
            </a:r>
            <a:r>
              <a:rPr lang="en-US" sz="2400" b="0" i="1" dirty="0">
                <a:solidFill>
                  <a:srgbClr val="000080"/>
                </a:solidFill>
                <a:effectLst/>
                <a:latin typeface="Calibri" panose="020F0502020204030204" pitchFamily="34" charset="0"/>
              </a:rPr>
              <a:t> so that </a:t>
            </a:r>
            <a:r>
              <a:rPr lang="en-US" sz="2400" b="0" i="0" dirty="0">
                <a:solidFill>
                  <a:srgbClr val="000080"/>
                </a:solidFill>
                <a:effectLst/>
                <a:latin typeface="Calibri" panose="020F0502020204030204" pitchFamily="34" charset="0"/>
              </a:rPr>
              <a:t>do not allow the subject omission:</a:t>
            </a:r>
          </a:p>
          <a:p>
            <a:endParaRPr lang="en-US" sz="2400" dirty="0">
              <a:solidFill>
                <a:srgbClr val="00008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br>
              <a:rPr lang="en-US" sz="2400" b="0" i="0" dirty="0">
                <a:solidFill>
                  <a:srgbClr val="000080"/>
                </a:solidFill>
                <a:effectLst/>
                <a:latin typeface="Calibri" panose="020F0502020204030204" pitchFamily="34" charset="0"/>
              </a:rPr>
            </a:br>
            <a:r>
              <a:rPr lang="en-US" sz="2400" b="0" i="1" dirty="0">
                <a:solidFill>
                  <a:srgbClr val="000080"/>
                </a:solidFill>
                <a:effectLst/>
                <a:latin typeface="Calibri" panose="020F0502020204030204" pitchFamily="34" charset="0"/>
              </a:rPr>
              <a:t>    </a:t>
            </a:r>
            <a:r>
              <a:rPr lang="en-US" sz="2400" b="0" i="1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She wore black make up so that </a:t>
            </a:r>
            <a:r>
              <a:rPr lang="en-US" sz="2400" b="1" i="1" u="sng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she</a:t>
            </a:r>
            <a:r>
              <a:rPr lang="en-US" sz="2400" b="0" i="1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 looked awful</a:t>
            </a:r>
            <a:br>
              <a:rPr lang="en-US" sz="2400" b="0" i="1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</a:br>
            <a:r>
              <a:rPr lang="en-US" sz="2400" b="0" i="1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    I called on her for </a:t>
            </a:r>
            <a:r>
              <a:rPr lang="en-US" sz="2400" b="1" i="1" u="sng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I</a:t>
            </a:r>
            <a:r>
              <a:rPr lang="en-US" sz="2400" b="0" i="1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 knew she would want some company</a:t>
            </a:r>
            <a:br>
              <a:rPr lang="en-US" sz="2400" b="0" i="1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</a:br>
            <a:r>
              <a:rPr lang="en-US" sz="24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not</a:t>
            </a:r>
            <a:br>
              <a:rPr lang="en-US" sz="24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</a:br>
            <a:r>
              <a:rPr lang="en-US" sz="2400" b="0" i="1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    *She wore black make up so that looked awful</a:t>
            </a:r>
            <a:br>
              <a:rPr lang="en-US" sz="2400" b="0" i="1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</a:br>
            <a:r>
              <a:rPr lang="en-US" sz="2400" b="0" i="1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    *I called on her for knew she would want some company</a:t>
            </a:r>
            <a:endParaRPr lang="en-US" sz="2400" b="0" i="0" dirty="0"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5497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95BE91-54D7-B6CA-7D94-5AD973C920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343" y="478971"/>
            <a:ext cx="10613571" cy="5965371"/>
          </a:xfrm>
        </p:spPr>
        <p:txBody>
          <a:bodyPr>
            <a:normAutofit/>
          </a:bodyPr>
          <a:lstStyle/>
          <a:p>
            <a:r>
              <a:rPr lang="en-US" sz="2400" b="0" i="0" dirty="0">
                <a:solidFill>
                  <a:srgbClr val="000080"/>
                </a:solidFill>
                <a:effectLst/>
                <a:latin typeface="Calibri" panose="020F0502020204030204" pitchFamily="34" charset="0"/>
              </a:rPr>
              <a:t>True subordinators (i.e., nearly all other conjunctions) also do not allow the ellipsis of the subject:</a:t>
            </a:r>
          </a:p>
          <a:p>
            <a:pPr marL="0" indent="0">
              <a:buNone/>
            </a:pPr>
            <a:br>
              <a:rPr lang="en-US" sz="2400" b="0" i="0" dirty="0">
                <a:solidFill>
                  <a:srgbClr val="000080"/>
                </a:solidFill>
                <a:effectLst/>
                <a:latin typeface="Calibri" panose="020F0502020204030204" pitchFamily="34" charset="0"/>
              </a:rPr>
            </a:br>
            <a:r>
              <a:rPr lang="en-US" sz="2400" b="0" i="1" dirty="0">
                <a:solidFill>
                  <a:srgbClr val="000080"/>
                </a:solidFill>
                <a:effectLst/>
                <a:latin typeface="Calibri" panose="020F0502020204030204" pitchFamily="34" charset="0"/>
              </a:rPr>
              <a:t>    I stayed quiet because I know she wouldn't like the answer</a:t>
            </a:r>
            <a:br>
              <a:rPr lang="en-US" sz="2400" b="0" i="1" dirty="0">
                <a:solidFill>
                  <a:srgbClr val="000080"/>
                </a:solidFill>
                <a:effectLst/>
                <a:latin typeface="Calibri" panose="020F0502020204030204" pitchFamily="34" charset="0"/>
              </a:rPr>
            </a:br>
            <a:r>
              <a:rPr lang="en-US" sz="2400" b="0" i="1" dirty="0">
                <a:solidFill>
                  <a:srgbClr val="000080"/>
                </a:solidFill>
                <a:effectLst/>
                <a:latin typeface="Calibri" panose="020F0502020204030204" pitchFamily="34" charset="0"/>
              </a:rPr>
              <a:t>    Wherever he looks he sees enemies</a:t>
            </a:r>
            <a:br>
              <a:rPr lang="en-US" sz="2400" b="0" i="1" dirty="0">
                <a:solidFill>
                  <a:srgbClr val="000080"/>
                </a:solidFill>
                <a:effectLst/>
                <a:latin typeface="Calibri" panose="020F0502020204030204" pitchFamily="34" charset="0"/>
              </a:rPr>
            </a:br>
            <a:r>
              <a:rPr lang="en-US" sz="2400" b="0" i="1" dirty="0">
                <a:solidFill>
                  <a:srgbClr val="000080"/>
                </a:solidFill>
                <a:effectLst/>
                <a:latin typeface="Calibri" panose="020F0502020204030204" pitchFamily="34" charset="0"/>
              </a:rPr>
              <a:t>    They were in the kitchen when they heard the explosion</a:t>
            </a:r>
            <a:br>
              <a:rPr lang="en-US" sz="2400" b="0" i="1" dirty="0">
                <a:solidFill>
                  <a:srgbClr val="000080"/>
                </a:solidFill>
                <a:effectLst/>
                <a:latin typeface="Calibri" panose="020F0502020204030204" pitchFamily="34" charset="0"/>
              </a:rPr>
            </a:br>
            <a:r>
              <a:rPr lang="en-US" sz="2400" b="0" i="0" dirty="0">
                <a:solidFill>
                  <a:srgbClr val="000080"/>
                </a:solidFill>
                <a:effectLst/>
                <a:latin typeface="Calibri" panose="020F0502020204030204" pitchFamily="34" charset="0"/>
              </a:rPr>
              <a:t>not:</a:t>
            </a:r>
            <a:br>
              <a:rPr lang="en-US" sz="2400" b="0" i="0" dirty="0">
                <a:solidFill>
                  <a:srgbClr val="000080"/>
                </a:solidFill>
                <a:effectLst/>
                <a:latin typeface="Calibri" panose="020F0502020204030204" pitchFamily="34" charset="0"/>
              </a:rPr>
            </a:br>
            <a:r>
              <a:rPr lang="en-US" sz="2400" b="0" i="1" dirty="0">
                <a:solidFill>
                  <a:srgbClr val="000080"/>
                </a:solidFill>
                <a:effectLst/>
                <a:latin typeface="Calibri" panose="020F0502020204030204" pitchFamily="34" charset="0"/>
              </a:rPr>
              <a:t>    *I stayed quiet because know she wouldn't like the answer</a:t>
            </a:r>
            <a:br>
              <a:rPr lang="en-US" sz="2400" b="0" i="1" dirty="0">
                <a:solidFill>
                  <a:srgbClr val="000080"/>
                </a:solidFill>
                <a:effectLst/>
                <a:latin typeface="Calibri" panose="020F0502020204030204" pitchFamily="34" charset="0"/>
              </a:rPr>
            </a:br>
            <a:r>
              <a:rPr lang="en-US" sz="2400" b="0" i="1" dirty="0">
                <a:solidFill>
                  <a:srgbClr val="000080"/>
                </a:solidFill>
                <a:effectLst/>
                <a:latin typeface="Calibri" panose="020F0502020204030204" pitchFamily="34" charset="0"/>
              </a:rPr>
              <a:t>    *Wherever he looks sees enemies</a:t>
            </a:r>
            <a:br>
              <a:rPr lang="en-US" sz="2400" b="0" i="1" dirty="0">
                <a:solidFill>
                  <a:srgbClr val="000080"/>
                </a:solidFill>
                <a:effectLst/>
                <a:latin typeface="Calibri" panose="020F0502020204030204" pitchFamily="34" charset="0"/>
              </a:rPr>
            </a:br>
            <a:r>
              <a:rPr lang="en-US" sz="2400" b="0" i="1" dirty="0">
                <a:solidFill>
                  <a:srgbClr val="000080"/>
                </a:solidFill>
                <a:effectLst/>
                <a:latin typeface="Calibri" panose="020F0502020204030204" pitchFamily="34" charset="0"/>
              </a:rPr>
              <a:t>    *They were in the kitchen when heard the explosion</a:t>
            </a:r>
            <a:br>
              <a:rPr lang="en-US" sz="2400" b="0" i="1" dirty="0">
                <a:solidFill>
                  <a:srgbClr val="000080"/>
                </a:solidFill>
                <a:effectLst/>
                <a:latin typeface="Calibri" panose="020F0502020204030204" pitchFamily="34" charset="0"/>
              </a:rPr>
            </a:br>
            <a:r>
              <a:rPr lang="en-US" sz="2400" b="0" i="0" dirty="0">
                <a:solidFill>
                  <a:srgbClr val="000080"/>
                </a:solidFill>
                <a:effectLst/>
                <a:latin typeface="Calibri" panose="020F0502020204030204" pitchFamily="34" charset="0"/>
              </a:rPr>
              <a:t>and so on.</a:t>
            </a:r>
          </a:p>
          <a:p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593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82311-A1C1-2C74-EC58-1F9A4BA88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571" y="609600"/>
            <a:ext cx="10286999" cy="1320800"/>
          </a:xfrm>
        </p:spPr>
        <p:txBody>
          <a:bodyPr>
            <a:noAutofit/>
          </a:bodyPr>
          <a:lstStyle/>
          <a:p>
            <a:r>
              <a:rPr lang="en-US" sz="2200" b="0" i="0" dirty="0">
                <a:solidFill>
                  <a:srgbClr val="C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can ellipt a range of different parts of sentences and clauses but the ellipsis is often subject to some restrictions.</a:t>
            </a:r>
            <a:br>
              <a:rPr lang="en-US" sz="22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200" b="0" i="0" dirty="0">
                <a:solidFill>
                  <a:srgbClr val="C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the examples which follow, the symbol Ø represents the ellipted item(s) when it is acceptable only.</a:t>
            </a:r>
            <a:endParaRPr lang="en-US" sz="2200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C8C405-D3C4-7A69-7C9A-3485DB648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2160589"/>
            <a:ext cx="10286999" cy="4316411"/>
          </a:xfrm>
        </p:spPr>
        <p:txBody>
          <a:bodyPr/>
          <a:lstStyle/>
          <a:p>
            <a:pPr marL="0" indent="0">
              <a:buNone/>
            </a:pPr>
            <a:r>
              <a:rPr lang="en-US" b="0" i="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1- Ellipting the verb</a:t>
            </a:r>
            <a:br>
              <a:rPr lang="en-US" b="0" i="0" dirty="0">
                <a:solidFill>
                  <a:srgbClr val="00008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example, we can have:</a:t>
            </a:r>
            <a:br>
              <a:rPr lang="en-US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b="0" i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   She is coming providing you are coming</a:t>
            </a:r>
            <a:br>
              <a:rPr lang="en-US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but, in the interests of focus on new information, the verb (because it is the same in both clauses) would normally be left out and we would get:</a:t>
            </a:r>
            <a:br>
              <a:rPr lang="en-US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b="0" i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   She is coming providing you are</a:t>
            </a:r>
            <a:r>
              <a:rPr lang="en-US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n-US" b="0" i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Ø</a:t>
            </a:r>
            <a:br>
              <a:rPr lang="en-US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cannot, however, ellipt the whole verb phrase so:</a:t>
            </a:r>
            <a:br>
              <a:rPr lang="en-US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b="0" i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   *She is coming providing you</a:t>
            </a:r>
            <a:br>
              <a:rPr lang="en-US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not acceptable because too much information has been removed for clarity to be achieved.</a:t>
            </a:r>
            <a:br>
              <a:rPr lang="en-US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is happening here is that we are ellipting the whole of the predicate, leaving only the auxiliary verb (whether modal or primary). </a:t>
            </a:r>
          </a:p>
          <a:p>
            <a:pPr marL="0" indent="0">
              <a:buNone/>
            </a:pPr>
            <a:r>
              <a:rPr lang="en-US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For example:</a:t>
            </a:r>
            <a:br>
              <a:rPr lang="en-US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b="0" i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   Mary will teach the class some new words in the first lesson and in the second, John can Ø</a:t>
            </a:r>
            <a:br>
              <a:rPr lang="en-US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which ellipts the whole of the predicate after </a:t>
            </a:r>
            <a:r>
              <a:rPr lang="en-US" b="0" i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</a:t>
            </a:r>
            <a:r>
              <a:rPr lang="en-US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(</a:t>
            </a:r>
            <a:r>
              <a:rPr lang="en-US" b="0" i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teach the class some new words</a:t>
            </a:r>
            <a:r>
              <a:rPr lang="en-US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</a:t>
            </a:r>
          </a:p>
          <a:p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998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95BE91-54D7-B6CA-7D94-5AD973C920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687" y="380999"/>
            <a:ext cx="11016342" cy="60198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700" b="0" i="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2- Ellipting an adjective complement</a:t>
            </a:r>
            <a:br>
              <a:rPr lang="en-US" sz="1700" b="0" i="0" dirty="0">
                <a:solidFill>
                  <a:srgbClr val="00008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17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example, we can have:</a:t>
            </a:r>
            <a:br>
              <a:rPr lang="en-US" sz="17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1700" b="0" i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   They are satisfied if we are satisfied</a:t>
            </a:r>
            <a:br>
              <a:rPr lang="en-US" sz="17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17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but, normally, the subject complement (the adjective) would be ellipted because it is redundant information, so we get:</a:t>
            </a:r>
            <a:br>
              <a:rPr lang="en-US" sz="17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1700" b="0" i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   They are satisfied if we are Ø</a:t>
            </a:r>
            <a:br>
              <a:rPr lang="en-US" sz="17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17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Again, we cannot ellipt the whole verb phrase so:</a:t>
            </a:r>
            <a:br>
              <a:rPr lang="en-US" sz="17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1700" b="0" i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   *They are satisfied if we</a:t>
            </a:r>
            <a:br>
              <a:rPr lang="en-US" sz="17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17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not allowed.</a:t>
            </a:r>
            <a:br>
              <a:rPr lang="en-US" sz="17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1700" b="0" i="0" dirty="0"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1700" b="1" i="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Copular verbs</a:t>
            </a:r>
          </a:p>
          <a:p>
            <a:pPr marL="0" indent="0">
              <a:buNone/>
            </a:pPr>
            <a:r>
              <a:rPr lang="en-US" sz="17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the example above, we have the verb </a:t>
            </a:r>
            <a:r>
              <a:rPr lang="en-US" sz="1700" b="0" i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</a:t>
            </a:r>
            <a:r>
              <a:rPr lang="en-US" sz="17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acting as a copular verb linking the subject (</a:t>
            </a:r>
            <a:r>
              <a:rPr lang="en-US" sz="1700" b="0" i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they</a:t>
            </a:r>
            <a:r>
              <a:rPr lang="en-US" sz="17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with the adjective complement (</a:t>
            </a:r>
            <a:r>
              <a:rPr lang="en-US" sz="1700" b="0" i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satisfied</a:t>
            </a:r>
            <a:r>
              <a:rPr lang="en-US" sz="17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  We saw that the complement can be left out but not the verb.</a:t>
            </a:r>
            <a:br>
              <a:rPr lang="en-US" sz="17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17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Ellipsis of the subject complement cannot, however, occur with alternative pseudo-copular verbs so, for example, we cannot reduce:</a:t>
            </a:r>
            <a:br>
              <a:rPr lang="en-US" sz="17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1700" b="0" i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   She became a doctor and John became a doctor</a:t>
            </a:r>
            <a:br>
              <a:rPr lang="en-US" sz="17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17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</a:t>
            </a:r>
            <a:br>
              <a:rPr lang="en-US" sz="17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1700" b="0" i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   *She became a doctor and John became</a:t>
            </a:r>
            <a:br>
              <a:rPr lang="en-US" sz="17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17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</a:t>
            </a:r>
            <a:br>
              <a:rPr lang="en-US" sz="17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1700" b="0" i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   They got tired and we got tired</a:t>
            </a:r>
            <a:br>
              <a:rPr lang="en-US" sz="17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17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</a:t>
            </a:r>
            <a:br>
              <a:rPr lang="en-US" sz="17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17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n-US" sz="1700" b="0" i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  *They got tired and we got</a:t>
            </a:r>
            <a:endParaRPr lang="en-US" sz="1700" b="0" i="0" dirty="0"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7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31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95BE91-54D7-B6CA-7D94-5AD973C920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743" y="544286"/>
            <a:ext cx="9655627" cy="5791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0" i="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3- Ellipting the prepositional verb or the prepositional complement (or object)</a:t>
            </a:r>
          </a:p>
          <a:p>
            <a:pPr marL="0" indent="0">
              <a:buNone/>
            </a:pPr>
            <a:br>
              <a:rPr lang="en-US" sz="2000" b="0" i="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0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a prepositional verb applies to both objects, the preposition and its verb need not be repeated so we can have, for example:</a:t>
            </a:r>
            <a:br>
              <a:rPr lang="en-US" sz="20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000" b="0" i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   She objected to the price and Ø the quality</a:t>
            </a:r>
            <a:br>
              <a:rPr lang="en-US" sz="2000" b="0" i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000" b="0" i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   They complained about the food and Ø the service</a:t>
            </a:r>
          </a:p>
          <a:p>
            <a:pPr marL="0" indent="0">
              <a:buNone/>
            </a:pPr>
            <a:br>
              <a:rPr lang="en-US" sz="2000" b="0" i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0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However, if the preposition varies depending on meaning, it has to be inserted so we allow:</a:t>
            </a:r>
            <a:br>
              <a:rPr lang="en-US" sz="20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000" b="0" i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   They talked through the problem and Ø about the solutions</a:t>
            </a:r>
            <a:br>
              <a:rPr lang="en-US" sz="2000" b="0" i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0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which both prepositions but not the verb itself are included.</a:t>
            </a:r>
          </a:p>
          <a:p>
            <a:pPr marL="0" indent="0">
              <a:buNone/>
            </a:pPr>
            <a:br>
              <a:rPr lang="en-US" sz="20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0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prepositional complement (or object) can also be ellipted so we may have:</a:t>
            </a:r>
            <a:br>
              <a:rPr lang="en-US" sz="20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000" b="0" i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   He walked to Ø and over the bridge</a:t>
            </a:r>
            <a:br>
              <a:rPr lang="en-US" sz="2000" b="0" i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000" b="0" i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   She drove past Ø and around the back of the house</a:t>
            </a:r>
            <a:br>
              <a:rPr lang="en-US" sz="2000" b="0" i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0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providing that the complement is common to both prepositions.</a:t>
            </a:r>
          </a:p>
          <a:p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506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95BE91-54D7-B6CA-7D94-5AD973C920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696686"/>
            <a:ext cx="9479037" cy="5638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0" i="0" dirty="0">
                <a:solidFill>
                  <a:srgbClr val="FF0000"/>
                </a:solidFill>
                <a:effectLst/>
                <a:latin typeface="+mj-lt"/>
              </a:rPr>
              <a:t>4- Ellipting the adverbial</a:t>
            </a:r>
          </a:p>
          <a:p>
            <a:pPr marL="0" indent="0">
              <a:buNone/>
            </a:pPr>
            <a:br>
              <a:rPr lang="en-US" sz="2200" b="0" i="0" dirty="0">
                <a:solidFill>
                  <a:srgbClr val="000080"/>
                </a:solidFill>
                <a:effectLst/>
                <a:latin typeface="+mj-lt"/>
              </a:rPr>
            </a:br>
            <a:r>
              <a:rPr lang="en-US" sz="2200" b="0" i="0" dirty="0">
                <a:solidFill>
                  <a:schemeClr val="tx1"/>
                </a:solidFill>
                <a:effectLst/>
                <a:latin typeface="+mj-lt"/>
              </a:rPr>
              <a:t>Adverbials whether </a:t>
            </a:r>
            <a:r>
              <a:rPr lang="en-US" sz="2200" b="0" i="0" dirty="0" err="1">
                <a:solidFill>
                  <a:schemeClr val="tx1"/>
                </a:solidFill>
                <a:effectLst/>
                <a:latin typeface="+mj-lt"/>
              </a:rPr>
              <a:t>realised</a:t>
            </a:r>
            <a:r>
              <a:rPr lang="en-US" sz="2200" b="0" i="0" dirty="0">
                <a:solidFill>
                  <a:schemeClr val="tx1"/>
                </a:solidFill>
                <a:effectLst/>
                <a:latin typeface="+mj-lt"/>
              </a:rPr>
              <a:t> by adverbs or prepositional phrases can be ellipted providing they are common to both verbs so we get, e.g.:</a:t>
            </a:r>
          </a:p>
          <a:p>
            <a:pPr marL="0" indent="0">
              <a:buNone/>
            </a:pPr>
            <a:br>
              <a:rPr lang="en-US" sz="2200" b="0" i="0" dirty="0">
                <a:solidFill>
                  <a:schemeClr val="tx1"/>
                </a:solidFill>
                <a:effectLst/>
                <a:latin typeface="+mj-lt"/>
              </a:rPr>
            </a:br>
            <a:r>
              <a:rPr lang="en-US" sz="2200" b="0" i="1" dirty="0">
                <a:solidFill>
                  <a:schemeClr val="tx1"/>
                </a:solidFill>
                <a:effectLst/>
                <a:latin typeface="+mj-lt"/>
              </a:rPr>
              <a:t>    Mary was working in Brussels but I wasn't Ø</a:t>
            </a:r>
            <a:br>
              <a:rPr lang="en-US" sz="2200" b="0" i="1" dirty="0">
                <a:solidFill>
                  <a:schemeClr val="tx1"/>
                </a:solidFill>
                <a:effectLst/>
                <a:latin typeface="+mj-lt"/>
              </a:rPr>
            </a:br>
            <a:r>
              <a:rPr lang="en-US" sz="2200" b="0" i="1" dirty="0">
                <a:solidFill>
                  <a:schemeClr val="tx1"/>
                </a:solidFill>
                <a:effectLst/>
                <a:latin typeface="+mj-lt"/>
              </a:rPr>
              <a:t>    Most of the children were playing happily in the sand silly but her son wasn’t Ø</a:t>
            </a:r>
          </a:p>
          <a:p>
            <a:pPr marL="0" indent="0">
              <a:buNone/>
            </a:pPr>
            <a:br>
              <a:rPr lang="en-US" sz="2200" b="0" i="1" dirty="0">
                <a:solidFill>
                  <a:schemeClr val="tx1"/>
                </a:solidFill>
                <a:effectLst/>
                <a:latin typeface="+mj-lt"/>
              </a:rPr>
            </a:br>
            <a:r>
              <a:rPr lang="en-US" sz="2200" b="0" i="0" dirty="0">
                <a:solidFill>
                  <a:schemeClr val="tx1"/>
                </a:solidFill>
                <a:effectLst/>
                <a:latin typeface="+mj-lt"/>
              </a:rPr>
              <a:t>In both cases, the adverbial is ellipted along with the main verb.</a:t>
            </a:r>
          </a:p>
          <a:p>
            <a:endParaRPr lang="en-US" sz="2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14346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95BE91-54D7-B6CA-7D94-5AD973C920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6" y="272144"/>
            <a:ext cx="10591799" cy="6291942"/>
          </a:xfrm>
        </p:spPr>
        <p:txBody>
          <a:bodyPr>
            <a:noAutofit/>
          </a:bodyPr>
          <a:lstStyle/>
          <a:p>
            <a:r>
              <a:rPr lang="en-US" sz="2000" b="0" i="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5- Ellipting the subject or object noun phrase</a:t>
            </a:r>
            <a:b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0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the object is completely unambiguous, ellipsis is acceptable so we can have:</a:t>
            </a:r>
            <a:br>
              <a:rPr lang="en-US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0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n-US" sz="2000" b="0" i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  I am doing the work because John can't Ø</a:t>
            </a:r>
            <a:br>
              <a:rPr lang="en-US" sz="2000" b="0" i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0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which the object (</a:t>
            </a:r>
            <a:r>
              <a:rPr lang="en-US" sz="2000" b="0" i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work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as well as the verb (</a:t>
            </a:r>
            <a:r>
              <a:rPr lang="en-US" sz="2000" b="0" i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are instantly identifiable by the hearer / reader.</a:t>
            </a:r>
            <a:r>
              <a:rPr lang="en-US" sz="2000" b="0" i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 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verb phrase is substituted by the modal auxiliary verb </a:t>
            </a:r>
            <a:r>
              <a:rPr lang="en-US" sz="2000" b="0" i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 + not 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the object noun is ellipted.</a:t>
            </a:r>
            <a:br>
              <a:rPr lang="en-US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0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cannot, however, ellipt the object of a verb phrase if there is any ambiguity, so for example, we allow:</a:t>
            </a:r>
            <a:br>
              <a:rPr lang="en-US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000" b="0" i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   I'll take my car if you take yours</a:t>
            </a:r>
            <a:br>
              <a:rPr lang="en-US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000" b="1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substituting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n-US" sz="2000" b="0" i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yours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for the implied </a:t>
            </a:r>
            <a:r>
              <a:rPr lang="en-US" sz="2000" b="0" i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car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br>
              <a:rPr lang="en-US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0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do not allow the object to be ellipted, however, even if it can be understood so</a:t>
            </a:r>
            <a:br>
              <a:rPr lang="en-US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000" b="0" i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   *I'll take my car if you take</a:t>
            </a:r>
            <a:br>
              <a:rPr lang="en-US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0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not allowable.</a:t>
            </a:r>
            <a:br>
              <a:rPr lang="en-US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0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can, as we shall see, however, allow the auxiliary verb to stand for the whole verb phrase and its object as in:</a:t>
            </a:r>
            <a:br>
              <a:rPr lang="en-US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000" b="0" i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   I'll take my car if you will Ø</a:t>
            </a:r>
            <a:br>
              <a:rPr lang="en-US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0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 that is ambiguous because we have not provided enough information concerning the ownership of the car.</a:t>
            </a:r>
            <a:endParaRPr lang="en-US" sz="2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21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95BE91-54D7-B6CA-7D94-5AD973C920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696686"/>
            <a:ext cx="9479037" cy="56387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200" b="0" i="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Nouns and noun phrases are often ellipted when they are pre-modified by adjectives so we get</a:t>
            </a:r>
            <a:r>
              <a:rPr lang="en-US" sz="2200" b="0" i="0" dirty="0">
                <a:solidFill>
                  <a:srgbClr val="00008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for example:</a:t>
            </a:r>
            <a:b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200" b="0" i="1" dirty="0">
                <a:solidFill>
                  <a:srgbClr val="00008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   </a:t>
            </a:r>
            <a:endParaRPr lang="ar-OM" sz="2200" b="0" i="1" dirty="0">
              <a:solidFill>
                <a:srgbClr val="00008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200" b="0" i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She took the long route and I took the short</a:t>
            </a:r>
            <a:br>
              <a:rPr lang="en-US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2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the noun is uniquely recoverable.</a:t>
            </a:r>
          </a:p>
          <a:p>
            <a:pPr marL="0" indent="0">
              <a:buNone/>
            </a:pPr>
            <a:br>
              <a:rPr lang="en-US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2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frequently occurs with superlative forms of adjective modification and, less frequently, with comparative forms so, we get, e.g.:</a:t>
            </a:r>
            <a:br>
              <a:rPr lang="en-US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200" b="0" i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   You take the biggest slice and I'll take the smallest</a:t>
            </a:r>
            <a:br>
              <a:rPr lang="en-US" sz="2200" b="0" i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200" b="0" i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   Smith taught the younger children and his sister taught the olde</a:t>
            </a:r>
            <a:r>
              <a:rPr lang="en-US" sz="22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</a:p>
          <a:p>
            <a:pPr marL="0" indent="0">
              <a:buNone/>
            </a:pPr>
            <a:br>
              <a:rPr lang="en-US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2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is common, too, for substitution to occur with the pro-form </a:t>
            </a:r>
            <a:r>
              <a:rPr lang="en-US" sz="2200" b="0" i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one(s)</a:t>
            </a:r>
            <a:r>
              <a:rPr lang="en-US" sz="22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br>
              <a:rPr lang="en-US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200" b="0" i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   You take the biggest slice and I'll take the smallest one</a:t>
            </a:r>
            <a:br>
              <a:rPr lang="en-US" sz="2200" b="0" i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200" b="0" i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   Smith taught the younger children and his sister taught the older ones</a:t>
            </a:r>
            <a:br>
              <a:rPr lang="en-US" sz="2200" b="0" i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2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Elision of the noun can </a:t>
            </a:r>
            <a:r>
              <a:rPr lang="en-US" sz="2200" b="1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only</a:t>
            </a:r>
            <a:r>
              <a:rPr lang="en-US" sz="22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occur when the first noun is modified so we do not allow:</a:t>
            </a:r>
            <a:br>
              <a:rPr lang="en-US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200" b="0" i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   *Pass me a stick and make it a long</a:t>
            </a:r>
            <a:endParaRPr lang="en-US" sz="2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4525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95BE91-54D7-B6CA-7D94-5AD973C920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348344"/>
            <a:ext cx="9479037" cy="59871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0" i="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6- Ellipting the subject and auxiliary verbs</a:t>
            </a:r>
          </a:p>
          <a:p>
            <a:pPr marL="0" indent="0">
              <a:buNone/>
            </a:pPr>
            <a:br>
              <a:rPr lang="en-US" sz="2200" b="0" i="0" dirty="0">
                <a:solidFill>
                  <a:srgbClr val="00008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2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can shorten, for example:</a:t>
            </a:r>
            <a:br>
              <a:rPr lang="en-US" sz="22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200" b="0" i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   Though he was asked to carry on with the work, he went home</a:t>
            </a:r>
            <a:br>
              <a:rPr lang="en-US" sz="22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2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</a:t>
            </a:r>
            <a:br>
              <a:rPr lang="en-US" sz="22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200" b="0" i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   Though Ø asked to carry on with the work, he went home</a:t>
            </a:r>
            <a:br>
              <a:rPr lang="en-US" sz="22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2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However, if the subject is not the same such ellipsis is impossible so, although we can shorten:</a:t>
            </a:r>
            <a:br>
              <a:rPr lang="en-US" sz="22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200" b="0" i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   Though she was asked to carry on, they weren't asked to carry on</a:t>
            </a:r>
            <a:br>
              <a:rPr lang="en-US" sz="22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2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</a:t>
            </a:r>
            <a:br>
              <a:rPr lang="en-US" sz="22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2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n-US" sz="2200" b="0" i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  Though she was asked to carry on they weren't Ø</a:t>
            </a:r>
            <a:br>
              <a:rPr lang="en-US" sz="22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2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which we can ellipt the verb phrase, </a:t>
            </a:r>
            <a:r>
              <a:rPr lang="en-US" sz="2200" b="0" i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asked to carry on</a:t>
            </a:r>
            <a:r>
              <a:rPr lang="en-US" sz="22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because it is common to both clauses, we cannot shorten the sentence to</a:t>
            </a:r>
            <a:br>
              <a:rPr lang="en-US" sz="22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200" b="0" i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   *Though asked to carry on they weren't</a:t>
            </a:r>
            <a:br>
              <a:rPr lang="en-US" sz="22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2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because the subjects vary and the outcome is nonsense.</a:t>
            </a:r>
          </a:p>
          <a:p>
            <a:endParaRPr lang="en-U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108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95BE91-54D7-B6CA-7D94-5AD973C920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7" y="435430"/>
            <a:ext cx="9764484" cy="61939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7- </a:t>
            </a:r>
            <a:r>
              <a:rPr lang="en-US" sz="2000" b="0" i="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Making verbless clauses</a:t>
            </a:r>
            <a:br>
              <a:rPr lang="en-US" sz="2000" b="0" i="0" dirty="0">
                <a:solidFill>
                  <a:srgbClr val="00008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0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can also produce what are called verbless clauses by ellipting the subject and the verb as in shortening, for example:</a:t>
            </a:r>
            <a:br>
              <a:rPr lang="en-US" sz="20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000" b="0" i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   While John was on holiday in The States, he met his father</a:t>
            </a:r>
            <a:br>
              <a:rPr lang="en-US" sz="20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0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</a:t>
            </a:r>
            <a:br>
              <a:rPr lang="en-US" sz="20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000" b="0" i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   While Ø on holiday in The States, John met his father</a:t>
            </a:r>
            <a:br>
              <a:rPr lang="en-US" sz="20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0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 we cannot do this if the subject of both verbs is not the same because that creates too much ambiguity so shortening:</a:t>
            </a:r>
            <a:br>
              <a:rPr lang="en-US" sz="20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000" b="0" i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   While John was on holiday in The States, his father took him to Disneyland</a:t>
            </a:r>
            <a:br>
              <a:rPr lang="en-US" sz="20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0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</a:t>
            </a:r>
            <a:br>
              <a:rPr lang="en-US" sz="20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0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n-US" sz="2000" b="0" i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  While on holiday in The States his father took him to Disneyland</a:t>
            </a:r>
            <a:br>
              <a:rPr lang="en-US" sz="20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0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makes it unclear who was on holiday.</a:t>
            </a:r>
          </a:p>
          <a:p>
            <a:pPr marL="0" indent="0">
              <a:buNone/>
            </a:pPr>
            <a:br>
              <a:rPr lang="en-US" sz="20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0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Trying to do this kind of thing can result in what are called hanging participles in which it is unclear who or what is doing what.  We can have, e.g.:</a:t>
            </a:r>
            <a:br>
              <a:rPr lang="en-US" sz="20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000" b="0" i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   While I was on holiday in Spain, it rained every day</a:t>
            </a:r>
            <a:br>
              <a:rPr lang="en-US" sz="20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0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 an attempt to ellipt the subject and verb results in the ridiculous:</a:t>
            </a:r>
            <a:br>
              <a:rPr lang="en-US" sz="20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000" b="0" i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   While on holiday in Spain it rained every day</a:t>
            </a:r>
            <a:br>
              <a:rPr lang="en-US" sz="2000" b="0" i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0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which suggest that </a:t>
            </a:r>
            <a:r>
              <a:rPr lang="en-US" sz="2000" b="0" i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was on holiday.</a:t>
            </a:r>
          </a:p>
          <a:p>
            <a:pPr marL="0" indent="0">
              <a:buNone/>
            </a:pP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61906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707</TotalTime>
  <Words>2073</Words>
  <Application>Microsoft Office PowerPoint</Application>
  <PresentationFormat>Widescreen</PresentationFormat>
  <Paragraphs>43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Tahoma</vt:lpstr>
      <vt:lpstr>Trebuchet MS</vt:lpstr>
      <vt:lpstr>Wingdings 3</vt:lpstr>
      <vt:lpstr>Facet</vt:lpstr>
      <vt:lpstr>Ellipsis</vt:lpstr>
      <vt:lpstr>We can ellipt a range of different parts of sentences and clauses but the ellipsis is often subject to some restrictions. In the examples which follow, the symbol Ø represents the ellipted item(s) when it is acceptable only.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Hoshang Mustafa</dc:creator>
  <cp:lastModifiedBy>Hoshang Mustafa</cp:lastModifiedBy>
  <cp:revision>92</cp:revision>
  <dcterms:created xsi:type="dcterms:W3CDTF">2023-03-22T09:55:12Z</dcterms:created>
  <dcterms:modified xsi:type="dcterms:W3CDTF">2023-04-27T22:54:27Z</dcterms:modified>
</cp:coreProperties>
</file>