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4"/>
  </p:notesMasterIdLst>
  <p:handoutMasterIdLst>
    <p:handoutMasterId r:id="rId35"/>
  </p:handoutMasterIdLst>
  <p:sldIdLst>
    <p:sldId id="256" r:id="rId2"/>
    <p:sldId id="280" r:id="rId3"/>
    <p:sldId id="278" r:id="rId4"/>
    <p:sldId id="275" r:id="rId5"/>
    <p:sldId id="276" r:id="rId6"/>
    <p:sldId id="277" r:id="rId7"/>
    <p:sldId id="274" r:id="rId8"/>
    <p:sldId id="258" r:id="rId9"/>
    <p:sldId id="279" r:id="rId10"/>
    <p:sldId id="262" r:id="rId11"/>
    <p:sldId id="259" r:id="rId12"/>
    <p:sldId id="272" r:id="rId13"/>
    <p:sldId id="273" r:id="rId14"/>
    <p:sldId id="271" r:id="rId15"/>
    <p:sldId id="263" r:id="rId16"/>
    <p:sldId id="260" r:id="rId17"/>
    <p:sldId id="281" r:id="rId18"/>
    <p:sldId id="282" r:id="rId19"/>
    <p:sldId id="283" r:id="rId20"/>
    <p:sldId id="261" r:id="rId21"/>
    <p:sldId id="264" r:id="rId22"/>
    <p:sldId id="266" r:id="rId23"/>
    <p:sldId id="267" r:id="rId24"/>
    <p:sldId id="268" r:id="rId25"/>
    <p:sldId id="257" r:id="rId26"/>
    <p:sldId id="269" r:id="rId27"/>
    <p:sldId id="270" r:id="rId28"/>
    <p:sldId id="284" r:id="rId29"/>
    <p:sldId id="265" r:id="rId30"/>
    <p:sldId id="285" r:id="rId31"/>
    <p:sldId id="286" r:id="rId32"/>
    <p:sldId id="287" r:id="rId33"/>
  </p:sldIdLst>
  <p:sldSz cx="9144000" cy="6858000" type="screen4x3"/>
  <p:notesSz cx="7010400" cy="92964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novo lenovo" userId="ef38ee011e4a68c1" providerId="LiveId" clId="{29945BBB-2C40-4B12-B1E6-0B9F04F70239}"/>
    <pc:docChg chg="undo redo custSel addSld delSld modSld sldOrd modNotesMaster modHandout">
      <pc:chgData name="lenovo lenovo" userId="ef38ee011e4a68c1" providerId="LiveId" clId="{29945BBB-2C40-4B12-B1E6-0B9F04F70239}" dt="2023-10-11T10:36:22.086" v="4115" actId="47"/>
      <pc:docMkLst>
        <pc:docMk/>
      </pc:docMkLst>
      <pc:sldChg chg="modSp mod">
        <pc:chgData name="lenovo lenovo" userId="ef38ee011e4a68c1" providerId="LiveId" clId="{29945BBB-2C40-4B12-B1E6-0B9F04F70239}" dt="2023-10-11T08:44:34.016" v="4103" actId="20577"/>
        <pc:sldMkLst>
          <pc:docMk/>
          <pc:sldMk cId="0" sldId="256"/>
        </pc:sldMkLst>
        <pc:spChg chg="mod">
          <ac:chgData name="lenovo lenovo" userId="ef38ee011e4a68c1" providerId="LiveId" clId="{29945BBB-2C40-4B12-B1E6-0B9F04F70239}" dt="2023-10-11T08:44:34.016" v="4103" actId="20577"/>
          <ac:spMkLst>
            <pc:docMk/>
            <pc:sldMk cId="0" sldId="256"/>
            <ac:spMk id="2" creationId="{00000000-0000-0000-0000-000000000000}"/>
          </ac:spMkLst>
        </pc:spChg>
        <pc:spChg chg="mod">
          <ac:chgData name="lenovo lenovo" userId="ef38ee011e4a68c1" providerId="LiveId" clId="{29945BBB-2C40-4B12-B1E6-0B9F04F70239}" dt="2023-10-11T08:43:26.142" v="4062" actId="1076"/>
          <ac:spMkLst>
            <pc:docMk/>
            <pc:sldMk cId="0" sldId="256"/>
            <ac:spMk id="3" creationId="{00000000-0000-0000-0000-000000000000}"/>
          </ac:spMkLst>
        </pc:spChg>
      </pc:sldChg>
      <pc:sldChg chg="modSp mod">
        <pc:chgData name="lenovo lenovo" userId="ef38ee011e4a68c1" providerId="LiveId" clId="{29945BBB-2C40-4B12-B1E6-0B9F04F70239}" dt="2023-10-01T07:37:07.703" v="947" actId="20577"/>
        <pc:sldMkLst>
          <pc:docMk/>
          <pc:sldMk cId="1672452172" sldId="257"/>
        </pc:sldMkLst>
        <pc:spChg chg="mod">
          <ac:chgData name="lenovo lenovo" userId="ef38ee011e4a68c1" providerId="LiveId" clId="{29945BBB-2C40-4B12-B1E6-0B9F04F70239}" dt="2023-10-01T07:37:07.703" v="947" actId="20577"/>
          <ac:spMkLst>
            <pc:docMk/>
            <pc:sldMk cId="1672452172" sldId="257"/>
            <ac:spMk id="3" creationId="{00000000-0000-0000-0000-000000000000}"/>
          </ac:spMkLst>
        </pc:spChg>
      </pc:sldChg>
      <pc:sldChg chg="modSp mod">
        <pc:chgData name="lenovo lenovo" userId="ef38ee011e4a68c1" providerId="LiveId" clId="{29945BBB-2C40-4B12-B1E6-0B9F04F70239}" dt="2023-09-25T10:53:51.632" v="103" actId="403"/>
        <pc:sldMkLst>
          <pc:docMk/>
          <pc:sldMk cId="0" sldId="258"/>
        </pc:sldMkLst>
        <pc:spChg chg="mod">
          <ac:chgData name="lenovo lenovo" userId="ef38ee011e4a68c1" providerId="LiveId" clId="{29945BBB-2C40-4B12-B1E6-0B9F04F70239}" dt="2023-09-25T10:53:51.632" v="103" actId="403"/>
          <ac:spMkLst>
            <pc:docMk/>
            <pc:sldMk cId="0" sldId="258"/>
            <ac:spMk id="2" creationId="{00000000-0000-0000-0000-000000000000}"/>
          </ac:spMkLst>
        </pc:spChg>
      </pc:sldChg>
      <pc:sldChg chg="modSp mod">
        <pc:chgData name="lenovo lenovo" userId="ef38ee011e4a68c1" providerId="LiveId" clId="{29945BBB-2C40-4B12-B1E6-0B9F04F70239}" dt="2023-10-11T09:43:19.949" v="4109" actId="207"/>
        <pc:sldMkLst>
          <pc:docMk/>
          <pc:sldMk cId="0" sldId="260"/>
        </pc:sldMkLst>
        <pc:spChg chg="mod">
          <ac:chgData name="lenovo lenovo" userId="ef38ee011e4a68c1" providerId="LiveId" clId="{29945BBB-2C40-4B12-B1E6-0B9F04F70239}" dt="2023-10-11T09:43:19.949" v="4109" actId="207"/>
          <ac:spMkLst>
            <pc:docMk/>
            <pc:sldMk cId="0" sldId="260"/>
            <ac:spMk id="2" creationId="{00000000-0000-0000-0000-000000000000}"/>
          </ac:spMkLst>
        </pc:spChg>
      </pc:sldChg>
      <pc:sldChg chg="modSp mod">
        <pc:chgData name="lenovo lenovo" userId="ef38ee011e4a68c1" providerId="LiveId" clId="{29945BBB-2C40-4B12-B1E6-0B9F04F70239}" dt="2023-10-11T10:08:50.662" v="4110" actId="20577"/>
        <pc:sldMkLst>
          <pc:docMk/>
          <pc:sldMk cId="0" sldId="261"/>
        </pc:sldMkLst>
        <pc:spChg chg="mod">
          <ac:chgData name="lenovo lenovo" userId="ef38ee011e4a68c1" providerId="LiveId" clId="{29945BBB-2C40-4B12-B1E6-0B9F04F70239}" dt="2023-10-11T10:08:50.662" v="4110" actId="20577"/>
          <ac:spMkLst>
            <pc:docMk/>
            <pc:sldMk cId="0" sldId="261"/>
            <ac:spMk id="2" creationId="{00000000-0000-0000-0000-000000000000}"/>
          </ac:spMkLst>
        </pc:spChg>
      </pc:sldChg>
      <pc:sldChg chg="modSp mod">
        <pc:chgData name="lenovo lenovo" userId="ef38ee011e4a68c1" providerId="LiveId" clId="{29945BBB-2C40-4B12-B1E6-0B9F04F70239}" dt="2023-09-25T10:54:48.983" v="145" actId="20577"/>
        <pc:sldMkLst>
          <pc:docMk/>
          <pc:sldMk cId="0" sldId="262"/>
        </pc:sldMkLst>
        <pc:spChg chg="mod">
          <ac:chgData name="lenovo lenovo" userId="ef38ee011e4a68c1" providerId="LiveId" clId="{29945BBB-2C40-4B12-B1E6-0B9F04F70239}" dt="2023-09-25T10:54:48.983" v="145" actId="20577"/>
          <ac:spMkLst>
            <pc:docMk/>
            <pc:sldMk cId="0" sldId="262"/>
            <ac:spMk id="3" creationId="{00000000-0000-0000-0000-000000000000}"/>
          </ac:spMkLst>
        </pc:spChg>
      </pc:sldChg>
      <pc:sldChg chg="modSp mod">
        <pc:chgData name="lenovo lenovo" userId="ef38ee011e4a68c1" providerId="LiveId" clId="{29945BBB-2C40-4B12-B1E6-0B9F04F70239}" dt="2023-10-11T10:18:20.495" v="4111" actId="20577"/>
        <pc:sldMkLst>
          <pc:docMk/>
          <pc:sldMk cId="4046871205" sldId="264"/>
        </pc:sldMkLst>
        <pc:spChg chg="mod">
          <ac:chgData name="lenovo lenovo" userId="ef38ee011e4a68c1" providerId="LiveId" clId="{29945BBB-2C40-4B12-B1E6-0B9F04F70239}" dt="2023-10-11T10:18:20.495" v="4111" actId="20577"/>
          <ac:spMkLst>
            <pc:docMk/>
            <pc:sldMk cId="4046871205" sldId="264"/>
            <ac:spMk id="3" creationId="{00000000-0000-0000-0000-000000000000}"/>
          </ac:spMkLst>
        </pc:spChg>
      </pc:sldChg>
      <pc:sldChg chg="add">
        <pc:chgData name="lenovo lenovo" userId="ef38ee011e4a68c1" providerId="LiveId" clId="{29945BBB-2C40-4B12-B1E6-0B9F04F70239}" dt="2023-10-11T10:35:58.841" v="4112"/>
        <pc:sldMkLst>
          <pc:docMk/>
          <pc:sldMk cId="3622379497" sldId="265"/>
        </pc:sldMkLst>
      </pc:sldChg>
      <pc:sldChg chg="modSp mod">
        <pc:chgData name="lenovo lenovo" userId="ef38ee011e4a68c1" providerId="LiveId" clId="{29945BBB-2C40-4B12-B1E6-0B9F04F70239}" dt="2023-10-11T08:35:21.321" v="3637" actId="20577"/>
        <pc:sldMkLst>
          <pc:docMk/>
          <pc:sldMk cId="3635793425" sldId="266"/>
        </pc:sldMkLst>
        <pc:spChg chg="mod">
          <ac:chgData name="lenovo lenovo" userId="ef38ee011e4a68c1" providerId="LiveId" clId="{29945BBB-2C40-4B12-B1E6-0B9F04F70239}" dt="2023-10-11T08:35:21.321" v="3637" actId="20577"/>
          <ac:spMkLst>
            <pc:docMk/>
            <pc:sldMk cId="3635793425" sldId="266"/>
            <ac:spMk id="3" creationId="{00000000-0000-0000-0000-000000000000}"/>
          </ac:spMkLst>
        </pc:spChg>
      </pc:sldChg>
      <pc:sldChg chg="modSp mod">
        <pc:chgData name="lenovo lenovo" userId="ef38ee011e4a68c1" providerId="LiveId" clId="{29945BBB-2C40-4B12-B1E6-0B9F04F70239}" dt="2023-10-11T08:38:52.540" v="3889" actId="20577"/>
        <pc:sldMkLst>
          <pc:docMk/>
          <pc:sldMk cId="3367008113" sldId="267"/>
        </pc:sldMkLst>
        <pc:spChg chg="mod">
          <ac:chgData name="lenovo lenovo" userId="ef38ee011e4a68c1" providerId="LiveId" clId="{29945BBB-2C40-4B12-B1E6-0B9F04F70239}" dt="2023-10-11T08:38:52.540" v="3889" actId="20577"/>
          <ac:spMkLst>
            <pc:docMk/>
            <pc:sldMk cId="3367008113" sldId="267"/>
            <ac:spMk id="3" creationId="{00000000-0000-0000-0000-000000000000}"/>
          </ac:spMkLst>
        </pc:spChg>
      </pc:sldChg>
      <pc:sldChg chg="modSp mod">
        <pc:chgData name="lenovo lenovo" userId="ef38ee011e4a68c1" providerId="LiveId" clId="{29945BBB-2C40-4B12-B1E6-0B9F04F70239}" dt="2023-10-01T07:36:28.725" v="927" actId="20577"/>
        <pc:sldMkLst>
          <pc:docMk/>
          <pc:sldMk cId="4193515769" sldId="271"/>
        </pc:sldMkLst>
        <pc:spChg chg="mod">
          <ac:chgData name="lenovo lenovo" userId="ef38ee011e4a68c1" providerId="LiveId" clId="{29945BBB-2C40-4B12-B1E6-0B9F04F70239}" dt="2023-10-01T07:36:28.725" v="927" actId="20577"/>
          <ac:spMkLst>
            <pc:docMk/>
            <pc:sldMk cId="4193515769" sldId="271"/>
            <ac:spMk id="3" creationId="{7292C7C0-B301-5CA2-CE7D-D9011501ED15}"/>
          </ac:spMkLst>
        </pc:spChg>
      </pc:sldChg>
      <pc:sldChg chg="ord">
        <pc:chgData name="lenovo lenovo" userId="ef38ee011e4a68c1" providerId="LiveId" clId="{29945BBB-2C40-4B12-B1E6-0B9F04F70239}" dt="2023-09-25T10:50:13.199" v="76"/>
        <pc:sldMkLst>
          <pc:docMk/>
          <pc:sldMk cId="324118739" sldId="274"/>
        </pc:sldMkLst>
      </pc:sldChg>
      <pc:sldChg chg="delSp modSp new mod">
        <pc:chgData name="lenovo lenovo" userId="ef38ee011e4a68c1" providerId="LiveId" clId="{29945BBB-2C40-4B12-B1E6-0B9F04F70239}" dt="2023-09-25T10:31:32.663" v="15" actId="20577"/>
        <pc:sldMkLst>
          <pc:docMk/>
          <pc:sldMk cId="646114084" sldId="275"/>
        </pc:sldMkLst>
        <pc:spChg chg="del">
          <ac:chgData name="lenovo lenovo" userId="ef38ee011e4a68c1" providerId="LiveId" clId="{29945BBB-2C40-4B12-B1E6-0B9F04F70239}" dt="2023-09-25T10:31:17.924" v="4" actId="478"/>
          <ac:spMkLst>
            <pc:docMk/>
            <pc:sldMk cId="646114084" sldId="275"/>
            <ac:spMk id="2" creationId="{C08CA747-5D80-7878-E4C3-EA382EE6A31E}"/>
          </ac:spMkLst>
        </pc:spChg>
        <pc:spChg chg="mod">
          <ac:chgData name="lenovo lenovo" userId="ef38ee011e4a68c1" providerId="LiveId" clId="{29945BBB-2C40-4B12-B1E6-0B9F04F70239}" dt="2023-09-25T10:31:32.663" v="15" actId="20577"/>
          <ac:spMkLst>
            <pc:docMk/>
            <pc:sldMk cId="646114084" sldId="275"/>
            <ac:spMk id="3" creationId="{927CFD15-0E1B-C0B8-6170-111BF6721022}"/>
          </ac:spMkLst>
        </pc:spChg>
      </pc:sldChg>
      <pc:sldChg chg="delSp modSp new mod">
        <pc:chgData name="lenovo lenovo" userId="ef38ee011e4a68c1" providerId="LiveId" clId="{29945BBB-2C40-4B12-B1E6-0B9F04F70239}" dt="2023-09-25T10:52:52.867" v="84" actId="20577"/>
        <pc:sldMkLst>
          <pc:docMk/>
          <pc:sldMk cId="2569074026" sldId="276"/>
        </pc:sldMkLst>
        <pc:spChg chg="del">
          <ac:chgData name="lenovo lenovo" userId="ef38ee011e4a68c1" providerId="LiveId" clId="{29945BBB-2C40-4B12-B1E6-0B9F04F70239}" dt="2023-09-25T10:31:59.627" v="18" actId="478"/>
          <ac:spMkLst>
            <pc:docMk/>
            <pc:sldMk cId="2569074026" sldId="276"/>
            <ac:spMk id="2" creationId="{354E68A0-8A85-85DE-5111-768A09DDBCDE}"/>
          </ac:spMkLst>
        </pc:spChg>
        <pc:spChg chg="mod">
          <ac:chgData name="lenovo lenovo" userId="ef38ee011e4a68c1" providerId="LiveId" clId="{29945BBB-2C40-4B12-B1E6-0B9F04F70239}" dt="2023-09-25T10:52:52.867" v="84" actId="20577"/>
          <ac:spMkLst>
            <pc:docMk/>
            <pc:sldMk cId="2569074026" sldId="276"/>
            <ac:spMk id="3" creationId="{DC889239-846E-579D-9599-2582BB62E440}"/>
          </ac:spMkLst>
        </pc:spChg>
      </pc:sldChg>
      <pc:sldChg chg="delSp modSp new mod">
        <pc:chgData name="lenovo lenovo" userId="ef38ee011e4a68c1" providerId="LiveId" clId="{29945BBB-2C40-4B12-B1E6-0B9F04F70239}" dt="2023-09-25T10:52:39.291" v="81" actId="20577"/>
        <pc:sldMkLst>
          <pc:docMk/>
          <pc:sldMk cId="4037198742" sldId="277"/>
        </pc:sldMkLst>
        <pc:spChg chg="del">
          <ac:chgData name="lenovo lenovo" userId="ef38ee011e4a68c1" providerId="LiveId" clId="{29945BBB-2C40-4B12-B1E6-0B9F04F70239}" dt="2023-09-25T10:32:42.608" v="24" actId="478"/>
          <ac:spMkLst>
            <pc:docMk/>
            <pc:sldMk cId="4037198742" sldId="277"/>
            <ac:spMk id="2" creationId="{6C43579A-3F7D-8235-90EE-DCE8B6D0CBFF}"/>
          </ac:spMkLst>
        </pc:spChg>
        <pc:spChg chg="mod">
          <ac:chgData name="lenovo lenovo" userId="ef38ee011e4a68c1" providerId="LiveId" clId="{29945BBB-2C40-4B12-B1E6-0B9F04F70239}" dt="2023-09-25T10:52:39.291" v="81" actId="20577"/>
          <ac:spMkLst>
            <pc:docMk/>
            <pc:sldMk cId="4037198742" sldId="277"/>
            <ac:spMk id="3" creationId="{A001BB86-28FA-BD8A-91B0-2EA17EBB57C0}"/>
          </ac:spMkLst>
        </pc:spChg>
      </pc:sldChg>
      <pc:sldChg chg="delSp modSp new mod">
        <pc:chgData name="lenovo lenovo" userId="ef38ee011e4a68c1" providerId="LiveId" clId="{29945BBB-2C40-4B12-B1E6-0B9F04F70239}" dt="2023-10-08T10:24:36.631" v="1017" actId="20577"/>
        <pc:sldMkLst>
          <pc:docMk/>
          <pc:sldMk cId="345015297" sldId="278"/>
        </pc:sldMkLst>
        <pc:spChg chg="del">
          <ac:chgData name="lenovo lenovo" userId="ef38ee011e4a68c1" providerId="LiveId" clId="{29945BBB-2C40-4B12-B1E6-0B9F04F70239}" dt="2023-09-25T10:34:36.481" v="30" actId="478"/>
          <ac:spMkLst>
            <pc:docMk/>
            <pc:sldMk cId="345015297" sldId="278"/>
            <ac:spMk id="2" creationId="{623ED6F0-7084-2280-447C-45DAE3364122}"/>
          </ac:spMkLst>
        </pc:spChg>
        <pc:spChg chg="mod">
          <ac:chgData name="lenovo lenovo" userId="ef38ee011e4a68c1" providerId="LiveId" clId="{29945BBB-2C40-4B12-B1E6-0B9F04F70239}" dt="2023-10-08T10:24:36.631" v="1017" actId="20577"/>
          <ac:spMkLst>
            <pc:docMk/>
            <pc:sldMk cId="345015297" sldId="278"/>
            <ac:spMk id="3" creationId="{4A3DF05F-ACA4-0310-3B9F-7CA14AD0227A}"/>
          </ac:spMkLst>
        </pc:spChg>
      </pc:sldChg>
      <pc:sldChg chg="delSp modSp new mod">
        <pc:chgData name="lenovo lenovo" userId="ef38ee011e4a68c1" providerId="LiveId" clId="{29945BBB-2C40-4B12-B1E6-0B9F04F70239}" dt="2023-09-25T10:54:18.688" v="104" actId="6549"/>
        <pc:sldMkLst>
          <pc:docMk/>
          <pc:sldMk cId="140763568" sldId="279"/>
        </pc:sldMkLst>
        <pc:spChg chg="del">
          <ac:chgData name="lenovo lenovo" userId="ef38ee011e4a68c1" providerId="LiveId" clId="{29945BBB-2C40-4B12-B1E6-0B9F04F70239}" dt="2023-09-25T10:48:57.697" v="59" actId="478"/>
          <ac:spMkLst>
            <pc:docMk/>
            <pc:sldMk cId="140763568" sldId="279"/>
            <ac:spMk id="2" creationId="{832A3D9C-68B6-85EC-EAE1-7D46626AE6EA}"/>
          </ac:spMkLst>
        </pc:spChg>
        <pc:spChg chg="mod">
          <ac:chgData name="lenovo lenovo" userId="ef38ee011e4a68c1" providerId="LiveId" clId="{29945BBB-2C40-4B12-B1E6-0B9F04F70239}" dt="2023-09-25T10:54:18.688" v="104" actId="6549"/>
          <ac:spMkLst>
            <pc:docMk/>
            <pc:sldMk cId="140763568" sldId="279"/>
            <ac:spMk id="3" creationId="{01DCAA4B-2749-F185-00F3-6ADE4AE5BA48}"/>
          </ac:spMkLst>
        </pc:spChg>
      </pc:sldChg>
      <pc:sldChg chg="modSp new del mod">
        <pc:chgData name="lenovo lenovo" userId="ef38ee011e4a68c1" providerId="LiveId" clId="{29945BBB-2C40-4B12-B1E6-0B9F04F70239}" dt="2023-09-25T10:49:43.915" v="70" actId="47"/>
        <pc:sldMkLst>
          <pc:docMk/>
          <pc:sldMk cId="209717530" sldId="280"/>
        </pc:sldMkLst>
        <pc:spChg chg="mod">
          <ac:chgData name="lenovo lenovo" userId="ef38ee011e4a68c1" providerId="LiveId" clId="{29945BBB-2C40-4B12-B1E6-0B9F04F70239}" dt="2023-09-25T10:47:48.344" v="55"/>
          <ac:spMkLst>
            <pc:docMk/>
            <pc:sldMk cId="209717530" sldId="280"/>
            <ac:spMk id="3" creationId="{189D18F3-F315-9462-C4C7-94349FA96DFC}"/>
          </ac:spMkLst>
        </pc:spChg>
      </pc:sldChg>
      <pc:sldChg chg="delSp modSp new mod">
        <pc:chgData name="lenovo lenovo" userId="ef38ee011e4a68c1" providerId="LiveId" clId="{29945BBB-2C40-4B12-B1E6-0B9F04F70239}" dt="2023-10-08T10:20:58.773" v="1011" actId="5793"/>
        <pc:sldMkLst>
          <pc:docMk/>
          <pc:sldMk cId="4068069848" sldId="280"/>
        </pc:sldMkLst>
        <pc:spChg chg="del">
          <ac:chgData name="lenovo lenovo" userId="ef38ee011e4a68c1" providerId="LiveId" clId="{29945BBB-2C40-4B12-B1E6-0B9F04F70239}" dt="2023-09-28T10:41:32.847" v="249" actId="478"/>
          <ac:spMkLst>
            <pc:docMk/>
            <pc:sldMk cId="4068069848" sldId="280"/>
            <ac:spMk id="2" creationId="{FC4B3FFF-5BE1-2870-0E42-05FD06B0C65D}"/>
          </ac:spMkLst>
        </pc:spChg>
        <pc:spChg chg="mod">
          <ac:chgData name="lenovo lenovo" userId="ef38ee011e4a68c1" providerId="LiveId" clId="{29945BBB-2C40-4B12-B1E6-0B9F04F70239}" dt="2023-10-08T10:20:58.773" v="1011" actId="5793"/>
          <ac:spMkLst>
            <pc:docMk/>
            <pc:sldMk cId="4068069848" sldId="280"/>
            <ac:spMk id="3" creationId="{34D747F2-1E4F-693A-032A-A303913DABB1}"/>
          </ac:spMkLst>
        </pc:spChg>
      </pc:sldChg>
      <pc:sldChg chg="delSp modSp new mod">
        <pc:chgData name="lenovo lenovo" userId="ef38ee011e4a68c1" providerId="LiveId" clId="{29945BBB-2C40-4B12-B1E6-0B9F04F70239}" dt="2023-10-11T07:51:41.785" v="1330" actId="27636"/>
        <pc:sldMkLst>
          <pc:docMk/>
          <pc:sldMk cId="2626117032" sldId="281"/>
        </pc:sldMkLst>
        <pc:spChg chg="del">
          <ac:chgData name="lenovo lenovo" userId="ef38ee011e4a68c1" providerId="LiveId" clId="{29945BBB-2C40-4B12-B1E6-0B9F04F70239}" dt="2023-10-11T07:51:31.368" v="1325" actId="478"/>
          <ac:spMkLst>
            <pc:docMk/>
            <pc:sldMk cId="2626117032" sldId="281"/>
            <ac:spMk id="2" creationId="{85A8FBB8-42AD-CEED-AEEA-231453DAA07F}"/>
          </ac:spMkLst>
        </pc:spChg>
        <pc:spChg chg="mod">
          <ac:chgData name="lenovo lenovo" userId="ef38ee011e4a68c1" providerId="LiveId" clId="{29945BBB-2C40-4B12-B1E6-0B9F04F70239}" dt="2023-10-11T07:51:41.785" v="1330" actId="27636"/>
          <ac:spMkLst>
            <pc:docMk/>
            <pc:sldMk cId="2626117032" sldId="281"/>
            <ac:spMk id="3" creationId="{DC1EA489-D878-94D2-BF3C-314A8B29C84D}"/>
          </ac:spMkLst>
        </pc:spChg>
      </pc:sldChg>
      <pc:sldChg chg="delSp modSp new mod">
        <pc:chgData name="lenovo lenovo" userId="ef38ee011e4a68c1" providerId="LiveId" clId="{29945BBB-2C40-4B12-B1E6-0B9F04F70239}" dt="2023-10-11T08:06:57.267" v="2367" actId="20577"/>
        <pc:sldMkLst>
          <pc:docMk/>
          <pc:sldMk cId="983202739" sldId="282"/>
        </pc:sldMkLst>
        <pc:spChg chg="del">
          <ac:chgData name="lenovo lenovo" userId="ef38ee011e4a68c1" providerId="LiveId" clId="{29945BBB-2C40-4B12-B1E6-0B9F04F70239}" dt="2023-10-11T08:00:08.069" v="1867" actId="478"/>
          <ac:spMkLst>
            <pc:docMk/>
            <pc:sldMk cId="983202739" sldId="282"/>
            <ac:spMk id="2" creationId="{BA6F5353-CF35-9BC5-37B8-27A41DF9805A}"/>
          </ac:spMkLst>
        </pc:spChg>
        <pc:spChg chg="mod">
          <ac:chgData name="lenovo lenovo" userId="ef38ee011e4a68c1" providerId="LiveId" clId="{29945BBB-2C40-4B12-B1E6-0B9F04F70239}" dt="2023-10-11T08:06:57.267" v="2367" actId="20577"/>
          <ac:spMkLst>
            <pc:docMk/>
            <pc:sldMk cId="983202739" sldId="282"/>
            <ac:spMk id="3" creationId="{3A69F108-AE08-DD16-036E-1C5718DA3364}"/>
          </ac:spMkLst>
        </pc:spChg>
      </pc:sldChg>
      <pc:sldChg chg="delSp modSp new mod">
        <pc:chgData name="lenovo lenovo" userId="ef38ee011e4a68c1" providerId="LiveId" clId="{29945BBB-2C40-4B12-B1E6-0B9F04F70239}" dt="2023-10-11T08:18:11.814" v="3084" actId="20577"/>
        <pc:sldMkLst>
          <pc:docMk/>
          <pc:sldMk cId="1359912293" sldId="283"/>
        </pc:sldMkLst>
        <pc:spChg chg="del">
          <ac:chgData name="lenovo lenovo" userId="ef38ee011e4a68c1" providerId="LiveId" clId="{29945BBB-2C40-4B12-B1E6-0B9F04F70239}" dt="2023-10-11T08:17:06.807" v="3071" actId="478"/>
          <ac:spMkLst>
            <pc:docMk/>
            <pc:sldMk cId="1359912293" sldId="283"/>
            <ac:spMk id="2" creationId="{3F8829DE-D917-E9CD-AEB1-44F19726EE07}"/>
          </ac:spMkLst>
        </pc:spChg>
        <pc:spChg chg="mod">
          <ac:chgData name="lenovo lenovo" userId="ef38ee011e4a68c1" providerId="LiveId" clId="{29945BBB-2C40-4B12-B1E6-0B9F04F70239}" dt="2023-10-11T08:18:11.814" v="3084" actId="20577"/>
          <ac:spMkLst>
            <pc:docMk/>
            <pc:sldMk cId="1359912293" sldId="283"/>
            <ac:spMk id="3" creationId="{4C6FBD41-CBBB-5903-1E68-B912C6EB5FD3}"/>
          </ac:spMkLst>
        </pc:spChg>
      </pc:sldChg>
      <pc:sldChg chg="add">
        <pc:chgData name="lenovo lenovo" userId="ef38ee011e4a68c1" providerId="LiveId" clId="{29945BBB-2C40-4B12-B1E6-0B9F04F70239}" dt="2023-10-11T10:35:58.841" v="4112"/>
        <pc:sldMkLst>
          <pc:docMk/>
          <pc:sldMk cId="2226610318" sldId="284"/>
        </pc:sldMkLst>
      </pc:sldChg>
      <pc:sldChg chg="add">
        <pc:chgData name="lenovo lenovo" userId="ef38ee011e4a68c1" providerId="LiveId" clId="{29945BBB-2C40-4B12-B1E6-0B9F04F70239}" dt="2023-10-11T10:35:58.841" v="4112"/>
        <pc:sldMkLst>
          <pc:docMk/>
          <pc:sldMk cId="1636178541" sldId="285"/>
        </pc:sldMkLst>
      </pc:sldChg>
      <pc:sldChg chg="add">
        <pc:chgData name="lenovo lenovo" userId="ef38ee011e4a68c1" providerId="LiveId" clId="{29945BBB-2C40-4B12-B1E6-0B9F04F70239}" dt="2023-10-11T10:35:58.841" v="4112"/>
        <pc:sldMkLst>
          <pc:docMk/>
          <pc:sldMk cId="1983656454" sldId="286"/>
        </pc:sldMkLst>
      </pc:sldChg>
      <pc:sldChg chg="modSp add mod">
        <pc:chgData name="lenovo lenovo" userId="ef38ee011e4a68c1" providerId="LiveId" clId="{29945BBB-2C40-4B12-B1E6-0B9F04F70239}" dt="2023-10-11T10:35:59.029" v="4113" actId="27636"/>
        <pc:sldMkLst>
          <pc:docMk/>
          <pc:sldMk cId="4095307629" sldId="287"/>
        </pc:sldMkLst>
        <pc:spChg chg="mod">
          <ac:chgData name="lenovo lenovo" userId="ef38ee011e4a68c1" providerId="LiveId" clId="{29945BBB-2C40-4B12-B1E6-0B9F04F70239}" dt="2023-10-11T10:35:59.029" v="4113" actId="27636"/>
          <ac:spMkLst>
            <pc:docMk/>
            <pc:sldMk cId="4095307629" sldId="287"/>
            <ac:spMk id="2" creationId="{00000000-0000-0000-0000-000000000000}"/>
          </ac:spMkLst>
        </pc:spChg>
      </pc:sldChg>
      <pc:sldChg chg="modSp add del mod">
        <pc:chgData name="lenovo lenovo" userId="ef38ee011e4a68c1" providerId="LiveId" clId="{29945BBB-2C40-4B12-B1E6-0B9F04F70239}" dt="2023-10-11T10:36:22.086" v="4115" actId="47"/>
        <pc:sldMkLst>
          <pc:docMk/>
          <pc:sldMk cId="504210697" sldId="288"/>
        </pc:sldMkLst>
        <pc:spChg chg="mod">
          <ac:chgData name="lenovo lenovo" userId="ef38ee011e4a68c1" providerId="LiveId" clId="{29945BBB-2C40-4B12-B1E6-0B9F04F70239}" dt="2023-10-11T10:35:59.060" v="4114" actId="27636"/>
          <ac:spMkLst>
            <pc:docMk/>
            <pc:sldMk cId="504210697" sldId="288"/>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D5036-4B61-4716-8765-E222B1774033}" type="doc">
      <dgm:prSet loTypeId="urn:microsoft.com/office/officeart/2005/8/layout/cycle8" loCatId="cycle" qsTypeId="urn:microsoft.com/office/officeart/2005/8/quickstyle/simple1" qsCatId="simple" csTypeId="urn:microsoft.com/office/officeart/2005/8/colors/accent1_2" csCatId="accent1" phldr="1"/>
      <dgm:spPr/>
    </dgm:pt>
    <dgm:pt modelId="{0A165943-6C18-47DD-A9BB-06FA939718A8}">
      <dgm:prSet phldrT="[Text]"/>
      <dgm:spPr/>
      <dgm:t>
        <a:bodyPr/>
        <a:lstStyle/>
        <a:p>
          <a:pPr rtl="1"/>
          <a:r>
            <a:rPr lang="ar-IQ" dirty="0"/>
            <a:t>الخطأ</a:t>
          </a:r>
        </a:p>
      </dgm:t>
    </dgm:pt>
    <dgm:pt modelId="{FCFF7031-051E-4D38-9E4D-6678D3F65D1F}" type="parTrans" cxnId="{E06D3A55-A806-47B2-89D3-18FF38D6E34B}">
      <dgm:prSet/>
      <dgm:spPr/>
      <dgm:t>
        <a:bodyPr/>
        <a:lstStyle/>
        <a:p>
          <a:pPr rtl="1"/>
          <a:endParaRPr lang="ar-IQ"/>
        </a:p>
      </dgm:t>
    </dgm:pt>
    <dgm:pt modelId="{6758F005-F560-4DED-B21E-080767D13ABB}" type="sibTrans" cxnId="{E06D3A55-A806-47B2-89D3-18FF38D6E34B}">
      <dgm:prSet/>
      <dgm:spPr/>
      <dgm:t>
        <a:bodyPr/>
        <a:lstStyle/>
        <a:p>
          <a:pPr rtl="1"/>
          <a:endParaRPr lang="ar-IQ"/>
        </a:p>
      </dgm:t>
    </dgm:pt>
    <dgm:pt modelId="{8563C105-B0BC-4788-A7E9-684F79E7897D}">
      <dgm:prSet phldrT="[Text]"/>
      <dgm:spPr/>
      <dgm:t>
        <a:bodyPr/>
        <a:lstStyle/>
        <a:p>
          <a:pPr rtl="1"/>
          <a:r>
            <a:rPr lang="ar-IQ" dirty="0"/>
            <a:t>الضرر</a:t>
          </a:r>
        </a:p>
      </dgm:t>
    </dgm:pt>
    <dgm:pt modelId="{9652F48C-054C-4E64-B661-C8BFBEA47646}" type="parTrans" cxnId="{3113B41B-ECB6-4EE2-BCAF-9471949BCA55}">
      <dgm:prSet/>
      <dgm:spPr/>
      <dgm:t>
        <a:bodyPr/>
        <a:lstStyle/>
        <a:p>
          <a:pPr rtl="1"/>
          <a:endParaRPr lang="ar-IQ"/>
        </a:p>
      </dgm:t>
    </dgm:pt>
    <dgm:pt modelId="{556E1BED-3C78-4D1D-AEE9-2CC0BD788AA9}" type="sibTrans" cxnId="{3113B41B-ECB6-4EE2-BCAF-9471949BCA55}">
      <dgm:prSet/>
      <dgm:spPr/>
      <dgm:t>
        <a:bodyPr/>
        <a:lstStyle/>
        <a:p>
          <a:pPr rtl="1"/>
          <a:endParaRPr lang="ar-IQ"/>
        </a:p>
      </dgm:t>
    </dgm:pt>
    <dgm:pt modelId="{42E1637A-D420-430E-8CB2-A4CE28C3EEDD}">
      <dgm:prSet phldrT="[Text]"/>
      <dgm:spPr/>
      <dgm:t>
        <a:bodyPr/>
        <a:lstStyle/>
        <a:p>
          <a:pPr rtl="1"/>
          <a:r>
            <a:rPr lang="ar-IQ" dirty="0"/>
            <a:t>العلاقة السببية بينهما</a:t>
          </a:r>
        </a:p>
      </dgm:t>
    </dgm:pt>
    <dgm:pt modelId="{C94771D6-A144-4A04-A61B-5611EECD2596}" type="parTrans" cxnId="{E4D98C24-E9A0-489C-93EE-93515A80B00F}">
      <dgm:prSet/>
      <dgm:spPr/>
      <dgm:t>
        <a:bodyPr/>
        <a:lstStyle/>
        <a:p>
          <a:pPr rtl="1"/>
          <a:endParaRPr lang="ar-IQ"/>
        </a:p>
      </dgm:t>
    </dgm:pt>
    <dgm:pt modelId="{F48CD947-831C-4FC7-9C89-224D8291BC5B}" type="sibTrans" cxnId="{E4D98C24-E9A0-489C-93EE-93515A80B00F}">
      <dgm:prSet/>
      <dgm:spPr/>
      <dgm:t>
        <a:bodyPr/>
        <a:lstStyle/>
        <a:p>
          <a:pPr rtl="1"/>
          <a:endParaRPr lang="ar-IQ"/>
        </a:p>
      </dgm:t>
    </dgm:pt>
    <dgm:pt modelId="{B338B959-4C34-4D01-AD97-F3D8F74B36AF}" type="pres">
      <dgm:prSet presAssocID="{A30D5036-4B61-4716-8765-E222B1774033}" presName="compositeShape" presStyleCnt="0">
        <dgm:presLayoutVars>
          <dgm:chMax val="7"/>
          <dgm:dir/>
          <dgm:resizeHandles val="exact"/>
        </dgm:presLayoutVars>
      </dgm:prSet>
      <dgm:spPr/>
    </dgm:pt>
    <dgm:pt modelId="{367733F2-E80E-453D-8626-D4FC6A01BD49}" type="pres">
      <dgm:prSet presAssocID="{A30D5036-4B61-4716-8765-E222B1774033}" presName="wedge1" presStyleLbl="node1" presStyleIdx="0" presStyleCnt="3"/>
      <dgm:spPr/>
    </dgm:pt>
    <dgm:pt modelId="{A620C8DB-78CE-4837-BFD3-42333FEF60A6}" type="pres">
      <dgm:prSet presAssocID="{A30D5036-4B61-4716-8765-E222B1774033}" presName="dummy1a" presStyleCnt="0"/>
      <dgm:spPr/>
    </dgm:pt>
    <dgm:pt modelId="{60D472B3-D93B-4AA3-962C-DCA1D0CDE6CB}" type="pres">
      <dgm:prSet presAssocID="{A30D5036-4B61-4716-8765-E222B1774033}" presName="dummy1b" presStyleCnt="0"/>
      <dgm:spPr/>
    </dgm:pt>
    <dgm:pt modelId="{26611FAA-5638-402C-B967-4DB16032BD89}" type="pres">
      <dgm:prSet presAssocID="{A30D5036-4B61-4716-8765-E222B1774033}" presName="wedge1Tx" presStyleLbl="node1" presStyleIdx="0" presStyleCnt="3">
        <dgm:presLayoutVars>
          <dgm:chMax val="0"/>
          <dgm:chPref val="0"/>
          <dgm:bulletEnabled val="1"/>
        </dgm:presLayoutVars>
      </dgm:prSet>
      <dgm:spPr/>
    </dgm:pt>
    <dgm:pt modelId="{D2482858-0F30-44FF-9D53-4F4839FE60F9}" type="pres">
      <dgm:prSet presAssocID="{A30D5036-4B61-4716-8765-E222B1774033}" presName="wedge2" presStyleLbl="node1" presStyleIdx="1" presStyleCnt="3"/>
      <dgm:spPr/>
    </dgm:pt>
    <dgm:pt modelId="{5DF4111A-A3EA-4582-8BCA-2915C10ECF46}" type="pres">
      <dgm:prSet presAssocID="{A30D5036-4B61-4716-8765-E222B1774033}" presName="dummy2a" presStyleCnt="0"/>
      <dgm:spPr/>
    </dgm:pt>
    <dgm:pt modelId="{E097E88A-3222-4EE0-AA67-33CA5F15F6CC}" type="pres">
      <dgm:prSet presAssocID="{A30D5036-4B61-4716-8765-E222B1774033}" presName="dummy2b" presStyleCnt="0"/>
      <dgm:spPr/>
    </dgm:pt>
    <dgm:pt modelId="{F5A0A159-DE9D-4548-9CF5-4B9D0E3771E3}" type="pres">
      <dgm:prSet presAssocID="{A30D5036-4B61-4716-8765-E222B1774033}" presName="wedge2Tx" presStyleLbl="node1" presStyleIdx="1" presStyleCnt="3">
        <dgm:presLayoutVars>
          <dgm:chMax val="0"/>
          <dgm:chPref val="0"/>
          <dgm:bulletEnabled val="1"/>
        </dgm:presLayoutVars>
      </dgm:prSet>
      <dgm:spPr/>
    </dgm:pt>
    <dgm:pt modelId="{B97A9D68-C2FE-4EC1-A51F-B8E5FA38A88D}" type="pres">
      <dgm:prSet presAssocID="{A30D5036-4B61-4716-8765-E222B1774033}" presName="wedge3" presStyleLbl="node1" presStyleIdx="2" presStyleCnt="3"/>
      <dgm:spPr/>
    </dgm:pt>
    <dgm:pt modelId="{EBFD57A1-AEAB-44C0-9BB7-1C562DADF747}" type="pres">
      <dgm:prSet presAssocID="{A30D5036-4B61-4716-8765-E222B1774033}" presName="dummy3a" presStyleCnt="0"/>
      <dgm:spPr/>
    </dgm:pt>
    <dgm:pt modelId="{82325AEA-0ACA-4D42-99C5-A9DC49384B00}" type="pres">
      <dgm:prSet presAssocID="{A30D5036-4B61-4716-8765-E222B1774033}" presName="dummy3b" presStyleCnt="0"/>
      <dgm:spPr/>
    </dgm:pt>
    <dgm:pt modelId="{B428041B-05AE-4CBC-A4CD-301DEBEB5F8E}" type="pres">
      <dgm:prSet presAssocID="{A30D5036-4B61-4716-8765-E222B1774033}" presName="wedge3Tx" presStyleLbl="node1" presStyleIdx="2" presStyleCnt="3">
        <dgm:presLayoutVars>
          <dgm:chMax val="0"/>
          <dgm:chPref val="0"/>
          <dgm:bulletEnabled val="1"/>
        </dgm:presLayoutVars>
      </dgm:prSet>
      <dgm:spPr/>
    </dgm:pt>
    <dgm:pt modelId="{A18A8D11-D255-4F2B-A83D-8895BCB1144B}" type="pres">
      <dgm:prSet presAssocID="{6758F005-F560-4DED-B21E-080767D13ABB}" presName="arrowWedge1" presStyleLbl="fgSibTrans2D1" presStyleIdx="0" presStyleCnt="3"/>
      <dgm:spPr/>
    </dgm:pt>
    <dgm:pt modelId="{E31B98C7-6A24-4D75-BBCF-897C21AD20C4}" type="pres">
      <dgm:prSet presAssocID="{556E1BED-3C78-4D1D-AEE9-2CC0BD788AA9}" presName="arrowWedge2" presStyleLbl="fgSibTrans2D1" presStyleIdx="1" presStyleCnt="3"/>
      <dgm:spPr/>
    </dgm:pt>
    <dgm:pt modelId="{B80C51FF-104A-4675-AFE6-E1D45A555824}" type="pres">
      <dgm:prSet presAssocID="{F48CD947-831C-4FC7-9C89-224D8291BC5B}" presName="arrowWedge3" presStyleLbl="fgSibTrans2D1" presStyleIdx="2" presStyleCnt="3"/>
      <dgm:spPr/>
    </dgm:pt>
  </dgm:ptLst>
  <dgm:cxnLst>
    <dgm:cxn modelId="{3113B41B-ECB6-4EE2-BCAF-9471949BCA55}" srcId="{A30D5036-4B61-4716-8765-E222B1774033}" destId="{8563C105-B0BC-4788-A7E9-684F79E7897D}" srcOrd="1" destOrd="0" parTransId="{9652F48C-054C-4E64-B661-C8BFBEA47646}" sibTransId="{556E1BED-3C78-4D1D-AEE9-2CC0BD788AA9}"/>
    <dgm:cxn modelId="{E4D98C24-E9A0-489C-93EE-93515A80B00F}" srcId="{A30D5036-4B61-4716-8765-E222B1774033}" destId="{42E1637A-D420-430E-8CB2-A4CE28C3EEDD}" srcOrd="2" destOrd="0" parTransId="{C94771D6-A144-4A04-A61B-5611EECD2596}" sibTransId="{F48CD947-831C-4FC7-9C89-224D8291BC5B}"/>
    <dgm:cxn modelId="{E789A342-198A-406D-B174-23E1BE0E4621}" type="presOf" srcId="{0A165943-6C18-47DD-A9BB-06FA939718A8}" destId="{367733F2-E80E-453D-8626-D4FC6A01BD49}" srcOrd="0" destOrd="0" presId="urn:microsoft.com/office/officeart/2005/8/layout/cycle8"/>
    <dgm:cxn modelId="{E06D3A55-A806-47B2-89D3-18FF38D6E34B}" srcId="{A30D5036-4B61-4716-8765-E222B1774033}" destId="{0A165943-6C18-47DD-A9BB-06FA939718A8}" srcOrd="0" destOrd="0" parTransId="{FCFF7031-051E-4D38-9E4D-6678D3F65D1F}" sibTransId="{6758F005-F560-4DED-B21E-080767D13ABB}"/>
    <dgm:cxn modelId="{55B26A55-2355-4DC1-815E-411767C30995}" type="presOf" srcId="{42E1637A-D420-430E-8CB2-A4CE28C3EEDD}" destId="{B97A9D68-C2FE-4EC1-A51F-B8E5FA38A88D}" srcOrd="0" destOrd="0" presId="urn:microsoft.com/office/officeart/2005/8/layout/cycle8"/>
    <dgm:cxn modelId="{4E759E79-3423-425B-A65C-CE86AAECB04A}" type="presOf" srcId="{0A165943-6C18-47DD-A9BB-06FA939718A8}" destId="{26611FAA-5638-402C-B967-4DB16032BD89}" srcOrd="1" destOrd="0" presId="urn:microsoft.com/office/officeart/2005/8/layout/cycle8"/>
    <dgm:cxn modelId="{8906B488-FD12-4BA8-8A0C-6F47CCDAF7F5}" type="presOf" srcId="{42E1637A-D420-430E-8CB2-A4CE28C3EEDD}" destId="{B428041B-05AE-4CBC-A4CD-301DEBEB5F8E}" srcOrd="1" destOrd="0" presId="urn:microsoft.com/office/officeart/2005/8/layout/cycle8"/>
    <dgm:cxn modelId="{08CC51A1-DA79-48F1-AB3E-48C2E8767FD8}" type="presOf" srcId="{8563C105-B0BC-4788-A7E9-684F79E7897D}" destId="{F5A0A159-DE9D-4548-9CF5-4B9D0E3771E3}" srcOrd="1" destOrd="0" presId="urn:microsoft.com/office/officeart/2005/8/layout/cycle8"/>
    <dgm:cxn modelId="{5F960BA8-BFB4-46EB-ABE7-E3B2B2BF120A}" type="presOf" srcId="{A30D5036-4B61-4716-8765-E222B1774033}" destId="{B338B959-4C34-4D01-AD97-F3D8F74B36AF}" srcOrd="0" destOrd="0" presId="urn:microsoft.com/office/officeart/2005/8/layout/cycle8"/>
    <dgm:cxn modelId="{214B53F4-460A-40C7-8CEB-3953ADECC7F7}" type="presOf" srcId="{8563C105-B0BC-4788-A7E9-684F79E7897D}" destId="{D2482858-0F30-44FF-9D53-4F4839FE60F9}" srcOrd="0" destOrd="0" presId="urn:microsoft.com/office/officeart/2005/8/layout/cycle8"/>
    <dgm:cxn modelId="{D88F6669-A15F-49FA-83E6-E78DFAAD85F9}" type="presParOf" srcId="{B338B959-4C34-4D01-AD97-F3D8F74B36AF}" destId="{367733F2-E80E-453D-8626-D4FC6A01BD49}" srcOrd="0" destOrd="0" presId="urn:microsoft.com/office/officeart/2005/8/layout/cycle8"/>
    <dgm:cxn modelId="{41892A0C-2EBC-48B6-8ECC-5957687BDBF5}" type="presParOf" srcId="{B338B959-4C34-4D01-AD97-F3D8F74B36AF}" destId="{A620C8DB-78CE-4837-BFD3-42333FEF60A6}" srcOrd="1" destOrd="0" presId="urn:microsoft.com/office/officeart/2005/8/layout/cycle8"/>
    <dgm:cxn modelId="{74511E1F-40D8-42FA-9862-D919682886F2}" type="presParOf" srcId="{B338B959-4C34-4D01-AD97-F3D8F74B36AF}" destId="{60D472B3-D93B-4AA3-962C-DCA1D0CDE6CB}" srcOrd="2" destOrd="0" presId="urn:microsoft.com/office/officeart/2005/8/layout/cycle8"/>
    <dgm:cxn modelId="{85DB1CF3-8761-4751-BD7E-7749CF3C696A}" type="presParOf" srcId="{B338B959-4C34-4D01-AD97-F3D8F74B36AF}" destId="{26611FAA-5638-402C-B967-4DB16032BD89}" srcOrd="3" destOrd="0" presId="urn:microsoft.com/office/officeart/2005/8/layout/cycle8"/>
    <dgm:cxn modelId="{C972C258-40D8-495E-9144-998F9E200B78}" type="presParOf" srcId="{B338B959-4C34-4D01-AD97-F3D8F74B36AF}" destId="{D2482858-0F30-44FF-9D53-4F4839FE60F9}" srcOrd="4" destOrd="0" presId="urn:microsoft.com/office/officeart/2005/8/layout/cycle8"/>
    <dgm:cxn modelId="{3C757DB6-1CFF-4508-8111-13AD618C41D1}" type="presParOf" srcId="{B338B959-4C34-4D01-AD97-F3D8F74B36AF}" destId="{5DF4111A-A3EA-4582-8BCA-2915C10ECF46}" srcOrd="5" destOrd="0" presId="urn:microsoft.com/office/officeart/2005/8/layout/cycle8"/>
    <dgm:cxn modelId="{394FA8F5-F027-4F06-B852-0EFAE3669E18}" type="presParOf" srcId="{B338B959-4C34-4D01-AD97-F3D8F74B36AF}" destId="{E097E88A-3222-4EE0-AA67-33CA5F15F6CC}" srcOrd="6" destOrd="0" presId="urn:microsoft.com/office/officeart/2005/8/layout/cycle8"/>
    <dgm:cxn modelId="{5D597908-9F19-4784-B44A-8A092E7F5C64}" type="presParOf" srcId="{B338B959-4C34-4D01-AD97-F3D8F74B36AF}" destId="{F5A0A159-DE9D-4548-9CF5-4B9D0E3771E3}" srcOrd="7" destOrd="0" presId="urn:microsoft.com/office/officeart/2005/8/layout/cycle8"/>
    <dgm:cxn modelId="{44360659-141A-4DCF-8E30-D3CA8A765006}" type="presParOf" srcId="{B338B959-4C34-4D01-AD97-F3D8F74B36AF}" destId="{B97A9D68-C2FE-4EC1-A51F-B8E5FA38A88D}" srcOrd="8" destOrd="0" presId="urn:microsoft.com/office/officeart/2005/8/layout/cycle8"/>
    <dgm:cxn modelId="{870C62D6-BD22-4C3A-AAB4-6EF7318756C0}" type="presParOf" srcId="{B338B959-4C34-4D01-AD97-F3D8F74B36AF}" destId="{EBFD57A1-AEAB-44C0-9BB7-1C562DADF747}" srcOrd="9" destOrd="0" presId="urn:microsoft.com/office/officeart/2005/8/layout/cycle8"/>
    <dgm:cxn modelId="{EC7CC0AF-834F-42BE-91FD-2FD1FA38DFFB}" type="presParOf" srcId="{B338B959-4C34-4D01-AD97-F3D8F74B36AF}" destId="{82325AEA-0ACA-4D42-99C5-A9DC49384B00}" srcOrd="10" destOrd="0" presId="urn:microsoft.com/office/officeart/2005/8/layout/cycle8"/>
    <dgm:cxn modelId="{26FC052F-2DC2-4C65-890B-A743088E5B04}" type="presParOf" srcId="{B338B959-4C34-4D01-AD97-F3D8F74B36AF}" destId="{B428041B-05AE-4CBC-A4CD-301DEBEB5F8E}" srcOrd="11" destOrd="0" presId="urn:microsoft.com/office/officeart/2005/8/layout/cycle8"/>
    <dgm:cxn modelId="{DC4D1D51-1FA5-466D-99BA-23C84D6B9151}" type="presParOf" srcId="{B338B959-4C34-4D01-AD97-F3D8F74B36AF}" destId="{A18A8D11-D255-4F2B-A83D-8895BCB1144B}" srcOrd="12" destOrd="0" presId="urn:microsoft.com/office/officeart/2005/8/layout/cycle8"/>
    <dgm:cxn modelId="{582CA8B6-34B3-456F-B086-C9A6AB634C34}" type="presParOf" srcId="{B338B959-4C34-4D01-AD97-F3D8F74B36AF}" destId="{E31B98C7-6A24-4D75-BBCF-897C21AD20C4}" srcOrd="13" destOrd="0" presId="urn:microsoft.com/office/officeart/2005/8/layout/cycle8"/>
    <dgm:cxn modelId="{E6E4214A-B682-49D6-A549-808D71C737A6}" type="presParOf" srcId="{B338B959-4C34-4D01-AD97-F3D8F74B36AF}" destId="{B80C51FF-104A-4675-AFE6-E1D45A555824}"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733F2-E80E-453D-8626-D4FC6A01BD49}">
      <dsp:nvSpPr>
        <dsp:cNvPr id="0" name=""/>
        <dsp:cNvSpPr/>
      </dsp:nvSpPr>
      <dsp:spPr>
        <a:xfrm>
          <a:off x="1460408" y="205942"/>
          <a:ext cx="2661415" cy="2661415"/>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IQ" sz="1800" kern="1200" dirty="0"/>
            <a:t>الخطأ</a:t>
          </a:r>
        </a:p>
      </dsp:txBody>
      <dsp:txXfrm>
        <a:off x="2863038" y="769909"/>
        <a:ext cx="950505" cy="792087"/>
      </dsp:txXfrm>
    </dsp:sp>
    <dsp:sp modelId="{D2482858-0F30-44FF-9D53-4F4839FE60F9}">
      <dsp:nvSpPr>
        <dsp:cNvPr id="0" name=""/>
        <dsp:cNvSpPr/>
      </dsp:nvSpPr>
      <dsp:spPr>
        <a:xfrm>
          <a:off x="1405596" y="300993"/>
          <a:ext cx="2661415" cy="2661415"/>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IQ" sz="1800" kern="1200" dirty="0"/>
            <a:t>الضرر</a:t>
          </a:r>
        </a:p>
      </dsp:txBody>
      <dsp:txXfrm>
        <a:off x="2039266" y="2027745"/>
        <a:ext cx="1425758" cy="697037"/>
      </dsp:txXfrm>
    </dsp:sp>
    <dsp:sp modelId="{B97A9D68-C2FE-4EC1-A51F-B8E5FA38A88D}">
      <dsp:nvSpPr>
        <dsp:cNvPr id="0" name=""/>
        <dsp:cNvSpPr/>
      </dsp:nvSpPr>
      <dsp:spPr>
        <a:xfrm>
          <a:off x="1350783" y="205942"/>
          <a:ext cx="2661415" cy="2661415"/>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1">
            <a:lnSpc>
              <a:spcPct val="90000"/>
            </a:lnSpc>
            <a:spcBef>
              <a:spcPct val="0"/>
            </a:spcBef>
            <a:spcAft>
              <a:spcPct val="35000"/>
            </a:spcAft>
            <a:buNone/>
          </a:pPr>
          <a:r>
            <a:rPr lang="ar-IQ" sz="1800" kern="1200" dirty="0"/>
            <a:t>العلاقة السببية بينهما</a:t>
          </a:r>
        </a:p>
      </dsp:txBody>
      <dsp:txXfrm>
        <a:off x="1659064" y="769909"/>
        <a:ext cx="950505" cy="792087"/>
      </dsp:txXfrm>
    </dsp:sp>
    <dsp:sp modelId="{A18A8D11-D255-4F2B-A83D-8895BCB1144B}">
      <dsp:nvSpPr>
        <dsp:cNvPr id="0" name=""/>
        <dsp:cNvSpPr/>
      </dsp:nvSpPr>
      <dsp:spPr>
        <a:xfrm>
          <a:off x="1295874" y="41188"/>
          <a:ext cx="2990924" cy="2990924"/>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1B98C7-6A24-4D75-BBCF-897C21AD20C4}">
      <dsp:nvSpPr>
        <dsp:cNvPr id="0" name=""/>
        <dsp:cNvSpPr/>
      </dsp:nvSpPr>
      <dsp:spPr>
        <a:xfrm>
          <a:off x="1240841" y="136070"/>
          <a:ext cx="2990924" cy="2990924"/>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0C51FF-104A-4675-AFE6-E1D45A555824}">
      <dsp:nvSpPr>
        <dsp:cNvPr id="0" name=""/>
        <dsp:cNvSpPr/>
      </dsp:nvSpPr>
      <dsp:spPr>
        <a:xfrm>
          <a:off x="1185809" y="41188"/>
          <a:ext cx="2990924" cy="2990924"/>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49" cy="46504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0"/>
            <a:ext cx="3038648" cy="465048"/>
          </a:xfrm>
          <a:prstGeom prst="rect">
            <a:avLst/>
          </a:prstGeom>
        </p:spPr>
        <p:txBody>
          <a:bodyPr vert="horz" lIns="91440" tIns="45720" rIns="91440" bIns="45720" rtlCol="0"/>
          <a:lstStyle>
            <a:lvl1pPr algn="r">
              <a:defRPr sz="1200"/>
            </a:lvl1pPr>
          </a:lstStyle>
          <a:p>
            <a:fld id="{2D8C5169-4C78-4D62-9F53-D3B7122131D0}" type="datetimeFigureOut">
              <a:rPr lang="en-US" smtClean="0"/>
              <a:pPr/>
              <a:t>10/11/2023</a:t>
            </a:fld>
            <a:endParaRPr lang="en-US"/>
          </a:p>
        </p:txBody>
      </p:sp>
      <p:sp>
        <p:nvSpPr>
          <p:cNvPr id="4" name="Footer Placeholder 3"/>
          <p:cNvSpPr>
            <a:spLocks noGrp="1"/>
          </p:cNvSpPr>
          <p:nvPr>
            <p:ph type="ftr" sz="quarter" idx="2"/>
          </p:nvPr>
        </p:nvSpPr>
        <p:spPr>
          <a:xfrm>
            <a:off x="0" y="8829832"/>
            <a:ext cx="3038649" cy="46504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832"/>
            <a:ext cx="3038648" cy="465048"/>
          </a:xfrm>
          <a:prstGeom prst="rect">
            <a:avLst/>
          </a:prstGeom>
        </p:spPr>
        <p:txBody>
          <a:bodyPr vert="horz" lIns="91440" tIns="45720" rIns="91440" bIns="45720" rtlCol="0" anchor="b"/>
          <a:lstStyle>
            <a:lvl1pPr algn="r">
              <a:defRPr sz="1200"/>
            </a:lvl1pPr>
          </a:lstStyle>
          <a:p>
            <a:fld id="{D8E82490-41D7-4571-A1B2-DF449EB5E609}" type="slidenum">
              <a:rPr lang="en-US" smtClean="0"/>
              <a:pPr/>
              <a:t>‹#›</a:t>
            </a:fld>
            <a:endParaRPr lang="en-US"/>
          </a:p>
        </p:txBody>
      </p:sp>
    </p:spTree>
    <p:extLst>
      <p:ext uri="{BB962C8B-B14F-4D97-AF65-F5344CB8AC3E}">
        <p14:creationId xmlns:p14="http://schemas.microsoft.com/office/powerpoint/2010/main" val="820510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4814" tIns="47407" rIns="94814" bIns="47407" rtlCol="0"/>
          <a:lstStyle>
            <a:lvl1pPr algn="l">
              <a:defRPr sz="1200"/>
            </a:lvl1pPr>
          </a:lstStyle>
          <a:p>
            <a:endParaRPr lang="en-US"/>
          </a:p>
        </p:txBody>
      </p:sp>
      <p:sp>
        <p:nvSpPr>
          <p:cNvPr id="3" name="Date Placeholder 2"/>
          <p:cNvSpPr>
            <a:spLocks noGrp="1"/>
          </p:cNvSpPr>
          <p:nvPr>
            <p:ph type="dt" idx="1"/>
          </p:nvPr>
        </p:nvSpPr>
        <p:spPr>
          <a:xfrm>
            <a:off x="3970939" y="1"/>
            <a:ext cx="3037840" cy="464820"/>
          </a:xfrm>
          <a:prstGeom prst="rect">
            <a:avLst/>
          </a:prstGeom>
        </p:spPr>
        <p:txBody>
          <a:bodyPr vert="horz" lIns="94814" tIns="47407" rIns="94814" bIns="47407" rtlCol="0"/>
          <a:lstStyle>
            <a:lvl1pPr algn="r">
              <a:defRPr sz="1200"/>
            </a:lvl1pPr>
          </a:lstStyle>
          <a:p>
            <a:fld id="{0D302EF5-FBAE-44DD-840A-A6B6941C91DD}" type="datetimeFigureOut">
              <a:rPr lang="en-US" smtClean="0"/>
              <a:pPr/>
              <a:t>10/11/2023</a:t>
            </a:fld>
            <a:endParaRPr lang="en-US"/>
          </a:p>
        </p:txBody>
      </p:sp>
      <p:sp>
        <p:nvSpPr>
          <p:cNvPr id="4" name="Slide Image Placeholder 3"/>
          <p:cNvSpPr>
            <a:spLocks noGrp="1" noRot="1" noChangeAspect="1"/>
          </p:cNvSpPr>
          <p:nvPr>
            <p:ph type="sldImg" idx="2"/>
          </p:nvPr>
        </p:nvSpPr>
        <p:spPr>
          <a:xfrm>
            <a:off x="1181100" y="696913"/>
            <a:ext cx="4649788" cy="3487737"/>
          </a:xfrm>
          <a:prstGeom prst="rect">
            <a:avLst/>
          </a:prstGeom>
          <a:noFill/>
          <a:ln w="12700">
            <a:solidFill>
              <a:prstClr val="black"/>
            </a:solidFill>
          </a:ln>
        </p:spPr>
        <p:txBody>
          <a:bodyPr vert="horz" lIns="94814" tIns="47407" rIns="94814" bIns="47407"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4814" tIns="47407" rIns="94814" bIns="4740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4814" tIns="47407" rIns="94814" bIns="4740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4814" tIns="47407" rIns="94814" bIns="47407" rtlCol="0" anchor="b"/>
          <a:lstStyle>
            <a:lvl1pPr algn="r">
              <a:defRPr sz="1200"/>
            </a:lvl1pPr>
          </a:lstStyle>
          <a:p>
            <a:fld id="{F197CE83-9EF9-439D-AA65-48DB0C243A2A}" type="slidenum">
              <a:rPr lang="en-US" smtClean="0"/>
              <a:pPr/>
              <a:t>‹#›</a:t>
            </a:fld>
            <a:endParaRPr lang="en-US"/>
          </a:p>
        </p:txBody>
      </p:sp>
    </p:spTree>
    <p:extLst>
      <p:ext uri="{BB962C8B-B14F-4D97-AF65-F5344CB8AC3E}">
        <p14:creationId xmlns:p14="http://schemas.microsoft.com/office/powerpoint/2010/main" val="3246076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marefa.org/%D8%A7%D9%84%D9%84%D8%BA%D8%A9_%D8%A7%D9%84%D8%A5%D9%86%DA%AF%D9%84%D9%8A%D8%B2%D9%8A%D8%A9"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marefa.org/%D9%84%D8%BA%D8%A9_%D9%81%D8%B1%D9%86%D8%B3%D9%8A%D8%A9"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b="1" dirty="0"/>
              <a:t>عقد الوديعة </a:t>
            </a:r>
            <a:r>
              <a:rPr lang="ar-SA" b="1" dirty="0" err="1"/>
              <a:t>هو:عقد</a:t>
            </a:r>
            <a:r>
              <a:rPr lang="ar-SA" b="1" dirty="0"/>
              <a:t> يلتزم به شخص أن يتسلم من آخر ، على أن يتولى حفظ هذا الشيء وعلى ان يرده عينا ".يعتبر عقد الوديعة من العقود الواردة على العمل ، ويسمى من سلم المال مودعا والذي يتسلمه مودعا عنده أو مستودعا ويسمى المال المودع وديعة </a:t>
            </a:r>
            <a:endParaRPr lang="en-GB" dirty="0"/>
          </a:p>
        </p:txBody>
      </p:sp>
      <p:sp>
        <p:nvSpPr>
          <p:cNvPr id="4" name="Slide Number Placeholder 3"/>
          <p:cNvSpPr>
            <a:spLocks noGrp="1"/>
          </p:cNvSpPr>
          <p:nvPr>
            <p:ph type="sldNum" sz="quarter" idx="10"/>
          </p:nvPr>
        </p:nvSpPr>
        <p:spPr/>
        <p:txBody>
          <a:bodyPr/>
          <a:lstStyle/>
          <a:p>
            <a:fld id="{F197CE83-9EF9-439D-AA65-48DB0C243A2A}" type="slidenum">
              <a:rPr lang="en-US" smtClean="0"/>
              <a:pPr/>
              <a:t>10</a:t>
            </a:fld>
            <a:endParaRPr lang="en-US"/>
          </a:p>
        </p:txBody>
      </p:sp>
    </p:spTree>
    <p:extLst>
      <p:ext uri="{BB962C8B-B14F-4D97-AF65-F5344CB8AC3E}">
        <p14:creationId xmlns:p14="http://schemas.microsoft.com/office/powerpoint/2010/main" val="394653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a:effectLst/>
              </a:rPr>
              <a:t>يلتزم به المعير أن يسلم المستعير، شيئاً غير قابل للاستهلاك، كي يستعمله، بلا عوض، مدة معينة أو لغرض معين، على أن يرده بعد الاستعمال.</a:t>
            </a:r>
            <a:r>
              <a:rPr lang="ar-SA" b="1" dirty="0"/>
              <a:t> </a:t>
            </a:r>
            <a:r>
              <a:rPr lang="ar-SA" b="1"/>
              <a:t>العارية</a:t>
            </a:r>
            <a:endParaRPr lang="en-GB" dirty="0"/>
          </a:p>
        </p:txBody>
      </p:sp>
      <p:sp>
        <p:nvSpPr>
          <p:cNvPr id="4" name="Slide Number Placeholder 3"/>
          <p:cNvSpPr>
            <a:spLocks noGrp="1"/>
          </p:cNvSpPr>
          <p:nvPr>
            <p:ph type="sldNum" sz="quarter" idx="10"/>
          </p:nvPr>
        </p:nvSpPr>
        <p:spPr/>
        <p:txBody>
          <a:bodyPr/>
          <a:lstStyle/>
          <a:p>
            <a:fld id="{F197CE83-9EF9-439D-AA65-48DB0C243A2A}" type="slidenum">
              <a:rPr lang="en-US" smtClean="0"/>
              <a:pPr/>
              <a:t>11</a:t>
            </a:fld>
            <a:endParaRPr lang="en-US"/>
          </a:p>
        </p:txBody>
      </p:sp>
    </p:spTree>
    <p:extLst>
      <p:ext uri="{BB962C8B-B14F-4D97-AF65-F5344CB8AC3E}">
        <p14:creationId xmlns:p14="http://schemas.microsoft.com/office/powerpoint/2010/main" val="4027356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SA" b="1" dirty="0"/>
              <a:t>العارية</a:t>
            </a:r>
            <a:r>
              <a:rPr lang="en-GB" b="1" dirty="0"/>
              <a:t>: </a:t>
            </a:r>
            <a:r>
              <a:rPr lang="ar-SA" dirty="0">
                <a:effectLst/>
              </a:rPr>
              <a:t>عقد </a:t>
            </a:r>
            <a:r>
              <a:rPr lang="ar-SA" dirty="0" err="1">
                <a:effectLst/>
                <a:hlinkClick r:id="rId3" tooltip="اللغة الإنگليزية"/>
              </a:rPr>
              <a:t>بالإنگليزية</a:t>
            </a:r>
            <a:r>
              <a:rPr lang="ar-SA" dirty="0">
                <a:effectLst/>
              </a:rPr>
              <a:t>: </a:t>
            </a:r>
            <a:r>
              <a:rPr lang="en-GB" dirty="0">
                <a:effectLst/>
              </a:rPr>
              <a:t>Lending contract؛ </a:t>
            </a:r>
            <a:r>
              <a:rPr lang="ar-SA" dirty="0">
                <a:effectLst/>
                <a:hlinkClick r:id="rId4" tooltip="لغة فرنسية"/>
              </a:rPr>
              <a:t>بالفرنسية</a:t>
            </a:r>
            <a:r>
              <a:rPr lang="ar-SA" dirty="0">
                <a:effectLst/>
              </a:rPr>
              <a:t>: </a:t>
            </a:r>
            <a:r>
              <a:rPr lang="en-GB" i="1" dirty="0">
                <a:effectLst/>
              </a:rPr>
              <a:t>prêt a usage</a:t>
            </a:r>
            <a:r>
              <a:rPr lang="en-GB" dirty="0">
                <a:effectLst/>
              </a:rPr>
              <a:t>، </a:t>
            </a:r>
            <a:r>
              <a:rPr lang="ar-SA" dirty="0">
                <a:effectLst/>
              </a:rPr>
              <a:t>يلتزم به المعير أن يسلم المستعير، شيئاً غير قابل للاستهلاك، كي يستعمله، بلا عوض، مدة معينة أو لغرض معين، على أن يرده بعد الاستعمال.</a:t>
            </a:r>
            <a:endParaRPr lang="en-GB" dirty="0"/>
          </a:p>
        </p:txBody>
      </p:sp>
      <p:sp>
        <p:nvSpPr>
          <p:cNvPr id="4" name="Slide Number Placeholder 3"/>
          <p:cNvSpPr>
            <a:spLocks noGrp="1"/>
          </p:cNvSpPr>
          <p:nvPr>
            <p:ph type="sldNum" sz="quarter" idx="10"/>
          </p:nvPr>
        </p:nvSpPr>
        <p:spPr/>
        <p:txBody>
          <a:bodyPr/>
          <a:lstStyle/>
          <a:p>
            <a:fld id="{FB23F1E0-5881-4B49-9235-333FA52124B4}" type="slidenum">
              <a:rPr lang="en-US" smtClean="0"/>
              <a:t>22</a:t>
            </a:fld>
            <a:endParaRPr lang="en-US"/>
          </a:p>
        </p:txBody>
      </p:sp>
    </p:spTree>
    <p:extLst>
      <p:ext uri="{BB962C8B-B14F-4D97-AF65-F5344CB8AC3E}">
        <p14:creationId xmlns:p14="http://schemas.microsoft.com/office/powerpoint/2010/main" val="50978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ED48A2-CAC4-4409-98D2-2CF77477630D}" type="slidenum">
              <a:rPr lang="en-US" smtClean="0"/>
              <a:t>28</a:t>
            </a:fld>
            <a:endParaRPr lang="en-US"/>
          </a:p>
        </p:txBody>
      </p:sp>
    </p:spTree>
    <p:extLst>
      <p:ext uri="{BB962C8B-B14F-4D97-AF65-F5344CB8AC3E}">
        <p14:creationId xmlns:p14="http://schemas.microsoft.com/office/powerpoint/2010/main" val="1160867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EB3B260-BF92-49DD-BDE6-8E34D3FD99E7}" type="datetime8">
              <a:rPr lang="ar-IQ" smtClean="0"/>
              <a:pPr/>
              <a:t>11 تشرين الأول، 23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B82A1EA-A036-406B-BE95-DF6A961EEC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8B441D6-DF40-4634-A30B-090BEC433BD0}" type="datetime8">
              <a:rPr lang="ar-IQ" smtClean="0"/>
              <a:pPr/>
              <a:t>11 تشرين الأول،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17288C-FF27-4A8F-B5D9-2195F03732CE}" type="datetime8">
              <a:rPr lang="ar-IQ" smtClean="0"/>
              <a:pPr/>
              <a:t>11 تشرين الأول،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B0A59AB-F176-40AB-9563-3824AFA1FC7F}" type="datetime8">
              <a:rPr lang="ar-IQ" smtClean="0"/>
              <a:pPr/>
              <a:t>11 تشرين الأول،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4E09B5A-BDB1-4D3E-B8DC-2CABF496CFC3}" type="datetime8">
              <a:rPr lang="ar-IQ" smtClean="0"/>
              <a:pPr/>
              <a:t>11 تشرين الأول،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B82A1EA-A036-406B-BE95-DF6A961EECFA}"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1C9E58C-3451-413C-BC5C-21565804E5D6}" type="datetime8">
              <a:rPr lang="ar-IQ" smtClean="0"/>
              <a:pPr/>
              <a:t>11 تشرين الأول،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0B22F72-F57E-43B1-8DEA-8F2E7BF7C10D}" type="datetime8">
              <a:rPr lang="ar-IQ" smtClean="0"/>
              <a:pPr/>
              <a:t>11 تشرين الأول، 23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F3E6772C-FA4D-481D-ABC9-AB3E3E0F07D1}" type="datetime8">
              <a:rPr lang="ar-IQ" smtClean="0"/>
              <a:pPr/>
              <a:t>11 تشرين الأول، 23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B30AD-0AEE-48EA-833C-A62C6AE65B79}" type="datetime8">
              <a:rPr lang="ar-IQ" smtClean="0"/>
              <a:pPr/>
              <a:t>11 تشرين الأول، 23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E184AE4-8C0F-4181-BA45-157A2C801190}" type="datetime8">
              <a:rPr lang="ar-IQ" smtClean="0"/>
              <a:pPr/>
              <a:t>11 تشرين الأول،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B82A1EA-A036-406B-BE95-DF6A961EECF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EECAFF6-889A-4563-A6B9-73456595BD53}" type="datetime8">
              <a:rPr lang="ar-IQ" smtClean="0"/>
              <a:pPr/>
              <a:t>11 تشرين الأول،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6B82A1EA-A036-406B-BE95-DF6A961EECFA}"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CE4747-6123-434A-A414-23F7D9311DE6}" type="datetime8">
              <a:rPr lang="ar-IQ" smtClean="0"/>
              <a:pPr/>
              <a:t>11 تشرين الأول، 23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82A1EA-A036-406B-BE95-DF6A961EECFA}"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codes/article_lc/LEGIARTI00003204078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aktoobblog.com/search?s=%D9%85%D8%AD%D8%A7%D8%B6%D8%B1%D8%A7%D8%AA+%D8%A7%D9%84%D9%82%D8%A7%D9%86%D9%88%D9%86+%D8%A7%D9%84%D9%85%D8%AF%D9%86%D9%8A&amp;button=&amp;gsearch=2&amp;utm_source=related-search-blog-2012-06-26&amp;utm_medium=body-click&amp;utm_campaign=related-sea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legifrance.gouv.fr/codes/article_lc/LEGIARTI000036829854"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loda/id/LEGIARTI000036828114/2018-10-01/" TargetMode="External"/><Relationship Id="rId2" Type="http://schemas.openxmlformats.org/officeDocument/2006/relationships/hyperlink" Target="https://www.legifrance.gouv.fr/codes/article_lc/LEGIARTI00003682985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4696" cy="2633464"/>
          </a:xfrm>
        </p:spPr>
        <p:txBody>
          <a:bodyPr>
            <a:noAutofit/>
          </a:bodyPr>
          <a:lstStyle/>
          <a:p>
            <a:pPr rtl="1"/>
            <a:r>
              <a:rPr lang="ar-SA" sz="3600" b="1" u="sng" dirty="0">
                <a:solidFill>
                  <a:srgbClr val="002060"/>
                </a:solidFill>
                <a:effectLst>
                  <a:outerShdw blurRad="38100" dist="38100" dir="2700000" algn="tl">
                    <a:srgbClr val="000000">
                      <a:alpha val="43137"/>
                    </a:srgbClr>
                  </a:outerShdw>
                </a:effectLst>
              </a:rPr>
              <a:t>المسؤوليــة التعاقديــة</a:t>
            </a:r>
            <a:br>
              <a:rPr lang="ar-IQ" sz="3600" b="1" u="sng" dirty="0">
                <a:solidFill>
                  <a:srgbClr val="002060"/>
                </a:solidFill>
                <a:effectLst>
                  <a:outerShdw blurRad="38100" dist="38100" dir="2700000" algn="tl">
                    <a:srgbClr val="000000">
                      <a:alpha val="43137"/>
                    </a:srgbClr>
                  </a:outerShdw>
                </a:effectLst>
              </a:rPr>
            </a:br>
            <a:r>
              <a:rPr lang="ar-IQ" sz="3600" b="1" u="sng" dirty="0">
                <a:solidFill>
                  <a:srgbClr val="002060"/>
                </a:solidFill>
                <a:effectLst>
                  <a:outerShdw blurRad="38100" dist="38100" dir="2700000" algn="tl">
                    <a:srgbClr val="000000">
                      <a:alpha val="43137"/>
                    </a:srgbClr>
                  </a:outerShdw>
                </a:effectLst>
              </a:rPr>
              <a:t>مقدمة الى مواضيع  </a:t>
            </a:r>
            <a:br>
              <a:rPr lang="ar-IQ" sz="3600" b="1" u="sng" dirty="0">
                <a:solidFill>
                  <a:srgbClr val="002060"/>
                </a:solidFill>
                <a:effectLst>
                  <a:outerShdw blurRad="38100" dist="38100" dir="2700000" algn="tl">
                    <a:srgbClr val="000000">
                      <a:alpha val="43137"/>
                    </a:srgbClr>
                  </a:outerShdw>
                </a:effectLst>
              </a:rPr>
            </a:br>
            <a:r>
              <a:rPr lang="ar-IQ" sz="3600" b="1" u="sng" dirty="0">
                <a:solidFill>
                  <a:srgbClr val="002060"/>
                </a:solidFill>
                <a:effectLst>
                  <a:outerShdw blurRad="38100" dist="38100" dir="2700000" algn="tl">
                    <a:srgbClr val="000000">
                      <a:alpha val="43137"/>
                    </a:srgbClr>
                  </a:outerShdw>
                </a:effectLst>
              </a:rPr>
              <a:t>اولا. العقود غير المشروعة والباطلة في القانون الانكليزي والفرنسي والعراقي</a:t>
            </a:r>
            <a:br>
              <a:rPr lang="ar-IQ" sz="3600" b="1" u="sng" dirty="0">
                <a:solidFill>
                  <a:srgbClr val="002060"/>
                </a:solidFill>
                <a:effectLst>
                  <a:outerShdw blurRad="38100" dist="38100" dir="2700000" algn="tl">
                    <a:srgbClr val="000000">
                      <a:alpha val="43137"/>
                    </a:srgbClr>
                  </a:outerShdw>
                </a:effectLst>
              </a:rPr>
            </a:br>
            <a:r>
              <a:rPr lang="ar-IQ" sz="3600" b="1" u="sng" dirty="0">
                <a:solidFill>
                  <a:srgbClr val="002060"/>
                </a:solidFill>
                <a:effectLst>
                  <a:outerShdw blurRad="38100" dist="38100" dir="2700000" algn="tl">
                    <a:srgbClr val="000000">
                      <a:alpha val="43137"/>
                    </a:srgbClr>
                  </a:outerShdw>
                </a:effectLst>
              </a:rPr>
              <a:t>ثانيا.  القوة القاهرة في المسائل العقدية في القانون الفرنسي والقانون المقارن....</a:t>
            </a:r>
            <a:endParaRPr lang="ar-IQ" sz="3600" dirty="0"/>
          </a:p>
        </p:txBody>
      </p:sp>
      <p:sp>
        <p:nvSpPr>
          <p:cNvPr id="3" name="Subtitle 2"/>
          <p:cNvSpPr>
            <a:spLocks noGrp="1"/>
          </p:cNvSpPr>
          <p:nvPr>
            <p:ph type="subTitle" idx="1"/>
          </p:nvPr>
        </p:nvSpPr>
        <p:spPr>
          <a:xfrm>
            <a:off x="451104" y="4005064"/>
            <a:ext cx="7854696" cy="1752600"/>
          </a:xfrm>
        </p:spPr>
        <p:txBody>
          <a:bodyPr/>
          <a:lstStyle/>
          <a:p>
            <a:r>
              <a:rPr lang="ar-IQ" dirty="0"/>
              <a:t>أ.د.هوزان عبدالمحسن</a:t>
            </a:r>
          </a:p>
        </p:txBody>
      </p:sp>
      <p:sp>
        <p:nvSpPr>
          <p:cNvPr id="4" name="Slide Number Placeholder 3"/>
          <p:cNvSpPr>
            <a:spLocks noGrp="1"/>
          </p:cNvSpPr>
          <p:nvPr>
            <p:ph type="sldNum" sz="quarter" idx="12"/>
          </p:nvPr>
        </p:nvSpPr>
        <p:spPr/>
        <p:txBody>
          <a:bodyPr/>
          <a:lstStyle/>
          <a:p>
            <a:fld id="{6B82A1EA-A036-406B-BE95-DF6A961EECFA}" type="slidenum">
              <a:rPr lang="ar-IQ" smtClean="0"/>
              <a:pPr/>
              <a:t>1</a:t>
            </a:fld>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144000" cy="6741368"/>
          </a:xfrm>
        </p:spPr>
        <p:txBody>
          <a:bodyPr>
            <a:normAutofit fontScale="70000" lnSpcReduction="20000"/>
          </a:bodyPr>
          <a:lstStyle/>
          <a:p>
            <a:pPr algn="ctr">
              <a:buNone/>
            </a:pPr>
            <a:r>
              <a:rPr lang="ar-IQ" sz="2800" b="1" u="sng" dirty="0">
                <a:solidFill>
                  <a:srgbClr val="002060"/>
                </a:solidFill>
                <a:effectLst>
                  <a:outerShdw blurRad="38100" dist="38100" dir="2700000" algn="tl">
                    <a:srgbClr val="000000">
                      <a:alpha val="43137"/>
                    </a:srgbClr>
                  </a:outerShdw>
                </a:effectLst>
              </a:rPr>
              <a:t>الركن الاول في المسؤولية التعاقدية / </a:t>
            </a:r>
            <a:r>
              <a:rPr lang="ar-SA" sz="2800" b="1" u="sng" dirty="0">
                <a:solidFill>
                  <a:srgbClr val="002060"/>
                </a:solidFill>
                <a:effectLst>
                  <a:outerShdw blurRad="38100" dist="38100" dir="2700000" algn="tl">
                    <a:srgbClr val="000000">
                      <a:alpha val="43137"/>
                    </a:srgbClr>
                  </a:outerShdw>
                </a:effectLst>
              </a:rPr>
              <a:t>الخطــــأ</a:t>
            </a:r>
            <a:br>
              <a:rPr lang="en-US" sz="2800" b="1" u="sng" dirty="0">
                <a:solidFill>
                  <a:srgbClr val="002060"/>
                </a:solidFill>
                <a:effectLst>
                  <a:outerShdw blurRad="38100" dist="38100" dir="2700000" algn="tl">
                    <a:srgbClr val="000000">
                      <a:alpha val="43137"/>
                    </a:srgbClr>
                  </a:outerShdw>
                </a:effectLst>
              </a:rPr>
            </a:br>
            <a:endParaRPr lang="ar-IQ" b="1" u="sng" dirty="0">
              <a:solidFill>
                <a:srgbClr val="002060"/>
              </a:solidFill>
            </a:endParaRPr>
          </a:p>
          <a:p>
            <a:pPr>
              <a:buNone/>
            </a:pPr>
            <a:r>
              <a:rPr lang="ar-SA" b="1" u="sng" dirty="0">
                <a:solidFill>
                  <a:srgbClr val="002060"/>
                </a:solidFill>
              </a:rPr>
              <a:t>متى يعتبر المدين مخطئاً: </a:t>
            </a:r>
            <a:r>
              <a:rPr lang="ar-SA" b="1" dirty="0"/>
              <a:t>يعتبر المدين مخطئاً إذا لم يقم بتنفيذ التزامه فتنهض مسؤوليته العقدية مما يتوجب عليه تعويض الدائن عما أصابه من ضرر، سواء كان عدم التنفيذ ناشئاً عن عمد او عن إهمال وتقصير.</a:t>
            </a:r>
            <a:endParaRPr lang="ar-IQ" b="1" dirty="0"/>
          </a:p>
          <a:p>
            <a:pPr>
              <a:buNone/>
            </a:pPr>
            <a:endParaRPr lang="ar-IQ" b="1" dirty="0"/>
          </a:p>
          <a:p>
            <a:pPr>
              <a:buNone/>
            </a:pPr>
            <a:r>
              <a:rPr lang="ar-IQ" b="1" u="sng" dirty="0">
                <a:solidFill>
                  <a:srgbClr val="002060"/>
                </a:solidFill>
                <a:effectLst>
                  <a:outerShdw blurRad="38100" dist="38100" dir="2700000" algn="tl">
                    <a:srgbClr val="000000">
                      <a:alpha val="43137"/>
                    </a:srgbClr>
                  </a:outerShdw>
                </a:effectLst>
              </a:rPr>
              <a:t>س: </a:t>
            </a:r>
            <a:r>
              <a:rPr lang="ar-SA" b="1" u="sng" dirty="0">
                <a:solidFill>
                  <a:srgbClr val="002060"/>
                </a:solidFill>
                <a:effectLst>
                  <a:outerShdw blurRad="38100" dist="38100" dir="2700000" algn="tl">
                    <a:srgbClr val="000000">
                      <a:alpha val="43137"/>
                    </a:srgbClr>
                  </a:outerShdw>
                </a:effectLst>
              </a:rPr>
              <a:t>ولكن متى يعتبر المدين غير قائم بتنفيذ </a:t>
            </a:r>
            <a:r>
              <a:rPr lang="ar-SA" b="1" u="sng" dirty="0" err="1">
                <a:solidFill>
                  <a:srgbClr val="002060"/>
                </a:solidFill>
                <a:effectLst>
                  <a:outerShdw blurRad="38100" dist="38100" dir="2700000" algn="tl">
                    <a:srgbClr val="000000">
                      <a:alpha val="43137"/>
                    </a:srgbClr>
                  </a:outerShdw>
                </a:effectLst>
              </a:rPr>
              <a:t>التزامه؟</a:t>
            </a:r>
            <a:r>
              <a:rPr lang="ar-SA" b="1" u="sng" dirty="0">
                <a:solidFill>
                  <a:srgbClr val="002060"/>
                </a:solidFill>
                <a:effectLst>
                  <a:outerShdw blurRad="38100" dist="38100" dir="2700000" algn="tl">
                    <a:srgbClr val="000000">
                      <a:alpha val="43137"/>
                    </a:srgbClr>
                  </a:outerShdw>
                </a:effectLst>
              </a:rPr>
              <a:t> </a:t>
            </a:r>
            <a:r>
              <a:rPr lang="ar-SA" b="1" dirty="0"/>
              <a:t>للإجابة عن هذا السؤال يجب التمييز بين الالتزام بتحقيق نتيجة والالتزام ببذل عناية.</a:t>
            </a:r>
            <a:endParaRPr lang="ar-IQ" b="1" dirty="0"/>
          </a:p>
          <a:p>
            <a:pPr>
              <a:buNone/>
            </a:pPr>
            <a:endParaRPr lang="en-US" dirty="0"/>
          </a:p>
          <a:p>
            <a:pPr>
              <a:buNone/>
            </a:pPr>
            <a:r>
              <a:rPr lang="ar-SA" b="1" u="sng" dirty="0" err="1"/>
              <a:t>1ـ</a:t>
            </a:r>
            <a:r>
              <a:rPr lang="ar-SA" b="1" u="sng" dirty="0"/>
              <a:t> في الالتزام بتحقيق </a:t>
            </a:r>
            <a:r>
              <a:rPr lang="ar-SA" b="1" u="sng" dirty="0" err="1"/>
              <a:t>نتيجة </a:t>
            </a:r>
            <a:r>
              <a:rPr lang="ar-SA" b="1" u="sng" dirty="0"/>
              <a:t>(غاية</a:t>
            </a:r>
            <a:r>
              <a:rPr lang="ar-SA" b="1" dirty="0"/>
              <a:t>): يعتبر المدين مخلاً بتنفيذ التزامه إذا لم يحقق النتيجة التي التزم </a:t>
            </a:r>
            <a:r>
              <a:rPr lang="ar-SA" b="1" dirty="0" err="1"/>
              <a:t>بتحقيقها.</a:t>
            </a:r>
            <a:r>
              <a:rPr lang="ar-SA" b="1" dirty="0"/>
              <a:t> فالتزام البائع هو التزام بتحقيق نتيجة هي تسليم المبيع إلى المشتري، فإذا لم يقم بذلك يعتبر مخلاً بالتزامه وتحققت مسؤوليته التعاقدية، وكذلك إذا كان محل التزام المدين الامتناع عن القيام بعمل وقام به.</a:t>
            </a:r>
            <a:r>
              <a:rPr lang="ar-IQ" b="1" dirty="0"/>
              <a:t> فاذا قام المدين بالعمل الذي التزم بتركه فلا يمكن عندئذ تحقق الغاية التي التزم بتحقيقها وبالتالي قد اخل بتنفيذ التزامه وتححق مسؤوليته التعاقدية.</a:t>
            </a:r>
          </a:p>
          <a:p>
            <a:pPr>
              <a:buNone/>
            </a:pPr>
            <a:endParaRPr lang="en-US" dirty="0"/>
          </a:p>
          <a:p>
            <a:pPr>
              <a:buNone/>
            </a:pPr>
            <a:r>
              <a:rPr lang="ar-SA" b="1" dirty="0" err="1"/>
              <a:t>2ـ</a:t>
            </a:r>
            <a:r>
              <a:rPr lang="ar-SA" b="1" dirty="0"/>
              <a:t> </a:t>
            </a:r>
            <a:r>
              <a:rPr lang="ar-SA" b="1" u="sng" dirty="0"/>
              <a:t>في الالتزام ببذل عناية</a:t>
            </a:r>
            <a:r>
              <a:rPr lang="ar-SA" b="1" dirty="0"/>
              <a:t>: يعتبر المدين قد أخل بالتزامه إذا لم يبذل في تنفيذه العناية المطلوبة.</a:t>
            </a:r>
            <a:r>
              <a:rPr lang="ar-IQ" b="1" dirty="0"/>
              <a:t> </a:t>
            </a:r>
            <a:r>
              <a:rPr lang="ar-SA" b="1" dirty="0"/>
              <a:t>كالطبيب الذي يلتزم بمعالجة المريض فإذا لم يبذل العناية اللازمة في معالجة المريض يعتبر مخلاً بتنفيذ التزامه وتحققت مسؤوليته العقدية، وكذلك الأمر بالنسبة للمحامي إذا لم يبذل العناية اللازمة للسير في الدعوى.</a:t>
            </a:r>
            <a:endParaRPr lang="ar-IQ" b="1" dirty="0"/>
          </a:p>
          <a:p>
            <a:pPr>
              <a:buNone/>
            </a:pPr>
            <a:endParaRPr lang="en-US" dirty="0"/>
          </a:p>
          <a:p>
            <a:pPr>
              <a:buNone/>
            </a:pPr>
            <a:r>
              <a:rPr lang="ar-SA" b="1" u="sng" dirty="0"/>
              <a:t>مقدار العناية المطلوبة في الالتزام ببذل عناية: </a:t>
            </a:r>
            <a:r>
              <a:rPr lang="ar-SA" b="1" dirty="0"/>
              <a:t>على المدين ان يبذل في تنفيذ التزامه العناية التي يبذلها الرجل المتوسط أو المعتاد، فإذا بذل هذا القدر من العناية فانه يكون قد وفى بالتزامه ولو لم تتحقق النتيجة المطلوبة، ولكن قد ينص </a:t>
            </a:r>
            <a:r>
              <a:rPr lang="ar-SA" b="1" dirty="0">
                <a:hlinkClick r:id="rId3"/>
              </a:rPr>
              <a:t>القانون</a:t>
            </a:r>
            <a:r>
              <a:rPr lang="ar-SA" b="1" dirty="0"/>
              <a:t> على خلافه، كأن يوجب على المدين ان يبذل أكثر من العناية التي يبذلها في شؤونه الخاصة.</a:t>
            </a:r>
            <a:endParaRPr lang="en-US" dirty="0"/>
          </a:p>
          <a:p>
            <a:pPr>
              <a:buNone/>
            </a:pPr>
            <a:r>
              <a:rPr lang="ar-SA" b="1" dirty="0"/>
              <a:t>فذا كانت الوكالة بلا اجر فلا يطلب من الوكيل ان يبذل من العناية أكثر مما يبذله في شؤونه الخاصة.</a:t>
            </a:r>
            <a:endParaRPr lang="ar-IQ" b="1" dirty="0"/>
          </a:p>
          <a:p>
            <a:pPr>
              <a:buNone/>
            </a:pPr>
            <a:endParaRPr lang="en-US" dirty="0"/>
          </a:p>
          <a:p>
            <a:pPr>
              <a:buNone/>
            </a:pPr>
            <a:r>
              <a:rPr lang="ar-SA" b="1" u="sng" dirty="0">
                <a:solidFill>
                  <a:srgbClr val="002060"/>
                </a:solidFill>
                <a:effectLst>
                  <a:outerShdw blurRad="38100" dist="38100" dir="2700000" algn="tl">
                    <a:srgbClr val="000000">
                      <a:alpha val="43137"/>
                    </a:srgbClr>
                  </a:outerShdw>
                </a:effectLst>
              </a:rPr>
              <a:t>نظرية تدرج الخطأ</a:t>
            </a:r>
            <a:r>
              <a:rPr lang="ar-SA" b="1" dirty="0"/>
              <a:t>:كان فقهاء </a:t>
            </a:r>
            <a:r>
              <a:rPr lang="ar-SA" b="1" dirty="0">
                <a:hlinkClick r:id="rId3"/>
              </a:rPr>
              <a:t>القانون</a:t>
            </a:r>
            <a:r>
              <a:rPr lang="ar-SA" b="1" dirty="0"/>
              <a:t> الفرنسي القديم يقسمون الخطأ العقدي إلى ثلاث درجات، كما يأتي:</a:t>
            </a:r>
            <a:endParaRPr lang="en-US" dirty="0"/>
          </a:p>
          <a:p>
            <a:pPr marL="514350" indent="-514350">
              <a:buFont typeface="+mj-lt"/>
              <a:buAutoNum type="arabicPeriod"/>
            </a:pPr>
            <a:r>
              <a:rPr lang="ar-SA" b="1" dirty="0"/>
              <a:t>الخطأ الجسيم: هو الخطأ الذي لا يرتكبه أشد الناس إهمالا وهو اقرب إلى العمد ويلحق </a:t>
            </a:r>
            <a:r>
              <a:rPr lang="ar-SA" b="1" dirty="0" err="1"/>
              <a:t>به.</a:t>
            </a:r>
            <a:endParaRPr lang="en-US" dirty="0"/>
          </a:p>
          <a:p>
            <a:pPr marL="514350" indent="-514350">
              <a:buFont typeface="+mj-lt"/>
              <a:buAutoNum type="arabicPeriod"/>
            </a:pPr>
            <a:r>
              <a:rPr lang="ar-SA" b="1" dirty="0"/>
              <a:t>والخطأ اليسير: وهو الخطأ الذي لا يرتكبه المتوسط او المعتاد من الناس.</a:t>
            </a:r>
            <a:endParaRPr lang="en-US" dirty="0"/>
          </a:p>
          <a:p>
            <a:pPr marL="514350" indent="-514350">
              <a:buFont typeface="+mj-lt"/>
              <a:buAutoNum type="arabicPeriod"/>
            </a:pPr>
            <a:r>
              <a:rPr lang="ar-SA" b="1" dirty="0"/>
              <a:t>والخطأ التافه: وهو الخطأ الذي لا يرتكبه الشخص الحازم الحريص في أموره</a:t>
            </a:r>
          </a:p>
          <a:p>
            <a:pPr marL="514350" indent="-514350">
              <a:buFont typeface="+mj-lt"/>
              <a:buAutoNum type="arabicPeriod"/>
            </a:pPr>
            <a:r>
              <a:rPr lang="ar-SA" b="1" u="sng" dirty="0">
                <a:solidFill>
                  <a:srgbClr val="FF0000"/>
                </a:solidFill>
              </a:rPr>
              <a:t>وقد هجر الفقه الحديث هذه النظرية واخذ بفكرة وحدة الخطأ.</a:t>
            </a:r>
            <a:endParaRPr lang="ar-IQ" dirty="0"/>
          </a:p>
        </p:txBody>
      </p:sp>
      <p:sp>
        <p:nvSpPr>
          <p:cNvPr id="2" name="Slide Number Placeholder 1"/>
          <p:cNvSpPr>
            <a:spLocks noGrp="1"/>
          </p:cNvSpPr>
          <p:nvPr>
            <p:ph type="sldNum" sz="quarter" idx="12"/>
          </p:nvPr>
        </p:nvSpPr>
        <p:spPr/>
        <p:txBody>
          <a:bodyPr/>
          <a:lstStyle/>
          <a:p>
            <a:fld id="{6B82A1EA-A036-406B-BE95-DF6A961EECFA}" type="slidenum">
              <a:rPr lang="ar-IQ" smtClean="0"/>
              <a:pPr/>
              <a:t>10</a:t>
            </a:fld>
            <a:endParaRPr lang="ar-IQ"/>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036496" cy="6858000"/>
          </a:xfrm>
        </p:spPr>
        <p:txBody>
          <a:bodyPr>
            <a:normAutofit lnSpcReduction="10000"/>
          </a:bodyPr>
          <a:lstStyle/>
          <a:p>
            <a:pPr>
              <a:buNone/>
            </a:pPr>
            <a:endParaRPr lang="ar-IQ" b="1" dirty="0"/>
          </a:p>
          <a:p>
            <a:pPr>
              <a:buNone/>
            </a:pPr>
            <a:r>
              <a:rPr lang="ar-SA" b="1" u="sng" dirty="0">
                <a:solidFill>
                  <a:srgbClr val="FF0000"/>
                </a:solidFill>
              </a:rPr>
              <a:t> </a:t>
            </a:r>
            <a:r>
              <a:rPr lang="ar-SA" b="1" dirty="0"/>
              <a:t>وكان هؤلاء الفقهاء يقسمون العقود تبعاً لذلك إلى طوائف ثلاث:</a:t>
            </a:r>
            <a:endParaRPr lang="en-US" dirty="0"/>
          </a:p>
          <a:p>
            <a:pPr marL="624078" indent="-514350">
              <a:buFont typeface="+mj-lt"/>
              <a:buAutoNum type="arabicPeriod"/>
            </a:pPr>
            <a:r>
              <a:rPr lang="ar-SA" b="1" dirty="0"/>
              <a:t>ـ عقد يعقد لمصلحة الدائن كالوديعة وفيه يسأل المدين عن خطئه الجسيم فقط.</a:t>
            </a:r>
            <a:endParaRPr lang="en-US" dirty="0"/>
          </a:p>
          <a:p>
            <a:pPr marL="624078" indent="-514350">
              <a:buFont typeface="+mj-lt"/>
              <a:buAutoNum type="arabicPeriod"/>
            </a:pPr>
            <a:r>
              <a:rPr lang="ar-SA" b="1" dirty="0"/>
              <a:t>ـ عقد يعقد لمصلحة كلا المتعاقدين، كما في عقود </a:t>
            </a:r>
            <a:r>
              <a:rPr lang="ar-SA" b="1" dirty="0" err="1"/>
              <a:t>المعاوضة</a:t>
            </a:r>
            <a:r>
              <a:rPr lang="ar-SA" b="1" dirty="0"/>
              <a:t>، وفيه يسأل المدين عن خطئه اليسير.</a:t>
            </a:r>
            <a:endParaRPr lang="en-US" dirty="0"/>
          </a:p>
          <a:p>
            <a:pPr marL="624078" indent="-514350">
              <a:buFont typeface="+mj-lt"/>
              <a:buAutoNum type="arabicPeriod"/>
            </a:pPr>
            <a:r>
              <a:rPr lang="ar-SA" b="1" dirty="0"/>
              <a:t>ـ عقد يعقد لمصلحة المدين وحده، كالعارية، وفيه يسأل المدين عن خطئه التافه.</a:t>
            </a:r>
            <a:endParaRPr lang="ar-IQ" b="1" dirty="0"/>
          </a:p>
          <a:p>
            <a:pPr marL="624078" indent="-514350">
              <a:buFont typeface="+mj-lt"/>
              <a:buAutoNum type="arabicPeriod"/>
            </a:pPr>
            <a:endParaRPr lang="en-US" dirty="0"/>
          </a:p>
          <a:p>
            <a:pPr>
              <a:buNone/>
            </a:pPr>
            <a:r>
              <a:rPr lang="ar-SA" b="1" dirty="0"/>
              <a:t>وجاء في </a:t>
            </a:r>
            <a:r>
              <a:rPr lang="ar-SA" b="1" dirty="0" err="1"/>
              <a:t>المادة </a:t>
            </a:r>
            <a:r>
              <a:rPr lang="ar-SA" b="1" dirty="0"/>
              <a:t>(170) مدني عراقي من </a:t>
            </a:r>
            <a:r>
              <a:rPr lang="ar-SA" b="1" dirty="0" err="1"/>
              <a:t>انه </a:t>
            </a:r>
            <a:r>
              <a:rPr lang="ar-SA" b="1" dirty="0"/>
              <a:t>( إذا جاوز الضرر قيمة التعويض ألاتفاقي </a:t>
            </a:r>
            <a:r>
              <a:rPr lang="ar-IQ" b="1" dirty="0"/>
              <a:t>ف</a:t>
            </a:r>
            <a:r>
              <a:rPr lang="ar-SA" b="1" dirty="0"/>
              <a:t>لا يجوز للدائن ان يطالب بأكثر من هذه القيمة إلا إذا اثبت ان المدين قد ارتكب غشاً او خطئاً جسيماً).</a:t>
            </a:r>
            <a:endParaRPr lang="ar-IQ" b="1" dirty="0"/>
          </a:p>
          <a:p>
            <a:pPr>
              <a:buNone/>
            </a:pPr>
            <a:endParaRPr lang="ar-IQ" b="1" dirty="0"/>
          </a:p>
          <a:p>
            <a:pPr>
              <a:buNone/>
            </a:pPr>
            <a:endParaRPr lang="ar-IQ" b="1" dirty="0"/>
          </a:p>
          <a:p>
            <a:pPr>
              <a:buNone/>
            </a:pPr>
            <a:r>
              <a:rPr lang="ar-SA" b="1" u="sng" dirty="0">
                <a:solidFill>
                  <a:srgbClr val="FF0000"/>
                </a:solidFill>
                <a:effectLst>
                  <a:outerShdw blurRad="38100" dist="38100" dir="2700000" algn="tl">
                    <a:srgbClr val="000000">
                      <a:alpha val="43137"/>
                    </a:srgbClr>
                  </a:outerShdw>
                </a:effectLst>
              </a:rPr>
              <a:t>إثبات الخطأ: </a:t>
            </a:r>
            <a:r>
              <a:rPr lang="ar-SA" b="1" dirty="0"/>
              <a:t>القاعدة العامة في الإثبات ان البينة على المدعي، ولما كان الدائن هو المدعي فعليه يقع عبأ إثبات عدم قيام المدين بتنفيذ التزامه فان أثبت ذلك ف</a:t>
            </a:r>
            <a:r>
              <a:rPr lang="ar-SA" b="1" dirty="0">
                <a:hlinkClick r:id="rId3"/>
              </a:rPr>
              <a:t>القانون</a:t>
            </a:r>
            <a:r>
              <a:rPr lang="ar-SA" b="1" dirty="0"/>
              <a:t> يفترض خطأ </a:t>
            </a:r>
            <a:r>
              <a:rPr lang="ar-SA" b="1" dirty="0" err="1"/>
              <a:t>المدين </a:t>
            </a:r>
            <a:r>
              <a:rPr lang="ar-SA" b="1" dirty="0"/>
              <a:t>، ولكنه افتراض غير </a:t>
            </a:r>
            <a:r>
              <a:rPr lang="ar-SA" b="1" dirty="0" err="1"/>
              <a:t>قاطع </a:t>
            </a:r>
            <a:r>
              <a:rPr lang="ar-SA" b="1" dirty="0"/>
              <a:t>، فيستطيع المدين ان يتخلص من المسؤولية بأن يثبت ان عدم تنفيذه لالتزامه لا يعود لخطئه بل لسبب أجنبي لا يد له فيه.</a:t>
            </a:r>
            <a:endParaRPr lang="ar-IQ" b="1" dirty="0"/>
          </a:p>
          <a:p>
            <a:pPr>
              <a:buNone/>
            </a:pPr>
            <a:endParaRPr lang="en-US" dirty="0"/>
          </a:p>
          <a:p>
            <a:pPr>
              <a:buNone/>
            </a:pPr>
            <a:endParaRPr lang="en-US" dirty="0"/>
          </a:p>
          <a:p>
            <a:endParaRPr lang="ar-IQ" dirty="0"/>
          </a:p>
        </p:txBody>
      </p:sp>
      <p:sp>
        <p:nvSpPr>
          <p:cNvPr id="3" name="Slide Number Placeholder 2"/>
          <p:cNvSpPr>
            <a:spLocks noGrp="1"/>
          </p:cNvSpPr>
          <p:nvPr>
            <p:ph type="sldNum" sz="quarter" idx="12"/>
          </p:nvPr>
        </p:nvSpPr>
        <p:spPr/>
        <p:txBody>
          <a:bodyPr/>
          <a:lstStyle/>
          <a:p>
            <a:fld id="{6B82A1EA-A036-406B-BE95-DF6A961EECFA}" type="slidenum">
              <a:rPr lang="ar-IQ" smtClean="0"/>
              <a:pPr/>
              <a:t>11</a:t>
            </a:fld>
            <a:endParaRPr lang="ar-IQ"/>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8D2DCF-795D-4BD4-D587-25CBFD7C60FD}"/>
              </a:ext>
            </a:extLst>
          </p:cNvPr>
          <p:cNvSpPr>
            <a:spLocks noGrp="1"/>
          </p:cNvSpPr>
          <p:nvPr>
            <p:ph idx="1"/>
          </p:nvPr>
        </p:nvSpPr>
        <p:spPr>
          <a:xfrm>
            <a:off x="143508" y="168275"/>
            <a:ext cx="8820980" cy="6553200"/>
          </a:xfrm>
        </p:spPr>
        <p:txBody>
          <a:bodyPr>
            <a:normAutofit/>
          </a:bodyPr>
          <a:lstStyle/>
          <a:p>
            <a:r>
              <a:rPr lang="ar-SA" b="1" u="sng" dirty="0">
                <a:solidFill>
                  <a:srgbClr val="FF0000"/>
                </a:solidFill>
                <a:effectLst>
                  <a:outerShdw blurRad="38100" dist="38100" dir="2700000" algn="tl">
                    <a:srgbClr val="000000">
                      <a:alpha val="43137"/>
                    </a:srgbClr>
                  </a:outerShdw>
                </a:effectLst>
              </a:rPr>
              <a:t>المسؤولية التعاقدية عن فعل الغير</a:t>
            </a:r>
            <a:r>
              <a:rPr lang="ar-SA" b="1" dirty="0"/>
              <a:t>: قد يسأل الشخص مسؤولية عقدية عن فعل غيره إذا استخدم أشخاصا في تنفيذ التزامه. </a:t>
            </a:r>
            <a:r>
              <a:rPr lang="ar-SA" sz="2800" b="1" u="sng" dirty="0">
                <a:solidFill>
                  <a:srgbClr val="FF0000"/>
                </a:solidFill>
              </a:rPr>
              <a:t>كالمقاول</a:t>
            </a:r>
            <a:r>
              <a:rPr lang="ar-SA" b="1" dirty="0"/>
              <a:t> الذي يستخدم عمالاً في إقامة البناء الذي التزم بإقامته، فيكون مسؤولاً مسؤولية عقدية عن الضرر الذي يحدثه هؤلاء العمال فيدفع التعويض ومن يرجع عليهم بما دفعه للمتعاقد المضرور.</a:t>
            </a:r>
            <a:r>
              <a:rPr lang="en-US" b="1" dirty="0"/>
              <a:t> </a:t>
            </a:r>
            <a:r>
              <a:rPr lang="ar-IQ" b="1" dirty="0"/>
              <a:t>ومثال اخر </a:t>
            </a:r>
            <a:r>
              <a:rPr lang="ar-IQ" b="1" u="sng" dirty="0">
                <a:solidFill>
                  <a:srgbClr val="FF0000"/>
                </a:solidFill>
              </a:rPr>
              <a:t>المستأجر</a:t>
            </a:r>
            <a:r>
              <a:rPr lang="ar-IQ" b="1" dirty="0"/>
              <a:t> الذي يؤجر الدار الى شخص أخر (المستأجر من الباطن ) فيحدث المستأجر من الباطن اضرار  في الدار  فيكون  المستأجر الاول مسؤولا مسؤولية عقدية عن هذه الاضرار  تجاه المؤجر. والاشخاص الذي يسأل عنهم الشخص مسؤولية تعاقدية  هم الاشخاص الذي يستخدمهم او يستعين بهم او يحلهم محله في تنفيذ العقد وبعباره اخرى هم الاشخاص الذي يعهد اليهم فسي تنفيذ العقد.</a:t>
            </a:r>
          </a:p>
          <a:p>
            <a:endParaRPr lang="ar-IQ" b="1" dirty="0"/>
          </a:p>
          <a:p>
            <a:endParaRPr lang="ar-IQ" b="1" dirty="0"/>
          </a:p>
          <a:p>
            <a:r>
              <a:rPr lang="ar-IQ" dirty="0"/>
              <a:t> شرط المسؤولية التعاقدية عن فعل الغير:  ولا بد من تحقق لتحقق المسؤولية التعاقدية عن فعل الغير من وجود عقد صحيح بين المسؤول عن الضرر وبين الضرر, ومن ان يكون الغير الذي احدث الضرر  قد عهد اليه المسؤول عن الضرر في تنفيذ العقد.</a:t>
            </a:r>
          </a:p>
        </p:txBody>
      </p:sp>
      <p:sp>
        <p:nvSpPr>
          <p:cNvPr id="4" name="Slide Number Placeholder 3">
            <a:extLst>
              <a:ext uri="{FF2B5EF4-FFF2-40B4-BE49-F238E27FC236}">
                <a16:creationId xmlns:a16="http://schemas.microsoft.com/office/drawing/2014/main" id="{1B015894-8B9B-88F2-670B-71CF0F913399}"/>
              </a:ext>
            </a:extLst>
          </p:cNvPr>
          <p:cNvSpPr>
            <a:spLocks noGrp="1"/>
          </p:cNvSpPr>
          <p:nvPr>
            <p:ph type="sldNum" sz="quarter" idx="12"/>
          </p:nvPr>
        </p:nvSpPr>
        <p:spPr/>
        <p:txBody>
          <a:bodyPr/>
          <a:lstStyle/>
          <a:p>
            <a:fld id="{6B82A1EA-A036-406B-BE95-DF6A961EECFA}" type="slidenum">
              <a:rPr lang="ar-IQ" smtClean="0"/>
              <a:pPr/>
              <a:t>12</a:t>
            </a:fld>
            <a:endParaRPr lang="ar-IQ"/>
          </a:p>
        </p:txBody>
      </p:sp>
    </p:spTree>
    <p:extLst>
      <p:ext uri="{BB962C8B-B14F-4D97-AF65-F5344CB8AC3E}">
        <p14:creationId xmlns:p14="http://schemas.microsoft.com/office/powerpoint/2010/main" val="911458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48D527-7CC0-703D-D5EA-EE5B6B9CF5B8}"/>
              </a:ext>
            </a:extLst>
          </p:cNvPr>
          <p:cNvSpPr>
            <a:spLocks noGrp="1"/>
          </p:cNvSpPr>
          <p:nvPr>
            <p:ph idx="1"/>
          </p:nvPr>
        </p:nvSpPr>
        <p:spPr>
          <a:xfrm>
            <a:off x="107504" y="44623"/>
            <a:ext cx="8928992" cy="6676851"/>
          </a:xfrm>
        </p:spPr>
        <p:txBody>
          <a:bodyPr/>
          <a:lstStyle/>
          <a:p>
            <a:r>
              <a:rPr lang="ar-IQ" dirty="0"/>
              <a:t>القانون المدني العراقي لم يضع القانون المدني العراقي نصا عاما في المسؤولية العقدية عن فعل الغير , ولكنه نص بصورة غير مباشرة في العبارة  الاخيرة  من الفقرة الثانية من المادة  </a:t>
            </a:r>
            <a:r>
              <a:rPr lang="ar-IQ" b="1" u="sng" dirty="0">
                <a:solidFill>
                  <a:srgbClr val="FF0000"/>
                </a:solidFill>
              </a:rPr>
              <a:t>259</a:t>
            </a:r>
            <a:r>
              <a:rPr lang="ar-IQ" dirty="0"/>
              <a:t> " </a:t>
            </a:r>
            <a:r>
              <a:rPr lang="ar-IQ" b="0" i="0" dirty="0">
                <a:solidFill>
                  <a:srgbClr val="555555"/>
                </a:solidFill>
                <a:effectLst/>
                <a:latin typeface="Source Sans Pro" panose="020F0502020204030204" pitchFamily="34" charset="0"/>
              </a:rPr>
              <a:t>2 – وكذلك يجوز الاتفاق على اعفاء المدين من كل مسؤولية تترتب على عدم تنفيذ التزامه التعاقدي الا التي تنشأ عن غشه او عن خطأه الجسيم، </a:t>
            </a:r>
            <a:r>
              <a:rPr lang="ar-IQ" b="1" i="0" u="sng" dirty="0">
                <a:solidFill>
                  <a:srgbClr val="FF0000"/>
                </a:solidFill>
                <a:effectLst/>
                <a:latin typeface="Source Sans Pro" panose="020F0502020204030204" pitchFamily="34" charset="0"/>
              </a:rPr>
              <a:t>ومع ذلك يجوز للمدين ان يشترط عدم مسؤوليته من الغش او الخطأ الجسيم الذي يقع من اشخاص يستخدمهم في تنفيذ التزامه.</a:t>
            </a:r>
            <a:br>
              <a:rPr lang="ar-IQ" b="1" u="sng" dirty="0">
                <a:solidFill>
                  <a:srgbClr val="FF0000"/>
                </a:solidFill>
              </a:rPr>
            </a:br>
            <a:endParaRPr lang="en-US" b="1" u="sng" dirty="0">
              <a:solidFill>
                <a:srgbClr val="FF0000"/>
              </a:solidFill>
            </a:endParaRPr>
          </a:p>
          <a:p>
            <a:endParaRPr lang="ar-IQ" dirty="0"/>
          </a:p>
          <a:p>
            <a:r>
              <a:rPr lang="ar-IQ" dirty="0"/>
              <a:t> فهذا النص لا يضع قاعدة عامة في المسؤولية التعاقدية عن فعل الغير, ولكن هذه المسؤولية تستفاد ضمنا من مفهمومه المخالف . فهو يجيز للمدين ان يشترط عدم مسؤوليته عن الغش والخطأ الجسيم الذي يقع من الاشخاص الذي يستخدمهم في تنفيذ التزامه, </a:t>
            </a:r>
            <a:r>
              <a:rPr lang="ar-IQ" u="sng" dirty="0">
                <a:solidFill>
                  <a:srgbClr val="FF0000"/>
                </a:solidFill>
              </a:rPr>
              <a:t>ومعنى هذا انه يسأل تعاقديا عن افعال هؤلاء الاشخاص ويجوز له ان يشترط عدم مسؤليته عن الخطأ الذي قد يرتكبونه عند تنفيذهم للالتزام الذي عهد اليهم في تنفيذه.</a:t>
            </a:r>
          </a:p>
          <a:p>
            <a:endParaRPr lang="ar-IQ" u="sng" dirty="0">
              <a:solidFill>
                <a:srgbClr val="FF0000"/>
              </a:solidFill>
            </a:endParaRPr>
          </a:p>
          <a:p>
            <a:r>
              <a:rPr lang="ar-IQ" dirty="0"/>
              <a:t>رجوع المتعاقد على الغير:  واذا الزم المتعاقد بتعويض الضرر الذي احدثه الغير عهد اليه في تنفيذ التزامه كان له ان يرجع عليه بما دفعه بما دفعه من تعويض الى الطرف الاخر.</a:t>
            </a:r>
          </a:p>
          <a:p>
            <a:endParaRPr lang="en-US" dirty="0"/>
          </a:p>
        </p:txBody>
      </p:sp>
      <p:sp>
        <p:nvSpPr>
          <p:cNvPr id="4" name="Slide Number Placeholder 3">
            <a:extLst>
              <a:ext uri="{FF2B5EF4-FFF2-40B4-BE49-F238E27FC236}">
                <a16:creationId xmlns:a16="http://schemas.microsoft.com/office/drawing/2014/main" id="{59351A20-E38E-A07C-8535-A4BFC2527BE4}"/>
              </a:ext>
            </a:extLst>
          </p:cNvPr>
          <p:cNvSpPr>
            <a:spLocks noGrp="1"/>
          </p:cNvSpPr>
          <p:nvPr>
            <p:ph type="sldNum" sz="quarter" idx="12"/>
          </p:nvPr>
        </p:nvSpPr>
        <p:spPr/>
        <p:txBody>
          <a:bodyPr/>
          <a:lstStyle/>
          <a:p>
            <a:fld id="{6B82A1EA-A036-406B-BE95-DF6A961EECFA}" type="slidenum">
              <a:rPr lang="ar-IQ" smtClean="0"/>
              <a:pPr/>
              <a:t>13</a:t>
            </a:fld>
            <a:endParaRPr lang="ar-IQ"/>
          </a:p>
        </p:txBody>
      </p:sp>
    </p:spTree>
    <p:extLst>
      <p:ext uri="{BB962C8B-B14F-4D97-AF65-F5344CB8AC3E}">
        <p14:creationId xmlns:p14="http://schemas.microsoft.com/office/powerpoint/2010/main" val="3309378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92C7C0-B301-5CA2-CE7D-D9011501ED15}"/>
              </a:ext>
            </a:extLst>
          </p:cNvPr>
          <p:cNvSpPr>
            <a:spLocks noGrp="1"/>
          </p:cNvSpPr>
          <p:nvPr>
            <p:ph idx="1"/>
          </p:nvPr>
        </p:nvSpPr>
        <p:spPr>
          <a:xfrm>
            <a:off x="35496" y="136525"/>
            <a:ext cx="9108504" cy="6584949"/>
          </a:xfrm>
        </p:spPr>
        <p:txBody>
          <a:bodyPr>
            <a:normAutofit/>
          </a:bodyPr>
          <a:lstStyle/>
          <a:p>
            <a:pPr algn="ctr">
              <a:buNone/>
            </a:pPr>
            <a:r>
              <a:rPr lang="ar-IQ" b="1" u="sng" dirty="0">
                <a:solidFill>
                  <a:srgbClr val="FF0000"/>
                </a:solidFill>
                <a:effectLst>
                  <a:outerShdw blurRad="38100" dist="38100" dir="2700000" algn="tl">
                    <a:srgbClr val="000000">
                      <a:alpha val="43137"/>
                    </a:srgbClr>
                  </a:outerShdw>
                </a:effectLst>
              </a:rPr>
              <a:t>الركن</a:t>
            </a:r>
            <a:r>
              <a:rPr lang="ar-SA" b="1" u="sng" dirty="0">
                <a:solidFill>
                  <a:srgbClr val="FF0000"/>
                </a:solidFill>
                <a:effectLst>
                  <a:outerShdw blurRad="38100" dist="38100" dir="2700000" algn="tl">
                    <a:srgbClr val="000000">
                      <a:alpha val="43137"/>
                    </a:srgbClr>
                  </a:outerShdw>
                </a:effectLst>
              </a:rPr>
              <a:t> الثاني</a:t>
            </a:r>
            <a:r>
              <a:rPr lang="ar-IQ" b="1" u="sng" dirty="0">
                <a:solidFill>
                  <a:srgbClr val="FF0000"/>
                </a:solidFill>
                <a:effectLst>
                  <a:outerShdw blurRad="38100" dist="38100" dir="2700000" algn="tl">
                    <a:srgbClr val="000000">
                      <a:alpha val="43137"/>
                    </a:srgbClr>
                  </a:outerShdw>
                </a:effectLst>
              </a:rPr>
              <a:t>/ </a:t>
            </a:r>
            <a:r>
              <a:rPr lang="ar-SA" b="1" u="sng" dirty="0">
                <a:solidFill>
                  <a:srgbClr val="FF0000"/>
                </a:solidFill>
                <a:effectLst>
                  <a:outerShdw blurRad="38100" dist="38100" dir="2700000" algn="tl">
                    <a:srgbClr val="000000">
                      <a:alpha val="43137"/>
                    </a:srgbClr>
                  </a:outerShdw>
                </a:effectLst>
              </a:rPr>
              <a:t>الضـــــرر</a:t>
            </a:r>
            <a:endParaRPr lang="ar-IQ" b="1" u="sng" dirty="0">
              <a:solidFill>
                <a:srgbClr val="FF0000"/>
              </a:solidFill>
              <a:effectLst>
                <a:outerShdw blurRad="38100" dist="38100" dir="2700000" algn="tl">
                  <a:srgbClr val="000000">
                    <a:alpha val="43137"/>
                  </a:srgbClr>
                </a:outerShdw>
              </a:effectLst>
            </a:endParaRPr>
          </a:p>
          <a:p>
            <a:pPr>
              <a:buNone/>
            </a:pPr>
            <a:r>
              <a:rPr lang="ar-SA" b="1" dirty="0">
                <a:solidFill>
                  <a:schemeClr val="tx2"/>
                </a:solidFill>
              </a:rPr>
              <a:t>1ـ </a:t>
            </a:r>
            <a:r>
              <a:rPr lang="ar-SA" b="1" dirty="0">
                <a:solidFill>
                  <a:srgbClr val="C00000"/>
                </a:solidFill>
              </a:rPr>
              <a:t>لا </a:t>
            </a:r>
            <a:r>
              <a:rPr lang="ar-SA" b="1" u="sng" dirty="0">
                <a:solidFill>
                  <a:srgbClr val="C00000"/>
                </a:solidFill>
                <a:effectLst>
                  <a:outerShdw blurRad="38100" dist="38100" dir="2700000" algn="tl">
                    <a:srgbClr val="000000">
                      <a:alpha val="43137"/>
                    </a:srgbClr>
                  </a:outerShdw>
                </a:effectLst>
              </a:rPr>
              <a:t>مسؤولية حيث لا ضرر</a:t>
            </a:r>
            <a:r>
              <a:rPr lang="ar-SA" b="1" dirty="0">
                <a:solidFill>
                  <a:schemeClr val="tx2"/>
                </a:solidFill>
              </a:rPr>
              <a:t>: </a:t>
            </a:r>
            <a:r>
              <a:rPr lang="ar-SA" b="1" dirty="0"/>
              <a:t>تدور المسؤولية </a:t>
            </a:r>
            <a:r>
              <a:rPr lang="ar-IQ" b="1" dirty="0"/>
              <a:t>المدنية</a:t>
            </a:r>
            <a:r>
              <a:rPr lang="ar-SA" b="1" dirty="0"/>
              <a:t>، عقدية كانت أم تقصيرية، مع الضرر وجوداً وعدماً وشدة وضعفاً، فلا مسؤولية حيث لا ضرر. وعب</a:t>
            </a:r>
            <a:r>
              <a:rPr lang="ar-IQ" b="1" dirty="0"/>
              <a:t>ء</a:t>
            </a:r>
            <a:r>
              <a:rPr lang="ar-SA" b="1" dirty="0"/>
              <a:t> إثبات الضرر يقع على عاتق الدائن لأنه هو الذي يدعيه، فلا يكفي تحقق إخلال المدين بالتزامه </a:t>
            </a:r>
            <a:r>
              <a:rPr lang="ar-IQ" b="1" dirty="0"/>
              <a:t>با</a:t>
            </a:r>
            <a:r>
              <a:rPr lang="ar-SA" b="1" dirty="0"/>
              <a:t>لقول بوقوع الضرر، فقد لا يترتب على ذلك إي ضرر للدائن.</a:t>
            </a:r>
            <a:endParaRPr lang="ar-IQ" b="1" dirty="0"/>
          </a:p>
          <a:p>
            <a:pPr>
              <a:buNone/>
            </a:pPr>
            <a:r>
              <a:rPr lang="ar-IQ" b="1" dirty="0"/>
              <a:t>مثال ذلك اشترى شخص سيارة واتفق مع البائع على ان يكون التسليم في تاريخ معين, ولكن البائع تأخر  في التسليم بضعة ايام , فمجرد تأخر البائع في التسليم في الميعاد المتفق عليه لا يكفي  للقول بحصول ضرر للمشتري , بل يجب على هذا  الاخير ان يثبت الضرر الذي اصابه  من جراء هذا التأخر في التسليم.</a:t>
            </a:r>
          </a:p>
          <a:p>
            <a:pPr>
              <a:buNone/>
            </a:pPr>
            <a:endParaRPr lang="en-US" dirty="0"/>
          </a:p>
          <a:p>
            <a:pPr>
              <a:buNone/>
            </a:pPr>
            <a:r>
              <a:rPr lang="ar-SA" b="1" dirty="0"/>
              <a:t>استثناء: أعفى </a:t>
            </a:r>
            <a:r>
              <a:rPr lang="ar-SA" b="1" dirty="0">
                <a:hlinkClick r:id="rId2"/>
              </a:rPr>
              <a:t>القانون</a:t>
            </a:r>
            <a:r>
              <a:rPr lang="ar-SA" b="1" dirty="0"/>
              <a:t> الدائن من إثبات الضرر في حالة إذا كان محل التزام المدين دفع مبلغ من النقود،فيلتزم المدين بدفع فوائد عن المدة التي تأخر فيها في الدفع تعرف </a:t>
            </a:r>
            <a:r>
              <a:rPr lang="ar-SA" b="1" u="sng" dirty="0">
                <a:solidFill>
                  <a:srgbClr val="C00000"/>
                </a:solidFill>
              </a:rPr>
              <a:t>بالفوائد التأخيرية. </a:t>
            </a:r>
            <a:r>
              <a:rPr lang="ar-IQ" b="1" u="sng" dirty="0">
                <a:solidFill>
                  <a:srgbClr val="C00000"/>
                </a:solidFill>
              </a:rPr>
              <a:t> </a:t>
            </a:r>
            <a:r>
              <a:rPr lang="ar-IQ" b="1" dirty="0"/>
              <a:t>طبقا للفقرة الاولى من ال</a:t>
            </a:r>
            <a:r>
              <a:rPr lang="ar-IQ" b="0" i="0" dirty="0">
                <a:solidFill>
                  <a:srgbClr val="555555"/>
                </a:solidFill>
                <a:effectLst/>
                <a:latin typeface="Source Sans Pro" panose="020B0503030403020204" pitchFamily="34" charset="0"/>
              </a:rPr>
              <a:t>مادة 173 " 1 – لا يشترط لاستحقاق فوائد التأخير قانونية كانت او اتفاقية ان يثبت الدائن ضرراً لحقه من هذا التأخير".</a:t>
            </a:r>
            <a:br>
              <a:rPr lang="ar-IQ" dirty="0"/>
            </a:br>
            <a:endParaRPr lang="en-US" dirty="0"/>
          </a:p>
        </p:txBody>
      </p:sp>
      <p:sp>
        <p:nvSpPr>
          <p:cNvPr id="4" name="Slide Number Placeholder 3">
            <a:extLst>
              <a:ext uri="{FF2B5EF4-FFF2-40B4-BE49-F238E27FC236}">
                <a16:creationId xmlns:a16="http://schemas.microsoft.com/office/drawing/2014/main" id="{61990D34-96A9-C2A4-99BA-875994F728D1}"/>
              </a:ext>
            </a:extLst>
          </p:cNvPr>
          <p:cNvSpPr>
            <a:spLocks noGrp="1"/>
          </p:cNvSpPr>
          <p:nvPr>
            <p:ph type="sldNum" sz="quarter" idx="12"/>
          </p:nvPr>
        </p:nvSpPr>
        <p:spPr/>
        <p:txBody>
          <a:bodyPr/>
          <a:lstStyle/>
          <a:p>
            <a:fld id="{6B82A1EA-A036-406B-BE95-DF6A961EECFA}" type="slidenum">
              <a:rPr lang="ar-IQ" smtClean="0"/>
              <a:pPr/>
              <a:t>14</a:t>
            </a:fld>
            <a:endParaRPr lang="ar-IQ"/>
          </a:p>
        </p:txBody>
      </p:sp>
    </p:spTree>
    <p:extLst>
      <p:ext uri="{BB962C8B-B14F-4D97-AF65-F5344CB8AC3E}">
        <p14:creationId xmlns:p14="http://schemas.microsoft.com/office/powerpoint/2010/main" val="4193515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304800"/>
            <a:ext cx="7543800" cy="369332"/>
          </a:xfrm>
          <a:prstGeom prst="rect">
            <a:avLst/>
          </a:prstGeom>
        </p:spPr>
        <p:txBody>
          <a:bodyPr wrap="square">
            <a:spAutoFit/>
          </a:bodyPr>
          <a:lstStyle/>
          <a:p>
            <a:pPr algn="r"/>
            <a:r>
              <a:rPr lang="en-US" dirty="0"/>
              <a:t> </a:t>
            </a:r>
            <a:endParaRPr lang="ar-IQ" dirty="0"/>
          </a:p>
        </p:txBody>
      </p:sp>
      <p:sp>
        <p:nvSpPr>
          <p:cNvPr id="3" name="Oval 2"/>
          <p:cNvSpPr/>
          <p:nvPr/>
        </p:nvSpPr>
        <p:spPr>
          <a:xfrm>
            <a:off x="3048000" y="228600"/>
            <a:ext cx="16764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أنواع الضرر</a:t>
            </a:r>
          </a:p>
        </p:txBody>
      </p:sp>
      <p:sp>
        <p:nvSpPr>
          <p:cNvPr id="4" name="Rectangle 3"/>
          <p:cNvSpPr/>
          <p:nvPr/>
        </p:nvSpPr>
        <p:spPr>
          <a:xfrm>
            <a:off x="4724400" y="19812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المادي</a:t>
            </a:r>
          </a:p>
        </p:txBody>
      </p:sp>
      <p:sp>
        <p:nvSpPr>
          <p:cNvPr id="5" name="Rectangle 4"/>
          <p:cNvSpPr/>
          <p:nvPr/>
        </p:nvSpPr>
        <p:spPr>
          <a:xfrm>
            <a:off x="1524000" y="20574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المعنوي</a:t>
            </a:r>
          </a:p>
        </p:txBody>
      </p:sp>
      <p:sp>
        <p:nvSpPr>
          <p:cNvPr id="6" name="Rounded Rectangle 5"/>
          <p:cNvSpPr/>
          <p:nvPr/>
        </p:nvSpPr>
        <p:spPr>
          <a:xfrm>
            <a:off x="6019800" y="32766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المباشر</a:t>
            </a:r>
          </a:p>
        </p:txBody>
      </p:sp>
      <p:sp>
        <p:nvSpPr>
          <p:cNvPr id="7" name="Rounded Rectangle 6"/>
          <p:cNvSpPr/>
          <p:nvPr/>
        </p:nvSpPr>
        <p:spPr>
          <a:xfrm>
            <a:off x="3200400" y="33528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a:t>
            </a:r>
          </a:p>
          <a:p>
            <a:pPr algn="ctr"/>
            <a:r>
              <a:rPr lang="ar-IQ" dirty="0"/>
              <a:t>الغير المباشر</a:t>
            </a:r>
          </a:p>
        </p:txBody>
      </p:sp>
      <p:sp>
        <p:nvSpPr>
          <p:cNvPr id="8" name="Rectangle 7"/>
          <p:cNvSpPr/>
          <p:nvPr/>
        </p:nvSpPr>
        <p:spPr>
          <a:xfrm>
            <a:off x="6781800" y="48768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a:t>
            </a:r>
          </a:p>
          <a:p>
            <a:pPr algn="ctr"/>
            <a:r>
              <a:rPr lang="ar-IQ" dirty="0"/>
              <a:t>المتوقع</a:t>
            </a:r>
          </a:p>
        </p:txBody>
      </p:sp>
      <p:sp>
        <p:nvSpPr>
          <p:cNvPr id="9" name="Rectangle 8"/>
          <p:cNvSpPr/>
          <p:nvPr/>
        </p:nvSpPr>
        <p:spPr>
          <a:xfrm>
            <a:off x="4724400" y="4876800"/>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t>الضرر </a:t>
            </a:r>
          </a:p>
          <a:p>
            <a:pPr algn="ctr"/>
            <a:r>
              <a:rPr lang="ar-IQ" dirty="0"/>
              <a:t>غير المتوقع</a:t>
            </a:r>
          </a:p>
        </p:txBody>
      </p:sp>
      <p:cxnSp>
        <p:nvCxnSpPr>
          <p:cNvPr id="11" name="Straight Arrow Connector 10"/>
          <p:cNvCxnSpPr/>
          <p:nvPr/>
        </p:nvCxnSpPr>
        <p:spPr>
          <a:xfrm>
            <a:off x="6781800" y="42672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flipV="1">
            <a:off x="5638800" y="4267200"/>
            <a:ext cx="9144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flipV="1">
            <a:off x="4343400" y="2971800"/>
            <a:ext cx="914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562600" y="2971800"/>
            <a:ext cx="838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495800" y="15240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flipV="1">
            <a:off x="2667000" y="15240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6B82A1EA-A036-406B-BE95-DF6A961EECFA}" type="slidenum">
              <a:rPr lang="ar-IQ" smtClean="0"/>
              <a:pPr/>
              <a:t>15</a:t>
            </a:fld>
            <a:endParaRPr lang="ar-IQ"/>
          </a:p>
        </p:txBody>
      </p:sp>
      <p:sp>
        <p:nvSpPr>
          <p:cNvPr id="13" name="TextBox 12"/>
          <p:cNvSpPr txBox="1"/>
          <p:nvPr/>
        </p:nvSpPr>
        <p:spPr>
          <a:xfrm>
            <a:off x="107504" y="3352799"/>
            <a:ext cx="3024337" cy="2862322"/>
          </a:xfrm>
          <a:prstGeom prst="rect">
            <a:avLst/>
          </a:prstGeom>
          <a:noFill/>
        </p:spPr>
        <p:txBody>
          <a:bodyPr wrap="square" rtlCol="0">
            <a:spAutoFit/>
          </a:bodyPr>
          <a:lstStyle/>
          <a:p>
            <a:pPr algn="ctr">
              <a:buNone/>
            </a:pPr>
            <a:r>
              <a:rPr lang="ar-SA" b="1" u="sng" dirty="0">
                <a:solidFill>
                  <a:srgbClr val="FF0000"/>
                </a:solidFill>
                <a:effectLst>
                  <a:outerShdw blurRad="38100" dist="38100" dir="2700000" algn="tl">
                    <a:srgbClr val="000000">
                      <a:alpha val="43137"/>
                    </a:srgbClr>
                  </a:outerShdw>
                </a:effectLst>
              </a:rPr>
              <a:t>والضررالأدبي</a:t>
            </a:r>
            <a:endParaRPr lang="ar-IQ" b="1" dirty="0"/>
          </a:p>
          <a:p>
            <a:pPr algn="ctr">
              <a:buNone/>
            </a:pPr>
            <a:r>
              <a:rPr lang="ar-SA" sz="1400" b="1" dirty="0"/>
              <a:t>او يكون ضرراًأدبياً يصيبه في شعوره وعاطفته، كما لو اخطأ الطبيب في علاج مطرب فتسبب بفقدان صوته فيكون قد احدث له ضرراً ماديا ومعنوياً في شعوره وعواطفه لعدم تمكنه من الغناء بقية حياته. </a:t>
            </a:r>
            <a:endParaRPr lang="en-US" sz="1400" b="1" dirty="0"/>
          </a:p>
          <a:p>
            <a:pPr algn="ctr">
              <a:buNone/>
            </a:pPr>
            <a:endParaRPr lang="en-US" sz="1400" b="1" dirty="0"/>
          </a:p>
          <a:p>
            <a:pPr algn="ctr">
              <a:buNone/>
            </a:pPr>
            <a:r>
              <a:rPr lang="ar-SA" sz="1400" b="1" dirty="0"/>
              <a:t>ولم يأخذ</a:t>
            </a:r>
            <a:r>
              <a:rPr lang="ar-IQ" sz="1400" b="1" dirty="0"/>
              <a:t>القانون المدني </a:t>
            </a:r>
            <a:r>
              <a:rPr lang="ar-SA" sz="1400" b="1" dirty="0"/>
              <a:t>العراقي بالتعويض عن الضرر الأدبي في المسؤولية العقدية واخذ به في المسؤولية التقصيرية، </a:t>
            </a:r>
            <a:endParaRPr lang="ar-IQ" sz="1400" b="1" dirty="0"/>
          </a:p>
          <a:p>
            <a:pPr>
              <a:buNone/>
            </a:pPr>
            <a:endParaRPr lang="en-US" dirty="0"/>
          </a:p>
          <a:p>
            <a:endParaRPr lang="en-US" dirty="0"/>
          </a:p>
        </p:txBody>
      </p:sp>
      <p:sp>
        <p:nvSpPr>
          <p:cNvPr id="14" name="TextBox 13"/>
          <p:cNvSpPr txBox="1"/>
          <p:nvPr/>
        </p:nvSpPr>
        <p:spPr>
          <a:xfrm>
            <a:off x="7467600" y="1340768"/>
            <a:ext cx="1371600" cy="1754326"/>
          </a:xfrm>
          <a:prstGeom prst="rect">
            <a:avLst/>
          </a:prstGeom>
          <a:noFill/>
        </p:spPr>
        <p:txBody>
          <a:bodyPr wrap="square" rtlCol="0">
            <a:spAutoFit/>
          </a:bodyPr>
          <a:lstStyle/>
          <a:p>
            <a:r>
              <a:rPr lang="ar-SA" b="1" dirty="0"/>
              <a:t>الضرر أما مادي يصيب الانسان في ماله او جسمه او في عناصر ذمته المالية</a:t>
            </a:r>
            <a:endParaRPr lang="en-US" dirty="0"/>
          </a:p>
        </p:txBody>
      </p:sp>
      <p:cxnSp>
        <p:nvCxnSpPr>
          <p:cNvPr id="16" name="Straight Arrow Connector 15"/>
          <p:cNvCxnSpPr/>
          <p:nvPr/>
        </p:nvCxnSpPr>
        <p:spPr>
          <a:xfrm flipH="1">
            <a:off x="6228184" y="2132856"/>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5" idx="1"/>
          </p:cNvCxnSpPr>
          <p:nvPr/>
        </p:nvCxnSpPr>
        <p:spPr>
          <a:xfrm rot="10800000" flipV="1">
            <a:off x="537076" y="2514599"/>
            <a:ext cx="986924" cy="951527"/>
          </a:xfrm>
          <a:prstGeom prst="bentConnector3">
            <a:avLst>
              <a:gd name="adj1" fmla="val 116674"/>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12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a:noFill/>
          <a:effectLst>
            <a:outerShdw blurRad="50800" dist="50800" dir="5400000" algn="ctr" rotWithShape="0">
              <a:schemeClr val="bg1"/>
            </a:outerShdw>
          </a:effectLst>
        </p:spPr>
        <p:txBody>
          <a:bodyPr>
            <a:normAutofit/>
          </a:bodyPr>
          <a:lstStyle/>
          <a:p>
            <a:pPr algn="ctr">
              <a:buNone/>
            </a:pPr>
            <a:r>
              <a:rPr lang="ar-SA" b="1" u="sng" dirty="0">
                <a:solidFill>
                  <a:srgbClr val="FF0000"/>
                </a:solidFill>
                <a:effectLst>
                  <a:outerShdw blurRad="38100" dist="38100" dir="2700000" algn="tl">
                    <a:srgbClr val="000000">
                      <a:alpha val="43137"/>
                    </a:srgbClr>
                  </a:outerShdw>
                </a:effectLst>
              </a:rPr>
              <a:t>الشروط الواجب توفرها في الضرر:</a:t>
            </a:r>
            <a:endParaRPr lang="ar-IQ" b="1" u="sng" dirty="0">
              <a:solidFill>
                <a:srgbClr val="FF0000"/>
              </a:solidFill>
              <a:effectLst>
                <a:outerShdw blurRad="38100" dist="38100" dir="2700000" algn="tl">
                  <a:srgbClr val="000000">
                    <a:alpha val="43137"/>
                  </a:srgbClr>
                </a:outerShdw>
              </a:effectLst>
            </a:endParaRPr>
          </a:p>
          <a:p>
            <a:pPr>
              <a:buNone/>
            </a:pPr>
            <a:r>
              <a:rPr lang="ar-SA" sz="2100" b="1" u="sng" dirty="0">
                <a:effectLst>
                  <a:outerShdw blurRad="38100" dist="38100" dir="2700000" algn="tl">
                    <a:srgbClr val="000000">
                      <a:alpha val="43137"/>
                    </a:srgbClr>
                  </a:outerShdw>
                </a:effectLst>
              </a:rPr>
              <a:t>أولاً ـ أن يكون الضرر مباشراً</a:t>
            </a:r>
            <a:r>
              <a:rPr lang="en-US" sz="2100" b="1" u="sng" dirty="0">
                <a:effectLst>
                  <a:outerShdw blurRad="38100" dist="38100" dir="2700000" algn="tl">
                    <a:srgbClr val="000000">
                      <a:alpha val="43137"/>
                    </a:srgbClr>
                  </a:outerShdw>
                </a:effectLst>
              </a:rPr>
              <a:t> </a:t>
            </a:r>
            <a:r>
              <a:rPr lang="ar-IQ" sz="2100" b="1" u="sng" dirty="0">
                <a:effectLst>
                  <a:outerShdw blurRad="38100" dist="38100" dir="2700000" algn="tl">
                    <a:srgbClr val="000000">
                      <a:alpha val="43137"/>
                    </a:srgbClr>
                  </a:outerShdw>
                </a:effectLst>
              </a:rPr>
              <a:t> </a:t>
            </a:r>
            <a:r>
              <a:rPr lang="ar-SA" sz="2100" b="1" dirty="0"/>
              <a:t>:</a:t>
            </a:r>
            <a:endParaRPr lang="ar-IQ" sz="2100" b="1" dirty="0"/>
          </a:p>
          <a:p>
            <a:pPr>
              <a:buNone/>
            </a:pPr>
            <a:endParaRPr lang="ar-IQ" sz="2100" b="1" dirty="0"/>
          </a:p>
          <a:p>
            <a:pPr>
              <a:buNone/>
            </a:pPr>
            <a:r>
              <a:rPr lang="ar-SA" sz="2100" b="1" dirty="0"/>
              <a:t> والضرر المباشر </a:t>
            </a:r>
            <a:r>
              <a:rPr lang="ar-IQ" sz="2100" b="1" u="sng" dirty="0">
                <a:effectLst>
                  <a:outerShdw blurRad="38100" dist="38100" dir="2700000" algn="tl">
                    <a:srgbClr val="000000">
                      <a:alpha val="43137"/>
                    </a:srgbClr>
                  </a:outerShdw>
                </a:effectLst>
              </a:rPr>
              <a:t>المتوقع , </a:t>
            </a:r>
            <a:r>
              <a:rPr lang="ar-SA" sz="2100" b="1" dirty="0"/>
              <a:t>هو ما كان نتيجة طبيعية لعدم قيام المدين بتنفيذ التزامه </a:t>
            </a:r>
            <a:r>
              <a:rPr lang="ar-IQ" sz="2100" b="1" dirty="0"/>
              <a:t>وقد نصت على ذلك الفقرة الثانية من المادة 169 القانون المدني بقولها</a:t>
            </a:r>
          </a:p>
          <a:p>
            <a:pPr>
              <a:buNone/>
            </a:pPr>
            <a:r>
              <a:rPr lang="ar-IQ" sz="2100" b="0" i="0" dirty="0">
                <a:effectLst/>
                <a:latin typeface="Source Sans Pro" panose="020B0503030403020204" pitchFamily="34" charset="0"/>
              </a:rPr>
              <a:t>2 – ويكون التعويض عن كل التزام ينشأ عن العقد سواء كان التزاماً بنقل ملكية او منفعة او أي حق عيني آخر او التزاماً بعمل او بامتناع عن عمل ويشمل ما لحق الدائن من خسارة وما فاته من كسب بسبب ضياع الحق عليه او بسبب التأخر في استيفائه </a:t>
            </a:r>
            <a:r>
              <a:rPr lang="ar-IQ" sz="2100" b="1" i="0" u="sng" dirty="0">
                <a:solidFill>
                  <a:srgbClr val="FF0000"/>
                </a:solidFill>
                <a:effectLst/>
                <a:latin typeface="Source Sans Pro" panose="020B0503030403020204" pitchFamily="34" charset="0"/>
              </a:rPr>
              <a:t>بشرط ان يكون هذا نتيجة طبيعية لعدم وفاء المدين بالالتزام او لتأخره عن الوفاء به</a:t>
            </a:r>
            <a:r>
              <a:rPr lang="ar-IQ" sz="2100" b="1" i="0" u="sng" dirty="0">
                <a:effectLst/>
                <a:latin typeface="Source Sans Pro" panose="020B0503030403020204" pitchFamily="34" charset="0"/>
              </a:rPr>
              <a:t>. </a:t>
            </a:r>
          </a:p>
          <a:p>
            <a:pPr>
              <a:buNone/>
            </a:pPr>
            <a:endParaRPr lang="ar-IQ" sz="2100" b="1" u="sng" dirty="0">
              <a:latin typeface="Source Sans Pro" panose="020B0503030403020204" pitchFamily="34" charset="0"/>
            </a:endParaRPr>
          </a:p>
          <a:p>
            <a:pPr>
              <a:buNone/>
            </a:pPr>
            <a:r>
              <a:rPr lang="ar-IQ" sz="2100" b="1" dirty="0"/>
              <a:t>وهو يعتبر نتيجة  طبيعية  اذا </a:t>
            </a:r>
            <a:r>
              <a:rPr lang="ar-SA" sz="2100" b="1" dirty="0"/>
              <a:t>لم </a:t>
            </a:r>
            <a:r>
              <a:rPr lang="ar-IQ" sz="2100" b="1" dirty="0"/>
              <a:t>يستطع</a:t>
            </a:r>
            <a:r>
              <a:rPr lang="ar-SA" sz="2100" b="1" dirty="0"/>
              <a:t> الدائن تجنبه ببذل جهد معقول.</a:t>
            </a:r>
            <a:br>
              <a:rPr lang="ar-IQ" sz="2100" dirty="0"/>
            </a:br>
            <a:br>
              <a:rPr lang="ar-IQ" sz="2100" b="1" u="sng" dirty="0"/>
            </a:br>
            <a:r>
              <a:rPr lang="ar-SA" sz="2100" b="1" dirty="0"/>
              <a:t>في المسؤولية </a:t>
            </a:r>
            <a:r>
              <a:rPr lang="ar-SA" sz="2100" b="1" dirty="0">
                <a:hlinkClick r:id="rId2">
                  <a:extLst>
                    <a:ext uri="{A12FA001-AC4F-418D-AE19-62706E023703}">
                      <ahyp:hlinkClr xmlns:ahyp="http://schemas.microsoft.com/office/drawing/2018/hyperlinkcolor" val="tx"/>
                    </a:ext>
                  </a:extLst>
                </a:hlinkClick>
              </a:rPr>
              <a:t>المدني</a:t>
            </a:r>
            <a:r>
              <a:rPr lang="ar-SA" sz="2100" b="1" dirty="0"/>
              <a:t>ة لا يسأل المدين عن الضرر غير المباشر </a:t>
            </a:r>
            <a:r>
              <a:rPr lang="ar-SA" sz="2100" b="1" dirty="0">
                <a:solidFill>
                  <a:srgbClr val="FF0000"/>
                </a:solidFill>
              </a:rPr>
              <a:t>عقدية كانت أم تقصيرية</a:t>
            </a:r>
            <a:r>
              <a:rPr lang="ar-SA" sz="2100" b="1" dirty="0"/>
              <a:t>.</a:t>
            </a:r>
            <a:endParaRPr lang="ar-IQ" sz="2100" b="1" dirty="0"/>
          </a:p>
          <a:p>
            <a:pPr>
              <a:buNone/>
            </a:pPr>
            <a:endParaRPr lang="ar-IQ" sz="2100" b="1" dirty="0"/>
          </a:p>
          <a:p>
            <a:pPr>
              <a:buNone/>
            </a:pPr>
            <a:r>
              <a:rPr lang="ar-SA" sz="2100" b="1" dirty="0"/>
              <a:t>وفي المسؤولية العقدية يسأل المدين </a:t>
            </a:r>
            <a:r>
              <a:rPr lang="ar-IQ" sz="2100" b="1" dirty="0"/>
              <a:t>عن </a:t>
            </a:r>
            <a:r>
              <a:rPr lang="ar-SA" sz="2100" b="1" dirty="0"/>
              <a:t>الضرر المباشر المتوقع، إلا إذا ارتكب غشاً او خطأ جسيماً فيسأل عندئذ عن الضر</a:t>
            </a:r>
            <a:r>
              <a:rPr lang="ar-IQ" sz="2100" b="1" dirty="0"/>
              <a:t>ر</a:t>
            </a:r>
            <a:r>
              <a:rPr lang="ar-SA" sz="2100" b="1" dirty="0"/>
              <a:t> المباشر كله متوقعاً كان او غير متوقع.</a:t>
            </a:r>
            <a:r>
              <a:rPr lang="ar-IQ" sz="2100" b="1" dirty="0"/>
              <a:t> وهذا ما نصت عليه الفقرة الثالثة من نص المادة السالفة الذكر: بقولها"</a:t>
            </a:r>
          </a:p>
          <a:p>
            <a:pPr>
              <a:buNone/>
            </a:pPr>
            <a:r>
              <a:rPr lang="ar-IQ" sz="2100" b="0" i="0" dirty="0">
                <a:effectLst/>
                <a:latin typeface="Source Sans Pro" panose="020B0503030403020204" pitchFamily="34" charset="0"/>
              </a:rPr>
              <a:t>3 – فإذا كان المدين لم يرتكب غشاً او خطأً جسيماً فلا يجاوز في التعويض ما يكون متوقعاً عادة وقت التعاقد من خسارة تحل او كسب يفوت.</a:t>
            </a:r>
          </a:p>
          <a:p>
            <a:pPr>
              <a:buNone/>
            </a:pPr>
            <a:endParaRPr lang="ar-IQ" b="1" dirty="0"/>
          </a:p>
          <a:p>
            <a:pPr>
              <a:buNone/>
            </a:pPr>
            <a:endParaRPr lang="en-US" dirty="0"/>
          </a:p>
          <a:p>
            <a:pPr>
              <a:buNone/>
            </a:pPr>
            <a:endParaRPr lang="en-US" b="1" dirty="0"/>
          </a:p>
          <a:p>
            <a:pPr>
              <a:buNone/>
            </a:pPr>
            <a:endParaRPr lang="en-US" dirty="0"/>
          </a:p>
          <a:p>
            <a:pPr>
              <a:buNone/>
            </a:pPr>
            <a:endParaRPr lang="ar-IQ" dirty="0"/>
          </a:p>
        </p:txBody>
      </p:sp>
      <p:sp>
        <p:nvSpPr>
          <p:cNvPr id="3" name="Slide Number Placeholder 2"/>
          <p:cNvSpPr>
            <a:spLocks noGrp="1"/>
          </p:cNvSpPr>
          <p:nvPr>
            <p:ph type="sldNum" sz="quarter" idx="12"/>
          </p:nvPr>
        </p:nvSpPr>
        <p:spPr/>
        <p:txBody>
          <a:bodyPr/>
          <a:lstStyle/>
          <a:p>
            <a:fld id="{6B82A1EA-A036-406B-BE95-DF6A961EECFA}" type="slidenum">
              <a:rPr lang="ar-IQ" smtClean="0"/>
              <a:pPr/>
              <a:t>16</a:t>
            </a:fld>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1EA489-D878-94D2-BF3C-314A8B29C84D}"/>
              </a:ext>
            </a:extLst>
          </p:cNvPr>
          <p:cNvSpPr>
            <a:spLocks noGrp="1"/>
          </p:cNvSpPr>
          <p:nvPr>
            <p:ph idx="1"/>
          </p:nvPr>
        </p:nvSpPr>
        <p:spPr>
          <a:xfrm>
            <a:off x="179512" y="136525"/>
            <a:ext cx="8856984" cy="6584949"/>
          </a:xfrm>
        </p:spPr>
        <p:txBody>
          <a:bodyPr>
            <a:normAutofit fontScale="92500" lnSpcReduction="20000"/>
          </a:bodyPr>
          <a:lstStyle/>
          <a:p>
            <a:pPr>
              <a:buNone/>
            </a:pPr>
            <a:r>
              <a:rPr lang="ar-SA" b="1" u="sng" dirty="0">
                <a:solidFill>
                  <a:schemeClr val="tx2"/>
                </a:solidFill>
                <a:effectLst>
                  <a:outerShdw blurRad="38100" dist="38100" dir="2700000" algn="tl">
                    <a:srgbClr val="000000">
                      <a:alpha val="43137"/>
                    </a:srgbClr>
                  </a:outerShdw>
                </a:effectLst>
              </a:rPr>
              <a:t>ثانياً: أن يكون الضرر مما يمكن توقعه عند التعاقد</a:t>
            </a:r>
            <a:r>
              <a:rPr lang="ar-SA" b="1" u="sng" dirty="0">
                <a:solidFill>
                  <a:srgbClr val="FF0000"/>
                </a:solidFill>
                <a:effectLst>
                  <a:outerShdw blurRad="38100" dist="38100" dir="2700000" algn="tl">
                    <a:srgbClr val="000000">
                      <a:alpha val="43137"/>
                    </a:srgbClr>
                  </a:outerShdw>
                </a:effectLst>
              </a:rPr>
              <a:t>:</a:t>
            </a:r>
            <a:r>
              <a:rPr lang="ar-IQ" b="1" u="sng" dirty="0">
                <a:solidFill>
                  <a:srgbClr val="FF0000"/>
                </a:solidFill>
                <a:effectLst>
                  <a:outerShdw blurRad="38100" dist="38100" dir="2700000" algn="tl">
                    <a:srgbClr val="000000">
                      <a:alpha val="43137"/>
                    </a:srgbClr>
                  </a:outerShdw>
                </a:effectLst>
              </a:rPr>
              <a:t> للتمييز بين الضرر المتوقع وغير المتوقع</a:t>
            </a:r>
          </a:p>
          <a:p>
            <a:pPr>
              <a:buNone/>
            </a:pPr>
            <a:endParaRPr lang="ar-IQ" b="1" u="sng" dirty="0">
              <a:solidFill>
                <a:srgbClr val="FF0000"/>
              </a:solidFill>
              <a:effectLst>
                <a:outerShdw blurRad="38100" dist="38100" dir="2700000" algn="tl">
                  <a:srgbClr val="000000">
                    <a:alpha val="43137"/>
                  </a:srgbClr>
                </a:outerShdw>
              </a:effectLst>
            </a:endParaRPr>
          </a:p>
          <a:p>
            <a:pPr>
              <a:buNone/>
            </a:pPr>
            <a:r>
              <a:rPr lang="ar-SA" b="1" u="sng" dirty="0">
                <a:solidFill>
                  <a:srgbClr val="FF0000"/>
                </a:solidFill>
                <a:effectLst>
                  <a:outerShdw blurRad="38100" dist="38100" dir="2700000" algn="tl">
                    <a:srgbClr val="000000">
                      <a:alpha val="43137"/>
                    </a:srgbClr>
                  </a:outerShdw>
                </a:effectLst>
              </a:rPr>
              <a:t> </a:t>
            </a:r>
            <a:r>
              <a:rPr lang="ar-SA" b="1" dirty="0"/>
              <a:t>والعلة أن المتعاقدين هما اللذان انشأ الالتزام بإرادتهما ويقتصر التعويض على ما كان يدخل في حسابهما وانصرفت أليه إرادتهما وقت التعاقد وهو الضرر المتوقع. </a:t>
            </a:r>
            <a:endParaRPr lang="ar-IQ" b="1" dirty="0"/>
          </a:p>
          <a:p>
            <a:pPr>
              <a:buNone/>
            </a:pPr>
            <a:endParaRPr lang="ar-IQ" b="1" dirty="0"/>
          </a:p>
          <a:p>
            <a:pPr>
              <a:buNone/>
            </a:pPr>
            <a:r>
              <a:rPr lang="ar-SA" b="1" dirty="0"/>
              <a:t>مثال ذلك أن يتفق مزارع مع ناقل لنقل محصولاته إلى المدينة بأجر معين، فلا ينفذ الناقل التزامه فيضطر المزارع بعد الانتظار والتأخير إلى الاتفاق مع ناقل آخر بأجر أعلى، وعند وصوله للمدينة متاخراً كانت أسعار المحصولات قد هبطت فلحقت بالمزارع خسارة،</a:t>
            </a:r>
            <a:endParaRPr lang="ar-IQ" b="1" dirty="0"/>
          </a:p>
          <a:p>
            <a:pPr>
              <a:buNone/>
            </a:pPr>
            <a:endParaRPr lang="ar-IQ" b="1" dirty="0"/>
          </a:p>
          <a:p>
            <a:pPr>
              <a:buNone/>
            </a:pPr>
            <a:r>
              <a:rPr lang="ar-SA" b="1" dirty="0"/>
              <a:t> والضرر المباشر المتوقع هو الفرق بين الأجرتين وهو ما يسأل عنه الناقل الاول، أما الضرر المباشر غير المتوقع فهو الخسارة بسبب هبوط الأسعار فلا يسأل عنه الناقل الاول إلا إذا ارتكب غشاً او خطأً جسيماً لان مسؤوليته في هذه الحالة تلحق بالمسؤولية التقصيرية.</a:t>
            </a:r>
            <a:endParaRPr lang="en-US" b="1" dirty="0"/>
          </a:p>
          <a:p>
            <a:pPr>
              <a:buNone/>
            </a:pPr>
            <a:endParaRPr lang="ar-IQ" b="1" u="sng" dirty="0">
              <a:solidFill>
                <a:srgbClr val="FF0000"/>
              </a:solidFill>
            </a:endParaRPr>
          </a:p>
          <a:p>
            <a:pPr>
              <a:buNone/>
            </a:pPr>
            <a:r>
              <a:rPr lang="ar-SA" b="1" u="sng" dirty="0">
                <a:solidFill>
                  <a:srgbClr val="FF0000"/>
                </a:solidFill>
              </a:rPr>
              <a:t>ضرورة توقع الضرر وقت إبرام العقد</a:t>
            </a:r>
            <a:r>
              <a:rPr lang="ar-SA" b="1" dirty="0"/>
              <a:t>:</a:t>
            </a:r>
            <a:endParaRPr lang="ar-IQ" b="1" dirty="0"/>
          </a:p>
          <a:p>
            <a:pPr>
              <a:buNone/>
            </a:pPr>
            <a:endParaRPr lang="ar-IQ" b="1" dirty="0"/>
          </a:p>
          <a:p>
            <a:pPr>
              <a:buNone/>
            </a:pPr>
            <a:r>
              <a:rPr lang="ar-SA" b="1" dirty="0"/>
              <a:t> يجب للحكم على المدين بالتعويض عن الضرر ان يكون قد توقع الضرر عند إبرام العقد فان لم يتوقعه عند التعاقد وتوقعه بعد ذلك فلا يكون مسؤولاً. ومعيار توقع الضرر هو معيار موضوعي مجرد هو معيار الشخص المعتاد إذا وجد في نفس الظروف التي تم فيها التعاقد، إي ما يكون متوقعاً عادة وقت التعاقد من خسارة تحل او كسب يفوت.</a:t>
            </a:r>
            <a:r>
              <a:rPr lang="ar-IQ" b="1" dirty="0"/>
              <a:t>169 م .ع.</a:t>
            </a:r>
          </a:p>
          <a:p>
            <a:endParaRPr lang="en-US" dirty="0"/>
          </a:p>
        </p:txBody>
      </p:sp>
      <p:sp>
        <p:nvSpPr>
          <p:cNvPr id="4" name="Slide Number Placeholder 3">
            <a:extLst>
              <a:ext uri="{FF2B5EF4-FFF2-40B4-BE49-F238E27FC236}">
                <a16:creationId xmlns:a16="http://schemas.microsoft.com/office/drawing/2014/main" id="{F2E7AB89-97E4-539F-5D55-B43BD7E82C76}"/>
              </a:ext>
            </a:extLst>
          </p:cNvPr>
          <p:cNvSpPr>
            <a:spLocks noGrp="1"/>
          </p:cNvSpPr>
          <p:nvPr>
            <p:ph type="sldNum" sz="quarter" idx="12"/>
          </p:nvPr>
        </p:nvSpPr>
        <p:spPr/>
        <p:txBody>
          <a:bodyPr/>
          <a:lstStyle/>
          <a:p>
            <a:fld id="{6B82A1EA-A036-406B-BE95-DF6A961EECFA}" type="slidenum">
              <a:rPr lang="ar-IQ" smtClean="0"/>
              <a:pPr/>
              <a:t>17</a:t>
            </a:fld>
            <a:endParaRPr lang="ar-IQ"/>
          </a:p>
        </p:txBody>
      </p:sp>
    </p:spTree>
    <p:extLst>
      <p:ext uri="{BB962C8B-B14F-4D97-AF65-F5344CB8AC3E}">
        <p14:creationId xmlns:p14="http://schemas.microsoft.com/office/powerpoint/2010/main" val="262611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69F108-AE08-DD16-036E-1C5718DA3364}"/>
              </a:ext>
            </a:extLst>
          </p:cNvPr>
          <p:cNvSpPr>
            <a:spLocks noGrp="1"/>
          </p:cNvSpPr>
          <p:nvPr>
            <p:ph idx="1"/>
          </p:nvPr>
        </p:nvSpPr>
        <p:spPr>
          <a:xfrm>
            <a:off x="107504" y="188640"/>
            <a:ext cx="8928992" cy="6336704"/>
          </a:xfrm>
        </p:spPr>
        <p:txBody>
          <a:bodyPr/>
          <a:lstStyle/>
          <a:p>
            <a:endParaRPr lang="ar-IQ" dirty="0"/>
          </a:p>
          <a:p>
            <a:r>
              <a:rPr lang="ar-IQ" dirty="0"/>
              <a:t>  ومثال اخر في القانون الفرنسي , شخص يبيع لاخر بقرة مريضة فتنتقل العدوى الى بقية مواشي المشتري  فتهلك جميعا, فلم يتمكن  المشتري من زراعة ارضه ,قلم يجد المال  اللازم للوفاء بديونه , فحجز الدائنون على مزرعته وباعوها بثمن بخس . فهذه كلها اضرار متعاقبة يجر بعضها البعض  والبائع لا يسأل الا عن الضرر عن الضرر المباشر المتوقع .  فالبقرة المريضة بعد ان نقلت العدوى الى باقي المواشي نفقت جميعها , وهذا الضرر  المباشر المتوقع كان بأمكان المشرتي تجنبها  ببذل جهد معقول لانه كان يعلم بالداء الذي كان في البقرة التي اشتراها, اما الضرر غير المباشر غير المتوقع وهي العجر عن الزراعة والوفاء بالديون مما ادى الى الخاسرة اللاحقة (تعرض المزراع المشتري الى المرض ثم الوفاة )  حيث كان بالامكان المشتري المزارع تجنبها  ببذل جهد معقول بأن يستأجر مواشي اخرى.</a:t>
            </a:r>
          </a:p>
          <a:p>
            <a:endParaRPr lang="ar-IQ" dirty="0"/>
          </a:p>
          <a:p>
            <a:r>
              <a:rPr lang="ar-IQ" b="1" u="sng" dirty="0">
                <a:solidFill>
                  <a:srgbClr val="FF0000"/>
                </a:solidFill>
              </a:rPr>
              <a:t>ومثال الغش والخطأ الجسيم  </a:t>
            </a:r>
            <a:r>
              <a:rPr lang="ar-IQ" dirty="0"/>
              <a:t>: ما اذا كان الناقل عالما بأن الاسعار ستهبط وتعمد عدم نقل المحصولات في الوقت المتفق عليه لتحل الخسارة  بالمزارع .</a:t>
            </a:r>
          </a:p>
          <a:p>
            <a:endParaRPr lang="en-US" dirty="0"/>
          </a:p>
        </p:txBody>
      </p:sp>
      <p:sp>
        <p:nvSpPr>
          <p:cNvPr id="4" name="Slide Number Placeholder 3">
            <a:extLst>
              <a:ext uri="{FF2B5EF4-FFF2-40B4-BE49-F238E27FC236}">
                <a16:creationId xmlns:a16="http://schemas.microsoft.com/office/drawing/2014/main" id="{8EDAE89B-2686-145F-A34E-754AA665E008}"/>
              </a:ext>
            </a:extLst>
          </p:cNvPr>
          <p:cNvSpPr>
            <a:spLocks noGrp="1"/>
          </p:cNvSpPr>
          <p:nvPr>
            <p:ph type="sldNum" sz="quarter" idx="12"/>
          </p:nvPr>
        </p:nvSpPr>
        <p:spPr/>
        <p:txBody>
          <a:bodyPr/>
          <a:lstStyle/>
          <a:p>
            <a:fld id="{6B82A1EA-A036-406B-BE95-DF6A961EECFA}" type="slidenum">
              <a:rPr lang="ar-IQ" smtClean="0"/>
              <a:pPr/>
              <a:t>18</a:t>
            </a:fld>
            <a:endParaRPr lang="ar-IQ"/>
          </a:p>
        </p:txBody>
      </p:sp>
    </p:spTree>
    <p:extLst>
      <p:ext uri="{BB962C8B-B14F-4D97-AF65-F5344CB8AC3E}">
        <p14:creationId xmlns:p14="http://schemas.microsoft.com/office/powerpoint/2010/main" val="983202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6FBD41-CBBB-5903-1E68-B912C6EB5FD3}"/>
              </a:ext>
            </a:extLst>
          </p:cNvPr>
          <p:cNvSpPr>
            <a:spLocks noGrp="1"/>
          </p:cNvSpPr>
          <p:nvPr>
            <p:ph idx="1"/>
          </p:nvPr>
        </p:nvSpPr>
        <p:spPr>
          <a:xfrm>
            <a:off x="35496" y="136525"/>
            <a:ext cx="9001000" cy="6584949"/>
          </a:xfrm>
        </p:spPr>
        <p:txBody>
          <a:bodyPr>
            <a:normAutofit/>
          </a:bodyPr>
          <a:lstStyle/>
          <a:p>
            <a:r>
              <a:rPr lang="ar-IQ" u="sng" dirty="0">
                <a:solidFill>
                  <a:srgbClr val="FF0000"/>
                </a:solidFill>
              </a:rPr>
              <a:t>السؤال الذي يطرح هنا ما هو المعيار الذي يعتد به في الضرر المباشر المتوقع ؟ </a:t>
            </a:r>
          </a:p>
          <a:p>
            <a:r>
              <a:rPr lang="ar-IQ" dirty="0"/>
              <a:t> المعيار عنا اجابت عنه الفقثرة الثالثة من المادة 169 مدني عراقي </a:t>
            </a:r>
            <a:r>
              <a:rPr lang="ar-IQ" sz="2800" b="0" i="0" dirty="0">
                <a:effectLst/>
                <a:latin typeface="Source Sans Pro" panose="020B0503030403020204" pitchFamily="34" charset="0"/>
              </a:rPr>
              <a:t>فإذا كان المدين لم يرتكب غشاً او خطأً جسيماً فلا يجاوز في التعويض ما يكون متوقعاً عادة وقت التعاقد من خسارة تحل او كسب يفوت.</a:t>
            </a:r>
          </a:p>
          <a:p>
            <a:r>
              <a:rPr lang="ar-IQ" u="sng" dirty="0">
                <a:solidFill>
                  <a:srgbClr val="FF0000"/>
                </a:solidFill>
              </a:rPr>
              <a:t>اي معيار مجرد موضوعي هو معيار الشخص المعتاد.</a:t>
            </a:r>
          </a:p>
          <a:p>
            <a:endParaRPr lang="ar-IQ" u="sng" dirty="0">
              <a:solidFill>
                <a:srgbClr val="FF0000"/>
              </a:solidFill>
            </a:endParaRPr>
          </a:p>
          <a:p>
            <a:r>
              <a:rPr lang="ar-IQ" dirty="0"/>
              <a:t> س/ هل يشترط ان يكون الضرر المتوقع المباشر حالا ام يكفي ان يكون مؤكد الوقوع في المستقبل ؟ </a:t>
            </a:r>
          </a:p>
          <a:p>
            <a:endParaRPr lang="ar-IQ" dirty="0"/>
          </a:p>
          <a:p>
            <a:r>
              <a:rPr lang="ar-IQ" dirty="0"/>
              <a:t> الجوب هو لا يشترط لتحقق الضرر ان يكون حالا فيكفي ام يكون مؤكد الوقع بالمستقبل  كما لو ان المتعهد تعهد بتزويد قسم داخلي بما يحتاج اليه من المواد الغذائية شهريا وتوقف عن تزويد القسم فالضرر مؤكد الوقوع في المستقبل ولو كان لدى ادارة القسم من المواد الغذائية ما يكفيها لشهر او شهرين مثلا. ذلك لانها ستكون مضطرة الى شراء ما تحتاج اليه في المستقبل عند نفاد ما لديها من مواد.</a:t>
            </a:r>
            <a:endParaRPr lang="en-US" dirty="0"/>
          </a:p>
        </p:txBody>
      </p:sp>
      <p:sp>
        <p:nvSpPr>
          <p:cNvPr id="4" name="Slide Number Placeholder 3">
            <a:extLst>
              <a:ext uri="{FF2B5EF4-FFF2-40B4-BE49-F238E27FC236}">
                <a16:creationId xmlns:a16="http://schemas.microsoft.com/office/drawing/2014/main" id="{32EF465B-2102-FA65-1039-F01E17CC1F6A}"/>
              </a:ext>
            </a:extLst>
          </p:cNvPr>
          <p:cNvSpPr>
            <a:spLocks noGrp="1"/>
          </p:cNvSpPr>
          <p:nvPr>
            <p:ph type="sldNum" sz="quarter" idx="12"/>
          </p:nvPr>
        </p:nvSpPr>
        <p:spPr/>
        <p:txBody>
          <a:bodyPr/>
          <a:lstStyle/>
          <a:p>
            <a:fld id="{6B82A1EA-A036-406B-BE95-DF6A961EECFA}" type="slidenum">
              <a:rPr lang="ar-IQ" smtClean="0"/>
              <a:pPr/>
              <a:t>19</a:t>
            </a:fld>
            <a:endParaRPr lang="ar-IQ"/>
          </a:p>
        </p:txBody>
      </p:sp>
    </p:spTree>
    <p:extLst>
      <p:ext uri="{BB962C8B-B14F-4D97-AF65-F5344CB8AC3E}">
        <p14:creationId xmlns:p14="http://schemas.microsoft.com/office/powerpoint/2010/main" val="1359912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747F2-1E4F-693A-032A-A303913DABB1}"/>
              </a:ext>
            </a:extLst>
          </p:cNvPr>
          <p:cNvSpPr>
            <a:spLocks noGrp="1"/>
          </p:cNvSpPr>
          <p:nvPr>
            <p:ph idx="1"/>
          </p:nvPr>
        </p:nvSpPr>
        <p:spPr>
          <a:xfrm>
            <a:off x="107504" y="260648"/>
            <a:ext cx="8928992" cy="6408712"/>
          </a:xfrm>
        </p:spPr>
        <p:txBody>
          <a:bodyPr/>
          <a:lstStyle/>
          <a:p>
            <a:r>
              <a:rPr lang="ar-IQ" dirty="0"/>
              <a:t>بسم الله الرحمن الرحيم</a:t>
            </a:r>
            <a:endParaRPr lang="en-US" dirty="0"/>
          </a:p>
          <a:p>
            <a:pPr marL="0" indent="0">
              <a:buNone/>
            </a:pPr>
            <a:endParaRPr lang="en-US" dirty="0"/>
          </a:p>
          <a:p>
            <a:r>
              <a:rPr lang="ar-IQ" dirty="0"/>
              <a:t> طلابي الاعزاء السلام عليكم ورحمة الله وبركاته في البداية ارحب بكم اجمل ترحيب , سنحاول خلال هذه المحاضرة والمحاضرات اللاحقة دراسة موضوع </a:t>
            </a:r>
            <a:r>
              <a:rPr lang="ar-IQ" sz="1800" b="1" u="sng" dirty="0">
                <a:effectLst/>
                <a:latin typeface="Calibri" panose="020F0502020204030204" pitchFamily="34" charset="0"/>
                <a:ea typeface="Times New Roman" panose="02020603050405020304" pitchFamily="18" charset="0"/>
                <a:cs typeface="Simplified Arabic" panose="02020603050405020304" pitchFamily="18" charset="-78"/>
              </a:rPr>
              <a:t>العقود غير المشروعة والباطلة في القانون الانجليزي دراسة مقارنة وكذلك اذا سمح الوقت دراسة  موضوع</a:t>
            </a:r>
            <a:r>
              <a:rPr lang="ar-IQ" dirty="0"/>
              <a:t>القوة القاهرة في المسائل العقدية طبقا لتعديل القانون المدني الفرنسي رقم 131-2016 لعام 2016 دراسة مقارنة . ولكن في البداية اود ان نتعرف على بعض الموضايع التي سبق ودرسنا في البكلوريوس وهذه المواضيع هي المسؤولية العقدية  , حيث سنبحث في البداية عن التعريف بالعقد في القانونين العراقي والفرنسي والخوض في النصوص القانونية في هذا المجال وبما اننا في  القانون المدني العراقي بصورة عامة متأثرين بالفقه الفرنسي والذي بدوره متأثر بالفقه الاسلامي (الفقه المالكي ), وكذلك سنبحث في اقسام العقد, ومن ثم اركان المسؤولية العقدية وفي الختام نتحدث عن انحلال العقد . </a:t>
            </a:r>
            <a:endParaRPr lang="en-US" dirty="0"/>
          </a:p>
        </p:txBody>
      </p:sp>
      <p:sp>
        <p:nvSpPr>
          <p:cNvPr id="4" name="Slide Number Placeholder 3">
            <a:extLst>
              <a:ext uri="{FF2B5EF4-FFF2-40B4-BE49-F238E27FC236}">
                <a16:creationId xmlns:a16="http://schemas.microsoft.com/office/drawing/2014/main" id="{D7C859B8-44B6-E31D-12F6-77A756F2CBC3}"/>
              </a:ext>
            </a:extLst>
          </p:cNvPr>
          <p:cNvSpPr>
            <a:spLocks noGrp="1"/>
          </p:cNvSpPr>
          <p:nvPr>
            <p:ph type="sldNum" sz="quarter" idx="12"/>
          </p:nvPr>
        </p:nvSpPr>
        <p:spPr/>
        <p:txBody>
          <a:bodyPr/>
          <a:lstStyle/>
          <a:p>
            <a:fld id="{6B82A1EA-A036-406B-BE95-DF6A961EECFA}" type="slidenum">
              <a:rPr lang="ar-IQ" smtClean="0"/>
              <a:pPr/>
              <a:t>2</a:t>
            </a:fld>
            <a:endParaRPr lang="ar-IQ"/>
          </a:p>
        </p:txBody>
      </p:sp>
    </p:spTree>
    <p:extLst>
      <p:ext uri="{BB962C8B-B14F-4D97-AF65-F5344CB8AC3E}">
        <p14:creationId xmlns:p14="http://schemas.microsoft.com/office/powerpoint/2010/main" val="4068069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fontScale="92500" lnSpcReduction="20000"/>
          </a:bodyPr>
          <a:lstStyle/>
          <a:p>
            <a:pPr>
              <a:buNone/>
            </a:pPr>
            <a:endParaRPr lang="ar-IQ" b="1" u="sng" dirty="0">
              <a:solidFill>
                <a:srgbClr val="FF0000"/>
              </a:solidFill>
            </a:endParaRPr>
          </a:p>
          <a:p>
            <a:pPr algn="ctr">
              <a:buNone/>
            </a:pPr>
            <a:r>
              <a:rPr lang="ar-IQ" b="1" u="sng" dirty="0">
                <a:solidFill>
                  <a:srgbClr val="FF0000"/>
                </a:solidFill>
              </a:rPr>
              <a:t>الركن الثالث/ </a:t>
            </a:r>
            <a:r>
              <a:rPr lang="ar-SA" b="1" u="sng" dirty="0">
                <a:solidFill>
                  <a:srgbClr val="FF0000"/>
                </a:solidFill>
              </a:rPr>
              <a:t>علاقة السببية بين الخطأ والضرر</a:t>
            </a:r>
            <a:endParaRPr lang="ar-IQ" b="1" u="sng" dirty="0">
              <a:solidFill>
                <a:srgbClr val="FF0000"/>
              </a:solidFill>
            </a:endParaRPr>
          </a:p>
          <a:p>
            <a:pPr algn="ctr">
              <a:buNone/>
            </a:pPr>
            <a:endParaRPr lang="en-US" b="1" u="sng" dirty="0">
              <a:solidFill>
                <a:srgbClr val="FF0000"/>
              </a:solidFill>
            </a:endParaRPr>
          </a:p>
          <a:p>
            <a:pPr>
              <a:buNone/>
            </a:pPr>
            <a:r>
              <a:rPr lang="ar-SA" b="1" dirty="0"/>
              <a:t>تعني </a:t>
            </a:r>
            <a:r>
              <a:rPr lang="ar-IQ" b="1" dirty="0"/>
              <a:t>ال</a:t>
            </a:r>
            <a:r>
              <a:rPr lang="ar-SA" b="1" dirty="0"/>
              <a:t>علاقة السببية أن يكون الضرر نتيجة طبيعية لعدم قيام المدين بتنفيذ التزامه العقدي، أي أن يكون الضرر ناشئاً بسبب خطأ المدين، ومن ثم تكون هناك علاقة سببية بين الخطأ والضرر، فان انقطعت علاقة السببية فلا تتقرر مسؤولية المدين. وهي تنقطع إذا تدخل سبب أجنبي بين خطأ المدين والضرر الذي أصاب الدائن، </a:t>
            </a:r>
            <a:endParaRPr lang="en-US" b="1" dirty="0"/>
          </a:p>
          <a:p>
            <a:pPr algn="ctr">
              <a:buFont typeface="Wingdings" pitchFamily="2" charset="2"/>
              <a:buChar char="v"/>
            </a:pPr>
            <a:r>
              <a:rPr lang="ar-SA" b="1" u="sng" dirty="0">
                <a:solidFill>
                  <a:srgbClr val="002060"/>
                </a:solidFill>
                <a:effectLst>
                  <a:outerShdw blurRad="38100" dist="38100" dir="2700000" algn="tl">
                    <a:srgbClr val="000000">
                      <a:alpha val="43137"/>
                    </a:srgbClr>
                  </a:outerShdw>
                </a:effectLst>
              </a:rPr>
              <a:t>كالقوة القاهرة او</a:t>
            </a:r>
            <a:r>
              <a:rPr lang="ar-IQ" b="1" u="sng" dirty="0">
                <a:solidFill>
                  <a:srgbClr val="002060"/>
                </a:solidFill>
                <a:effectLst>
                  <a:outerShdw blurRad="38100" dist="38100" dir="2700000" algn="tl">
                    <a:srgbClr val="000000">
                      <a:alpha val="43137"/>
                    </a:srgbClr>
                  </a:outerShdw>
                </a:effectLst>
              </a:rPr>
              <a:t>  </a:t>
            </a:r>
            <a:r>
              <a:rPr lang="ar-SA" b="1" u="sng" dirty="0">
                <a:solidFill>
                  <a:srgbClr val="002060"/>
                </a:solidFill>
                <a:effectLst>
                  <a:outerShdw blurRad="38100" dist="38100" dir="2700000" algn="tl">
                    <a:srgbClr val="000000">
                      <a:alpha val="43137"/>
                    </a:srgbClr>
                  </a:outerShdw>
                </a:effectLst>
              </a:rPr>
              <a:t> الحادث المفاجئ او خطأ الدائن نفسه او خطأ الغير. </a:t>
            </a:r>
            <a:endParaRPr lang="en-US" b="1" u="sng" dirty="0">
              <a:solidFill>
                <a:srgbClr val="002060"/>
              </a:solidFill>
              <a:effectLst>
                <a:outerShdw blurRad="38100" dist="38100" dir="2700000" algn="tl">
                  <a:srgbClr val="000000">
                    <a:alpha val="43137"/>
                  </a:srgbClr>
                </a:outerShdw>
              </a:effectLst>
            </a:endParaRPr>
          </a:p>
          <a:p>
            <a:pPr>
              <a:buNone/>
            </a:pPr>
            <a:endParaRPr lang="en-US" b="1" dirty="0"/>
          </a:p>
          <a:p>
            <a:pPr>
              <a:buNone/>
            </a:pPr>
            <a:r>
              <a:rPr lang="ar-SA" b="1" dirty="0"/>
              <a:t>فلو حضر الناقل في مثالنا السابق في الموعد المحدد ووجد ان المزارع لم يحصد محصوله بعد فتركه ورحل او ان فيضاناً قطع عليه طريق الوصول فلا مسؤولية عليه ولو اضطر المزارع إلى استئجار سيارة أخرى باجر أعلى.</a:t>
            </a:r>
            <a:endParaRPr lang="ar-IQ" b="1" dirty="0"/>
          </a:p>
          <a:p>
            <a:pPr>
              <a:buNone/>
            </a:pPr>
            <a:endParaRPr lang="ar-IQ" b="1" dirty="0"/>
          </a:p>
          <a:p>
            <a:pPr>
              <a:buNone/>
            </a:pPr>
            <a:r>
              <a:rPr lang="ar-SA" b="1" dirty="0"/>
              <a:t> والواقع أن السبب الأجنبي هنا قد نفى عن عدم التنفيذ صفة الخطأ فلا تتقرر مسؤولية المدين لان احد أركان هذه المسؤولية يكون قد تخلف. </a:t>
            </a:r>
            <a:r>
              <a:rPr lang="ar-SA" b="1" u="sng" dirty="0">
                <a:solidFill>
                  <a:srgbClr val="FF0000"/>
                </a:solidFill>
              </a:rPr>
              <a:t>وعبأ إثبات انقطاع العلاقة السببية </a:t>
            </a:r>
            <a:r>
              <a:rPr lang="ar-SA" b="1" dirty="0"/>
              <a:t>على عاتق المدين، فهو الذي يدعي ذلك فعليه إثباته. </a:t>
            </a:r>
            <a:r>
              <a:rPr lang="ar-IQ" b="1" dirty="0"/>
              <a:t>وهو لا يستطيع ذلك الا بأثبات السبب الاجنبي. وقد نصت صراحة على ذلك المادة 168 مدني عراقي "</a:t>
            </a:r>
          </a:p>
          <a:p>
            <a:r>
              <a:rPr lang="ar-IQ" b="0" i="0" dirty="0">
                <a:solidFill>
                  <a:srgbClr val="555555"/>
                </a:solidFill>
                <a:effectLst/>
                <a:latin typeface="Source Sans Pro" panose="020B0503030403020204" pitchFamily="34" charset="0"/>
              </a:rPr>
              <a:t>اذا استحال على الملتزم بالعقد ان ينفذ الالتزام عيناً حكم عليه بالتعويض لعدم الوفاء بالتزامه ما لم يثبت استحالة التنفيذ قد نشأت عن سبب اجنبي لا يد له فيه، وكذلك يكون الحكم اذا تأخر الملتزم في تنفيذ التزامه.</a:t>
            </a:r>
          </a:p>
          <a:p>
            <a:pPr>
              <a:buNone/>
            </a:pPr>
            <a:endParaRPr lang="ar-IQ" dirty="0"/>
          </a:p>
        </p:txBody>
      </p:sp>
      <p:sp>
        <p:nvSpPr>
          <p:cNvPr id="3" name="Slide Number Placeholder 2"/>
          <p:cNvSpPr>
            <a:spLocks noGrp="1"/>
          </p:cNvSpPr>
          <p:nvPr>
            <p:ph type="sldNum" sz="quarter" idx="12"/>
          </p:nvPr>
        </p:nvSpPr>
        <p:spPr/>
        <p:txBody>
          <a:bodyPr/>
          <a:lstStyle/>
          <a:p>
            <a:fld id="{6B82A1EA-A036-406B-BE95-DF6A961EECFA}" type="slidenum">
              <a:rPr lang="ar-IQ" smtClean="0"/>
              <a:pPr/>
              <a:t>20</a:t>
            </a:fld>
            <a:endParaRPr lang="ar-IQ"/>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928992" cy="6624736"/>
          </a:xfrm>
        </p:spPr>
        <p:txBody>
          <a:bodyPr>
            <a:normAutofit fontScale="77500" lnSpcReduction="20000"/>
          </a:bodyPr>
          <a:lstStyle/>
          <a:p>
            <a:pPr marL="0" indent="0" algn="ctr">
              <a:buNone/>
            </a:pPr>
            <a:r>
              <a:rPr lang="ar-SA" b="1" u="sng" dirty="0">
                <a:solidFill>
                  <a:schemeClr val="tx2"/>
                </a:solidFill>
              </a:rPr>
              <a:t>المطلب الرابع</a:t>
            </a:r>
            <a:endParaRPr lang="en-US" u="sng" dirty="0">
              <a:solidFill>
                <a:schemeClr val="tx2"/>
              </a:solidFill>
            </a:endParaRPr>
          </a:p>
          <a:p>
            <a:pPr marL="0" indent="0" algn="ctr">
              <a:buNone/>
            </a:pPr>
            <a:r>
              <a:rPr lang="ar-SA" b="1" u="sng" dirty="0">
                <a:solidFill>
                  <a:schemeClr val="tx2"/>
                </a:solidFill>
              </a:rPr>
              <a:t>تعديل احكم المسؤولية العقدية</a:t>
            </a:r>
            <a:endParaRPr lang="ar-IQ" b="1" u="sng" dirty="0">
              <a:solidFill>
                <a:schemeClr val="tx2"/>
              </a:solidFill>
            </a:endParaRPr>
          </a:p>
          <a:p>
            <a:pPr marL="0" indent="0" algn="ctr">
              <a:buNone/>
            </a:pPr>
            <a:endParaRPr lang="en-US" u="sng" dirty="0">
              <a:solidFill>
                <a:schemeClr val="tx2"/>
              </a:solidFill>
            </a:endParaRPr>
          </a:p>
          <a:p>
            <a:pPr marL="0" indent="0">
              <a:buNone/>
            </a:pPr>
            <a:r>
              <a:rPr lang="ar-SA" b="1" dirty="0"/>
              <a:t>أحكام المسؤولية العقدية ليست من النظام العام، فيجوز الاتفاق على ما يخالفها إذا كان التعديل في حدود النظام العام والآداب، والتعديل أما ان يكون بشرط المدين يخفف به مسؤوليته او من الدائن يشدد به مسؤولية المدين.</a:t>
            </a:r>
            <a:endParaRPr lang="ar-IQ" b="1" dirty="0"/>
          </a:p>
          <a:p>
            <a:pPr marL="0" indent="0">
              <a:buNone/>
            </a:pPr>
            <a:endParaRPr lang="en-US" dirty="0"/>
          </a:p>
          <a:p>
            <a:pPr marL="0" indent="0">
              <a:buNone/>
            </a:pPr>
            <a:r>
              <a:rPr lang="ar-SA" b="1" u="sng" dirty="0">
                <a:solidFill>
                  <a:schemeClr val="tx2"/>
                </a:solidFill>
                <a:effectLst>
                  <a:outerShdw blurRad="38100" dist="38100" dir="2700000" algn="tl">
                    <a:srgbClr val="000000">
                      <a:alpha val="43137"/>
                    </a:srgbClr>
                  </a:outerShdw>
                </a:effectLst>
              </a:rPr>
              <a:t>أولاً ـ الاتفاق على التخفيف من المسؤولية</a:t>
            </a:r>
            <a:r>
              <a:rPr lang="ar-SA" b="1" dirty="0"/>
              <a:t>: </a:t>
            </a:r>
            <a:endParaRPr lang="ar-IQ" b="1" dirty="0"/>
          </a:p>
          <a:p>
            <a:pPr marL="0" indent="0">
              <a:buNone/>
            </a:pPr>
            <a:endParaRPr lang="ar-IQ" b="1" dirty="0"/>
          </a:p>
          <a:p>
            <a:pPr marL="0" indent="0">
              <a:buNone/>
            </a:pPr>
            <a:r>
              <a:rPr lang="ar-SA" b="1" dirty="0"/>
              <a:t>يجوز للمدين ان يشترط عدم مسؤوليته عن عدم تنفيذه لالتزامه سواء أكان ذلك راجعاً إلى خطئه او إلى خطأ الاشخاص الذين يستخدمهم في تنفيذ التزامه.</a:t>
            </a:r>
            <a:endParaRPr lang="ar-IQ" b="1" dirty="0"/>
          </a:p>
          <a:p>
            <a:pPr marL="0" indent="0">
              <a:buNone/>
            </a:pPr>
            <a:endParaRPr lang="ar-IQ" b="1" dirty="0"/>
          </a:p>
          <a:p>
            <a:pPr marL="0" indent="0">
              <a:buNone/>
            </a:pPr>
            <a:r>
              <a:rPr lang="ar-SA" b="1" dirty="0"/>
              <a:t> من ذلك ان البائع ضامن للعيوب الخفية في المبيع ولكن له ان يشترط عدم ضمانه لهذه العيوب</a:t>
            </a:r>
            <a:r>
              <a:rPr lang="ar-IQ" b="1" dirty="0"/>
              <a:t>( 259/2)م ع </a:t>
            </a:r>
            <a:r>
              <a:rPr lang="ar-SA" b="1" dirty="0"/>
              <a:t>.إلا انه لا يجوز للمدين إعفاء نفسه من مسؤولية الغش والخطأ الجسيم لان مسؤوليته في هذه الحالة تلحق بالمسؤولية التقصيرية ، كما لو تعمد البائع إخفاء العيوب واشترط البراءة منها، وفي هذه الحالة فان الشرط باطل والعقد صحيح، فيبقى ضامناً لها.</a:t>
            </a:r>
            <a:r>
              <a:rPr lang="ar-IQ" b="1" dirty="0"/>
              <a:t>556/3  م ع</a:t>
            </a:r>
          </a:p>
          <a:p>
            <a:pPr marL="0" indent="0">
              <a:buNone/>
            </a:pPr>
            <a:endParaRPr lang="en-US" dirty="0"/>
          </a:p>
          <a:p>
            <a:pPr marL="0" indent="0">
              <a:buNone/>
            </a:pPr>
            <a:r>
              <a:rPr lang="ar-SA" b="1" u="sng" dirty="0">
                <a:solidFill>
                  <a:schemeClr val="tx2"/>
                </a:solidFill>
                <a:effectLst>
                  <a:outerShdw blurRad="38100" dist="38100" dir="2700000" algn="tl">
                    <a:srgbClr val="000000">
                      <a:alpha val="43137"/>
                    </a:srgbClr>
                  </a:outerShdw>
                </a:effectLst>
              </a:rPr>
              <a:t>ثانياً ـ الاتفاق على التشديد من المسؤولية: </a:t>
            </a:r>
            <a:endParaRPr lang="ar-IQ" b="1" u="sng" dirty="0">
              <a:solidFill>
                <a:schemeClr val="tx2"/>
              </a:solidFill>
              <a:effectLst>
                <a:outerShdw blurRad="38100" dist="38100" dir="2700000" algn="tl">
                  <a:srgbClr val="000000">
                    <a:alpha val="43137"/>
                  </a:srgbClr>
                </a:outerShdw>
              </a:effectLst>
            </a:endParaRPr>
          </a:p>
          <a:p>
            <a:pPr marL="0" indent="0">
              <a:buNone/>
            </a:pPr>
            <a:endParaRPr lang="ar-IQ" b="1" u="sng" dirty="0">
              <a:solidFill>
                <a:schemeClr val="tx2"/>
              </a:solidFill>
              <a:effectLst>
                <a:outerShdw blurRad="38100" dist="38100" dir="2700000" algn="tl">
                  <a:srgbClr val="000000">
                    <a:alpha val="43137"/>
                  </a:srgbClr>
                </a:outerShdw>
              </a:effectLst>
            </a:endParaRPr>
          </a:p>
          <a:p>
            <a:pPr marL="0" indent="0">
              <a:buNone/>
            </a:pPr>
            <a:r>
              <a:rPr lang="ar-SA" b="1" dirty="0"/>
              <a:t>يجوز للدائن ان يشترط التشديد من مسؤولية المدين فيجع</a:t>
            </a:r>
            <a:r>
              <a:rPr lang="ar-IQ" b="1" dirty="0"/>
              <a:t>ل</a:t>
            </a:r>
            <a:r>
              <a:rPr lang="ar-SA" b="1" dirty="0"/>
              <a:t>ه مسؤولاً حتى عن خطئه التافه، بل حتى عن السبب الأجنبي الذي لا يد له فيه، وفي هذه الحالة يقوم المدين بدور المؤمن لمصلحة الدائن.</a:t>
            </a:r>
            <a:r>
              <a:rPr lang="ar-IQ" b="1" dirty="0"/>
              <a:t>259/1 م ع</a:t>
            </a:r>
          </a:p>
          <a:p>
            <a:pPr marL="0" indent="0">
              <a:buNone/>
            </a:pPr>
            <a:endParaRPr lang="ar-IQ" b="1" dirty="0"/>
          </a:p>
          <a:p>
            <a:pPr marL="0" indent="0">
              <a:buNone/>
            </a:pPr>
            <a:r>
              <a:rPr lang="ar-SA" b="1" dirty="0"/>
              <a:t>كما لو اتفق شخص مع شركة نقل لنقل أثاثه واشترط عليها ان تكون مسؤولة عن التلف ولو كان بسبب أجنبي، فتكون الشركة ضامنة لقيمة البضاعة حتى لو حرقتها صاعقة، وهذا ما يحصل عادة عند التأمين على البضاعة.</a:t>
            </a:r>
            <a:endParaRPr lang="en-US" dirty="0"/>
          </a:p>
          <a:p>
            <a:endParaRPr lang="en-US" dirty="0"/>
          </a:p>
        </p:txBody>
      </p:sp>
      <p:sp>
        <p:nvSpPr>
          <p:cNvPr id="4" name="Slide Number Placeholder 3"/>
          <p:cNvSpPr>
            <a:spLocks noGrp="1"/>
          </p:cNvSpPr>
          <p:nvPr>
            <p:ph type="sldNum" sz="quarter" idx="12"/>
          </p:nvPr>
        </p:nvSpPr>
        <p:spPr/>
        <p:txBody>
          <a:bodyPr/>
          <a:lstStyle/>
          <a:p>
            <a:fld id="{6B82A1EA-A036-406B-BE95-DF6A961EECFA}" type="slidenum">
              <a:rPr lang="ar-IQ" smtClean="0"/>
              <a:pPr/>
              <a:t>21</a:t>
            </a:fld>
            <a:endParaRPr lang="ar-IQ"/>
          </a:p>
        </p:txBody>
      </p:sp>
    </p:spTree>
    <p:extLst>
      <p:ext uri="{BB962C8B-B14F-4D97-AF65-F5344CB8AC3E}">
        <p14:creationId xmlns:p14="http://schemas.microsoft.com/office/powerpoint/2010/main" val="4046871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4624"/>
            <a:ext cx="9108504" cy="6696744"/>
          </a:xfrm>
        </p:spPr>
        <p:txBody>
          <a:bodyPr>
            <a:normAutofit fontScale="62500" lnSpcReduction="20000"/>
          </a:bodyPr>
          <a:lstStyle/>
          <a:p>
            <a:pPr marL="0" indent="0" algn="ctr">
              <a:buNone/>
            </a:pPr>
            <a:r>
              <a:rPr lang="ar-SA" b="1" dirty="0"/>
              <a:t>الفصل الثالث</a:t>
            </a:r>
            <a:r>
              <a:rPr lang="ar-IQ" b="1" dirty="0"/>
              <a:t>/ </a:t>
            </a:r>
            <a:r>
              <a:rPr lang="ar-SA" b="1" dirty="0"/>
              <a:t>إنحـلال العقـــــد</a:t>
            </a:r>
            <a:endParaRPr lang="ar-IQ" b="1" dirty="0"/>
          </a:p>
          <a:p>
            <a:pPr marL="0" indent="0" algn="ctr">
              <a:buNone/>
            </a:pPr>
            <a:endParaRPr lang="en-US" dirty="0"/>
          </a:p>
          <a:p>
            <a:pPr marL="0" indent="0" algn="r" rtl="1">
              <a:buNone/>
            </a:pPr>
            <a:r>
              <a:rPr lang="ar-IQ" b="1" dirty="0"/>
              <a:t>اذا نشاء العقد صحيحا نافذا  لازما وجب تنفيذه طبقا للفقرة الاولى من  المادة 146 مدني عراقي, </a:t>
            </a:r>
          </a:p>
          <a:p>
            <a:pPr marL="0" indent="0" algn="r" rtl="1">
              <a:buNone/>
            </a:pPr>
            <a:r>
              <a:rPr lang="ar-IQ" b="1" dirty="0"/>
              <a:t> </a:t>
            </a:r>
            <a:r>
              <a:rPr lang="ar-SA" b="1" dirty="0"/>
              <a:t>تنفيذ العقد هو الطريق الطبيعي لزوال الرابطة العقدية، ولكن قد تطرأ أمور تؤدي إلى زوال العقد قبل تنفيذه، وزوال اثر العقد من حين إبرامه يكون في العقود الفورية التنفيذ ويقال له (الفسخ)،وزوال أثره بالنسبة إلى المستقبل فقط يكون في العقود المستمرة ويقال له (إنهاء) او (إلغاء). </a:t>
            </a:r>
            <a:endParaRPr lang="ar-IQ" b="1" dirty="0"/>
          </a:p>
          <a:p>
            <a:pPr marL="0" indent="0" algn="r" rtl="1">
              <a:buNone/>
            </a:pPr>
            <a:endParaRPr lang="en-US" dirty="0"/>
          </a:p>
          <a:p>
            <a:pPr marL="0" indent="0" algn="r" rtl="1">
              <a:buNone/>
            </a:pPr>
            <a:r>
              <a:rPr lang="ar-SA" b="1" u="sng" dirty="0">
                <a:effectLst>
                  <a:outerShdw blurRad="38100" dist="38100" dir="2700000" algn="tl">
                    <a:srgbClr val="000000">
                      <a:alpha val="43137"/>
                    </a:srgbClr>
                  </a:outerShdw>
                </a:effectLst>
              </a:rPr>
              <a:t>الإلغاء بالإرادة المنفردة</a:t>
            </a:r>
            <a:r>
              <a:rPr lang="ar-SA" b="1" dirty="0"/>
              <a:t>: قد يكون لأحد المتعاقدين او كلاهما ان يستقل بإلغاء العقد، وأما ان يرجع ذلك لطبيعة العقد كما في الوكالة والوديعة والعارية</a:t>
            </a:r>
            <a:r>
              <a:rPr lang="ar-IQ" b="1" dirty="0"/>
              <a:t> (المواد 947/1, 861/1,)</a:t>
            </a:r>
            <a:r>
              <a:rPr lang="ar-SA" b="1" dirty="0"/>
              <a:t> وهذه العقود يقال لها في الفقه الإسلامي (غير لازمة من الجانبين) ، او لوجود خيار من الخيارات كشرط التجربة وخيار الرؤيا وغيرها. وندرس كلاً من الفسخ والإقالة.</a:t>
            </a:r>
            <a:endParaRPr lang="ar-IQ" b="1" dirty="0"/>
          </a:p>
          <a:p>
            <a:pPr marL="0" indent="0" algn="r" rtl="1">
              <a:buNone/>
            </a:pPr>
            <a:endParaRPr lang="en-US" dirty="0"/>
          </a:p>
          <a:p>
            <a:pPr marL="0" indent="0" algn="ctr" rtl="1">
              <a:buNone/>
            </a:pPr>
            <a:r>
              <a:rPr lang="ar-SA" b="1" u="sng" dirty="0">
                <a:solidFill>
                  <a:srgbClr val="FF0000"/>
                </a:solidFill>
                <a:effectLst>
                  <a:outerShdw blurRad="38100" dist="38100" dir="2700000" algn="tl">
                    <a:srgbClr val="000000">
                      <a:alpha val="43137"/>
                    </a:srgbClr>
                  </a:outerShdw>
                </a:effectLst>
              </a:rPr>
              <a:t>الفرع الاول</a:t>
            </a:r>
            <a:r>
              <a:rPr lang="ar-IQ" b="1" u="sng" dirty="0">
                <a:solidFill>
                  <a:srgbClr val="FF0000"/>
                </a:solidFill>
                <a:effectLst>
                  <a:outerShdw blurRad="38100" dist="38100" dir="2700000" algn="tl">
                    <a:srgbClr val="000000">
                      <a:alpha val="43137"/>
                    </a:srgbClr>
                  </a:outerShdw>
                </a:effectLst>
              </a:rPr>
              <a:t>  </a:t>
            </a:r>
            <a:r>
              <a:rPr lang="ar-SA" b="1" u="sng" dirty="0">
                <a:solidFill>
                  <a:srgbClr val="FF0000"/>
                </a:solidFill>
                <a:effectLst>
                  <a:outerShdw blurRad="38100" dist="38100" dir="2700000" algn="tl">
                    <a:srgbClr val="000000">
                      <a:alpha val="43137"/>
                    </a:srgbClr>
                  </a:outerShdw>
                </a:effectLst>
              </a:rPr>
              <a:t>فسخ العقـــد</a:t>
            </a:r>
            <a:endParaRPr lang="ar-IQ" b="1" u="sng" dirty="0">
              <a:solidFill>
                <a:srgbClr val="FF0000"/>
              </a:solidFill>
              <a:effectLst>
                <a:outerShdw blurRad="38100" dist="38100" dir="2700000" algn="tl">
                  <a:srgbClr val="000000">
                    <a:alpha val="43137"/>
                  </a:srgbClr>
                </a:outerShdw>
              </a:effectLst>
            </a:endParaRPr>
          </a:p>
          <a:p>
            <a:pPr marL="0" indent="0" algn="ctr" rtl="1">
              <a:buNone/>
            </a:pPr>
            <a:r>
              <a:rPr lang="ar-IQ" b="1" u="sng" dirty="0">
                <a:solidFill>
                  <a:srgbClr val="FF0000"/>
                </a:solidFill>
                <a:effectLst>
                  <a:outerShdw blurRad="38100" dist="38100" dir="2700000" algn="tl">
                    <a:srgbClr val="000000">
                      <a:alpha val="43137"/>
                    </a:srgbClr>
                  </a:outerShdw>
                </a:effectLst>
              </a:rPr>
              <a:t>طبقا للفقرة الاولى من المادة  177 من القانون المادني العراقي  </a:t>
            </a:r>
            <a:r>
              <a:rPr lang="ar-IQ" b="0" i="0" dirty="0">
                <a:solidFill>
                  <a:srgbClr val="555555"/>
                </a:solidFill>
                <a:effectLst/>
                <a:latin typeface="Source Sans Pro" panose="020B0503030403020204" pitchFamily="34" charset="0"/>
              </a:rPr>
              <a:t>1 – في العقود الملزمة للجانبين اذا لم يوف احد العاقدين بما وجب عليه بالعقد جاز للعاقد الآخر بعد الاعذار ان يطلب الفسخ مع التعويض ان كان له مقتضى على انه يجوز للمحكمة ان تنظر المدين الى اجل، كما يجوز لها ان ترفض طلب الفسخ اذا كان ما لم يوف به المدين قليلاً بالنسبة للالتزام في جملته.</a:t>
            </a:r>
            <a:br>
              <a:rPr lang="ar-IQ" dirty="0"/>
            </a:br>
            <a:endParaRPr lang="en-US" u="sng" dirty="0">
              <a:effectLst>
                <a:outerShdw blurRad="38100" dist="38100" dir="2700000" algn="tl">
                  <a:srgbClr val="000000">
                    <a:alpha val="43137"/>
                  </a:srgbClr>
                </a:outerShdw>
              </a:effectLst>
            </a:endParaRPr>
          </a:p>
          <a:p>
            <a:pPr marL="0" indent="0" algn="r" rtl="1">
              <a:buNone/>
            </a:pPr>
            <a:r>
              <a:rPr lang="ar-SA" b="1" dirty="0"/>
              <a:t>ينشئ العقد الملزم لجانبين التزامات متقابلة على عاتق طرفيه فيصبح كل منهما دائنا للآخر ومدينا له، كما ينشئ العقد في نفس الوقت ارتباطاً بين هذه الالتزامات، فإذا لم يقم احدهما بتنفيذ التزامه جاز للآخر ان لم يطلب التنفيذ العيني ان يطلب فسخ العقد وحل الرابطة الناشئة عن العقد.</a:t>
            </a:r>
            <a:endParaRPr lang="ar-IQ" b="1" dirty="0"/>
          </a:p>
          <a:p>
            <a:pPr marL="0" indent="0" algn="r" rtl="1">
              <a:buNone/>
            </a:pPr>
            <a:endParaRPr lang="ar-IQ" b="1" dirty="0"/>
          </a:p>
          <a:p>
            <a:pPr marL="0" indent="0" algn="r" rtl="1">
              <a:buNone/>
            </a:pPr>
            <a:endParaRPr lang="en-US" dirty="0"/>
          </a:p>
          <a:p>
            <a:pPr marL="0" indent="0" algn="r" rtl="1">
              <a:buNone/>
            </a:pPr>
            <a:r>
              <a:rPr lang="ar-SA" b="1" u="sng" dirty="0">
                <a:effectLst>
                  <a:outerShdw blurRad="38100" dist="38100" dir="2700000" algn="tl">
                    <a:srgbClr val="000000">
                      <a:alpha val="43137"/>
                    </a:srgbClr>
                  </a:outerShdw>
                </a:effectLst>
              </a:rPr>
              <a:t>الأساس الذي يقوم عليه حق الفسخ: </a:t>
            </a:r>
            <a:r>
              <a:rPr lang="ar-SA" b="1" dirty="0"/>
              <a:t>لم يكن </a:t>
            </a:r>
            <a:r>
              <a:rPr lang="ar-SA" b="1" u="sng" dirty="0">
                <a:hlinkClick r:id="rId3">
                  <a:extLst>
                    <a:ext uri="{A12FA001-AC4F-418D-AE19-62706E023703}">
                      <ahyp:hlinkClr xmlns:ahyp="http://schemas.microsoft.com/office/drawing/2018/hyperlinkcolor" val="tx"/>
                    </a:ext>
                  </a:extLst>
                </a:hlinkClick>
              </a:rPr>
              <a:t>القانون</a:t>
            </a:r>
            <a:r>
              <a:rPr lang="ar-SA" b="1" dirty="0"/>
              <a:t> الروماني يعترف بحق الفسخ، وعلل </a:t>
            </a:r>
            <a:r>
              <a:rPr lang="ar-SA" b="1" u="sng" dirty="0">
                <a:hlinkClick r:id="rId3">
                  <a:extLst>
                    <a:ext uri="{A12FA001-AC4F-418D-AE19-62706E023703}">
                      <ahyp:hlinkClr xmlns:ahyp="http://schemas.microsoft.com/office/drawing/2018/hyperlinkcolor" val="tx"/>
                    </a:ext>
                  </a:extLst>
                </a:hlinkClick>
              </a:rPr>
              <a:t>القانون</a:t>
            </a:r>
            <a:r>
              <a:rPr lang="ar-SA" b="1" dirty="0"/>
              <a:t> الفرنسي حق الفسخ بوجود شرط فاسخ ضمني في العقود الملزمة لجانبين يعطي كلا المتعاقدين الحق بفسخ العقد إذا لم يقم الطرف الآخر بتنفيذ التزامه. ولا يؤيد الفقه الحديث ذلك،</a:t>
            </a:r>
            <a:endParaRPr lang="ar-IQ" b="1" dirty="0"/>
          </a:p>
          <a:p>
            <a:pPr marL="0" indent="0" algn="r" rtl="1">
              <a:buNone/>
            </a:pPr>
            <a:endParaRPr lang="ar-IQ" b="1" dirty="0"/>
          </a:p>
          <a:p>
            <a:pPr marL="0" indent="0" algn="r" rtl="1">
              <a:buNone/>
            </a:pPr>
            <a:r>
              <a:rPr lang="ar-SA" b="1" dirty="0"/>
              <a:t> فذهب أنصار النظرية التقليدية إلى ان السبب هو </a:t>
            </a:r>
            <a:r>
              <a:rPr lang="ar-SA" b="1" u="sng" dirty="0">
                <a:solidFill>
                  <a:srgbClr val="FF0000"/>
                </a:solidFill>
                <a:effectLst>
                  <a:outerShdw blurRad="38100" dist="38100" dir="2700000" algn="tl">
                    <a:srgbClr val="000000">
                      <a:alpha val="43137"/>
                    </a:srgbClr>
                  </a:outerShdw>
                </a:effectLst>
              </a:rPr>
              <a:t>أساس حق الفسخ </a:t>
            </a:r>
            <a:r>
              <a:rPr lang="ar-SA" b="1" dirty="0"/>
              <a:t>فعدم التزام احد الطرفين يفوت على المتعاقد الآخر الغرض الذي قصده من العقد. بينما أقام خصوم السبب هذا الحق على </a:t>
            </a:r>
            <a:r>
              <a:rPr lang="ar-SA" b="1" u="sng" dirty="0">
                <a:solidFill>
                  <a:srgbClr val="FF0000"/>
                </a:solidFill>
                <a:effectLst>
                  <a:outerShdw blurRad="38100" dist="38100" dir="2700000" algn="tl">
                    <a:srgbClr val="000000">
                      <a:alpha val="43137"/>
                    </a:srgbClr>
                  </a:outerShdw>
                </a:effectLst>
              </a:rPr>
              <a:t>أساس فكرة الالتزامات </a:t>
            </a:r>
            <a:r>
              <a:rPr lang="ar-SA" b="1" dirty="0"/>
              <a:t>المتقابلة في العقود الملزمة لجانبين فيبدوا أمراً عادلاً إذا لم ينفذ احد الطرفين التزامه ان يوقف الطرف الأخر تنفيذ التزامه بالدفع بعدم التنفيذ او التحلل من العقد نهائياً وهذا هو الفسخ.</a:t>
            </a:r>
            <a:endParaRPr lang="en-US" dirty="0"/>
          </a:p>
          <a:p>
            <a:endParaRPr lang="en-US" dirty="0"/>
          </a:p>
        </p:txBody>
      </p:sp>
      <p:sp>
        <p:nvSpPr>
          <p:cNvPr id="4" name="Slide Number Placeholder 3"/>
          <p:cNvSpPr>
            <a:spLocks noGrp="1"/>
          </p:cNvSpPr>
          <p:nvPr>
            <p:ph type="sldNum" sz="quarter" idx="12"/>
          </p:nvPr>
        </p:nvSpPr>
        <p:spPr/>
        <p:txBody>
          <a:bodyPr/>
          <a:lstStyle/>
          <a:p>
            <a:fld id="{6B82A1EA-A036-406B-BE95-DF6A961EECFA}" type="slidenum">
              <a:rPr lang="ar-IQ" smtClean="0"/>
              <a:pPr/>
              <a:t>22</a:t>
            </a:fld>
            <a:endParaRPr lang="ar-IQ"/>
          </a:p>
        </p:txBody>
      </p:sp>
    </p:spTree>
    <p:extLst>
      <p:ext uri="{BB962C8B-B14F-4D97-AF65-F5344CB8AC3E}">
        <p14:creationId xmlns:p14="http://schemas.microsoft.com/office/powerpoint/2010/main" val="3635793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9001000" cy="6768752"/>
          </a:xfrm>
        </p:spPr>
        <p:txBody>
          <a:bodyPr>
            <a:normAutofit fontScale="62500" lnSpcReduction="20000"/>
          </a:bodyPr>
          <a:lstStyle/>
          <a:p>
            <a:pPr marL="0" indent="0" algn="ctr">
              <a:buNone/>
            </a:pPr>
            <a:r>
              <a:rPr lang="ar-SA" b="1" u="sng" dirty="0">
                <a:solidFill>
                  <a:schemeClr val="tx2"/>
                </a:solidFill>
              </a:rPr>
              <a:t>المبحث الاول</a:t>
            </a:r>
            <a:r>
              <a:rPr lang="ar-IQ" b="1" u="sng" dirty="0">
                <a:solidFill>
                  <a:schemeClr val="tx2"/>
                </a:solidFill>
              </a:rPr>
              <a:t>  </a:t>
            </a:r>
            <a:r>
              <a:rPr lang="ar-SA" b="1" u="sng" dirty="0">
                <a:solidFill>
                  <a:schemeClr val="tx2"/>
                </a:solidFill>
              </a:rPr>
              <a:t>شروط الفسخ</a:t>
            </a:r>
            <a:r>
              <a:rPr lang="ar-IQ" b="1" u="sng" dirty="0">
                <a:solidFill>
                  <a:schemeClr val="tx2"/>
                </a:solidFill>
              </a:rPr>
              <a:t> التي نصت عليها المادة 177 مدني عراقي</a:t>
            </a:r>
            <a:endParaRPr lang="en-US" u="sng" dirty="0">
              <a:solidFill>
                <a:schemeClr val="tx2"/>
              </a:solidFill>
            </a:endParaRPr>
          </a:p>
          <a:p>
            <a:pPr marL="0" indent="0" algn="r">
              <a:buNone/>
            </a:pPr>
            <a:r>
              <a:rPr lang="ar-SA" b="1" dirty="0"/>
              <a:t>هناك شروط ثلاثة يجب توفرها لإمكان طلب الفسخ وهي:</a:t>
            </a:r>
            <a:endParaRPr lang="ar-IQ" b="1" dirty="0"/>
          </a:p>
          <a:p>
            <a:pPr marL="0" indent="0" algn="r">
              <a:buNone/>
            </a:pPr>
            <a:endParaRPr lang="en-US" dirty="0"/>
          </a:p>
          <a:p>
            <a:pPr marL="0" indent="0" algn="r">
              <a:buNone/>
            </a:pPr>
            <a:r>
              <a:rPr lang="ar-SA" b="1" dirty="0"/>
              <a:t>1ـ ان يكون العقد من العقود الملزمة لجانبين.</a:t>
            </a:r>
            <a:endParaRPr lang="ar-IQ" b="1" dirty="0"/>
          </a:p>
          <a:p>
            <a:pPr marL="0" indent="0" algn="r">
              <a:buNone/>
            </a:pPr>
            <a:r>
              <a:rPr lang="ar-SA" b="1" dirty="0"/>
              <a:t> 2ـ ان لا يقوم احد المتعاقدين بتنفيذ التزامه.</a:t>
            </a:r>
            <a:endParaRPr lang="en-US" dirty="0"/>
          </a:p>
          <a:p>
            <a:pPr marL="0" indent="0" algn="r">
              <a:buNone/>
            </a:pPr>
            <a:r>
              <a:rPr lang="ar-SA" b="1" dirty="0"/>
              <a:t>3ـ ان يكون طالب الفسخ مستعداً لتنفيذ التزامه وقادراً على إعادة الحال إلى ما كانت عليه قبل إبرام العقد.</a:t>
            </a:r>
            <a:endParaRPr lang="ar-IQ" b="1" dirty="0"/>
          </a:p>
          <a:p>
            <a:pPr marL="0" indent="0" algn="r">
              <a:buNone/>
            </a:pPr>
            <a:endParaRPr lang="en-US" dirty="0"/>
          </a:p>
          <a:p>
            <a:pPr marL="0" indent="0" algn="ctr">
              <a:buNone/>
            </a:pPr>
            <a:r>
              <a:rPr lang="ar-SA" b="1" u="sng" dirty="0">
                <a:solidFill>
                  <a:srgbClr val="FF0000"/>
                </a:solidFill>
              </a:rPr>
              <a:t>الشرط الاول ـ عقد ملزم للجانبين:</a:t>
            </a:r>
            <a:endParaRPr lang="ar-IQ" b="1" u="sng" dirty="0">
              <a:solidFill>
                <a:srgbClr val="FF0000"/>
              </a:solidFill>
            </a:endParaRPr>
          </a:p>
          <a:p>
            <a:pPr marL="0" indent="0" algn="r">
              <a:buNone/>
            </a:pPr>
            <a:endParaRPr lang="ar-IQ" b="1" u="sng" dirty="0">
              <a:solidFill>
                <a:schemeClr val="tx2"/>
              </a:solidFill>
            </a:endParaRPr>
          </a:p>
          <a:p>
            <a:pPr marL="0" indent="0" algn="r">
              <a:buNone/>
            </a:pPr>
            <a:r>
              <a:rPr lang="ar-SA" b="1" u="sng" dirty="0">
                <a:solidFill>
                  <a:schemeClr val="tx2"/>
                </a:solidFill>
              </a:rPr>
              <a:t> </a:t>
            </a:r>
            <a:r>
              <a:rPr lang="ar-SA" b="1" dirty="0"/>
              <a:t>لابد لإمكان طلب الفسخ ان يكون العقد ملزماً للجانبين لأنه ينشئ التزامات متقابلة على عاتق طرفي العقد، وإخلال احد المتعاقدين بتنفيذ التزامه هو الذي يبرر طلب فسخ العقد. ولذلك لا يتصور الفسخ في العقود الملزمة لجانب واحد، فاحدهما مدين غير دائن ولا يوجد التزام على عاتق دائنه يبرر طلبه الفسخ، والطرف الآخر دائن غير مدين ولا مصلحة له في طلب الفسخ بل مصلحته في إجبار المدين على التنفيذ، ففي الكفالة وهي عقد ملزم </a:t>
            </a:r>
            <a:r>
              <a:rPr lang="ar-IQ" b="1" dirty="0"/>
              <a:t>ل</a:t>
            </a:r>
            <a:r>
              <a:rPr lang="ar-SA" b="1" dirty="0"/>
              <a:t>جا</a:t>
            </a:r>
            <a:r>
              <a:rPr lang="ar-IQ" b="1" dirty="0"/>
              <a:t>ن</a:t>
            </a:r>
            <a:r>
              <a:rPr lang="ar-SA" b="1" dirty="0"/>
              <a:t>ب واحد فأن الكفيل لا يستطيع طلب الفسخ لان المكفول له غير ملتزم تجاهه بشيء والمكفول له لا مصلحة له في الفسخ بل مطالبة الكفيل بتنفيذ التزامه وله إبرائه من الكفالة..</a:t>
            </a:r>
            <a:endParaRPr lang="ar-IQ" b="1" dirty="0"/>
          </a:p>
          <a:p>
            <a:pPr marL="0" indent="0" algn="r">
              <a:buNone/>
            </a:pPr>
            <a:endParaRPr lang="en-US" dirty="0"/>
          </a:p>
          <a:p>
            <a:pPr marL="0" indent="0" algn="ctr">
              <a:buNone/>
            </a:pPr>
            <a:endParaRPr lang="en-US" b="1" u="sng" dirty="0">
              <a:solidFill>
                <a:srgbClr val="FF0000"/>
              </a:solidFill>
              <a:effectLst>
                <a:outerShdw blurRad="38100" dist="38100" dir="2700000" algn="tl">
                  <a:srgbClr val="000000">
                    <a:alpha val="43137"/>
                  </a:srgbClr>
                </a:outerShdw>
              </a:effectLst>
            </a:endParaRPr>
          </a:p>
          <a:p>
            <a:pPr marL="0" indent="0" algn="ctr">
              <a:buNone/>
            </a:pPr>
            <a:r>
              <a:rPr lang="ar-SA" b="1" u="sng" dirty="0">
                <a:solidFill>
                  <a:srgbClr val="FF0000"/>
                </a:solidFill>
                <a:effectLst>
                  <a:outerShdw blurRad="38100" dist="38100" dir="2700000" algn="tl">
                    <a:srgbClr val="000000">
                      <a:alpha val="43137"/>
                    </a:srgbClr>
                  </a:outerShdw>
                </a:effectLst>
              </a:rPr>
              <a:t>الشرط الثاني ـ عدم قيام احد المتعاقدين بتنفيذ التزامه: </a:t>
            </a:r>
            <a:endParaRPr lang="en-US" b="1" u="sng" dirty="0">
              <a:solidFill>
                <a:srgbClr val="FF0000"/>
              </a:solidFill>
              <a:effectLst>
                <a:outerShdw blurRad="38100" dist="38100" dir="2700000" algn="tl">
                  <a:srgbClr val="000000">
                    <a:alpha val="43137"/>
                  </a:srgbClr>
                </a:outerShdw>
              </a:effectLst>
            </a:endParaRPr>
          </a:p>
          <a:p>
            <a:pPr marL="0" indent="0" algn="ctr">
              <a:buNone/>
            </a:pPr>
            <a:endParaRPr lang="ar-IQ" b="1" u="sng" dirty="0">
              <a:solidFill>
                <a:srgbClr val="FF0000"/>
              </a:solidFill>
              <a:effectLst>
                <a:outerShdw blurRad="38100" dist="38100" dir="2700000" algn="tl">
                  <a:srgbClr val="000000">
                    <a:alpha val="43137"/>
                  </a:srgbClr>
                </a:outerShdw>
              </a:effectLst>
            </a:endParaRPr>
          </a:p>
          <a:p>
            <a:pPr marL="0" indent="0" algn="r">
              <a:buNone/>
            </a:pPr>
            <a:r>
              <a:rPr lang="ar-SA" b="1" dirty="0"/>
              <a:t>إن مما يخالف طبيعة العقود الملزمة لجانبين وعقود المعاوضة بقاء احد المتعاقدين ملزماً بتنفيذ التزامه مع عدم قيام الآخر بتنفيذ التزامه وعدم التنفيذ هذا هو ما يبرر طلب الفسخ ويجعله مقبولاً إمام القضاء. ولكن ينبغي ملاحظة ان ما يبرر طلب الفسخ هو عدم التنفيذ الناشئ عن خطأ المدين، أما إذا كان عدم التنفيذ راجعاً لسبب أجنبي لا يد له فيه فالعقد ينفسخ بحكم </a:t>
            </a:r>
            <a:r>
              <a:rPr lang="ar-SA" b="1" u="sng" dirty="0">
                <a:hlinkClick r:id="rId2"/>
              </a:rPr>
              <a:t>القانون</a:t>
            </a:r>
            <a:r>
              <a:rPr lang="ar-SA" b="1" dirty="0"/>
              <a:t>.</a:t>
            </a:r>
            <a:r>
              <a:rPr lang="ar-IQ" b="1" dirty="0"/>
              <a:t>  اما التنفيذ الجزئي للالتزام والتنفيذ المعيب فيستوجب الفسخ فالامر هنا يعود لسلطة التقديرة للقاضي  (فقد يحكم بالفسخ او يرفضه) او يكتفي بأعطاء المدين مهلة للتمكن من اكمال التنفيذ.</a:t>
            </a:r>
          </a:p>
          <a:p>
            <a:pPr marL="0" indent="0" algn="r">
              <a:buNone/>
            </a:pPr>
            <a:endParaRPr lang="en-US" dirty="0"/>
          </a:p>
          <a:p>
            <a:pPr marL="0" indent="0" algn="ctr">
              <a:buNone/>
            </a:pPr>
            <a:r>
              <a:rPr lang="ar-SA" b="1" u="sng" dirty="0">
                <a:solidFill>
                  <a:srgbClr val="FF0000"/>
                </a:solidFill>
                <a:effectLst>
                  <a:outerShdw blurRad="38100" dist="38100" dir="2700000" algn="tl">
                    <a:srgbClr val="000000">
                      <a:alpha val="43137"/>
                    </a:srgbClr>
                  </a:outerShdw>
                </a:effectLst>
              </a:rPr>
              <a:t>الشرط الثالث ـ ان يكون طالب الفسخ مستعداً لتنفيذ التزامه وقادراً على إعادة الحال إلى ما كانت عليه قبل إبرام العقد: </a:t>
            </a:r>
            <a:endParaRPr lang="ar-IQ" b="1" u="sng" dirty="0">
              <a:solidFill>
                <a:srgbClr val="FF0000"/>
              </a:solidFill>
              <a:effectLst>
                <a:outerShdw blurRad="38100" dist="38100" dir="2700000" algn="tl">
                  <a:srgbClr val="000000">
                    <a:alpha val="43137"/>
                  </a:srgbClr>
                </a:outerShdw>
              </a:effectLst>
            </a:endParaRPr>
          </a:p>
          <a:p>
            <a:pPr marL="0" indent="0" algn="r">
              <a:buNone/>
            </a:pPr>
            <a:endParaRPr lang="ar-IQ" b="1" dirty="0"/>
          </a:p>
          <a:p>
            <a:pPr marL="0" indent="0" algn="r">
              <a:buNone/>
            </a:pPr>
            <a:r>
              <a:rPr lang="ar-SA" b="1" dirty="0"/>
              <a:t>فإذا كان طالب الفسخ غير منفذ لالتزامه فلا يستطيع طلب الفسخ لعدم قيام المتعاقد الآخر بتنفيذ التزامه لان هذا المتعاقد يستطيع ان يدفع تجاهه بالدفع بعدم التنفيذ. ويجب أيضا ان يكون طالب الفسخ قادراً على إعادة الحال إلى ما كانت عليه قبل العقد فهذا هو الأثر المترتب على الفسخ، فان كان قد تسلم شئ بموجب العقد فيجب ان يكون قادراً على رده فان لم يستطع فلا يجاب إلى طلبه. فان كان قد باعه مثلاً فانه لا يستطيع انتزاعه من المشتري لأنه ملزم تجاهه بالضمان، فالأصل في هذا الباب أن (من التزم بالضمان امتنع عليه التعرض).</a:t>
            </a:r>
            <a:endParaRPr lang="en-US" dirty="0"/>
          </a:p>
          <a:p>
            <a:endParaRPr lang="en-US" dirty="0"/>
          </a:p>
        </p:txBody>
      </p:sp>
      <p:sp>
        <p:nvSpPr>
          <p:cNvPr id="4" name="Slide Number Placeholder 3"/>
          <p:cNvSpPr>
            <a:spLocks noGrp="1"/>
          </p:cNvSpPr>
          <p:nvPr>
            <p:ph type="sldNum" sz="quarter" idx="12"/>
          </p:nvPr>
        </p:nvSpPr>
        <p:spPr/>
        <p:txBody>
          <a:bodyPr/>
          <a:lstStyle/>
          <a:p>
            <a:fld id="{6B82A1EA-A036-406B-BE95-DF6A961EECFA}" type="slidenum">
              <a:rPr lang="ar-IQ" smtClean="0"/>
              <a:pPr/>
              <a:t>23</a:t>
            </a:fld>
            <a:endParaRPr lang="ar-IQ"/>
          </a:p>
        </p:txBody>
      </p:sp>
    </p:spTree>
    <p:extLst>
      <p:ext uri="{BB962C8B-B14F-4D97-AF65-F5344CB8AC3E}">
        <p14:creationId xmlns:p14="http://schemas.microsoft.com/office/powerpoint/2010/main" val="3367008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4624"/>
            <a:ext cx="9108504" cy="6813376"/>
          </a:xfrm>
        </p:spPr>
        <p:txBody>
          <a:bodyPr>
            <a:normAutofit fontScale="85000" lnSpcReduction="20000"/>
          </a:bodyPr>
          <a:lstStyle/>
          <a:p>
            <a:pPr marL="0" indent="0" algn="ctr">
              <a:buNone/>
            </a:pPr>
            <a:r>
              <a:rPr lang="ar-SA" b="1" u="sng" dirty="0">
                <a:effectLst>
                  <a:outerShdw blurRad="38100" dist="38100" dir="2700000" algn="tl">
                    <a:srgbClr val="000000">
                      <a:alpha val="43137"/>
                    </a:srgbClr>
                  </a:outerShdw>
                </a:effectLst>
              </a:rPr>
              <a:t>المبح</a:t>
            </a:r>
            <a:r>
              <a:rPr lang="ar-SA" b="1" u="sng" dirty="0"/>
              <a:t>ث الثاني</a:t>
            </a:r>
            <a:r>
              <a:rPr lang="ar-IQ" b="1" u="sng" dirty="0"/>
              <a:t> </a:t>
            </a:r>
            <a:r>
              <a:rPr lang="ar-SA" b="1" u="sng" dirty="0"/>
              <a:t>أنواع الفسخ</a:t>
            </a:r>
            <a:endParaRPr lang="ar-IQ" b="1" u="sng" dirty="0"/>
          </a:p>
          <a:p>
            <a:pPr marL="0" indent="0" algn="r">
              <a:buNone/>
            </a:pPr>
            <a:endParaRPr lang="en-US" dirty="0"/>
          </a:p>
          <a:p>
            <a:pPr marL="0" indent="0" algn="r">
              <a:buNone/>
            </a:pPr>
            <a:r>
              <a:rPr lang="ar-SA" b="1" dirty="0"/>
              <a:t>الفسخ أما ان يتم </a:t>
            </a:r>
            <a:r>
              <a:rPr lang="ar-SA" b="1" u="sng" dirty="0">
                <a:solidFill>
                  <a:srgbClr val="FF0000"/>
                </a:solidFill>
                <a:effectLst>
                  <a:outerShdw blurRad="38100" dist="38100" dir="2700000" algn="tl">
                    <a:srgbClr val="000000">
                      <a:alpha val="43137"/>
                    </a:srgbClr>
                  </a:outerShdw>
                </a:effectLst>
              </a:rPr>
              <a:t>بحكم القضاء </a:t>
            </a:r>
            <a:r>
              <a:rPr lang="ar-SA" b="1" dirty="0"/>
              <a:t>او </a:t>
            </a:r>
            <a:r>
              <a:rPr lang="ar-SA" b="1" u="sng" dirty="0">
                <a:solidFill>
                  <a:srgbClr val="FF0000"/>
                </a:solidFill>
                <a:effectLst>
                  <a:outerShdw blurRad="38100" dist="38100" dir="2700000" algn="tl">
                    <a:srgbClr val="000000">
                      <a:alpha val="43137"/>
                    </a:srgbClr>
                  </a:outerShdw>
                </a:effectLst>
              </a:rPr>
              <a:t>بحكم الاتفاق </a:t>
            </a:r>
            <a:r>
              <a:rPr lang="ar-SA" b="1" dirty="0"/>
              <a:t>او بحكم </a:t>
            </a:r>
            <a:r>
              <a:rPr lang="ar-SA" b="1" u="sng" dirty="0">
                <a:solidFill>
                  <a:srgbClr val="FF0000"/>
                </a:solidFill>
                <a:effectLst>
                  <a:outerShdw blurRad="38100" dist="38100" dir="2700000" algn="tl">
                    <a:srgbClr val="000000">
                      <a:alpha val="43137"/>
                    </a:srgbClr>
                  </a:outerShdw>
                </a:effectLst>
                <a:hlinkClick r:id="rId2"/>
              </a:rPr>
              <a:t>القانون</a:t>
            </a:r>
            <a:r>
              <a:rPr lang="ar-SA" b="1" dirty="0"/>
              <a:t>.</a:t>
            </a:r>
            <a:endParaRPr lang="ar-IQ" b="1" dirty="0"/>
          </a:p>
          <a:p>
            <a:pPr marL="0" indent="0" algn="r">
              <a:buNone/>
            </a:pPr>
            <a:endParaRPr lang="en-US" dirty="0"/>
          </a:p>
          <a:p>
            <a:pPr marL="0" indent="0" algn="r">
              <a:buNone/>
            </a:pPr>
            <a:r>
              <a:rPr lang="ar-SA" u="sng" dirty="0">
                <a:solidFill>
                  <a:srgbClr val="FF0000"/>
                </a:solidFill>
                <a:effectLst>
                  <a:outerShdw blurRad="38100" dist="38100" dir="2700000" algn="tl">
                    <a:srgbClr val="000000">
                      <a:alpha val="43137"/>
                    </a:srgbClr>
                  </a:outerShdw>
                </a:effectLst>
              </a:rPr>
              <a:t>أولاً: الفسخ بحكم القضاء</a:t>
            </a:r>
            <a:endParaRPr lang="en-US" u="sng" dirty="0">
              <a:solidFill>
                <a:srgbClr val="FF0000"/>
              </a:solidFill>
              <a:effectLst>
                <a:outerShdw blurRad="38100" dist="38100" dir="2700000" algn="tl">
                  <a:srgbClr val="000000">
                    <a:alpha val="43137"/>
                  </a:srgbClr>
                </a:outerShdw>
              </a:effectLst>
            </a:endParaRPr>
          </a:p>
          <a:p>
            <a:pPr marL="0" indent="0" algn="r">
              <a:buNone/>
            </a:pPr>
            <a:r>
              <a:rPr lang="ar-SA" b="1" dirty="0"/>
              <a:t>الأصل ان يتم الفسخ بحكم قضائي كما هي القاعدة العامة بالنسبة لجميع المنازعات بين الأفراد، ولكن لا بد قبل ذلك من تنبيه الدائن للمدين بضرورة تنفيذ التزامه وإلا فانه سيطلب الفسخ. وتنبيه يكون بإعذاره، والإعذار بإنذاره بواسطة الكاتب العدل، ولا حاجة للإعذار إذا أصبح تنفيذ الالتزام مستحيلاً.</a:t>
            </a:r>
            <a:endParaRPr lang="ar-IQ" b="1" dirty="0"/>
          </a:p>
          <a:p>
            <a:pPr marL="0" indent="0" algn="r">
              <a:buNone/>
            </a:pPr>
            <a:endParaRPr lang="en-US" dirty="0"/>
          </a:p>
          <a:p>
            <a:pPr marL="0" indent="0" algn="r">
              <a:buNone/>
            </a:pPr>
            <a:r>
              <a:rPr lang="ar-SA" b="1" dirty="0"/>
              <a:t>وللدائن الخيار بين طلب فسخ العقد وبين طلب إجبار مدينه على تنفيذ التزامه. فان أقام الدعوى طالباً الفسخ فله ان يعدل إلى طلب التنفيذ وذلك قبل صدور الحكم، وكذلك الأمر إذا طلب التنفيذ فله ان يعدل إلى طلب الفسخ.</a:t>
            </a:r>
            <a:endParaRPr lang="en-US" dirty="0"/>
          </a:p>
          <a:p>
            <a:pPr marL="0" indent="0" algn="r">
              <a:buNone/>
            </a:pPr>
            <a:r>
              <a:rPr lang="ar-SA" b="1" dirty="0"/>
              <a:t>ويستطيع المدين ان يتجنب الحكم عليه بالفسخ إذا بادر إلى تنفيذ التزامه قبل صدور الحكم بالفسخ، وقد تحكم عليه المحكمة في هذه الحالة بالتعويض لتأخره في التنفيذ إذا طلب الدائن ذلك وكان هناك ضرر.</a:t>
            </a:r>
            <a:endParaRPr lang="ar-IQ" b="1" dirty="0"/>
          </a:p>
          <a:p>
            <a:pPr marL="0" indent="0" algn="r">
              <a:buNone/>
            </a:pPr>
            <a:endParaRPr lang="en-US" dirty="0"/>
          </a:p>
          <a:p>
            <a:pPr marL="0" indent="0" algn="r">
              <a:buNone/>
            </a:pPr>
            <a:r>
              <a:rPr lang="ar-SA" b="1" u="sng" dirty="0">
                <a:solidFill>
                  <a:schemeClr val="tx2"/>
                </a:solidFill>
              </a:rPr>
              <a:t>سلطة المحكمة التقديرية: </a:t>
            </a:r>
            <a:r>
              <a:rPr lang="ar-SA" b="1" dirty="0"/>
              <a:t>القاضي غير ملزم بالحكم بالفسخ إذا طلب منه ذلك، فهو يتمتع بسلطة تقديرية ويستوحي قراره من الظروف المحيطة بالقضية فقد يقضي به إذا اقتنع بوجود ما يبرره كأن وجد المدين سيء النية ومهملاً في تنفيذ التزامه إهمالاً واضحاً بالرغم من إعذار الدائن له، وقد يرفض الحكم به ويمنح المدين نظرة الميسرة إذا وجد ان المدين حسن النية وان ظروفاً خارجة عن إرادته منعته من التنفيذ او ان ما لم ينفذه قليل الأهمية بالنسبة للإلتزام في جملته.</a:t>
            </a:r>
            <a:endParaRPr lang="ar-IQ" b="1" dirty="0"/>
          </a:p>
          <a:p>
            <a:pPr marL="0" indent="0" algn="r">
              <a:buNone/>
            </a:pPr>
            <a:endParaRPr lang="en-US" dirty="0"/>
          </a:p>
          <a:p>
            <a:pPr marL="0" indent="0" algn="r">
              <a:buNone/>
            </a:pPr>
            <a:r>
              <a:rPr lang="ar-SA" b="1" dirty="0"/>
              <a:t>وعلى المدين ان ينفذ التزامه خلال المدة المنوحة له من المحكمة، ولا يوجد مانع من منحه نظرة ميسرة مرة أخرى إذا لم يستطيع التنفيذ وكانت الظروف التي بررت منحه نظرة الميسرة لا تزال قائمة. </a:t>
            </a:r>
            <a:endParaRPr lang="en-US" dirty="0"/>
          </a:p>
          <a:p>
            <a:pPr algn="r"/>
            <a:endParaRPr lang="en-US" dirty="0"/>
          </a:p>
        </p:txBody>
      </p:sp>
      <p:sp>
        <p:nvSpPr>
          <p:cNvPr id="4" name="Slide Number Placeholder 3"/>
          <p:cNvSpPr>
            <a:spLocks noGrp="1"/>
          </p:cNvSpPr>
          <p:nvPr>
            <p:ph type="sldNum" sz="quarter" idx="12"/>
          </p:nvPr>
        </p:nvSpPr>
        <p:spPr/>
        <p:txBody>
          <a:bodyPr/>
          <a:lstStyle/>
          <a:p>
            <a:fld id="{6B82A1EA-A036-406B-BE95-DF6A961EECFA}" type="slidenum">
              <a:rPr lang="ar-IQ" smtClean="0"/>
              <a:pPr/>
              <a:t>24</a:t>
            </a:fld>
            <a:endParaRPr lang="ar-IQ"/>
          </a:p>
        </p:txBody>
      </p:sp>
    </p:spTree>
    <p:extLst>
      <p:ext uri="{BB962C8B-B14F-4D97-AF65-F5344CB8AC3E}">
        <p14:creationId xmlns:p14="http://schemas.microsoft.com/office/powerpoint/2010/main" val="703457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55000" lnSpcReduction="20000"/>
          </a:bodyPr>
          <a:lstStyle/>
          <a:p>
            <a:pPr marL="0" indent="0" algn="ctr" rtl="1">
              <a:buNone/>
            </a:pPr>
            <a:r>
              <a:rPr lang="ar-SA" b="1" dirty="0"/>
              <a:t>المطلب الثاني</a:t>
            </a:r>
            <a:r>
              <a:rPr lang="ar-IQ" b="1" dirty="0"/>
              <a:t>/ </a:t>
            </a:r>
            <a:r>
              <a:rPr lang="ar-SA" b="1" dirty="0"/>
              <a:t>الفسخ بحكم الاتفاق</a:t>
            </a:r>
            <a:endParaRPr lang="en-US" dirty="0"/>
          </a:p>
          <a:p>
            <a:pPr marL="0" indent="0" algn="r" rtl="1">
              <a:buNone/>
            </a:pPr>
            <a:r>
              <a:rPr lang="ar-SA" b="1" dirty="0"/>
              <a:t>قد يتوقع المتعاقدان عند إبرام العقد عدم قيام احدهما بتنفيذ التزامه فيتفقان على انه إذا لم يقم احدها بتنفيذ التزامه فالعقد يعتبر مفسوخاً، وذا الشرط قابل للتدرج وكما يأتي:</a:t>
            </a:r>
            <a:endParaRPr lang="ar-IQ" b="1" dirty="0"/>
          </a:p>
          <a:p>
            <a:pPr marL="0" indent="0" algn="r" rtl="1">
              <a:buNone/>
            </a:pPr>
            <a:endParaRPr lang="en-US" dirty="0"/>
          </a:p>
          <a:p>
            <a:pPr marL="0" indent="0" algn="r" rtl="1">
              <a:buNone/>
            </a:pPr>
            <a:r>
              <a:rPr lang="ar-IQ" b="1" u="sng" dirty="0">
                <a:solidFill>
                  <a:srgbClr val="FF0000"/>
                </a:solidFill>
              </a:rPr>
              <a:t>اولا </a:t>
            </a:r>
            <a:r>
              <a:rPr lang="en-US" b="1" u="sng" dirty="0">
                <a:solidFill>
                  <a:srgbClr val="FF0000"/>
                </a:solidFill>
              </a:rPr>
              <a:t>.</a:t>
            </a:r>
            <a:r>
              <a:rPr lang="ar-SA" b="1" u="sng" dirty="0">
                <a:solidFill>
                  <a:srgbClr val="FF0000"/>
                </a:solidFill>
              </a:rPr>
              <a:t>الاتفاق على ان يكون العقد مفسوخاً :</a:t>
            </a:r>
            <a:endParaRPr lang="en-US" b="1" u="sng" dirty="0">
              <a:solidFill>
                <a:srgbClr val="FF0000"/>
              </a:solidFill>
            </a:endParaRPr>
          </a:p>
          <a:p>
            <a:pPr marL="0" indent="0" algn="r" rtl="1">
              <a:buNone/>
            </a:pPr>
            <a:endParaRPr lang="en-US" u="sng" dirty="0">
              <a:solidFill>
                <a:srgbClr val="FF0000"/>
              </a:solidFill>
            </a:endParaRPr>
          </a:p>
          <a:p>
            <a:pPr marL="0" indent="0" algn="r" rtl="1">
              <a:buNone/>
            </a:pPr>
            <a:r>
              <a:rPr lang="ar-SA" b="1" dirty="0"/>
              <a:t>اتفاق المتعاقدان على ان يكون العقد مفسوخاً إذا لم يقم احدهما بتنفيذ التزامه، فالغالب في مثل هذا الشرط ان يراد به تأكيد القاعدة العامة في الفسخ لعدم التنفيذ ويصعب الجزم بأنهما أرادا تعميم الفسخ، وعليه مثل هذا الشرط لا يغني عن الإعذار ولا عن اللجوء لقضاء لطلب الفسخ فضلاً عن انه لا يسلب القاضي سلطته التقديرية فقد يحكم به او يمنح المدين أجلاً، والحكم بالفسخ يعتبر منشئاً للفسخ لا كاشفاً له.</a:t>
            </a:r>
            <a:endParaRPr lang="ar-IQ" b="1" dirty="0"/>
          </a:p>
          <a:p>
            <a:pPr marL="0" indent="0" algn="r" rtl="1">
              <a:buNone/>
            </a:pPr>
            <a:endParaRPr lang="en-US" dirty="0"/>
          </a:p>
          <a:p>
            <a:pPr marL="0" indent="0" algn="r" rtl="1">
              <a:buNone/>
            </a:pPr>
            <a:r>
              <a:rPr lang="ar-IQ" b="1" u="sng" dirty="0">
                <a:solidFill>
                  <a:srgbClr val="FF0000"/>
                </a:solidFill>
              </a:rPr>
              <a:t>ثانيا . </a:t>
            </a:r>
            <a:r>
              <a:rPr lang="ar-SA" b="1" u="sng" dirty="0">
                <a:solidFill>
                  <a:srgbClr val="FF0000"/>
                </a:solidFill>
              </a:rPr>
              <a:t>الاتفاق على ان يكون العقد مفسوخاً من تلقاء نفسه:</a:t>
            </a:r>
            <a:endParaRPr lang="en-US" b="1" u="sng" dirty="0">
              <a:solidFill>
                <a:srgbClr val="FF0000"/>
              </a:solidFill>
            </a:endParaRPr>
          </a:p>
          <a:p>
            <a:pPr marL="0" indent="0" algn="r" rtl="1">
              <a:buNone/>
            </a:pPr>
            <a:endParaRPr lang="en-US" u="sng" dirty="0">
              <a:solidFill>
                <a:srgbClr val="FF0000"/>
              </a:solidFill>
            </a:endParaRPr>
          </a:p>
          <a:p>
            <a:pPr marL="0" indent="0" algn="r" rtl="1">
              <a:buNone/>
            </a:pPr>
            <a:r>
              <a:rPr lang="ar-SA" b="1" dirty="0"/>
              <a:t>اشتراط المتعاقدان مثل هذا الشرط لا يغني عن الإعذار ولا عن رفع الدعوى ولكنه يسلب القاضي سلطته التقديرية، فلا يملك إلا الحكم بالفسخ، ولكن الشرط لا يسلب الدائن حقه في طلب التنفيذ إذا شاء. والحكم بالفسخ يكون منشئاً للفسخ لا كاشفاً له كما في الحالة السابقة.</a:t>
            </a:r>
            <a:endParaRPr lang="ar-IQ" b="1" dirty="0"/>
          </a:p>
          <a:p>
            <a:pPr marL="0" indent="0" algn="r" rtl="1">
              <a:buNone/>
            </a:pPr>
            <a:endParaRPr lang="en-US" dirty="0"/>
          </a:p>
          <a:p>
            <a:pPr marL="0" indent="0" algn="r" rtl="1">
              <a:buNone/>
            </a:pPr>
            <a:r>
              <a:rPr lang="ar-IQ" b="1" u="sng" dirty="0">
                <a:solidFill>
                  <a:srgbClr val="FF0000"/>
                </a:solidFill>
                <a:effectLst>
                  <a:outerShdw blurRad="38100" dist="38100" dir="2700000" algn="tl">
                    <a:srgbClr val="000000">
                      <a:alpha val="43137"/>
                    </a:srgbClr>
                  </a:outerShdw>
                </a:effectLst>
              </a:rPr>
              <a:t>ثالثا. </a:t>
            </a:r>
            <a:r>
              <a:rPr lang="ar-SA" b="1" u="sng" dirty="0">
                <a:solidFill>
                  <a:srgbClr val="FF0000"/>
                </a:solidFill>
                <a:effectLst>
                  <a:outerShdw blurRad="38100" dist="38100" dir="2700000" algn="tl">
                    <a:srgbClr val="000000">
                      <a:alpha val="43137"/>
                    </a:srgbClr>
                  </a:outerShdw>
                </a:effectLst>
              </a:rPr>
              <a:t>الاتفاق على ان يكون العقد مفسوخاً من تلقاء نفسه من غير حاجة إلى حكم:</a:t>
            </a:r>
            <a:endParaRPr lang="en-US" b="1" u="sng" dirty="0">
              <a:solidFill>
                <a:srgbClr val="FF0000"/>
              </a:solidFill>
              <a:effectLst>
                <a:outerShdw blurRad="38100" dist="38100" dir="2700000" algn="tl">
                  <a:srgbClr val="000000">
                    <a:alpha val="43137"/>
                  </a:srgbClr>
                </a:outerShdw>
              </a:effectLst>
            </a:endParaRPr>
          </a:p>
          <a:p>
            <a:pPr marL="0" indent="0" algn="r" rtl="1">
              <a:buNone/>
            </a:pPr>
            <a:endParaRPr lang="en-US" u="sng" dirty="0">
              <a:solidFill>
                <a:srgbClr val="FF0000"/>
              </a:solidFill>
              <a:effectLst>
                <a:outerShdw blurRad="38100" dist="38100" dir="2700000" algn="tl">
                  <a:srgbClr val="000000">
                    <a:alpha val="43137"/>
                  </a:srgbClr>
                </a:outerShdw>
              </a:effectLst>
            </a:endParaRPr>
          </a:p>
          <a:p>
            <a:pPr marL="0" indent="0" algn="r" rtl="1">
              <a:buNone/>
            </a:pPr>
            <a:r>
              <a:rPr lang="ar-SA" b="1" dirty="0"/>
              <a:t>اشتراط المتعاقدان مثل هذا الشرط يعني انه إذا اخل المدين بالتزامه فلا حاجة لرفع الدعوى لفسخ العقد ولا لحكم ينشئ الفسخ إلا إذا نازع المدين الدائن وادعى انه نفذ التزامه فعندها يجب رفع الدعوى ليقتصر حكم الفسخ على تقرير فيما إذا نفذ المدين التزامه أم انه لم ينفذه فيحكم بالفسخ، ويكون الحكم كاشفاً للفسخ لا منشئاً له، ومثل هذا الشرط لا يغني عن الإعذار ولا يسلب الدائن حقه في طلب التنفيذ إذا شاء.</a:t>
            </a:r>
            <a:endParaRPr lang="en-US" b="1" dirty="0"/>
          </a:p>
          <a:p>
            <a:pPr marL="0" indent="0" algn="r" rtl="1">
              <a:buNone/>
            </a:pPr>
            <a:endParaRPr lang="en-US" b="1" u="sng" dirty="0">
              <a:solidFill>
                <a:srgbClr val="FF0000"/>
              </a:solidFill>
            </a:endParaRPr>
          </a:p>
          <a:p>
            <a:pPr marL="0" indent="0" algn="r" rtl="1">
              <a:buNone/>
            </a:pPr>
            <a:endParaRPr lang="en-US" b="1" u="sng" dirty="0">
              <a:solidFill>
                <a:srgbClr val="FF0000"/>
              </a:solidFill>
            </a:endParaRPr>
          </a:p>
          <a:p>
            <a:pPr marL="0" indent="0" algn="r" rtl="1">
              <a:buNone/>
            </a:pPr>
            <a:r>
              <a:rPr lang="ar-IQ" b="1" u="sng" dirty="0">
                <a:solidFill>
                  <a:srgbClr val="FF0000"/>
                </a:solidFill>
              </a:rPr>
              <a:t>رابع. </a:t>
            </a:r>
            <a:r>
              <a:rPr lang="ar-SA" b="1" u="sng" dirty="0">
                <a:solidFill>
                  <a:srgbClr val="FF0000"/>
                </a:solidFill>
              </a:rPr>
              <a:t>الاتفاق على ان يكون العقد مفسوخاً من تلقاء نفسه من غير حاجة إلى حكم ولا إعذار:</a:t>
            </a:r>
            <a:endParaRPr lang="ar-IQ" b="1" u="sng" dirty="0">
              <a:solidFill>
                <a:srgbClr val="FF0000"/>
              </a:solidFill>
            </a:endParaRPr>
          </a:p>
          <a:p>
            <a:pPr marL="0" indent="0" algn="ctr" rtl="1">
              <a:buNone/>
            </a:pPr>
            <a:endParaRPr lang="en-US" u="sng" dirty="0">
              <a:solidFill>
                <a:srgbClr val="FF0000"/>
              </a:solidFill>
            </a:endParaRPr>
          </a:p>
          <a:p>
            <a:pPr marL="0" indent="0" algn="r" rtl="1">
              <a:buNone/>
            </a:pPr>
            <a:r>
              <a:rPr lang="ar-SA" b="1" dirty="0"/>
              <a:t>ومثل هذا الشرط هو أقصى ما يصل إليه المتعاقدان، يعني انه إذا اخل المدين بالتزامه فلا حاجة للإعذار ولا لرفع الدعوى لفسخ العقد ولا لحكم ينشئ الفسخ إلا إذا نازع المدين الدائن وادعى انه نفذ التزامه فعندها يجب رفع الدعوى ليقتصر حكم الفسخ على تقرير فيما إذا نفذ المدين التزامه فيحكم ببقاء العقد أم انه لم ينفذه وان شروط الفسخ متوفرة فيحكم بالفسخ، ويكون الحكم كاشفاً للفسخ لا منشئاً له، ومثل هذا الشرط لا يسلب الدائن حقه في طلب التنفيذ بدل الفسخ وإلا كان معناه وضعه تحت رحمة المدين فمتى اراد ان يفسخ العقد فما عليه إلا ان يمتنع عن تنفيذ التزامه فينفسخ العقد، وهذا ما لا يمكن قبوله.</a:t>
            </a:r>
            <a:endParaRPr lang="en-US" dirty="0"/>
          </a:p>
          <a:p>
            <a:pPr marL="514350" indent="-514350" algn="r" rtl="1">
              <a:buFont typeface="+mj-lt"/>
              <a:buAutoNum type="arabicPeriod"/>
            </a:pPr>
            <a:endParaRPr lang="en-US" dirty="0"/>
          </a:p>
          <a:p>
            <a:pPr algn="r"/>
            <a:endParaRPr lang="en-US" dirty="0"/>
          </a:p>
        </p:txBody>
      </p:sp>
      <p:sp>
        <p:nvSpPr>
          <p:cNvPr id="2" name="Slide Number Placeholder 1"/>
          <p:cNvSpPr>
            <a:spLocks noGrp="1"/>
          </p:cNvSpPr>
          <p:nvPr>
            <p:ph type="sldNum" sz="quarter" idx="12"/>
          </p:nvPr>
        </p:nvSpPr>
        <p:spPr/>
        <p:txBody>
          <a:bodyPr/>
          <a:lstStyle/>
          <a:p>
            <a:fld id="{A4A2928B-725B-41AF-A9DE-95590EA207B1}" type="slidenum">
              <a:rPr lang="en-US" smtClean="0"/>
              <a:t>25</a:t>
            </a:fld>
            <a:endParaRPr lang="en-US"/>
          </a:p>
        </p:txBody>
      </p:sp>
    </p:spTree>
    <p:extLst>
      <p:ext uri="{BB962C8B-B14F-4D97-AF65-F5344CB8AC3E}">
        <p14:creationId xmlns:p14="http://schemas.microsoft.com/office/powerpoint/2010/main" val="1672452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629400"/>
          </a:xfrm>
        </p:spPr>
        <p:txBody>
          <a:bodyPr>
            <a:normAutofit fontScale="77500" lnSpcReduction="20000"/>
          </a:bodyPr>
          <a:lstStyle/>
          <a:p>
            <a:pPr marL="0" indent="0" algn="ctr" rtl="1">
              <a:buNone/>
            </a:pPr>
            <a:r>
              <a:rPr lang="ar-SA" b="1" u="sng" dirty="0">
                <a:effectLst>
                  <a:outerShdw blurRad="38100" dist="38100" dir="2700000" algn="tl">
                    <a:srgbClr val="000000">
                      <a:alpha val="43137"/>
                    </a:srgbClr>
                  </a:outerShdw>
                </a:effectLst>
              </a:rPr>
              <a:t>المطلب الثالث</a:t>
            </a:r>
            <a:endParaRPr lang="en-US" u="sng" dirty="0">
              <a:effectLst>
                <a:outerShdw blurRad="38100" dist="38100" dir="2700000" algn="tl">
                  <a:srgbClr val="000000">
                    <a:alpha val="43137"/>
                  </a:srgbClr>
                </a:outerShdw>
              </a:effectLst>
            </a:endParaRPr>
          </a:p>
          <a:p>
            <a:pPr marL="0" indent="0" algn="ctr" rtl="1">
              <a:buNone/>
            </a:pPr>
            <a:r>
              <a:rPr lang="ar-SA" b="1" u="sng" dirty="0">
                <a:effectLst>
                  <a:outerShdw blurRad="38100" dist="38100" dir="2700000" algn="tl">
                    <a:srgbClr val="000000">
                      <a:alpha val="43137"/>
                    </a:srgbClr>
                  </a:outerShdw>
                </a:effectLst>
              </a:rPr>
              <a:t>الفسخ بحكم </a:t>
            </a:r>
            <a:r>
              <a:rPr lang="ar-SA" b="1" u="sng" dirty="0">
                <a:effectLst>
                  <a:outerShdw blurRad="38100" dist="38100" dir="2700000" algn="tl">
                    <a:srgbClr val="000000">
                      <a:alpha val="43137"/>
                    </a:srgbClr>
                  </a:outerShdw>
                </a:effectLst>
                <a:hlinkClick r:id="rId2"/>
              </a:rPr>
              <a:t>القانون</a:t>
            </a:r>
            <a:r>
              <a:rPr lang="ar-SA" b="1" u="sng" dirty="0">
                <a:effectLst>
                  <a:outerShdw blurRad="38100" dist="38100" dir="2700000" algn="tl">
                    <a:srgbClr val="000000">
                      <a:alpha val="43137"/>
                    </a:srgbClr>
                  </a:outerShdw>
                </a:effectLst>
              </a:rPr>
              <a:t> (الانفساخ</a:t>
            </a:r>
            <a:r>
              <a:rPr lang="ar-SA" b="1" dirty="0"/>
              <a:t>)</a:t>
            </a:r>
            <a:endParaRPr lang="ar-IQ" b="1" dirty="0"/>
          </a:p>
          <a:p>
            <a:pPr marL="0" indent="0" algn="ctr" rtl="1">
              <a:buNone/>
            </a:pPr>
            <a:endParaRPr lang="en-US" dirty="0"/>
          </a:p>
          <a:p>
            <a:pPr marL="0" indent="0" algn="r" rtl="1">
              <a:buNone/>
            </a:pPr>
            <a:r>
              <a:rPr lang="ar-SA" b="1" dirty="0"/>
              <a:t>إذا استحال على المدين تنفيذ التزامه لسبب أجنبي لا يد له فيه انقضى الالتزام وانفسخ العقد بحكم </a:t>
            </a:r>
            <a:r>
              <a:rPr lang="ar-SA" b="1" u="sng" dirty="0">
                <a:hlinkClick r:id="rId2"/>
              </a:rPr>
              <a:t>القانون</a:t>
            </a:r>
            <a:r>
              <a:rPr lang="ar-SA" b="1" dirty="0"/>
              <a:t>، ولا حاجة للجوء إلى القضاء للحصول على حكم بالفسخ، إلا إذا حدث نزاع حول وقوع </a:t>
            </a:r>
            <a:endParaRPr lang="ar-IQ" b="1" dirty="0"/>
          </a:p>
          <a:p>
            <a:pPr marL="0" indent="0" algn="r" rtl="1">
              <a:buNone/>
            </a:pPr>
            <a:r>
              <a:rPr lang="ar-SA" b="1" dirty="0"/>
              <a:t>الاستحالة لسبب أجنبي، ولا يلزم في هذه الحالة بأي تعويض، وإذا كانت الاستحالة راجعة إلى خطأ المدين فالعقد لا ينفسخ بل يتأكد ويلزم بالتعويض لعدم وفائه بالتزامه.</a:t>
            </a:r>
            <a:endParaRPr lang="ar-IQ" b="1" dirty="0"/>
          </a:p>
          <a:p>
            <a:pPr marL="0" indent="0" algn="r" rtl="1">
              <a:buNone/>
            </a:pPr>
            <a:endParaRPr lang="en-US" dirty="0"/>
          </a:p>
          <a:p>
            <a:pPr marL="0" indent="0" algn="r" rtl="1">
              <a:buNone/>
            </a:pPr>
            <a:r>
              <a:rPr lang="ar-SA" b="1" dirty="0"/>
              <a:t>وهنا يثور التساؤل لمعرفة من يتحمل تبعة الاستحالة إذا كانت لسبب أجنبي: الدائن أم المدين؟ للإجابة على هذا السؤال يمكن وضع القاعدتين التاليتين:</a:t>
            </a:r>
            <a:endParaRPr lang="ar-IQ" b="1" dirty="0"/>
          </a:p>
          <a:p>
            <a:pPr marL="0" indent="0" algn="r" rtl="1">
              <a:buNone/>
            </a:pPr>
            <a:endParaRPr lang="en-US" dirty="0"/>
          </a:p>
          <a:p>
            <a:pPr marL="0" indent="0" algn="r" rtl="1">
              <a:buNone/>
            </a:pPr>
            <a:r>
              <a:rPr lang="ar-SA" b="1" u="sng" dirty="0">
                <a:solidFill>
                  <a:srgbClr val="FF0000"/>
                </a:solidFill>
                <a:effectLst>
                  <a:outerShdw blurRad="38100" dist="38100" dir="2700000" algn="tl">
                    <a:srgbClr val="000000">
                      <a:alpha val="43137"/>
                    </a:srgbClr>
                  </a:outerShdw>
                </a:effectLst>
              </a:rPr>
              <a:t>القاعدة الاولى:</a:t>
            </a:r>
            <a:endParaRPr lang="ar-IQ" b="1" u="sng" dirty="0">
              <a:solidFill>
                <a:srgbClr val="FF0000"/>
              </a:solidFill>
              <a:effectLst>
                <a:outerShdw blurRad="38100" dist="38100" dir="2700000" algn="tl">
                  <a:srgbClr val="000000">
                    <a:alpha val="43137"/>
                  </a:srgbClr>
                </a:outerShdw>
              </a:effectLst>
            </a:endParaRPr>
          </a:p>
          <a:p>
            <a:pPr marL="0" indent="0" algn="r" rtl="1">
              <a:buNone/>
            </a:pPr>
            <a:endParaRPr lang="ar-IQ" b="1" dirty="0"/>
          </a:p>
          <a:p>
            <a:pPr marL="0" indent="0" algn="r" rtl="1">
              <a:buNone/>
            </a:pPr>
            <a:r>
              <a:rPr lang="ar-SA" b="1" dirty="0"/>
              <a:t> إذا استحال على المتعاقد في عقود المعاوضة تنفيذ التزامه فهو الذي يتحمل تبعة هذه الاستحالة.وسواء كان محل التزام المتعاقد قياماً بعمل أو تسليم شيء. فإذا التزم ناقل بنقل بضاعة واستحال عليه نقلها فهو الذي يتحمل تبعة ذلك إي لا يستحق الأجر المتفق عليه، والمبيع إذا هلك وهو في يد البائع هلك عليه ولا يلزم المشتري بدفع الثمن.</a:t>
            </a:r>
            <a:endParaRPr lang="ar-IQ" b="1" dirty="0"/>
          </a:p>
          <a:p>
            <a:pPr marL="0" indent="0" algn="r" rtl="1">
              <a:buNone/>
            </a:pPr>
            <a:endParaRPr lang="ar-IQ" b="1" dirty="0"/>
          </a:p>
          <a:p>
            <a:pPr marL="0" indent="0" algn="r" rtl="1">
              <a:buNone/>
            </a:pPr>
            <a:r>
              <a:rPr lang="ar-SA" b="1" u="sng" dirty="0">
                <a:solidFill>
                  <a:srgbClr val="FF0000"/>
                </a:solidFill>
                <a:effectLst>
                  <a:outerShdw blurRad="38100" dist="38100" dir="2700000" algn="tl">
                    <a:srgbClr val="000000">
                      <a:alpha val="43137"/>
                    </a:srgbClr>
                  </a:outerShdw>
                </a:effectLst>
              </a:rPr>
              <a:t>القاعدة الثانية:</a:t>
            </a:r>
            <a:endParaRPr lang="ar-IQ" b="1" u="sng" dirty="0">
              <a:solidFill>
                <a:srgbClr val="FF0000"/>
              </a:solidFill>
              <a:effectLst>
                <a:outerShdw blurRad="38100" dist="38100" dir="2700000" algn="tl">
                  <a:srgbClr val="000000">
                    <a:alpha val="43137"/>
                  </a:srgbClr>
                </a:outerShdw>
              </a:effectLst>
            </a:endParaRPr>
          </a:p>
          <a:p>
            <a:pPr marL="0" indent="0" algn="r" rtl="1">
              <a:buNone/>
            </a:pPr>
            <a:r>
              <a:rPr lang="ar-SA" b="1" dirty="0"/>
              <a:t> إذا كانت يد الشخص على الشئ يد أمانة وهلك الشيء في يده قضاءاً وقدراً، إي بدون تعد او تقصير منه، فهو غير ضامن، إي لا يتحمل تبعة الهلاك. فالمستأجر والوديع والمستعير يدهم على الشيء يد أمانة، فإذا هلك الشيء المؤجر او المودع او المستعار فهم غير ضامنين، إي لا يتحملون تبعة الهلاك.</a:t>
            </a:r>
            <a:endParaRPr lang="en-US" dirty="0"/>
          </a:p>
          <a:p>
            <a:pPr marL="0" indent="0" algn="r" rtl="1">
              <a:buNone/>
            </a:pPr>
            <a:r>
              <a:rPr lang="ar-SA" b="1" dirty="0"/>
              <a:t>وبالعكس إذا كانت يد الشخص يد ضمان، كالغاصب، وهلك الشيء بيده ولو قضاءاً وقدراً فهو ضامن.</a:t>
            </a:r>
            <a:endParaRPr lang="en-US" dirty="0"/>
          </a:p>
          <a:p>
            <a:endParaRPr lang="en-US" dirty="0"/>
          </a:p>
          <a:p>
            <a:pPr marL="0" indent="0" algn="r" rtl="1">
              <a:buNone/>
            </a:pPr>
            <a:endParaRPr lang="en-US" dirty="0"/>
          </a:p>
          <a:p>
            <a:pPr algn="r"/>
            <a:endParaRPr lang="en-US" dirty="0"/>
          </a:p>
        </p:txBody>
      </p:sp>
      <p:sp>
        <p:nvSpPr>
          <p:cNvPr id="2" name="Slide Number Placeholder 1"/>
          <p:cNvSpPr>
            <a:spLocks noGrp="1"/>
          </p:cNvSpPr>
          <p:nvPr>
            <p:ph type="sldNum" sz="quarter" idx="12"/>
          </p:nvPr>
        </p:nvSpPr>
        <p:spPr/>
        <p:txBody>
          <a:bodyPr/>
          <a:lstStyle/>
          <a:p>
            <a:fld id="{A4A2928B-725B-41AF-A9DE-95590EA207B1}" type="slidenum">
              <a:rPr lang="en-US" smtClean="0"/>
              <a:t>26</a:t>
            </a:fld>
            <a:endParaRPr lang="en-US"/>
          </a:p>
        </p:txBody>
      </p:sp>
    </p:spTree>
    <p:extLst>
      <p:ext uri="{BB962C8B-B14F-4D97-AF65-F5344CB8AC3E}">
        <p14:creationId xmlns:p14="http://schemas.microsoft.com/office/powerpoint/2010/main" val="3824789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91600" cy="6629400"/>
          </a:xfrm>
        </p:spPr>
        <p:txBody>
          <a:bodyPr>
            <a:normAutofit fontScale="62500" lnSpcReduction="20000"/>
          </a:bodyPr>
          <a:lstStyle/>
          <a:p>
            <a:pPr marL="0" indent="0" algn="ctr" rtl="1">
              <a:buNone/>
            </a:pPr>
            <a:r>
              <a:rPr lang="ar-SA" b="1" u="sng" dirty="0">
                <a:solidFill>
                  <a:srgbClr val="FF0000"/>
                </a:solidFill>
                <a:effectLst>
                  <a:outerShdw blurRad="38100" dist="38100" dir="2700000" algn="tl">
                    <a:srgbClr val="000000">
                      <a:alpha val="43137"/>
                    </a:srgbClr>
                  </a:outerShdw>
                </a:effectLst>
              </a:rPr>
              <a:t>المبحث الثالث</a:t>
            </a:r>
            <a:r>
              <a:rPr lang="ar-IQ" b="1" u="sng" dirty="0">
                <a:solidFill>
                  <a:srgbClr val="FF0000"/>
                </a:solidFill>
                <a:effectLst>
                  <a:outerShdw blurRad="38100" dist="38100" dir="2700000" algn="tl">
                    <a:srgbClr val="000000">
                      <a:alpha val="43137"/>
                    </a:srgbClr>
                  </a:outerShdw>
                </a:effectLst>
              </a:rPr>
              <a:t> </a:t>
            </a:r>
            <a:r>
              <a:rPr lang="ar-SA" b="1" u="sng" dirty="0">
                <a:solidFill>
                  <a:srgbClr val="FF0000"/>
                </a:solidFill>
                <a:effectLst>
                  <a:outerShdw blurRad="38100" dist="38100" dir="2700000" algn="tl">
                    <a:srgbClr val="000000">
                      <a:alpha val="43137"/>
                    </a:srgbClr>
                  </a:outerShdw>
                </a:effectLst>
              </a:rPr>
              <a:t>آثار الفسخ</a:t>
            </a:r>
            <a:endParaRPr lang="ar-IQ" b="1" u="sng" dirty="0">
              <a:solidFill>
                <a:srgbClr val="FF0000"/>
              </a:solidFill>
              <a:effectLst>
                <a:outerShdw blurRad="38100" dist="38100" dir="2700000" algn="tl">
                  <a:srgbClr val="000000">
                    <a:alpha val="43137"/>
                  </a:srgbClr>
                </a:outerShdw>
              </a:effectLst>
            </a:endParaRPr>
          </a:p>
          <a:p>
            <a:pPr marL="0" indent="0" algn="ctr" rtl="1">
              <a:buNone/>
            </a:pPr>
            <a:endParaRPr lang="en-US" b="1" u="sng" dirty="0">
              <a:solidFill>
                <a:srgbClr val="FF0000"/>
              </a:solidFill>
              <a:effectLst>
                <a:outerShdw blurRad="38100" dist="38100" dir="2700000" algn="tl">
                  <a:srgbClr val="000000">
                    <a:alpha val="43137"/>
                  </a:srgbClr>
                </a:outerShdw>
              </a:effectLst>
            </a:endParaRPr>
          </a:p>
          <a:p>
            <a:pPr marL="0" indent="0" algn="r" rtl="1">
              <a:buNone/>
            </a:pPr>
            <a:r>
              <a:rPr lang="ar-SA" b="1" u="sng" dirty="0">
                <a:solidFill>
                  <a:srgbClr val="FF0000"/>
                </a:solidFill>
                <a:effectLst>
                  <a:outerShdw blurRad="38100" dist="38100" dir="2700000" algn="tl">
                    <a:srgbClr val="000000">
                      <a:alpha val="43137"/>
                    </a:srgbClr>
                  </a:outerShdw>
                </a:effectLst>
              </a:rPr>
              <a:t>زوال حكم العقد بأثر رجعي</a:t>
            </a:r>
            <a:r>
              <a:rPr lang="ar-SA" b="1" dirty="0"/>
              <a:t>: الأثر الذي يترتب على فسخ العقد هو زوال حكم العقد بأثر رجعي إلى حين إبرامه واعتباره كأن لم يكن ووجوب رد ما قبض قبل الفسخ، سواء كان الفسخ إتفاقياً او قضائياً او بحكم </a:t>
            </a:r>
            <a:r>
              <a:rPr lang="ar-SA" b="1" u="sng" dirty="0">
                <a:hlinkClick r:id="rId2"/>
              </a:rPr>
              <a:t>القانون</a:t>
            </a:r>
            <a:r>
              <a:rPr lang="ar-SA" b="1" dirty="0"/>
              <a:t>،. ويسري هذا الحكم على المتعاقدين وعلى الغير، وكما يأتي:</a:t>
            </a:r>
            <a:endParaRPr lang="ar-IQ" b="1" dirty="0"/>
          </a:p>
          <a:p>
            <a:pPr marL="0" indent="0" algn="r" rtl="1">
              <a:buNone/>
            </a:pPr>
            <a:endParaRPr lang="en-US" dirty="0"/>
          </a:p>
          <a:p>
            <a:pPr marL="0" indent="0" algn="r" rtl="1">
              <a:buNone/>
            </a:pPr>
            <a:r>
              <a:rPr lang="ar-SA" u="sng" dirty="0">
                <a:solidFill>
                  <a:srgbClr val="FF0000"/>
                </a:solidFill>
                <a:effectLst>
                  <a:outerShdw blurRad="38100" dist="38100" dir="2700000" algn="tl">
                    <a:srgbClr val="000000">
                      <a:alpha val="43137"/>
                    </a:srgbClr>
                  </a:outerShdw>
                </a:effectLst>
              </a:rPr>
              <a:t>أولاً: اثر الفسخ بين المتعاقدين</a:t>
            </a:r>
            <a:endParaRPr lang="ar-IQ" u="sng" dirty="0">
              <a:solidFill>
                <a:srgbClr val="FF0000"/>
              </a:solidFill>
              <a:effectLst>
                <a:outerShdw blurRad="38100" dist="38100" dir="2700000" algn="tl">
                  <a:srgbClr val="000000">
                    <a:alpha val="43137"/>
                  </a:srgbClr>
                </a:outerShdw>
              </a:effectLst>
            </a:endParaRPr>
          </a:p>
          <a:p>
            <a:pPr marL="0" indent="0" algn="r" rtl="1">
              <a:buNone/>
            </a:pPr>
            <a:endParaRPr lang="en-US" u="sng" dirty="0">
              <a:solidFill>
                <a:srgbClr val="FF0000"/>
              </a:solidFill>
              <a:effectLst>
                <a:outerShdw blurRad="38100" dist="38100" dir="2700000" algn="tl">
                  <a:srgbClr val="000000">
                    <a:alpha val="43137"/>
                  </a:srgbClr>
                </a:outerShdw>
              </a:effectLst>
            </a:endParaRPr>
          </a:p>
          <a:p>
            <a:pPr marL="0" indent="0" algn="r" rtl="1">
              <a:buNone/>
            </a:pPr>
            <a:r>
              <a:rPr lang="ar-SA" b="1" dirty="0"/>
              <a:t>يترتب على الفسخ وجوب رد المتعاقدين إلى الحالة التي كانا عليها قبل إبرام العقد. فمن قبض شيئاً عليه رده، ومن لم ينفذ التزامه لا يجبر على تنفيذه. فإذا فسخ عقد البيع مثلاً يرد البائع الثمن ويرد المشتري المبيع.</a:t>
            </a:r>
            <a:endParaRPr lang="ar-IQ" b="1" dirty="0"/>
          </a:p>
          <a:p>
            <a:pPr marL="0" indent="0" algn="r" rtl="1">
              <a:buNone/>
            </a:pPr>
            <a:endParaRPr lang="en-US" dirty="0"/>
          </a:p>
          <a:p>
            <a:pPr marL="0" indent="0" algn="r" rtl="1">
              <a:buNone/>
            </a:pPr>
            <a:r>
              <a:rPr lang="ar-IQ" b="1" u="sng" dirty="0">
                <a:solidFill>
                  <a:srgbClr val="FF0000"/>
                </a:solidFill>
                <a:effectLst>
                  <a:outerShdw blurRad="38100" dist="38100" dir="2700000" algn="tl">
                    <a:srgbClr val="000000">
                      <a:alpha val="43137"/>
                    </a:srgbClr>
                  </a:outerShdw>
                </a:effectLst>
              </a:rPr>
              <a:t>س : </a:t>
            </a:r>
            <a:r>
              <a:rPr lang="ar-SA" b="1" u="sng" dirty="0">
                <a:solidFill>
                  <a:srgbClr val="FF0000"/>
                </a:solidFill>
                <a:effectLst>
                  <a:outerShdw blurRad="38100" dist="38100" dir="2700000" algn="tl">
                    <a:srgbClr val="000000">
                      <a:alpha val="43137"/>
                    </a:srgbClr>
                  </a:outerShdw>
                </a:effectLst>
              </a:rPr>
              <a:t>ما هو حكم الثمرات التي ينتجها الشيء قبل رده</a:t>
            </a:r>
            <a:r>
              <a:rPr lang="ar-IQ" b="1" u="sng" dirty="0">
                <a:solidFill>
                  <a:srgbClr val="FF0000"/>
                </a:solidFill>
                <a:effectLst>
                  <a:outerShdw blurRad="38100" dist="38100" dir="2700000" algn="tl">
                    <a:srgbClr val="000000">
                      <a:alpha val="43137"/>
                    </a:srgbClr>
                  </a:outerShdw>
                </a:effectLst>
              </a:rPr>
              <a:t>؟</a:t>
            </a:r>
            <a:r>
              <a:rPr lang="ar-SA" b="1" dirty="0"/>
              <a:t> يميز </a:t>
            </a:r>
            <a:r>
              <a:rPr lang="ar-SA" b="1" u="sng" dirty="0">
                <a:hlinkClick r:id="rId2"/>
              </a:rPr>
              <a:t>القانون</a:t>
            </a:r>
            <a:r>
              <a:rPr lang="ar-SA" b="1" dirty="0"/>
              <a:t> بين القابض الحسن النية والقابض السيئ النية.</a:t>
            </a:r>
            <a:endParaRPr lang="en-US" dirty="0"/>
          </a:p>
          <a:p>
            <a:pPr marL="0" indent="0" algn="r" rtl="1">
              <a:buNone/>
            </a:pPr>
            <a:r>
              <a:rPr lang="ar-SA" b="1" dirty="0"/>
              <a:t>القابض حسن النية، وهو القابض الذي كان يجهل عند القبض أنه إنما قبض شيئاً غير مستحق له، ومن ثم يتملك ما يقبضه من الثمرات والزوائد التي أنتجها الشئ وما يستوفيه من منافع مدة حيازته.</a:t>
            </a:r>
            <a:endParaRPr lang="ar-IQ" b="1" dirty="0"/>
          </a:p>
          <a:p>
            <a:pPr marL="0" indent="0" algn="r" rtl="1">
              <a:buNone/>
            </a:pPr>
            <a:endParaRPr lang="en-US" dirty="0"/>
          </a:p>
          <a:p>
            <a:pPr marL="0" indent="0" algn="r" rtl="1">
              <a:buNone/>
            </a:pPr>
            <a:r>
              <a:rPr lang="ar-SA" b="1" dirty="0"/>
              <a:t>القابض سيء النية، وهو القابض الذي يعلم ،عند القبض، انه يقبض شيئاً غير مستحق له، ومن ثم يتوجب عليه ان يرد الزوائد والثمرات التي أنتجها الشئ قبل رده (إي قبل الفسخ)، فان كان المبيع أشجاراً مثلاً وقطف ثمارها فعليه ان يردها او يرد قيمتها إذا استهلكها او كانت قد هلكت. والبائع إذا قبض الثمن فعليه ان يرده مع فوائده من حين المطالبة القضائية. </a:t>
            </a:r>
            <a:r>
              <a:rPr lang="ar-SA" b="1" u="sng" dirty="0">
                <a:solidFill>
                  <a:srgbClr val="FF0000"/>
                </a:solidFill>
              </a:rPr>
              <a:t>وأساس الرد هو الكسب دون السبب فإذا فسخ العقد فلا يبقى سبب لاحتفاظ المتعاقدين بثمرات الشيء الذي قبضه.</a:t>
            </a:r>
            <a:endParaRPr lang="ar-IQ" b="1" u="sng" dirty="0">
              <a:solidFill>
                <a:srgbClr val="FF0000"/>
              </a:solidFill>
            </a:endParaRPr>
          </a:p>
          <a:p>
            <a:pPr marL="0" indent="0" algn="r" rtl="1">
              <a:buNone/>
            </a:pPr>
            <a:endParaRPr lang="en-US" dirty="0"/>
          </a:p>
          <a:p>
            <a:pPr marL="0" indent="0" algn="r" rtl="1">
              <a:buNone/>
            </a:pPr>
            <a:r>
              <a:rPr lang="ar-SA" b="1" u="sng" dirty="0">
                <a:solidFill>
                  <a:srgbClr val="FF0000"/>
                </a:solidFill>
                <a:effectLst>
                  <a:outerShdw blurRad="38100" dist="38100" dir="2700000" algn="tl">
                    <a:srgbClr val="000000">
                      <a:alpha val="43137"/>
                    </a:srgbClr>
                  </a:outerShdw>
                </a:effectLst>
              </a:rPr>
              <a:t>الحكم بالتعويض: </a:t>
            </a:r>
            <a:r>
              <a:rPr lang="ar-SA" b="1" dirty="0"/>
              <a:t>إذا حكمت المحكمة بالفسخ لخطأ احد المتعاقدين، او انه استحال عليه رد ما قبضه، حكمت على هذا المتعاقد بالتعويض عما أصاب الدائن من ضرر بسبب فسخ العقد ومصروفات الدعوى.</a:t>
            </a:r>
            <a:endParaRPr lang="ar-IQ" b="1" dirty="0"/>
          </a:p>
          <a:p>
            <a:pPr marL="0" indent="0" algn="r" rtl="1">
              <a:buNone/>
            </a:pPr>
            <a:endParaRPr lang="ar-IQ" b="1" dirty="0"/>
          </a:p>
          <a:p>
            <a:pPr marL="0" indent="0" algn="r" rtl="1">
              <a:buNone/>
            </a:pPr>
            <a:r>
              <a:rPr lang="ar-SA" u="sng" dirty="0">
                <a:solidFill>
                  <a:srgbClr val="FF0000"/>
                </a:solidFill>
                <a:effectLst>
                  <a:outerShdw blurRad="38100" dist="38100" dir="2700000" algn="tl">
                    <a:srgbClr val="000000">
                      <a:alpha val="43137"/>
                    </a:srgbClr>
                  </a:outerShdw>
                </a:effectLst>
              </a:rPr>
              <a:t>ثانياً: أثر الفسخ بالنسبة لغير المتعاقدين</a:t>
            </a:r>
            <a:endParaRPr lang="ar-IQ" u="sng" dirty="0">
              <a:solidFill>
                <a:srgbClr val="FF0000"/>
              </a:solidFill>
              <a:effectLst>
                <a:outerShdw blurRad="38100" dist="38100" dir="2700000" algn="tl">
                  <a:srgbClr val="000000">
                    <a:alpha val="43137"/>
                  </a:srgbClr>
                </a:outerShdw>
              </a:effectLst>
            </a:endParaRPr>
          </a:p>
          <a:p>
            <a:pPr marL="0" indent="0" algn="r" rtl="1">
              <a:buNone/>
            </a:pPr>
            <a:endParaRPr lang="en-US" u="sng" dirty="0">
              <a:solidFill>
                <a:srgbClr val="FF0000"/>
              </a:solidFill>
              <a:effectLst>
                <a:outerShdw blurRad="38100" dist="38100" dir="2700000" algn="tl">
                  <a:srgbClr val="000000">
                    <a:alpha val="43137"/>
                  </a:srgbClr>
                </a:outerShdw>
              </a:effectLst>
            </a:endParaRPr>
          </a:p>
          <a:p>
            <a:pPr marL="0" indent="0" algn="r" rtl="1">
              <a:buNone/>
            </a:pPr>
            <a:r>
              <a:rPr lang="ar-SA" b="1" dirty="0"/>
              <a:t>زوال الحقوق التي رتبها القابض على الشيء قبل الفسخ، فزوال اثر العقد بأثر رجعي يسري بحق غير المتعاقدين أيضاً. فالمشتري يعتبر كأن لم يملك الشئ أبداً، مما يترتب عليه زوال الحقوق التي رتبها على المبيع قبل الفسخ، وعندئذ يسترد البائع المبيع خالياً من أي حق عليه، فان كان المبيع أرضا ورتب عليها المشتري حق انتفاع او ارتفاق ثم باعها لمشتري آخر ثم فسخ البيع فالبائع يسترد الأرض من المشتري الثاني خالية من الحقوق العينية المترتبة عليها.</a:t>
            </a:r>
            <a:endParaRPr lang="en-US" dirty="0"/>
          </a:p>
          <a:p>
            <a:pPr rtl="1"/>
            <a:endParaRPr lang="en-US" dirty="0"/>
          </a:p>
          <a:p>
            <a:endParaRPr lang="en-US" dirty="0"/>
          </a:p>
        </p:txBody>
      </p:sp>
      <p:sp>
        <p:nvSpPr>
          <p:cNvPr id="4" name="Slide Number Placeholder 3"/>
          <p:cNvSpPr>
            <a:spLocks noGrp="1"/>
          </p:cNvSpPr>
          <p:nvPr>
            <p:ph type="sldNum" sz="quarter" idx="12"/>
          </p:nvPr>
        </p:nvSpPr>
        <p:spPr/>
        <p:txBody>
          <a:bodyPr/>
          <a:lstStyle/>
          <a:p>
            <a:fld id="{A4A2928B-725B-41AF-A9DE-95590EA207B1}" type="slidenum">
              <a:rPr lang="en-US" smtClean="0"/>
              <a:t>27</a:t>
            </a:fld>
            <a:endParaRPr lang="en-US"/>
          </a:p>
        </p:txBody>
      </p:sp>
    </p:spTree>
    <p:extLst>
      <p:ext uri="{BB962C8B-B14F-4D97-AF65-F5344CB8AC3E}">
        <p14:creationId xmlns:p14="http://schemas.microsoft.com/office/powerpoint/2010/main" val="3989981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
            <a:ext cx="8915400" cy="6705600"/>
          </a:xfrm>
        </p:spPr>
        <p:txBody>
          <a:bodyPr>
            <a:normAutofit fontScale="55000" lnSpcReduction="20000"/>
          </a:bodyPr>
          <a:lstStyle/>
          <a:p>
            <a:pPr marL="0" indent="0" algn="r" rtl="1">
              <a:buNone/>
            </a:pPr>
            <a:r>
              <a:rPr lang="ar-SA" u="sng" dirty="0">
                <a:solidFill>
                  <a:srgbClr val="FF0000"/>
                </a:solidFill>
                <a:effectLst>
                  <a:outerShdw blurRad="38100" dist="38100" dir="2700000" algn="tl">
                    <a:srgbClr val="000000">
                      <a:alpha val="43137"/>
                    </a:srgbClr>
                  </a:outerShdw>
                </a:effectLst>
              </a:rPr>
              <a:t>ثانياً: أثر الفسخ بالنسبة لغير المتعاقدين</a:t>
            </a:r>
            <a:endParaRPr lang="ar-IQ" u="sng" dirty="0">
              <a:solidFill>
                <a:srgbClr val="FF0000"/>
              </a:solidFill>
              <a:effectLst>
                <a:outerShdw blurRad="38100" dist="38100" dir="2700000" algn="tl">
                  <a:srgbClr val="000000">
                    <a:alpha val="43137"/>
                  </a:srgbClr>
                </a:outerShdw>
              </a:effectLst>
            </a:endParaRPr>
          </a:p>
          <a:p>
            <a:pPr marL="0" indent="0" algn="r" rtl="1">
              <a:buNone/>
            </a:pPr>
            <a:endParaRPr lang="en-US" u="sng" dirty="0">
              <a:solidFill>
                <a:srgbClr val="FF0000"/>
              </a:solidFill>
              <a:effectLst>
                <a:outerShdw blurRad="38100" dist="38100" dir="2700000" algn="tl">
                  <a:srgbClr val="000000">
                    <a:alpha val="43137"/>
                  </a:srgbClr>
                </a:outerShdw>
              </a:effectLst>
            </a:endParaRPr>
          </a:p>
          <a:p>
            <a:pPr marL="0" indent="0" algn="r" rtl="1">
              <a:buNone/>
            </a:pPr>
            <a:r>
              <a:rPr lang="ar-SA" b="1" dirty="0"/>
              <a:t>زوال الحقوق التي رتبها القابض على الشيء قبل الفسخ، فزوال اثر العقد بأثر رجعي يسري بحق غير المتعاقدين أيضاً. فالمشتري يعتبر كأن لم يملك الشئ أبداً، مما يترتب عليه زوال الحقوق التي رتبها على المبيع قبل الفسخ، وعندئذ يسترد البائع المبيع خالياً من أي حق عليه، فان كان المبيع أرضا ورتب عليها المشتري حق انتفاع او ارتفاق ثم باعها لمشتري آخر ثم فسخ البيع فالبائع يسترد الأرض من المشتري الثاني خالية من الحقوق العينية المترتبة عليها.</a:t>
            </a:r>
            <a:endParaRPr lang="en-US" dirty="0"/>
          </a:p>
          <a:p>
            <a:pPr marL="0" indent="0" algn="r" rtl="1">
              <a:buNone/>
            </a:pPr>
            <a:endParaRPr lang="en-US" b="1" u="sng" dirty="0">
              <a:solidFill>
                <a:srgbClr val="FF0000"/>
              </a:solidFill>
              <a:effectLst>
                <a:outerShdw blurRad="38100" dist="38100" dir="2700000" algn="tl">
                  <a:srgbClr val="000000">
                    <a:alpha val="43137"/>
                  </a:srgbClr>
                </a:outerShdw>
              </a:effectLst>
            </a:endParaRPr>
          </a:p>
          <a:p>
            <a:pPr marL="0" indent="0" algn="r" rtl="1">
              <a:buNone/>
            </a:pPr>
            <a:r>
              <a:rPr lang="ar-SA" b="1" u="sng" dirty="0">
                <a:solidFill>
                  <a:srgbClr val="FF0000"/>
                </a:solidFill>
                <a:effectLst>
                  <a:outerShdw blurRad="38100" dist="38100" dir="2700000" algn="tl">
                    <a:srgbClr val="000000">
                      <a:alpha val="43137"/>
                    </a:srgbClr>
                  </a:outerShdw>
                </a:effectLst>
              </a:rPr>
              <a:t>الأساس </a:t>
            </a:r>
            <a:r>
              <a:rPr lang="ar-SA" b="1" u="sng" dirty="0">
                <a:solidFill>
                  <a:srgbClr val="FF0000"/>
                </a:solidFill>
                <a:effectLst>
                  <a:outerShdw blurRad="38100" dist="38100" dir="2700000" algn="tl">
                    <a:srgbClr val="000000">
                      <a:alpha val="43137"/>
                    </a:srgbClr>
                  </a:outerShdw>
                </a:effectLst>
                <a:hlinkClick r:id="rId3"/>
              </a:rPr>
              <a:t>القانون</a:t>
            </a:r>
            <a:r>
              <a:rPr lang="ar-SA" b="1" u="sng" dirty="0">
                <a:solidFill>
                  <a:srgbClr val="FF0000"/>
                </a:solidFill>
                <a:effectLst>
                  <a:outerShdw blurRad="38100" dist="38100" dir="2700000" algn="tl">
                    <a:srgbClr val="000000">
                      <a:alpha val="43137"/>
                    </a:srgbClr>
                  </a:outerShdw>
                </a:effectLst>
              </a:rPr>
              <a:t>ي: </a:t>
            </a:r>
            <a:endParaRPr lang="ar-IQ" b="1" u="sng" dirty="0">
              <a:solidFill>
                <a:srgbClr val="FF0000"/>
              </a:solidFill>
              <a:effectLst>
                <a:outerShdw blurRad="38100" dist="38100" dir="2700000" algn="tl">
                  <a:srgbClr val="000000">
                    <a:alpha val="43137"/>
                  </a:srgbClr>
                </a:outerShdw>
              </a:effectLst>
            </a:endParaRPr>
          </a:p>
          <a:p>
            <a:pPr marL="0" indent="0" algn="r" rtl="1">
              <a:buNone/>
            </a:pPr>
            <a:endParaRPr lang="ar-IQ" b="1" u="sng" dirty="0">
              <a:solidFill>
                <a:srgbClr val="FF0000"/>
              </a:solidFill>
              <a:effectLst>
                <a:outerShdw blurRad="38100" dist="38100" dir="2700000" algn="tl">
                  <a:srgbClr val="000000">
                    <a:alpha val="43137"/>
                  </a:srgbClr>
                </a:outerShdw>
              </a:effectLst>
            </a:endParaRPr>
          </a:p>
          <a:p>
            <a:pPr marL="0" indent="0" algn="r" rtl="1">
              <a:buNone/>
            </a:pPr>
            <a:r>
              <a:rPr lang="ar-SA" b="1" dirty="0"/>
              <a:t>والأساس </a:t>
            </a:r>
            <a:r>
              <a:rPr lang="ar-SA" b="1" u="sng" dirty="0">
                <a:hlinkClick r:id="rId3"/>
              </a:rPr>
              <a:t>القانون</a:t>
            </a:r>
            <a:r>
              <a:rPr lang="ar-SA" b="1" dirty="0"/>
              <a:t>ي لزوال الحقوق التي رتبها المشتري على العين قبل الفسخ هو انه يعتبر كأن لم يملك هذه العين ابداً، ومن ثم يعتبر تصرفه صادراً من غير مالك فلا ينفذ تصرفه في حق المالك الأصلي.</a:t>
            </a:r>
            <a:endParaRPr lang="ar-IQ" b="1" dirty="0"/>
          </a:p>
          <a:p>
            <a:pPr marL="0" indent="0" algn="r" rtl="1">
              <a:buNone/>
            </a:pPr>
            <a:endParaRPr lang="en-US" dirty="0"/>
          </a:p>
          <a:p>
            <a:pPr marL="0" indent="0" algn="r" rtl="1">
              <a:buNone/>
            </a:pPr>
            <a:r>
              <a:rPr lang="ar-SA" b="1" dirty="0"/>
              <a:t>وكما يقول الفقهاء المسلمون ( فاقد الشئ لا يعطيه) ويعبر عن ذلك في الفقه الغربي (إذا زال حق من تصرف بالشيء زال حق من تلقى عنه هذا الشيء).</a:t>
            </a:r>
            <a:endParaRPr lang="ar-IQ" b="1" dirty="0"/>
          </a:p>
          <a:p>
            <a:pPr marL="0" indent="0" algn="r" rtl="1">
              <a:buNone/>
            </a:pPr>
            <a:endParaRPr lang="en-US" dirty="0"/>
          </a:p>
          <a:p>
            <a:pPr marL="0" indent="0" algn="ctr" rtl="1">
              <a:buNone/>
            </a:pPr>
            <a:r>
              <a:rPr lang="ar-SA" b="1" u="sng" dirty="0">
                <a:solidFill>
                  <a:srgbClr val="FF0000"/>
                </a:solidFill>
                <a:effectLst>
                  <a:outerShdw blurRad="38100" dist="38100" dir="2700000" algn="tl">
                    <a:srgbClr val="000000">
                      <a:alpha val="43137"/>
                    </a:srgbClr>
                  </a:outerShdw>
                </a:effectLst>
              </a:rPr>
              <a:t>استثناء: هناك استثناءان</a:t>
            </a:r>
            <a:r>
              <a:rPr lang="ar-IQ" b="1" u="sng" dirty="0">
                <a:solidFill>
                  <a:srgbClr val="FF0000"/>
                </a:solidFill>
                <a:effectLst>
                  <a:outerShdw blurRad="38100" dist="38100" dir="2700000" algn="tl">
                    <a:srgbClr val="000000">
                      <a:alpha val="43137"/>
                    </a:srgbClr>
                  </a:outerShdw>
                </a:effectLst>
              </a:rPr>
              <a:t> </a:t>
            </a:r>
            <a:r>
              <a:rPr lang="ar-SA" b="1" u="sng" dirty="0">
                <a:solidFill>
                  <a:srgbClr val="FF0000"/>
                </a:solidFill>
                <a:effectLst>
                  <a:outerShdw blurRad="38100" dist="38100" dir="2700000" algn="tl">
                    <a:srgbClr val="000000">
                      <a:alpha val="43137"/>
                    </a:srgbClr>
                  </a:outerShdw>
                </a:effectLst>
              </a:rPr>
              <a:t>يردان على القاعدة المتقدمة وكما يأتي:</a:t>
            </a:r>
            <a:endParaRPr lang="ar-IQ" b="1" u="sng" dirty="0">
              <a:solidFill>
                <a:srgbClr val="FF0000"/>
              </a:solidFill>
              <a:effectLst>
                <a:outerShdw blurRad="38100" dist="38100" dir="2700000" algn="tl">
                  <a:srgbClr val="000000">
                    <a:alpha val="43137"/>
                  </a:srgbClr>
                </a:outerShdw>
              </a:effectLst>
            </a:endParaRPr>
          </a:p>
          <a:p>
            <a:pPr marL="0" indent="0" algn="r" rtl="1">
              <a:buNone/>
            </a:pPr>
            <a:endParaRPr lang="en-US" dirty="0"/>
          </a:p>
          <a:p>
            <a:pPr marL="0" indent="0" algn="r" rtl="1">
              <a:buNone/>
            </a:pPr>
            <a:r>
              <a:rPr lang="ar-SA" b="1" dirty="0"/>
              <a:t>1ـ </a:t>
            </a:r>
            <a:r>
              <a:rPr lang="ar-SA" b="1" u="sng" dirty="0"/>
              <a:t>عقود الإدارة المبرمة بحسن نية:</a:t>
            </a:r>
            <a:endParaRPr lang="ar-IQ" b="1" u="sng" dirty="0"/>
          </a:p>
          <a:p>
            <a:pPr marL="0" indent="0" algn="r" rtl="1">
              <a:buNone/>
            </a:pPr>
            <a:endParaRPr lang="ar-IQ" b="1" dirty="0"/>
          </a:p>
          <a:p>
            <a:pPr marL="0" indent="0" algn="r" rtl="1">
              <a:buNone/>
            </a:pPr>
            <a:r>
              <a:rPr lang="ar-SA" b="1" dirty="0"/>
              <a:t> إذا اجر المشتري العين بعقد ثابت التاريخ وكان المستأجر حسن النية، فعقد الإيجار يبقى ولا يفسخ ولا يستطيع البائع ان يسترد العين من المستأجر قبل نهاية عقد الإيجار.</a:t>
            </a:r>
            <a:endParaRPr lang="ar-IQ" b="1" dirty="0"/>
          </a:p>
          <a:p>
            <a:pPr marL="0" indent="0" algn="r" rtl="1">
              <a:buNone/>
            </a:pPr>
            <a:endParaRPr lang="en-US" dirty="0"/>
          </a:p>
          <a:p>
            <a:pPr marL="0" indent="0" algn="r" rtl="1">
              <a:buNone/>
            </a:pPr>
            <a:r>
              <a:rPr lang="ar-SA" b="1" u="sng" dirty="0"/>
              <a:t>2ـ الحيازة في المنقول سند الملكية: </a:t>
            </a:r>
            <a:endParaRPr lang="ar-IQ" b="1" u="sng" dirty="0"/>
          </a:p>
          <a:p>
            <a:pPr marL="0" indent="0" algn="r" rtl="1">
              <a:buNone/>
            </a:pPr>
            <a:endParaRPr lang="ar-IQ" b="1" u="sng" dirty="0"/>
          </a:p>
          <a:p>
            <a:pPr marL="0" indent="0" algn="r" rtl="1">
              <a:buNone/>
            </a:pPr>
            <a:r>
              <a:rPr lang="ar-SA" b="1" dirty="0"/>
              <a:t>إذا كان المبيع منقولاً وقبضه المشتري ثم باعه إلى مشتري ثاني وكان حسن النية وقبض المبيع ثم فسخ البيع الاول فلا يستطيع البائع استرداده منه لان المشتري الثاني أطمأن إلى ان المشتري الاول هو مالك الشيء فان سمحنا للبائع باسترداده منه فإن هذا يؤدي إلى عدم استقرار المعاملات.</a:t>
            </a:r>
            <a:endParaRPr lang="ar-IQ" b="1" dirty="0"/>
          </a:p>
          <a:p>
            <a:pPr marL="0" indent="0" algn="r" rtl="1">
              <a:buNone/>
            </a:pPr>
            <a:endParaRPr lang="en-US" dirty="0"/>
          </a:p>
          <a:p>
            <a:pPr marL="0" indent="0" algn="r" rtl="1">
              <a:buNone/>
            </a:pPr>
            <a:r>
              <a:rPr lang="ar-SA" b="1" u="sng" dirty="0">
                <a:solidFill>
                  <a:srgbClr val="FF0000"/>
                </a:solidFill>
                <a:effectLst>
                  <a:outerShdw blurRad="38100" dist="38100" dir="2700000" algn="tl">
                    <a:srgbClr val="000000">
                      <a:alpha val="43137"/>
                    </a:srgbClr>
                  </a:outerShdw>
                </a:effectLst>
              </a:rPr>
              <a:t>أثر الفسخ في العقد المستمرة التنفيذ</a:t>
            </a:r>
            <a:r>
              <a:rPr lang="ar-SA" b="1" dirty="0"/>
              <a:t>:</a:t>
            </a:r>
            <a:r>
              <a:rPr lang="en-US" b="1" dirty="0"/>
              <a:t>?</a:t>
            </a:r>
            <a:r>
              <a:rPr lang="ar-SA" b="1" dirty="0"/>
              <a:t> الفسخ في العقود المستمرة التنفيذ لا يمكن ان يكون الفسخ بأثر رجعي إلى حين إبرام العقد، لأن الزمن عنصر جوهري في هذه العقود ويعتبر العقد قد نفذ في جزء منه بمقدار يتنسب مع ما مر من الزمن، والزمن الذي يمر لا يعود. ويترتب على ذلك عدم إمكانية فسخ العقد بأثر رجعي ولذلك يكون اثر الفسخ للمستقبل فقط، ويظل ما ترتب من اثر على هذه العقود قائماً.</a:t>
            </a:r>
            <a:endParaRPr lang="ar-IQ" b="1" dirty="0"/>
          </a:p>
          <a:p>
            <a:pPr marL="0" indent="0" algn="r" rtl="1">
              <a:buNone/>
            </a:pPr>
            <a:endParaRPr lang="en-US" dirty="0"/>
          </a:p>
          <a:p>
            <a:pPr marL="0" indent="0" algn="r" rtl="1">
              <a:buNone/>
            </a:pPr>
            <a:r>
              <a:rPr lang="ar-SA" b="1" dirty="0"/>
              <a:t>فإذا فسخ عقد الإيجار فان الأجرة المستحقة عن المدة السابقة تبقى لها صفة الإجرة لا التعويض وبضمنها امتياز المؤجر. ولذلك لا يسمى بعض الفقهاء ذلك فسخاً بل (إنهاء). </a:t>
            </a:r>
            <a:endParaRPr lang="en-US" dirty="0"/>
          </a:p>
          <a:p>
            <a:pPr marL="0" indent="0" algn="r">
              <a:buNone/>
            </a:pPr>
            <a:endParaRPr lang="en-US" dirty="0"/>
          </a:p>
        </p:txBody>
      </p:sp>
      <p:sp>
        <p:nvSpPr>
          <p:cNvPr id="4" name="Slide Number Placeholder 3"/>
          <p:cNvSpPr>
            <a:spLocks noGrp="1"/>
          </p:cNvSpPr>
          <p:nvPr>
            <p:ph type="sldNum" sz="quarter" idx="12"/>
          </p:nvPr>
        </p:nvSpPr>
        <p:spPr/>
        <p:txBody>
          <a:bodyPr/>
          <a:lstStyle/>
          <a:p>
            <a:fld id="{A4A2928B-725B-41AF-A9DE-95590EA207B1}" type="slidenum">
              <a:rPr lang="en-US" smtClean="0"/>
              <a:t>28</a:t>
            </a:fld>
            <a:endParaRPr lang="en-US"/>
          </a:p>
        </p:txBody>
      </p:sp>
    </p:spTree>
    <p:extLst>
      <p:ext uri="{BB962C8B-B14F-4D97-AF65-F5344CB8AC3E}">
        <p14:creationId xmlns:p14="http://schemas.microsoft.com/office/powerpoint/2010/main" val="2226610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19200"/>
            <a:ext cx="9144000" cy="5486400"/>
          </a:xfrm>
        </p:spPr>
        <p:txBody>
          <a:bodyPr/>
          <a:lstStyle/>
          <a:p>
            <a:pPr marL="0" indent="0">
              <a:buNone/>
            </a:pPr>
            <a:endParaRPr lang="en-US" dirty="0"/>
          </a:p>
        </p:txBody>
      </p:sp>
      <p:sp>
        <p:nvSpPr>
          <p:cNvPr id="3" name="Slide Number Placeholder 2"/>
          <p:cNvSpPr>
            <a:spLocks noGrp="1"/>
          </p:cNvSpPr>
          <p:nvPr>
            <p:ph type="sldNum" sz="quarter" idx="12"/>
          </p:nvPr>
        </p:nvSpPr>
        <p:spPr/>
        <p:txBody>
          <a:bodyPr/>
          <a:lstStyle/>
          <a:p>
            <a:fld id="{2D6FD01B-A63A-48C2-9F51-C1440622B03E}" type="slidenum">
              <a:rPr lang="en-US" smtClean="0"/>
              <a:t>29</a:t>
            </a:fld>
            <a:endParaRPr lang="en-US"/>
          </a:p>
        </p:txBody>
      </p:sp>
      <p:sp>
        <p:nvSpPr>
          <p:cNvPr id="5" name="Oval 4"/>
          <p:cNvSpPr/>
          <p:nvPr/>
        </p:nvSpPr>
        <p:spPr>
          <a:xfrm>
            <a:off x="7391400" y="2472940"/>
            <a:ext cx="1371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احمد</a:t>
            </a:r>
            <a:endParaRPr lang="en-US" dirty="0"/>
          </a:p>
        </p:txBody>
      </p:sp>
      <p:sp>
        <p:nvSpPr>
          <p:cNvPr id="9" name="Left Arrow 8"/>
          <p:cNvSpPr/>
          <p:nvPr/>
        </p:nvSpPr>
        <p:spPr>
          <a:xfrm>
            <a:off x="5486400" y="2438400"/>
            <a:ext cx="1600200" cy="1066800"/>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باع سيارة</a:t>
            </a:r>
            <a:endParaRPr lang="en-US" dirty="0"/>
          </a:p>
        </p:txBody>
      </p:sp>
      <p:sp>
        <p:nvSpPr>
          <p:cNvPr id="10" name="Rectangle 9"/>
          <p:cNvSpPr/>
          <p:nvPr/>
        </p:nvSpPr>
        <p:spPr>
          <a:xfrm>
            <a:off x="3962400" y="2519942"/>
            <a:ext cx="1219200" cy="8763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علي</a:t>
            </a:r>
            <a:endParaRPr lang="en-US" dirty="0"/>
          </a:p>
        </p:txBody>
      </p:sp>
      <p:sp>
        <p:nvSpPr>
          <p:cNvPr id="11" name="Left Arrow 10"/>
          <p:cNvSpPr/>
          <p:nvPr/>
        </p:nvSpPr>
        <p:spPr>
          <a:xfrm>
            <a:off x="2057400" y="2438400"/>
            <a:ext cx="1600200" cy="1066800"/>
          </a:xfrm>
          <a:prstGeom prst="lef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ثم باع السيارة</a:t>
            </a:r>
            <a:endParaRPr lang="en-US" dirty="0"/>
          </a:p>
        </p:txBody>
      </p:sp>
      <p:sp>
        <p:nvSpPr>
          <p:cNvPr id="12" name="Oval 11"/>
          <p:cNvSpPr/>
          <p:nvPr/>
        </p:nvSpPr>
        <p:spPr>
          <a:xfrm>
            <a:off x="457200" y="2519942"/>
            <a:ext cx="1219200" cy="8763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صبرى</a:t>
            </a:r>
            <a:endParaRPr lang="en-US" dirty="0"/>
          </a:p>
        </p:txBody>
      </p:sp>
      <p:sp>
        <p:nvSpPr>
          <p:cNvPr id="14" name="Up Arrow Callout 13"/>
          <p:cNvSpPr/>
          <p:nvPr/>
        </p:nvSpPr>
        <p:spPr>
          <a:xfrm>
            <a:off x="457200" y="3520867"/>
            <a:ext cx="1295400" cy="1524000"/>
          </a:xfrm>
          <a:prstGeom prst="up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كان حسن النية واطمأن الى على</a:t>
            </a:r>
            <a:endParaRPr lang="en-US" dirty="0"/>
          </a:p>
        </p:txBody>
      </p:sp>
      <p:sp>
        <p:nvSpPr>
          <p:cNvPr id="15" name="Horizontal Scroll 14"/>
          <p:cNvSpPr/>
          <p:nvPr/>
        </p:nvSpPr>
        <p:spPr>
          <a:xfrm>
            <a:off x="5981700" y="114300"/>
            <a:ext cx="2209800" cy="99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س1: ما هو اثر الفسخ بين احمد وعلى؟</a:t>
            </a:r>
            <a:endParaRPr lang="en-US" dirty="0"/>
          </a:p>
        </p:txBody>
      </p:sp>
      <p:sp>
        <p:nvSpPr>
          <p:cNvPr id="16" name="Horizontal Scroll 15"/>
          <p:cNvSpPr/>
          <p:nvPr/>
        </p:nvSpPr>
        <p:spPr>
          <a:xfrm>
            <a:off x="895350" y="228600"/>
            <a:ext cx="2324100" cy="9906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س2: مل هو اثر الفسخ بين احمد وصبرى</a:t>
            </a:r>
            <a:endParaRPr lang="en-US" dirty="0"/>
          </a:p>
        </p:txBody>
      </p:sp>
      <p:sp>
        <p:nvSpPr>
          <p:cNvPr id="17" name="Up Arrow Callout 16"/>
          <p:cNvSpPr/>
          <p:nvPr/>
        </p:nvSpPr>
        <p:spPr>
          <a:xfrm>
            <a:off x="5562600" y="3657600"/>
            <a:ext cx="1828800" cy="1600200"/>
          </a:xfrm>
          <a:prstGeom prst="up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ثم فسخ العقد الاول بين احمد وعلى نتيجة عدم تنفيذ على بالتزامه</a:t>
            </a:r>
            <a:endParaRPr lang="en-US" dirty="0"/>
          </a:p>
        </p:txBody>
      </p:sp>
    </p:spTree>
    <p:extLst>
      <p:ext uri="{BB962C8B-B14F-4D97-AF65-F5344CB8AC3E}">
        <p14:creationId xmlns:p14="http://schemas.microsoft.com/office/powerpoint/2010/main" val="362237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3DF05F-ACA4-0310-3B9F-7CA14AD0227A}"/>
              </a:ext>
            </a:extLst>
          </p:cNvPr>
          <p:cNvSpPr>
            <a:spLocks noGrp="1"/>
          </p:cNvSpPr>
          <p:nvPr>
            <p:ph idx="1"/>
          </p:nvPr>
        </p:nvSpPr>
        <p:spPr>
          <a:xfrm>
            <a:off x="0" y="44625"/>
            <a:ext cx="9036496" cy="6676850"/>
          </a:xfrm>
        </p:spPr>
        <p:txBody>
          <a:bodyPr/>
          <a:lstStyle/>
          <a:p>
            <a:r>
              <a:rPr lang="ar-IQ" b="0" i="0" dirty="0">
                <a:solidFill>
                  <a:srgbClr val="202124"/>
                </a:solidFill>
                <a:effectLst/>
                <a:latin typeface="Google Sans"/>
              </a:rPr>
              <a:t>تعرف المادة 73 من القانون المدني العراقي بأنه</a:t>
            </a:r>
          </a:p>
          <a:p>
            <a:r>
              <a:rPr lang="ar-IQ" b="0" i="0" dirty="0">
                <a:solidFill>
                  <a:srgbClr val="202124"/>
                </a:solidFill>
                <a:effectLst/>
                <a:latin typeface="Google Sans"/>
              </a:rPr>
              <a:t> "العقد هو </a:t>
            </a:r>
            <a:r>
              <a:rPr lang="ar-IQ" b="0" i="0" dirty="0">
                <a:solidFill>
                  <a:srgbClr val="040C28"/>
                </a:solidFill>
                <a:effectLst/>
                <a:latin typeface="Google Sans"/>
              </a:rPr>
              <a:t>ارتباط الايجاب الصادر من احد العاقدين بقبول الآخر على وجه يثبت اثره في المعقود عليه</a:t>
            </a:r>
            <a:r>
              <a:rPr lang="ar-IQ" b="0" i="0" dirty="0">
                <a:solidFill>
                  <a:srgbClr val="202124"/>
                </a:solidFill>
                <a:effectLst/>
                <a:latin typeface="Google Sans"/>
              </a:rPr>
              <a:t>"  .</a:t>
            </a:r>
          </a:p>
          <a:p>
            <a:r>
              <a:rPr lang="ar-IQ" b="0" i="0" dirty="0">
                <a:solidFill>
                  <a:srgbClr val="202124"/>
                </a:solidFill>
                <a:effectLst/>
                <a:latin typeface="Google Sans"/>
              </a:rPr>
              <a:t> ويعرفه البعض على انه "توافق ارادتين او اكثر على احداث اثر يرتبه القانون" فالعقد اذا اتحاد ارادتين (التقاء ارادتين) على احداث نتيجة قانونية .</a:t>
            </a:r>
          </a:p>
          <a:p>
            <a:endParaRPr lang="ar-IQ" sz="1800" b="1" i="0" dirty="0">
              <a:solidFill>
                <a:srgbClr val="000000"/>
              </a:solidFill>
              <a:effectLst/>
              <a:latin typeface="Arial" panose="020B0604020202020204" pitchFamily="34" charset="0"/>
              <a:cs typeface="simplified arabic" panose="02020603050405020304" pitchFamily="18" charset="-78"/>
            </a:endParaRPr>
          </a:p>
          <a:p>
            <a:r>
              <a:rPr lang="ar-IQ" sz="1800" b="1" i="0" dirty="0">
                <a:solidFill>
                  <a:srgbClr val="000000"/>
                </a:solidFill>
                <a:effectLst/>
                <a:latin typeface="Arial" panose="020B0604020202020204" pitchFamily="34" charset="0"/>
                <a:cs typeface="simplified arabic" panose="02020603050405020304" pitchFamily="18" charset="-78"/>
              </a:rPr>
              <a:t>عرفت المادة 1101 العقد على انه التوافق الارادي حيث جاء النص على ان العقد هو اتفاق شخصين او اكثر على انشاء او الغاء او تعديل او نقل التزام .</a:t>
            </a:r>
            <a:endParaRPr lang="en-US" sz="1800" b="1" i="0" dirty="0">
              <a:solidFill>
                <a:srgbClr val="000000"/>
              </a:solidFill>
              <a:effectLst/>
              <a:latin typeface="Arial" panose="020B0604020202020204" pitchFamily="34" charset="0"/>
              <a:cs typeface="simplified arabic" panose="02020603050405020304" pitchFamily="18" charset="-78"/>
            </a:endParaRPr>
          </a:p>
          <a:p>
            <a:endParaRPr lang="en-US" sz="1800" b="1" dirty="0">
              <a:solidFill>
                <a:srgbClr val="000000"/>
              </a:solidFill>
              <a:latin typeface="Arial" panose="020B0604020202020204" pitchFamily="34" charset="0"/>
              <a:cs typeface="simplified arabic" panose="02020603050405020304" pitchFamily="18" charset="-78"/>
            </a:endParaRPr>
          </a:p>
          <a:p>
            <a:endParaRPr lang="ar-IQ" sz="1800" b="1" i="0" dirty="0">
              <a:solidFill>
                <a:srgbClr val="000000"/>
              </a:solidFill>
              <a:effectLst/>
              <a:latin typeface="Arial" panose="020B0604020202020204" pitchFamily="34" charset="0"/>
              <a:cs typeface="simplified arabic" panose="02020603050405020304" pitchFamily="18" charset="-78"/>
            </a:endParaRPr>
          </a:p>
          <a:p>
            <a:pPr algn="l" rtl="0"/>
            <a:r>
              <a:rPr lang="en-US" b="1" i="0" u="none" strike="noStrike" dirty="0">
                <a:solidFill>
                  <a:srgbClr val="4A5E81"/>
                </a:solidFill>
                <a:effectLst/>
                <a:latin typeface="robotoslab"/>
                <a:hlinkClick r:id="rId2"/>
              </a:rPr>
              <a:t>Article 1101</a:t>
            </a:r>
            <a:r>
              <a:rPr lang="ar-IQ" sz="1800" b="1" u="none" strike="noStrike" dirty="0">
                <a:solidFill>
                  <a:srgbClr val="000000"/>
                </a:solidFill>
                <a:latin typeface="Arial" panose="020B0604020202020204" pitchFamily="34" charset="0"/>
                <a:cs typeface="simplified arabic" panose="02020603050405020304" pitchFamily="18" charset="-78"/>
              </a:rPr>
              <a:t> "</a:t>
            </a:r>
            <a:r>
              <a:rPr lang="fr-FR" b="0" i="0" dirty="0">
                <a:solidFill>
                  <a:srgbClr val="000000"/>
                </a:solidFill>
                <a:effectLst/>
                <a:latin typeface="sourcesanspro"/>
              </a:rPr>
              <a:t>Le contrat est un accord de volontés entre deux ou plusieurs personnes destiné à créer, modifier, transmettre ou éteindre des obligations.</a:t>
            </a:r>
            <a:br>
              <a:rPr lang="fr-FR" b="0" i="0" dirty="0">
                <a:solidFill>
                  <a:srgbClr val="000000"/>
                </a:solidFill>
                <a:effectLst/>
                <a:latin typeface="sourcesanspro"/>
              </a:rPr>
            </a:br>
            <a:br>
              <a:rPr lang="ar-IQ" b="0" i="0" dirty="0">
                <a:solidFill>
                  <a:srgbClr val="202124"/>
                </a:solidFill>
                <a:effectLst/>
                <a:latin typeface="arial" panose="020B0604020202020204" pitchFamily="34" charset="0"/>
              </a:rPr>
            </a:br>
            <a:endParaRPr lang="en-US" dirty="0"/>
          </a:p>
        </p:txBody>
      </p:sp>
      <p:sp>
        <p:nvSpPr>
          <p:cNvPr id="4" name="Slide Number Placeholder 3">
            <a:extLst>
              <a:ext uri="{FF2B5EF4-FFF2-40B4-BE49-F238E27FC236}">
                <a16:creationId xmlns:a16="http://schemas.microsoft.com/office/drawing/2014/main" id="{9D1C11D5-E555-1AE0-5508-E7BAE8EFE9E2}"/>
              </a:ext>
            </a:extLst>
          </p:cNvPr>
          <p:cNvSpPr>
            <a:spLocks noGrp="1"/>
          </p:cNvSpPr>
          <p:nvPr>
            <p:ph type="sldNum" sz="quarter" idx="12"/>
          </p:nvPr>
        </p:nvSpPr>
        <p:spPr/>
        <p:txBody>
          <a:bodyPr/>
          <a:lstStyle/>
          <a:p>
            <a:fld id="{6B82A1EA-A036-406B-BE95-DF6A961EECFA}" type="slidenum">
              <a:rPr lang="ar-IQ" smtClean="0"/>
              <a:pPr/>
              <a:t>3</a:t>
            </a:fld>
            <a:endParaRPr lang="ar-IQ"/>
          </a:p>
        </p:txBody>
      </p:sp>
    </p:spTree>
    <p:extLst>
      <p:ext uri="{BB962C8B-B14F-4D97-AF65-F5344CB8AC3E}">
        <p14:creationId xmlns:p14="http://schemas.microsoft.com/office/powerpoint/2010/main" val="3450152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lgn="ctr" rtl="1">
              <a:buNone/>
            </a:pPr>
            <a:r>
              <a:rPr lang="ar-SA" sz="2800" b="1" dirty="0">
                <a:solidFill>
                  <a:schemeClr val="accent1">
                    <a:lumMod val="75000"/>
                  </a:schemeClr>
                </a:solidFill>
              </a:rPr>
              <a:t>الفرع الثاني</a:t>
            </a:r>
            <a:r>
              <a:rPr lang="en-US" sz="2800" b="1" dirty="0">
                <a:solidFill>
                  <a:schemeClr val="accent1">
                    <a:lumMod val="75000"/>
                  </a:schemeClr>
                </a:solidFill>
              </a:rPr>
              <a:t> </a:t>
            </a:r>
            <a:r>
              <a:rPr lang="ar-SA" sz="2800" b="1" dirty="0">
                <a:solidFill>
                  <a:schemeClr val="accent1">
                    <a:lumMod val="75000"/>
                  </a:schemeClr>
                </a:solidFill>
              </a:rPr>
              <a:t>الإقالـــــــة</a:t>
            </a:r>
            <a:br>
              <a:rPr lang="en-US" sz="2800" dirty="0">
                <a:solidFill>
                  <a:schemeClr val="accent1">
                    <a:lumMod val="75000"/>
                  </a:schemeClr>
                </a:solidFill>
              </a:rPr>
            </a:br>
            <a:endParaRPr lang="en-US" sz="2800" b="1" dirty="0">
              <a:solidFill>
                <a:schemeClr val="accent1">
                  <a:lumMod val="75000"/>
                </a:schemeClr>
              </a:solidFill>
            </a:endParaRPr>
          </a:p>
          <a:p>
            <a:pPr marL="0" indent="0" algn="r" rtl="1">
              <a:buNone/>
            </a:pPr>
            <a:r>
              <a:rPr lang="ar-SA" b="1" dirty="0"/>
              <a:t>يجوز ان يتفق المتعاقدان على إلغاء العقد وإرجاع الحال إلى ما كانت عليه ورد ما سلم إلى صاحبه. واتفاقهم هذا صحيح ويقال له (الإقالة).</a:t>
            </a:r>
            <a:endParaRPr lang="en-US" b="1" dirty="0"/>
          </a:p>
          <a:p>
            <a:pPr marL="0" indent="0" algn="r" rtl="1">
              <a:buNone/>
            </a:pPr>
            <a:endParaRPr lang="en-US" dirty="0"/>
          </a:p>
          <a:p>
            <a:pPr marL="0" indent="0" algn="r" rtl="1">
              <a:buNone/>
            </a:pPr>
            <a:r>
              <a:rPr lang="ar-SA" b="1" dirty="0"/>
              <a:t>والإقالة هي عقد فلا بد من توفر الشروط العامة لإنشاء العقد،</a:t>
            </a:r>
            <a:endParaRPr lang="en-US" b="1" dirty="0"/>
          </a:p>
          <a:p>
            <a:pPr marL="0" indent="0" algn="r" rtl="1">
              <a:buNone/>
            </a:pPr>
            <a:r>
              <a:rPr lang="ar-SA" b="1" dirty="0"/>
              <a:t> كما إنها فسخ اتفاقي فلابد من توفر شروط الفسخ فيها، </a:t>
            </a:r>
            <a:endParaRPr lang="en-US" b="1" dirty="0"/>
          </a:p>
          <a:p>
            <a:pPr marL="0" indent="0" algn="r" rtl="1">
              <a:buNone/>
            </a:pPr>
            <a:r>
              <a:rPr lang="ar-SA" b="1" dirty="0"/>
              <a:t>وهي إمكان إرجاع المتعاقدين إلى الحالة التي كانا عليها قبل إبرام العقد. </a:t>
            </a:r>
            <a:endParaRPr lang="en-US" b="1" dirty="0"/>
          </a:p>
          <a:p>
            <a:pPr marL="0" indent="0" algn="r" rtl="1">
              <a:buNone/>
            </a:pPr>
            <a:endParaRPr lang="en-US" dirty="0"/>
          </a:p>
          <a:p>
            <a:pPr marL="0" indent="0" algn="r" rtl="1">
              <a:buNone/>
            </a:pPr>
            <a:r>
              <a:rPr lang="ar-SA" b="1" u="sng" dirty="0">
                <a:solidFill>
                  <a:srgbClr val="FF0000"/>
                </a:solidFill>
                <a:effectLst>
                  <a:outerShdw blurRad="38100" dist="38100" dir="2700000" algn="tl">
                    <a:srgbClr val="000000">
                      <a:alpha val="43137"/>
                    </a:srgbClr>
                  </a:outerShdw>
                </a:effectLst>
              </a:rPr>
              <a:t>الطبيعة </a:t>
            </a:r>
            <a:r>
              <a:rPr lang="ar-SA" b="1" u="sng" dirty="0">
                <a:solidFill>
                  <a:srgbClr val="FF0000"/>
                </a:solidFill>
                <a:effectLst>
                  <a:outerShdw blurRad="38100" dist="38100" dir="2700000" algn="tl">
                    <a:srgbClr val="000000">
                      <a:alpha val="43137"/>
                    </a:srgbClr>
                  </a:outerShdw>
                </a:effectLst>
                <a:hlinkClick r:id="rId2"/>
              </a:rPr>
              <a:t>القانون</a:t>
            </a:r>
            <a:r>
              <a:rPr lang="ar-SA" b="1" u="sng" dirty="0">
                <a:solidFill>
                  <a:srgbClr val="FF0000"/>
                </a:solidFill>
                <a:effectLst>
                  <a:outerShdw blurRad="38100" dist="38100" dir="2700000" algn="tl">
                    <a:srgbClr val="000000">
                      <a:alpha val="43137"/>
                    </a:srgbClr>
                  </a:outerShdw>
                </a:effectLst>
              </a:rPr>
              <a:t>ية للإقالة</a:t>
            </a:r>
            <a:r>
              <a:rPr lang="ar-SA" b="1" dirty="0"/>
              <a:t>: هناك ثلاث أراء بهذا الصدد، </a:t>
            </a:r>
            <a:endParaRPr lang="en-US" b="1" dirty="0"/>
          </a:p>
          <a:p>
            <a:pPr marL="0" indent="0" algn="r" rtl="1">
              <a:buNone/>
            </a:pPr>
            <a:endParaRPr lang="en-US" b="1" dirty="0"/>
          </a:p>
          <a:p>
            <a:pPr marL="457200" indent="-457200" algn="r" rtl="1">
              <a:buFont typeface="+mj-lt"/>
              <a:buAutoNum type="arabicPeriod"/>
            </a:pPr>
            <a:r>
              <a:rPr lang="ar-SA" b="1" dirty="0"/>
              <a:t>الاول يعتبر الإقالة عقداً جديداً،</a:t>
            </a:r>
            <a:endParaRPr lang="en-US" b="1" dirty="0"/>
          </a:p>
          <a:p>
            <a:pPr marL="457200" indent="-457200" algn="r" rtl="1">
              <a:buFont typeface="+mj-lt"/>
              <a:buAutoNum type="arabicPeriod"/>
            </a:pPr>
            <a:r>
              <a:rPr lang="ar-SA" b="1" dirty="0"/>
              <a:t> والثاني يعتبره فسخاً اتفاقياً، </a:t>
            </a:r>
            <a:endParaRPr lang="en-US" b="1" dirty="0"/>
          </a:p>
          <a:p>
            <a:pPr marL="457200" indent="-457200" algn="r" rtl="1">
              <a:buFont typeface="+mj-lt"/>
              <a:buAutoNum type="arabicPeriod"/>
            </a:pPr>
            <a:r>
              <a:rPr lang="ar-SA" b="1" dirty="0"/>
              <a:t>والثالث يعتبرها فسخاً بين المتعاقدين وعقداً جديداً بالنسبة للغير، والرأي الأخير هو ما اخذ به </a:t>
            </a:r>
            <a:r>
              <a:rPr lang="ar-SA" b="1" u="sng" dirty="0">
                <a:hlinkClick r:id="rId2"/>
              </a:rPr>
              <a:t>القانون</a:t>
            </a:r>
            <a:r>
              <a:rPr lang="fr-FR" b="1" dirty="0"/>
              <a:t> </a:t>
            </a:r>
            <a:r>
              <a:rPr lang="ar-SA" b="1" u="sng" dirty="0">
                <a:hlinkClick r:id="rId2"/>
              </a:rPr>
              <a:t>المدني</a:t>
            </a:r>
            <a:r>
              <a:rPr lang="ar-SA" b="1" dirty="0"/>
              <a:t> العراقي، </a:t>
            </a:r>
            <a:endParaRPr lang="en-US" b="1" dirty="0"/>
          </a:p>
          <a:p>
            <a:pPr marL="0" indent="0" algn="r" rtl="1">
              <a:buNone/>
            </a:pPr>
            <a:endParaRPr lang="en-US" b="1" dirty="0"/>
          </a:p>
          <a:p>
            <a:pPr marL="0" indent="0" algn="ctr" rtl="1">
              <a:buNone/>
            </a:pPr>
            <a:r>
              <a:rPr lang="ar-SA" b="1" u="sng" dirty="0">
                <a:solidFill>
                  <a:srgbClr val="FF0000"/>
                </a:solidFill>
                <a:effectLst>
                  <a:outerShdw blurRad="38100" dist="38100" dir="2700000" algn="tl">
                    <a:srgbClr val="000000">
                      <a:alpha val="43137"/>
                    </a:srgbClr>
                  </a:outerShdw>
                </a:effectLst>
              </a:rPr>
              <a:t>وتترتب على هذا التكييف بعض النتائج منها:</a:t>
            </a:r>
            <a:endParaRPr lang="en-US" b="1" u="sng" dirty="0">
              <a:solidFill>
                <a:srgbClr val="FF0000"/>
              </a:solidFill>
              <a:effectLst>
                <a:outerShdw blurRad="38100" dist="38100" dir="2700000" algn="tl">
                  <a:srgbClr val="000000">
                    <a:alpha val="43137"/>
                  </a:srgbClr>
                </a:outerShdw>
              </a:effectLst>
            </a:endParaRPr>
          </a:p>
          <a:p>
            <a:pPr marL="0" indent="0" algn="r" rtl="1">
              <a:buNone/>
            </a:pPr>
            <a:endParaRPr lang="en-US" dirty="0"/>
          </a:p>
          <a:p>
            <a:pPr marL="0" indent="0" algn="r" rtl="1">
              <a:buNone/>
            </a:pPr>
            <a:r>
              <a:rPr lang="ar-SA" b="1" dirty="0"/>
              <a:t>1ـ إذا كانت الإقالة عقداَ جديداً بالنسبة للغير فالشفعة تثبت إذا كان البيع عقاراً، في القوانين التي تأخذ بالشفعة في العقار، فإذا باع شخص داره ولم يطلب جاره الدار بالشفعة ثم اتفق البائع والمشتري على الإقالة فللجار ان يطلب الدار بالشفعة.</a:t>
            </a:r>
            <a:endParaRPr lang="en-US" b="1" dirty="0"/>
          </a:p>
          <a:p>
            <a:pPr marL="0" indent="0" algn="r" rtl="1">
              <a:buNone/>
            </a:pPr>
            <a:endParaRPr lang="en-US" dirty="0"/>
          </a:p>
          <a:p>
            <a:pPr marL="0" indent="0" algn="r" rtl="1">
              <a:buNone/>
            </a:pPr>
            <a:r>
              <a:rPr lang="ar-SA" b="1" dirty="0"/>
              <a:t>2ـ لا تحدث الإقالة بأثر رجعي بالنسبة للغير، فتبقى الحقوق العينية والشخصية التي رتبها المشتري على العين قبل الإقالة فيسترد البائع وهي مثقلة بالحق العيني كحق مرور او شرب او الحق الشخصي كالإجارة.</a:t>
            </a:r>
          </a:p>
          <a:p>
            <a:pPr marL="0" indent="0" algn="r" rtl="1">
              <a:buNone/>
            </a:pPr>
            <a:endParaRPr lang="ar-SA" b="1" dirty="0"/>
          </a:p>
          <a:p>
            <a:pPr marL="0" indent="0" algn="r" rtl="1">
              <a:buNone/>
            </a:pPr>
            <a:r>
              <a:rPr lang="ar-SA" b="1" dirty="0"/>
              <a:t> </a:t>
            </a:r>
            <a:r>
              <a:rPr lang="en-GB" b="1" dirty="0"/>
              <a:t> </a:t>
            </a:r>
            <a:r>
              <a:rPr lang="ar-SA" b="1" dirty="0"/>
              <a:t> فاذا كان المبيع ارضا  مثلا ورتب المشتري على العين حقا عينيا  كحق المرور او حق شرب مثلا ثم حصلت الاقالة  فالبائع  يسترد الدار مثقلة بالحق العيني الذي رتبة المشتري عليها او اذا اجر المشتري المبيع قبل الاقالة </a:t>
            </a:r>
            <a:r>
              <a:rPr lang="ar-SA" b="1" dirty="0" err="1"/>
              <a:t>قحصلت</a:t>
            </a:r>
            <a:r>
              <a:rPr lang="ar-SA" b="1" dirty="0"/>
              <a:t> الاقالة فيسترد البائع المبيع الدار مؤجرة.</a:t>
            </a:r>
            <a:endParaRPr lang="en-US" dirty="0"/>
          </a:p>
          <a:p>
            <a:endParaRPr lang="en-US" dirty="0"/>
          </a:p>
        </p:txBody>
      </p:sp>
      <p:sp>
        <p:nvSpPr>
          <p:cNvPr id="4" name="Slide Number Placeholder 3"/>
          <p:cNvSpPr>
            <a:spLocks noGrp="1"/>
          </p:cNvSpPr>
          <p:nvPr>
            <p:ph type="sldNum" sz="quarter" idx="12"/>
          </p:nvPr>
        </p:nvSpPr>
        <p:spPr/>
        <p:txBody>
          <a:bodyPr/>
          <a:lstStyle/>
          <a:p>
            <a:fld id="{A4A2928B-725B-41AF-A9DE-95590EA207B1}" type="slidenum">
              <a:rPr lang="en-US" smtClean="0"/>
              <a:t>30</a:t>
            </a:fld>
            <a:endParaRPr lang="en-US"/>
          </a:p>
        </p:txBody>
      </p:sp>
    </p:spTree>
    <p:extLst>
      <p:ext uri="{BB962C8B-B14F-4D97-AF65-F5344CB8AC3E}">
        <p14:creationId xmlns:p14="http://schemas.microsoft.com/office/powerpoint/2010/main" val="16361785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91599" cy="6629400"/>
          </a:xfrm>
        </p:spPr>
        <p:txBody>
          <a:bodyPr>
            <a:normAutofit fontScale="70000" lnSpcReduction="20000"/>
          </a:bodyPr>
          <a:lstStyle/>
          <a:p>
            <a:pPr algn="r" rtl="1"/>
            <a:r>
              <a:rPr lang="ar-SA" b="1" dirty="0"/>
              <a:t>س6: العقود الفورية والعقود المستمرة ؟</a:t>
            </a:r>
            <a:endParaRPr lang="en-US" dirty="0"/>
          </a:p>
          <a:p>
            <a:pPr algn="r" rtl="1"/>
            <a:br>
              <a:rPr lang="ar-SA" b="1" dirty="0"/>
            </a:br>
            <a:r>
              <a:rPr lang="ar-SA" b="1" dirty="0"/>
              <a:t>أ‌- العقد الفوري :- وهو الذي ينفذ دفعة واحدة ولايلعب فيه الزمن عنصرا جوهريا .</a:t>
            </a:r>
            <a:br>
              <a:rPr lang="ar-SA" b="1" dirty="0"/>
            </a:br>
            <a:br>
              <a:rPr lang="ar-SA" b="1" dirty="0"/>
            </a:br>
            <a:r>
              <a:rPr lang="ar-SA" b="1" dirty="0"/>
              <a:t>مثال /</a:t>
            </a:r>
            <a:br>
              <a:rPr lang="ar-SA" b="1" dirty="0"/>
            </a:br>
            <a:r>
              <a:rPr lang="ar-SA" b="1" dirty="0"/>
              <a:t>عند شراء قلم كم تستغرق عملية الشراء ؟</a:t>
            </a:r>
            <a:br>
              <a:rPr lang="ar-SA" b="1" dirty="0"/>
            </a:br>
            <a:r>
              <a:rPr lang="ar-SA" b="1" dirty="0"/>
              <a:t>ج / تستغرق ( 5 دقائق ) هذا عقد فوري التنفيذ .</a:t>
            </a:r>
            <a:br>
              <a:rPr lang="ar-SA" b="1" dirty="0"/>
            </a:br>
            <a:br>
              <a:rPr lang="ar-SA" b="1" dirty="0"/>
            </a:br>
            <a:br>
              <a:rPr lang="ar-SA" b="1" dirty="0"/>
            </a:br>
            <a:r>
              <a:rPr lang="ar-SA" b="1" dirty="0"/>
              <a:t>ب‌- العقود المستمرة :- وهو ىالعقد الذي يبدأ تنفيذه الان ويحتاج الى فترة حتى يكتمل تنفيذه ( يلعب فيه الزمن عنصرا جوهريا )</a:t>
            </a:r>
            <a:endParaRPr lang="en-US" b="1" dirty="0"/>
          </a:p>
          <a:p>
            <a:pPr algn="r" rtl="1"/>
            <a:r>
              <a:rPr lang="ar-SA" b="1" dirty="0"/>
              <a:t> مثل عقد الايجار وعقد التوريد .</a:t>
            </a:r>
            <a:endParaRPr lang="en-US" b="1" dirty="0"/>
          </a:p>
          <a:p>
            <a:pPr algn="r" rtl="1"/>
            <a:br>
              <a:rPr lang="ar-SA" b="1" dirty="0"/>
            </a:br>
            <a:r>
              <a:rPr lang="ar-SA" b="1" dirty="0"/>
              <a:t>عقد الايجار :- عندما تؤجر ( لمدة سنة ) هذا اليوم لاينتهي التنفيذ الا بعد مضي سنة .</a:t>
            </a:r>
            <a:endParaRPr lang="en-US" b="1" dirty="0"/>
          </a:p>
          <a:p>
            <a:pPr algn="r" rtl="1"/>
            <a:br>
              <a:rPr lang="ar-SA" b="1" dirty="0"/>
            </a:br>
            <a:r>
              <a:rPr lang="ar-SA" b="1" dirty="0"/>
              <a:t>اهمية التمييز بين العقد الفوري والعقد المستمر :-</a:t>
            </a:r>
            <a:endParaRPr lang="en-US" b="1" dirty="0"/>
          </a:p>
          <a:p>
            <a:pPr algn="r" rtl="1"/>
            <a:br>
              <a:rPr lang="ar-SA" b="1" dirty="0"/>
            </a:br>
            <a:r>
              <a:rPr lang="ar-SA" b="1" dirty="0"/>
              <a:t>1. ( قاعدة ) :- الفسخ لايكون الا في العقود الفورية التنفيذ ، اما العقود المستمرة التنفيذ فياخذ فيها بمبدأ الانهاء او الالغاء .</a:t>
            </a:r>
            <a:endParaRPr lang="en-US" b="1" dirty="0"/>
          </a:p>
          <a:p>
            <a:pPr algn="r" rtl="1"/>
            <a:br>
              <a:rPr lang="ar-SA" b="1" dirty="0"/>
            </a:br>
            <a:r>
              <a:rPr lang="ar-SA" b="1" dirty="0"/>
              <a:t>مثال / ( الاثر الرجعي ) :-</a:t>
            </a:r>
            <a:endParaRPr lang="en-US" b="1" dirty="0"/>
          </a:p>
          <a:p>
            <a:pPr algn="r" rtl="1"/>
            <a:br>
              <a:rPr lang="ar-SA" b="1" dirty="0"/>
            </a:br>
            <a:r>
              <a:rPr lang="ar-SA" b="1" dirty="0"/>
              <a:t>طالب جاء الى الامتحان ، قبل دخوله الى قاعة الامتحان ( بربع ساعة ) لم يجد قلمه الذي يحمله ، فذهب لشراء قلم من المكتبة ( عقد فوري ) وبعد دخوله القاعة وجد القلم الاول ، وبعد انتهاء الامتحان رجع الى صاحب المكتبة لارجاع القلم الى صاحب المكتبة وأعادة المبلغ ، هنا :-</a:t>
            </a:r>
            <a:br>
              <a:rPr lang="ar-SA" b="1" dirty="0"/>
            </a:br>
            <a:r>
              <a:rPr lang="ar-SA" b="1" dirty="0"/>
              <a:t>أ‌- لايستطيع ان يجبره .</a:t>
            </a:r>
            <a:br>
              <a:rPr lang="ar-SA" b="1" dirty="0"/>
            </a:br>
            <a:r>
              <a:rPr lang="ar-SA" b="1" dirty="0"/>
              <a:t>ب‌- الامر متوقف على قبول البائع .</a:t>
            </a:r>
            <a:br>
              <a:rPr lang="ar-SA" b="1" dirty="0"/>
            </a:br>
            <a:r>
              <a:rPr lang="ar-SA" b="1" dirty="0"/>
              <a:t>ان قبل صاحب المكتبة يسمى الامر ( اقالة ) .</a:t>
            </a:r>
            <a:br>
              <a:rPr lang="ar-SA" b="1" dirty="0"/>
            </a:br>
            <a:endParaRPr lang="en-US" dirty="0"/>
          </a:p>
        </p:txBody>
      </p:sp>
      <p:sp>
        <p:nvSpPr>
          <p:cNvPr id="3" name="Slide Number Placeholder 2"/>
          <p:cNvSpPr>
            <a:spLocks noGrp="1"/>
          </p:cNvSpPr>
          <p:nvPr>
            <p:ph type="sldNum" sz="quarter" idx="12"/>
          </p:nvPr>
        </p:nvSpPr>
        <p:spPr/>
        <p:txBody>
          <a:bodyPr/>
          <a:lstStyle/>
          <a:p>
            <a:fld id="{2D6FD01B-A63A-48C2-9F51-C1440622B03E}" type="slidenum">
              <a:rPr lang="en-US" smtClean="0"/>
              <a:t>31</a:t>
            </a:fld>
            <a:endParaRPr lang="en-US" dirty="0"/>
          </a:p>
        </p:txBody>
      </p:sp>
    </p:spTree>
    <p:extLst>
      <p:ext uri="{BB962C8B-B14F-4D97-AF65-F5344CB8AC3E}">
        <p14:creationId xmlns:p14="http://schemas.microsoft.com/office/powerpoint/2010/main" val="1983656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3352800"/>
            <a:ext cx="8063753" cy="3276600"/>
          </a:xfrm>
        </p:spPr>
        <p:txBody>
          <a:bodyPr>
            <a:normAutofit fontScale="85000" lnSpcReduction="10000"/>
          </a:bodyPr>
          <a:lstStyle/>
          <a:p>
            <a:pPr marL="0" indent="0" algn="ctr">
              <a:buNone/>
            </a:pPr>
            <a:r>
              <a:rPr lang="ar-SA" b="1" dirty="0"/>
              <a:t>طالب جاء الى الامتحان ، قبل دخوله الى قاعة الامتحان ( بربع ساعة ) لم يجد قلمه الذي يحمله ، فذهب لشراء قلم من المكتبة ( </a:t>
            </a:r>
            <a:r>
              <a:rPr lang="ar-IQ" b="1" dirty="0"/>
              <a:t>....؟</a:t>
            </a:r>
            <a:r>
              <a:rPr lang="ar-SA" b="1" dirty="0"/>
              <a:t>) </a:t>
            </a:r>
            <a:endParaRPr lang="ar-IQ" b="1" dirty="0"/>
          </a:p>
          <a:p>
            <a:pPr marL="0" indent="0" algn="ctr">
              <a:buNone/>
            </a:pPr>
            <a:r>
              <a:rPr lang="ar-SA" b="1" dirty="0"/>
              <a:t>وبعد دخوله القاعة وجد القلم الاول ، وبعد انتهاء الامتحان رجع الى صاحب المكتبة </a:t>
            </a:r>
            <a:endParaRPr lang="ar-IQ" b="1" dirty="0"/>
          </a:p>
          <a:p>
            <a:pPr marL="0" indent="0" algn="ctr">
              <a:buNone/>
            </a:pPr>
            <a:r>
              <a:rPr lang="ar-SA" b="1" dirty="0"/>
              <a:t>لارجاع القلم الى صاحب المكتبة وأعادة المبلغ </a:t>
            </a:r>
            <a:r>
              <a:rPr lang="ar-IQ" b="1" dirty="0"/>
              <a:t>:؟</a:t>
            </a:r>
          </a:p>
          <a:p>
            <a:pPr marL="0" indent="0" algn="ctr">
              <a:buNone/>
            </a:pPr>
            <a:endParaRPr lang="ar-IQ" b="1" dirty="0"/>
          </a:p>
          <a:p>
            <a:pPr marL="457200" indent="-457200" algn="r" rtl="1">
              <a:buFont typeface="+mj-lt"/>
              <a:buAutoNum type="arabicPeriod"/>
            </a:pPr>
            <a:r>
              <a:rPr lang="ar-IQ" b="1" u="sng" dirty="0">
                <a:solidFill>
                  <a:srgbClr val="FF0000"/>
                </a:solidFill>
              </a:rPr>
              <a:t>ما</a:t>
            </a:r>
            <a:r>
              <a:rPr lang="ar-IQ" b="1" dirty="0"/>
              <a:t> </a:t>
            </a:r>
            <a:r>
              <a:rPr lang="ar-IQ" b="1" u="sng" dirty="0">
                <a:solidFill>
                  <a:srgbClr val="FF0000"/>
                </a:solidFill>
              </a:rPr>
              <a:t>هو طبيعة العقد الاول ؟ وما هو الاثر الرجعي  في حالة ارجاع الطالب للقلم في الحال؟</a:t>
            </a:r>
          </a:p>
          <a:p>
            <a:pPr marL="457200" indent="-457200" algn="r" rtl="1">
              <a:buFont typeface="+mj-lt"/>
              <a:buAutoNum type="arabicPeriod"/>
            </a:pPr>
            <a:r>
              <a:rPr lang="ar-IQ" b="1" u="sng" dirty="0">
                <a:solidFill>
                  <a:srgbClr val="FF0000"/>
                </a:solidFill>
              </a:rPr>
              <a:t>ما هو طبيعة العقد الثاني ؟</a:t>
            </a:r>
          </a:p>
          <a:p>
            <a:pPr marL="457200" indent="-457200" algn="r" rtl="1">
              <a:buFont typeface="+mj-lt"/>
              <a:buAutoNum type="arabicPeriod"/>
            </a:pPr>
            <a:r>
              <a:rPr lang="ar-IQ" b="1" u="sng" dirty="0">
                <a:solidFill>
                  <a:srgbClr val="FF0000"/>
                </a:solidFill>
              </a:rPr>
              <a:t>ماذا يسمى قبول صاحب المكتبة؟</a:t>
            </a:r>
            <a:br>
              <a:rPr lang="ar-SA" b="1" dirty="0"/>
            </a:br>
            <a:endParaRPr lang="en-US" dirty="0"/>
          </a:p>
        </p:txBody>
      </p:sp>
      <p:sp>
        <p:nvSpPr>
          <p:cNvPr id="3" name="Slide Number Placeholder 2"/>
          <p:cNvSpPr>
            <a:spLocks noGrp="1"/>
          </p:cNvSpPr>
          <p:nvPr>
            <p:ph type="sldNum" sz="quarter" idx="12"/>
          </p:nvPr>
        </p:nvSpPr>
        <p:spPr/>
        <p:txBody>
          <a:bodyPr/>
          <a:lstStyle/>
          <a:p>
            <a:fld id="{2D6FD01B-A63A-48C2-9F51-C1440622B03E}" type="slidenum">
              <a:rPr lang="en-US" smtClean="0"/>
              <a:t>32</a:t>
            </a:fld>
            <a:endParaRPr lang="en-US"/>
          </a:p>
        </p:txBody>
      </p:sp>
      <p:sp>
        <p:nvSpPr>
          <p:cNvPr id="5" name="Oval 4"/>
          <p:cNvSpPr/>
          <p:nvPr/>
        </p:nvSpPr>
        <p:spPr>
          <a:xfrm>
            <a:off x="6934200" y="838200"/>
            <a:ext cx="1371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طالب </a:t>
            </a:r>
            <a:endParaRPr lang="en-US" dirty="0"/>
          </a:p>
        </p:txBody>
      </p:sp>
      <p:cxnSp>
        <p:nvCxnSpPr>
          <p:cNvPr id="7" name="Straight Arrow Connector 6"/>
          <p:cNvCxnSpPr/>
          <p:nvPr/>
        </p:nvCxnSpPr>
        <p:spPr>
          <a:xfrm flipH="1">
            <a:off x="4876800" y="1257300"/>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362200" y="685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مكتبة لبيع القرطاسية</a:t>
            </a:r>
            <a:endParaRPr lang="en-US" dirty="0"/>
          </a:p>
        </p:txBody>
      </p:sp>
      <p:cxnSp>
        <p:nvCxnSpPr>
          <p:cNvPr id="10" name="Straight Arrow Connector 9"/>
          <p:cNvCxnSpPr/>
          <p:nvPr/>
        </p:nvCxnSpPr>
        <p:spPr>
          <a:xfrm flipH="1">
            <a:off x="5992026" y="1676400"/>
            <a:ext cx="914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4267200" y="2362200"/>
            <a:ext cx="13335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a:t>قاعة الامتحان</a:t>
            </a:r>
            <a:endParaRPr lang="en-US" dirty="0"/>
          </a:p>
        </p:txBody>
      </p:sp>
    </p:spTree>
    <p:extLst>
      <p:ext uri="{BB962C8B-B14F-4D97-AF65-F5344CB8AC3E}">
        <p14:creationId xmlns:p14="http://schemas.microsoft.com/office/powerpoint/2010/main" val="409530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CFD15-0E1B-C0B8-6170-111BF6721022}"/>
              </a:ext>
            </a:extLst>
          </p:cNvPr>
          <p:cNvSpPr>
            <a:spLocks noGrp="1"/>
          </p:cNvSpPr>
          <p:nvPr>
            <p:ph idx="1"/>
          </p:nvPr>
        </p:nvSpPr>
        <p:spPr>
          <a:xfrm>
            <a:off x="179512" y="136525"/>
            <a:ext cx="8784976" cy="6584950"/>
          </a:xfrm>
        </p:spPr>
        <p:txBody>
          <a:bodyPr>
            <a:normAutofit/>
          </a:bodyPr>
          <a:lstStyle/>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العقد في </a:t>
            </a:r>
            <a:r>
              <a:rPr lang="ar-IQ"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العراقي وعند جمهور فقهاء الشريعة قسمان، صحيح وباطل،</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 وينقسم العقد الصحيح إلى موقوف ونافذ،</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 وينقسم النافذ إلى لازم وغير لازم،</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 أما عند الحنفية فالعقد صحيح وفاسد وباطل.</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أولاً: العقد الصحيح:</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عرفت المادة (133) مدني عراقي العقد الصحيح النافذ بقولها:</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 العقد الصحيح هو العقد المشروع ذاتاً ووصفاً بأن يكون صادراً من أهله مضافاً إلى محل قابلاً لحكمه وله سبب مشروع وأوصافه سالمة من الخلل). يتضح من التعريف ان العقد لدى مشرعنا لا يكون مشروعاً ذاتاً ووصفاً وصحيحاً نافذاً إلا إذا توافر فيه ما يأتي:</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1ـ ان يكون صادراً من أهله، بأن يكون العاقد كامل الأهلية، فلو كان معدومها كان باطلاً، ولو كان ناقصها سرت أحكام ناقص الأهلية عليه من حيث البطلان او الصحة او الوقف.</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2ـ ان يكون مضافاً إلى محل (معقود عليه) قابل لحكمه، أي ان يكون من الأشياء التي لا تخرج عن التعامل بطبيعتها او بحكم </a:t>
            </a:r>
            <a:r>
              <a:rPr lang="ar-SA"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وان تصلح لظهور اثر العقد فيها، ففي البيع يجب ان يكون مما يتحمل النقل من ذمة إلى أخرى مثلاً.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3ـ ان يكون له سبب مشروع، فإذا لم يكن له سبب، او كان له سبب غير مشروع كان باطلاً.</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4ـ ان تكون أوصافه سالمة من الخلل، بان يكون سالماً من عيوب الإرادة وبخلافه يكون موقوفاً، وألا يكون محله مستحيلاً او مجهولاً او مخالفاً للنظم العام او الآداب وبخلافه يكون باطلاً. وحكم العقد الصحيح النافذ ان أثره (حكمه) يظهر في المحل في الحال أي عند تمام العقد.</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F4401991-7691-90E2-F9E0-F9612431007D}"/>
              </a:ext>
            </a:extLst>
          </p:cNvPr>
          <p:cNvSpPr>
            <a:spLocks noGrp="1"/>
          </p:cNvSpPr>
          <p:nvPr>
            <p:ph type="sldNum" sz="quarter" idx="12"/>
          </p:nvPr>
        </p:nvSpPr>
        <p:spPr/>
        <p:txBody>
          <a:bodyPr/>
          <a:lstStyle/>
          <a:p>
            <a:fld id="{6B82A1EA-A036-406B-BE95-DF6A961EECFA}" type="slidenum">
              <a:rPr lang="ar-IQ" smtClean="0"/>
              <a:pPr/>
              <a:t>4</a:t>
            </a:fld>
            <a:endParaRPr lang="ar-IQ"/>
          </a:p>
        </p:txBody>
      </p:sp>
    </p:spTree>
    <p:extLst>
      <p:ext uri="{BB962C8B-B14F-4D97-AF65-F5344CB8AC3E}">
        <p14:creationId xmlns:p14="http://schemas.microsoft.com/office/powerpoint/2010/main" val="646114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889239-846E-579D-9599-2582BB62E440}"/>
              </a:ext>
            </a:extLst>
          </p:cNvPr>
          <p:cNvSpPr>
            <a:spLocks noGrp="1"/>
          </p:cNvSpPr>
          <p:nvPr>
            <p:ph idx="1"/>
          </p:nvPr>
        </p:nvSpPr>
        <p:spPr>
          <a:xfrm>
            <a:off x="107504" y="136525"/>
            <a:ext cx="8856984" cy="6584950"/>
          </a:xfrm>
        </p:spPr>
        <p:txBody>
          <a:bodyPr/>
          <a:lstStyle/>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ثانياً: العقد الموقوف: </a:t>
            </a:r>
            <a:endParaRPr lang="ar-IQ" sz="1800" b="1" u="sng"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وهو ما اعتراه عيب من عيوب الإرادة كالإكراه والغلط والتغرير مع الغبن، او كان صادراً من محجور غير فاقد الأهلية، او صدر من وكيل تجاوز حدود وكالته، وكذلك إذا صدر ممن تصرف في ملك غيره.</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وكأصل عام فان حالات التوقف في </a:t>
            </a:r>
            <a:r>
              <a:rPr lang="ar-SA"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العراقي يمكن إجمالها كما يأتي:</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1ـ عقود المعاوضة التي يبرمها ناقص الأهلية ومن في حكمه.</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2ـ عيوب الإرادة وهي الإكراه والغلط والتغرير مع الغبن عدا الاستغلال.</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3ـ تجاوز الوكيل حدود وكالته الاتفاقية أو انه عمل دون توكيل أصلاً.</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4ـ إذا صدر العقد ممن لا يملك ولاية شرعية لإنشائه كتصرف الفضولي الذي يتصرف في ملك غيره دون إذنه.</a:t>
            </a:r>
            <a:endParaRPr lang="ar-IQ" sz="1800" b="1"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ar-IQ" sz="1800" b="1" kern="100" dirty="0">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حكم العقد الموقوف</a:t>
            </a:r>
            <a:r>
              <a:rPr lang="ar-SA" sz="1800" b="1" kern="100" dirty="0">
                <a:effectLst/>
                <a:latin typeface="Calibri" panose="020F0502020204030204" pitchFamily="34" charset="0"/>
                <a:ea typeface="Calibri" panose="020F0502020204030204" pitchFamily="34" charset="0"/>
                <a:cs typeface="Arial" panose="020B0604020202020204" pitchFamily="34" charset="0"/>
              </a:rPr>
              <a:t>: العقد الموقوف من أقسام العقد الصحيح ولكنه غير نافذ. فإذا انعقد العقد موقوفاً، جاز لمن شرعت الإجازة لمصلحته بعد زوال سبب الوقف أن ينقضه فينقلب باطلاً من المبدأ، أو أن يجيزه فينفذ من المبدأ بأثر رجعي.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03239F41-D445-42CD-062C-9269D6DF265D}"/>
              </a:ext>
            </a:extLst>
          </p:cNvPr>
          <p:cNvSpPr>
            <a:spLocks noGrp="1"/>
          </p:cNvSpPr>
          <p:nvPr>
            <p:ph type="sldNum" sz="quarter" idx="12"/>
          </p:nvPr>
        </p:nvSpPr>
        <p:spPr/>
        <p:txBody>
          <a:bodyPr/>
          <a:lstStyle/>
          <a:p>
            <a:fld id="{6B82A1EA-A036-406B-BE95-DF6A961EECFA}" type="slidenum">
              <a:rPr lang="ar-IQ" smtClean="0"/>
              <a:pPr/>
              <a:t>5</a:t>
            </a:fld>
            <a:endParaRPr lang="ar-IQ"/>
          </a:p>
        </p:txBody>
      </p:sp>
    </p:spTree>
    <p:extLst>
      <p:ext uri="{BB962C8B-B14F-4D97-AF65-F5344CB8AC3E}">
        <p14:creationId xmlns:p14="http://schemas.microsoft.com/office/powerpoint/2010/main" val="256907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01BB86-28FA-BD8A-91B0-2EA17EBB57C0}"/>
              </a:ext>
            </a:extLst>
          </p:cNvPr>
          <p:cNvSpPr>
            <a:spLocks noGrp="1"/>
          </p:cNvSpPr>
          <p:nvPr>
            <p:ph idx="1"/>
          </p:nvPr>
        </p:nvSpPr>
        <p:spPr>
          <a:xfrm>
            <a:off x="179512" y="136525"/>
            <a:ext cx="8712968" cy="6584950"/>
          </a:xfrm>
        </p:spPr>
        <p:txBody>
          <a:bodyPr/>
          <a:lstStyle/>
          <a:p>
            <a:pPr marL="0" marR="0" algn="r" rtl="1">
              <a:lnSpc>
                <a:spcPct val="107000"/>
              </a:lnSpc>
              <a:spcBef>
                <a:spcPts val="0"/>
              </a:spcBef>
              <a:spcAft>
                <a:spcPts val="800"/>
              </a:spcAft>
            </a:pPr>
            <a:endParaRPr lang="ar-IQ" sz="1800" b="1"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ثالثاً: </a:t>
            </a:r>
            <a:r>
              <a:rPr lang="ar-SA" sz="1800" b="1" u="sng" kern="100" dirty="0">
                <a:effectLst/>
                <a:latin typeface="Calibri" panose="020F0502020204030204" pitchFamily="34" charset="0"/>
                <a:ea typeface="Calibri" panose="020F0502020204030204" pitchFamily="34" charset="0"/>
                <a:cs typeface="Arial" panose="020B0604020202020204" pitchFamily="34" charset="0"/>
              </a:rPr>
              <a:t>العقد الصحيح اللازم</a:t>
            </a:r>
            <a:r>
              <a:rPr lang="ar-SA" sz="1800" b="1" kern="100" dirty="0">
                <a:effectLst/>
                <a:latin typeface="Calibri" panose="020F0502020204030204" pitchFamily="34" charset="0"/>
                <a:ea typeface="Calibri" panose="020F0502020204030204" pitchFamily="34" charset="0"/>
                <a:cs typeface="Arial" panose="020B0604020202020204" pitchFamily="34" charset="0"/>
              </a:rPr>
              <a:t>: وهو العقد الصحيح الذي ترتبت عليه كل أثاره والذي لا يستطيع احد الطرفين ان يستقل بفسخه. كالبيع والإجارة والصلح والحوالة ، وواضح ان القوة الملزمة للعقد تبلغ ذروتها في هذا العقد.</a:t>
            </a:r>
            <a:endParaRPr lang="ar-IQ" sz="1800" b="1"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رابعاَ: العقد الصحيح غير اللازم</a:t>
            </a:r>
            <a:r>
              <a:rPr lang="ar-SA" sz="1800" b="1" kern="100" dirty="0">
                <a:effectLst/>
                <a:latin typeface="Calibri" panose="020F0502020204030204" pitchFamily="34" charset="0"/>
                <a:ea typeface="Calibri" panose="020F0502020204030204" pitchFamily="34" charset="0"/>
                <a:cs typeface="Arial" panose="020B0604020202020204" pitchFamily="34" charset="0"/>
              </a:rPr>
              <a:t>: وهو العقد الصحيح الذي يستطيع احد طرفيه او كلاهما فسخه، ويرجع حق الفسخ أما إلى طبيعة العقد او إلى خيار من الخيارات. مثال الاول الوكالة والوديعة والعارية، ومثال الثاني العقد الذي يلحقه خيار الرؤيا او خيار الشرط او خيار التعيين او خيار العيب.</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endParaRPr lang="ar-IQ" sz="1800" b="1" u="sng"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خامسا: العقد الفاسد</a:t>
            </a:r>
            <a:r>
              <a:rPr lang="ar-SA" sz="1800" b="1" kern="100" dirty="0">
                <a:effectLst/>
                <a:latin typeface="Calibri" panose="020F0502020204030204" pitchFamily="34" charset="0"/>
                <a:ea typeface="Calibri" panose="020F0502020204030204" pitchFamily="34" charset="0"/>
                <a:cs typeface="Arial" panose="020B0604020202020204" pitchFamily="34" charset="0"/>
              </a:rPr>
              <a:t>: العقد الفاسد عند الحنفية هو ما شرع بأصله لا بوصفه، فالأصل سالم والفساد في الأوصاف بسبب نهي الشارع، فيراعى في الحكم سلامة الأصل وفساد الوصف. ومن أحكامه عند الحنفية انه عقد منعقد ومفيد لحكمه إذا تقوى بقبض المعقود عليه وان كان لأحد العاقدين او كلاهما او القاضي ان يفسخه رفعاً للفساد.ولم يأخذ المشرع العراقي بفكرة العقد الفاسد فقد ساوى كقاعدة عامة بين فاسد العقد وباطله. وألحق بعض صوره بالعقد الصحيح الموقوف كالعقد المنعقد بسبب الإكراه والحق صورا أخرى منه بالعقد الباطل كالعقد الفاسد بسبب جهالة المحل.</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u="sng" kern="100" dirty="0">
                <a:effectLst/>
                <a:latin typeface="Calibri" panose="020F0502020204030204" pitchFamily="34" charset="0"/>
                <a:ea typeface="Calibri" panose="020F0502020204030204" pitchFamily="34" charset="0"/>
                <a:cs typeface="Arial" panose="020B0604020202020204" pitchFamily="34" charset="0"/>
              </a:rPr>
              <a:t>سادساً: العقد الباطل</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800" b="1" kern="100" dirty="0">
                <a:effectLst/>
                <a:latin typeface="Calibri" panose="020F0502020204030204" pitchFamily="34" charset="0"/>
                <a:ea typeface="Calibri" panose="020F0502020204030204" pitchFamily="34" charset="0"/>
                <a:cs typeface="Arial" panose="020B0604020202020204" pitchFamily="34" charset="0"/>
              </a:rPr>
              <a:t>يرتبط البطلان بفكرة مخالفة </a:t>
            </a:r>
            <a:r>
              <a:rPr lang="ar-SA"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وذلك بجعل البطلان نتيجة لمخالفة قواعده أو عدم توافر الشروط التي يتطلبها </a:t>
            </a:r>
            <a:r>
              <a:rPr lang="ar-SA"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فالعقد الذي لم تراع قواعد </a:t>
            </a:r>
            <a:r>
              <a:rPr lang="ar-SA" sz="1800" b="1" u="sng" kern="100" dirty="0">
                <a:solidFill>
                  <a:srgbClr val="0563C1"/>
                </a:solidFill>
                <a:effectLst/>
                <a:latin typeface="Calibri" panose="020F0502020204030204" pitchFamily="34" charset="0"/>
                <a:ea typeface="Calibri" panose="020F0502020204030204" pitchFamily="34" charset="0"/>
                <a:cs typeface="Arial" panose="020B0604020202020204" pitchFamily="34" charset="0"/>
                <a:hlinkClick r:id="rId2"/>
              </a:rPr>
              <a:t>القانون</a:t>
            </a:r>
            <a:r>
              <a:rPr lang="ar-SA" sz="1800" b="1" kern="100" dirty="0">
                <a:effectLst/>
                <a:latin typeface="Calibri" panose="020F0502020204030204" pitchFamily="34" charset="0"/>
                <a:ea typeface="Calibri" panose="020F0502020204030204" pitchFamily="34" charset="0"/>
                <a:cs typeface="Arial" panose="020B0604020202020204" pitchFamily="34" charset="0"/>
              </a:rPr>
              <a:t> في تكوينه يكون باطلاً.</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9B938DFB-EA74-859B-105E-80400E1CA92E}"/>
              </a:ext>
            </a:extLst>
          </p:cNvPr>
          <p:cNvSpPr>
            <a:spLocks noGrp="1"/>
          </p:cNvSpPr>
          <p:nvPr>
            <p:ph type="sldNum" sz="quarter" idx="12"/>
          </p:nvPr>
        </p:nvSpPr>
        <p:spPr/>
        <p:txBody>
          <a:bodyPr/>
          <a:lstStyle/>
          <a:p>
            <a:fld id="{6B82A1EA-A036-406B-BE95-DF6A961EECFA}" type="slidenum">
              <a:rPr lang="ar-IQ" smtClean="0"/>
              <a:pPr/>
              <a:t>6</a:t>
            </a:fld>
            <a:endParaRPr lang="ar-IQ"/>
          </a:p>
        </p:txBody>
      </p:sp>
    </p:spTree>
    <p:extLst>
      <p:ext uri="{BB962C8B-B14F-4D97-AF65-F5344CB8AC3E}">
        <p14:creationId xmlns:p14="http://schemas.microsoft.com/office/powerpoint/2010/main" val="403719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F6901-40EB-B407-4CC2-84690A5C06A3}"/>
              </a:ext>
            </a:extLst>
          </p:cNvPr>
          <p:cNvSpPr>
            <a:spLocks noGrp="1"/>
          </p:cNvSpPr>
          <p:nvPr>
            <p:ph type="title"/>
          </p:nvPr>
        </p:nvSpPr>
        <p:spPr/>
        <p:txBody>
          <a:bodyPr>
            <a:normAutofit fontScale="90000"/>
          </a:bodyPr>
          <a:lstStyle/>
          <a:p>
            <a:pPr marL="0" marR="0" algn="ctr" rtl="1">
              <a:lnSpc>
                <a:spcPct val="115000"/>
              </a:lnSpc>
              <a:spcBef>
                <a:spcPts val="0"/>
              </a:spcBef>
              <a:spcAft>
                <a:spcPts val="1000"/>
              </a:spcAft>
            </a:pPr>
            <a:r>
              <a:rPr lang="ar-IQ" sz="1800" b="1" dirty="0">
                <a:effectLst/>
                <a:latin typeface="Calibri" panose="020F0502020204030204" pitchFamily="34" charset="0"/>
                <a:ea typeface="Calibri" panose="020F0502020204030204" pitchFamily="34" charset="0"/>
                <a:cs typeface="Arial" panose="020B0604020202020204" pitchFamily="34" charset="0"/>
              </a:rPr>
              <a:t>جزاء إخلال احد المتعاقدين بتنفيذ التزاماته</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IQ" sz="1800" b="1" dirty="0">
                <a:effectLst/>
                <a:latin typeface="Calibri" panose="020F0502020204030204" pitchFamily="34" charset="0"/>
                <a:ea typeface="Calibri" panose="020F0502020204030204" pitchFamily="34" charset="0"/>
                <a:cs typeface="Arial" panose="020B0604020202020204" pitchFamily="34" charset="0"/>
              </a:rPr>
              <a:t>(المسؤولية العقدية ضمان العقد</a:t>
            </a:r>
            <a:r>
              <a:rPr lang="ar-IQ"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90045E3E-5A36-1445-51C7-76FCF7659EAC}"/>
              </a:ext>
            </a:extLst>
          </p:cNvPr>
          <p:cNvSpPr>
            <a:spLocks noGrp="1"/>
          </p:cNvSpPr>
          <p:nvPr>
            <p:ph idx="1"/>
          </p:nvPr>
        </p:nvSpPr>
        <p:spPr/>
        <p:txBody>
          <a:bodyPr>
            <a:normAutofit/>
          </a:bodyPr>
          <a:lstStyle/>
          <a:p>
            <a:r>
              <a:rPr lang="ar-IQ" sz="1800" dirty="0">
                <a:effectLst/>
                <a:latin typeface="Calibri" panose="020F0502020204030204" pitchFamily="34" charset="0"/>
                <a:ea typeface="Calibri" panose="020F0502020204030204" pitchFamily="34" charset="0"/>
                <a:cs typeface="Arial" panose="020B0604020202020204" pitchFamily="34" charset="0"/>
              </a:rPr>
              <a:t>إذا انعقد العقد صحيحا نافذا لازما وجب على كل من طرفيه تنفيذه وفق ما يقتضيه مبدأ حسن النية، وإذا أخل اي منهما بتنفيذ التزاماته نهضت مسؤوليته امام المتعاقد الآخر و توصف هذه المسؤولية بأنها مسؤولية عقدية، لأن الالتزام الذي حصل الإخلال به مصدره العقد، وأطلق عليها الفقه الإسلامي (ضمان العقد) ولا تنهض هذه المسؤولية إلا بتوفر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sz="1800" dirty="0">
              <a:latin typeface="Calibri" panose="020F0502020204030204" pitchFamily="34" charset="0"/>
              <a:ea typeface="Calibri" panose="020F0502020204030204" pitchFamily="34" charset="0"/>
              <a:cs typeface="Arial" panose="020B0604020202020204" pitchFamily="34" charset="0"/>
            </a:endParaRPr>
          </a:p>
          <a:p>
            <a:r>
              <a:rPr lang="ar-IQ" sz="1800" dirty="0">
                <a:effectLst/>
                <a:latin typeface="Calibri" panose="020F0502020204030204" pitchFamily="34" charset="0"/>
                <a:ea typeface="Calibri" panose="020F0502020204030204" pitchFamily="34" charset="0"/>
                <a:cs typeface="Arial" panose="020B0604020202020204" pitchFamily="34" charset="0"/>
              </a:rPr>
              <a:t>ثلاثة اركان وهي( الخطأ_والضرر_ والعلاقة السببية بين الخطأ والضرر).</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8FB4C7FC-257F-A7AD-21ED-8A1A84BFB09D}"/>
              </a:ext>
            </a:extLst>
          </p:cNvPr>
          <p:cNvSpPr>
            <a:spLocks noGrp="1"/>
          </p:cNvSpPr>
          <p:nvPr>
            <p:ph type="sldNum" sz="quarter" idx="12"/>
          </p:nvPr>
        </p:nvSpPr>
        <p:spPr/>
        <p:txBody>
          <a:bodyPr/>
          <a:lstStyle/>
          <a:p>
            <a:fld id="{6B82A1EA-A036-406B-BE95-DF6A961EECFA}" type="slidenum">
              <a:rPr lang="ar-IQ" smtClean="0"/>
              <a:pPr/>
              <a:t>7</a:t>
            </a:fld>
            <a:endParaRPr lang="ar-IQ"/>
          </a:p>
        </p:txBody>
      </p:sp>
    </p:spTree>
    <p:extLst>
      <p:ext uri="{BB962C8B-B14F-4D97-AF65-F5344CB8AC3E}">
        <p14:creationId xmlns:p14="http://schemas.microsoft.com/office/powerpoint/2010/main" val="324118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8000"/>
          </a:xfrm>
        </p:spPr>
        <p:txBody>
          <a:bodyPr>
            <a:normAutofit/>
          </a:bodyPr>
          <a:lstStyle/>
          <a:p>
            <a:pPr algn="ctr">
              <a:buNone/>
            </a:pPr>
            <a:r>
              <a:rPr lang="en-US" sz="2000" b="1" u="sng" dirty="0">
                <a:solidFill>
                  <a:srgbClr val="002060"/>
                </a:solidFill>
                <a:effectLst>
                  <a:outerShdw blurRad="38100" dist="38100" dir="2700000" algn="tl">
                    <a:srgbClr val="000000">
                      <a:alpha val="43137"/>
                    </a:srgbClr>
                  </a:outerShdw>
                </a:effectLst>
              </a:rPr>
              <a:t> </a:t>
            </a:r>
            <a:r>
              <a:rPr lang="ar-SA" sz="2000" b="1" u="sng" dirty="0">
                <a:solidFill>
                  <a:srgbClr val="002060"/>
                </a:solidFill>
                <a:effectLst>
                  <a:outerShdw blurRad="38100" dist="38100" dir="2700000" algn="tl">
                    <a:srgbClr val="000000">
                      <a:alpha val="43137"/>
                    </a:srgbClr>
                  </a:outerShdw>
                </a:effectLst>
              </a:rPr>
              <a:t>المسؤوليــة التعاقديــة</a:t>
            </a:r>
            <a:r>
              <a:rPr lang="en-US" sz="2000" b="1" u="sng" dirty="0">
                <a:solidFill>
                  <a:srgbClr val="002060"/>
                </a:solidFill>
                <a:effectLst>
                  <a:outerShdw blurRad="38100" dist="38100" dir="2700000" algn="tl">
                    <a:srgbClr val="000000">
                      <a:alpha val="43137"/>
                    </a:srgbClr>
                  </a:outerShdw>
                </a:effectLst>
              </a:rPr>
              <a:t> </a:t>
            </a:r>
            <a:r>
              <a:rPr lang="ar-IQ" sz="2000" b="1" u="sng" dirty="0">
                <a:solidFill>
                  <a:srgbClr val="002060"/>
                </a:solidFill>
                <a:effectLst>
                  <a:outerShdw blurRad="38100" dist="38100" dir="2700000" algn="tl">
                    <a:srgbClr val="000000">
                      <a:alpha val="43137"/>
                    </a:srgbClr>
                  </a:outerShdw>
                </a:effectLst>
              </a:rPr>
              <a:t> (ضمان العقد) م. 168-183/ </a:t>
            </a:r>
            <a:r>
              <a:rPr lang="en-US" sz="1400" b="1" i="0" u="none" strike="noStrike" dirty="0">
                <a:effectLst/>
                <a:latin typeface="robotoslab"/>
                <a:hlinkClick r:id="rId2">
                  <a:extLst>
                    <a:ext uri="{A12FA001-AC4F-418D-AE19-62706E023703}">
                      <ahyp:hlinkClr xmlns:ahyp="http://schemas.microsoft.com/office/drawing/2018/hyperlinkcolor" val="tx"/>
                    </a:ext>
                  </a:extLst>
                </a:hlinkClick>
              </a:rPr>
              <a:t>Article 1217</a:t>
            </a:r>
            <a:r>
              <a:rPr lang="ar-IQ" sz="1400" b="1" i="0" u="none" strike="noStrike" dirty="0">
                <a:effectLst/>
                <a:latin typeface="robotoslab"/>
              </a:rPr>
              <a:t>  </a:t>
            </a:r>
            <a:r>
              <a:rPr lang="ar-IQ" sz="1600" b="1" i="0" u="sng" strike="noStrike" dirty="0">
                <a:effectLst/>
              </a:rPr>
              <a:t>وما بعدها  مدني فرنسي </a:t>
            </a:r>
            <a:endParaRPr lang="en-US" sz="2400" b="1" u="sng" dirty="0">
              <a:effectLst>
                <a:outerShdw blurRad="38100" dist="38100" dir="2700000" algn="tl">
                  <a:srgbClr val="000000">
                    <a:alpha val="43137"/>
                  </a:srgbClr>
                </a:outerShdw>
              </a:effectLst>
            </a:endParaRPr>
          </a:p>
          <a:p>
            <a:pPr>
              <a:buNone/>
            </a:pPr>
            <a:r>
              <a:rPr lang="ar-SA" sz="2400" b="1" u="sng" dirty="0">
                <a:effectLst>
                  <a:outerShdw blurRad="38100" dist="38100" dir="2700000" algn="tl">
                    <a:srgbClr val="000000">
                      <a:alpha val="43137"/>
                    </a:srgbClr>
                  </a:outerShdw>
                </a:effectLst>
              </a:rPr>
              <a:t>متى </a:t>
            </a:r>
            <a:r>
              <a:rPr lang="ar-SA" sz="1800" b="1" u="sng" dirty="0">
                <a:effectLst>
                  <a:outerShdw blurRad="38100" dist="38100" dir="2700000" algn="tl">
                    <a:srgbClr val="000000">
                      <a:alpha val="43137"/>
                    </a:srgbClr>
                  </a:outerShdw>
                </a:effectLst>
              </a:rPr>
              <a:t>تتحقق المسؤولية التعاقدية: وذلك في الأحوال التالية</a:t>
            </a:r>
            <a:r>
              <a:rPr lang="en-US" sz="1800" b="1" u="sng" dirty="0">
                <a:effectLst>
                  <a:outerShdw blurRad="38100" dist="38100" dir="2700000" algn="tl">
                    <a:srgbClr val="000000">
                      <a:alpha val="43137"/>
                    </a:srgbClr>
                  </a:outerShdw>
                </a:effectLst>
              </a:rPr>
              <a:t>?</a:t>
            </a:r>
            <a:endParaRPr lang="ar-IQ" sz="1800" b="1" u="sng" dirty="0">
              <a:effectLst>
                <a:outerShdw blurRad="38100" dist="38100" dir="2700000" algn="tl">
                  <a:srgbClr val="000000">
                    <a:alpha val="43137"/>
                  </a:srgbClr>
                </a:outerShdw>
              </a:effectLst>
            </a:endParaRPr>
          </a:p>
          <a:p>
            <a:pPr>
              <a:buNone/>
            </a:pPr>
            <a:endParaRPr lang="ar-IQ" sz="1800" b="1" u="sng" dirty="0">
              <a:effectLst>
                <a:outerShdw blurRad="38100" dist="38100" dir="2700000" algn="tl">
                  <a:srgbClr val="000000">
                    <a:alpha val="43137"/>
                  </a:srgbClr>
                </a:outerShdw>
              </a:effectLst>
            </a:endParaRPr>
          </a:p>
          <a:p>
            <a:pPr algn="ctr">
              <a:buNone/>
            </a:pPr>
            <a:r>
              <a:rPr lang="ar-SA" sz="1800" b="1" dirty="0" err="1"/>
              <a:t>1ـ</a:t>
            </a:r>
            <a:r>
              <a:rPr lang="ar-SA" sz="1800" b="1" dirty="0"/>
              <a:t> إذا </a:t>
            </a:r>
            <a:r>
              <a:rPr lang="ar-SA" sz="1800" b="1" dirty="0">
                <a:effectLst>
                  <a:outerShdw blurRad="38100" dist="38100" dir="2700000" algn="tl">
                    <a:srgbClr val="000000">
                      <a:alpha val="43137"/>
                    </a:srgbClr>
                  </a:outerShdw>
                </a:effectLst>
              </a:rPr>
              <a:t>لم يقم المدين بتنفيذ التزامه الذي انشأه عليه العقد ولم يمكن إجباره على تنفيذه.</a:t>
            </a:r>
            <a:r>
              <a:rPr lang="en-US" sz="1800" b="1" dirty="0">
                <a:effectLst>
                  <a:outerShdw blurRad="38100" dist="38100" dir="2700000" algn="tl">
                    <a:srgbClr val="000000">
                      <a:alpha val="43137"/>
                    </a:srgbClr>
                  </a:outerShdw>
                </a:effectLst>
              </a:rPr>
              <a:t>    </a:t>
            </a:r>
          </a:p>
          <a:p>
            <a:pPr algn="ctr">
              <a:buNone/>
            </a:pPr>
            <a:r>
              <a:rPr lang="en-US" sz="1800" b="1" dirty="0">
                <a:effectLst>
                  <a:outerShdw blurRad="38100" dist="38100" dir="2700000" algn="tl">
                    <a:srgbClr val="000000">
                      <a:alpha val="43137"/>
                    </a:srgbClr>
                  </a:outerShdw>
                </a:effectLst>
              </a:rPr>
              <a:t>                        </a:t>
            </a:r>
            <a:r>
              <a:rPr lang="ar-SA" sz="1800" b="1" dirty="0" err="1">
                <a:effectLst>
                  <a:outerShdw blurRad="38100" dist="38100" dir="2700000" algn="tl">
                    <a:srgbClr val="000000">
                      <a:alpha val="43137"/>
                    </a:srgbClr>
                  </a:outerShdw>
                </a:effectLst>
              </a:rPr>
              <a:t>2ـ</a:t>
            </a:r>
            <a:r>
              <a:rPr lang="ar-SA" sz="1800" b="1" dirty="0">
                <a:effectLst>
                  <a:outerShdw blurRad="38100" dist="38100" dir="2700000" algn="tl">
                    <a:srgbClr val="000000">
                      <a:alpha val="43137"/>
                    </a:srgbClr>
                  </a:outerShdw>
                </a:effectLst>
              </a:rPr>
              <a:t> إذا أصبح تنفيذ الالتزام مستحيلاً بخطئه.</a:t>
            </a:r>
            <a:endParaRPr lang="ar-IQ" sz="1800" b="1" dirty="0">
              <a:effectLst>
                <a:outerShdw blurRad="38100" dist="38100" dir="2700000" algn="tl">
                  <a:srgbClr val="000000">
                    <a:alpha val="43137"/>
                  </a:srgbClr>
                </a:outerShdw>
              </a:effectLst>
            </a:endParaRPr>
          </a:p>
          <a:p>
            <a:pPr algn="ctr">
              <a:buNone/>
            </a:pPr>
            <a:r>
              <a:rPr lang="ar-SA" sz="1800" b="1" dirty="0">
                <a:effectLst>
                  <a:outerShdw blurRad="38100" dist="38100" dir="2700000" algn="tl">
                    <a:srgbClr val="000000">
                      <a:alpha val="43137"/>
                    </a:srgbClr>
                  </a:outerShdw>
                </a:effectLst>
              </a:rPr>
              <a:t> </a:t>
            </a:r>
            <a:r>
              <a:rPr lang="ar-SA" sz="1800" b="1" dirty="0" err="1">
                <a:effectLst>
                  <a:outerShdw blurRad="38100" dist="38100" dir="2700000" algn="tl">
                    <a:srgbClr val="000000">
                      <a:alpha val="43137"/>
                    </a:srgbClr>
                  </a:outerShdw>
                </a:effectLst>
              </a:rPr>
              <a:t>3ـ</a:t>
            </a:r>
            <a:r>
              <a:rPr lang="ar-SA" sz="1800" b="1" dirty="0">
                <a:effectLst>
                  <a:outerShdw blurRad="38100" dist="38100" dir="2700000" algn="tl">
                    <a:srgbClr val="000000">
                      <a:alpha val="43137"/>
                    </a:srgbClr>
                  </a:outerShdw>
                </a:effectLst>
              </a:rPr>
              <a:t> إذا تأخر المدين في تنفيذ التزامه</a:t>
            </a:r>
            <a:r>
              <a:rPr lang="ar-SA" sz="1800" b="1" dirty="0"/>
              <a:t>.</a:t>
            </a:r>
            <a:endParaRPr lang="en-US" sz="1800" b="1" dirty="0"/>
          </a:p>
          <a:p>
            <a:pPr>
              <a:buNone/>
            </a:pPr>
            <a:endParaRPr lang="en-US" sz="1400" b="1" dirty="0"/>
          </a:p>
          <a:p>
            <a:pPr>
              <a:buNone/>
            </a:pPr>
            <a:endParaRPr lang="en-US" dirty="0"/>
          </a:p>
          <a:p>
            <a:pPr>
              <a:buNone/>
            </a:pPr>
            <a:r>
              <a:rPr lang="ar-SA" sz="1600" b="1" dirty="0"/>
              <a:t>والمسؤولية التي تتحقق في هذه الحالة تسمى المسؤولية التعاقدية لأنها ناشئة عن إخلال بالتزام مصدره العقد وهي تقابل المسؤولية </a:t>
            </a:r>
            <a:r>
              <a:rPr lang="ar-SA" sz="1600" b="1" dirty="0" err="1"/>
              <a:t>التقصيرية</a:t>
            </a:r>
            <a:r>
              <a:rPr lang="ar-SA" sz="1600" b="1" dirty="0"/>
              <a:t> التي تنشأ عن الإضرار بالغير.</a:t>
            </a:r>
            <a:endParaRPr lang="ar-IQ" sz="1600" b="1" dirty="0"/>
          </a:p>
          <a:p>
            <a:pPr>
              <a:buNone/>
            </a:pPr>
            <a:endParaRPr lang="ar-IQ" sz="1400" b="1" dirty="0"/>
          </a:p>
          <a:p>
            <a:pPr>
              <a:buNone/>
            </a:pPr>
            <a:endParaRPr lang="ar-IQ" sz="1400" b="1" dirty="0"/>
          </a:p>
          <a:p>
            <a:pPr>
              <a:buNone/>
            </a:pPr>
            <a:endParaRPr lang="ar-IQ" sz="1400" b="1" dirty="0"/>
          </a:p>
          <a:p>
            <a:pPr>
              <a:buNone/>
            </a:pPr>
            <a:endParaRPr lang="ar-IQ" sz="1400" b="1" dirty="0"/>
          </a:p>
          <a:p>
            <a:pPr>
              <a:buNone/>
            </a:pPr>
            <a:endParaRPr lang="en-US" sz="1400" dirty="0"/>
          </a:p>
          <a:p>
            <a:pPr>
              <a:buNone/>
            </a:pPr>
            <a:r>
              <a:rPr lang="ar-SA" sz="1400" b="1" u="sng" dirty="0">
                <a:solidFill>
                  <a:srgbClr val="002060"/>
                </a:solidFill>
                <a:effectLst>
                  <a:outerShdw blurRad="38100" dist="38100" dir="2700000" algn="tl">
                    <a:srgbClr val="000000">
                      <a:alpha val="43137"/>
                    </a:srgbClr>
                  </a:outerShdw>
                </a:effectLst>
              </a:rPr>
              <a:t>أركـان المسؤوليــة العقديــة</a:t>
            </a:r>
            <a:endParaRPr lang="en-US" sz="1400" b="1" u="sng" dirty="0">
              <a:solidFill>
                <a:srgbClr val="002060"/>
              </a:solidFill>
              <a:effectLst>
                <a:outerShdw blurRad="38100" dist="38100" dir="2700000" algn="tl">
                  <a:srgbClr val="000000">
                    <a:alpha val="43137"/>
                  </a:srgbClr>
                </a:outerShdw>
              </a:effectLst>
            </a:endParaRPr>
          </a:p>
          <a:p>
            <a:pPr>
              <a:buNone/>
            </a:pPr>
            <a:r>
              <a:rPr lang="ar-SA" sz="1400" b="1" u="sng" dirty="0">
                <a:solidFill>
                  <a:srgbClr val="002060"/>
                </a:solidFill>
                <a:effectLst>
                  <a:outerShdw blurRad="38100" dist="38100" dir="2700000" algn="tl">
                    <a:srgbClr val="000000">
                      <a:alpha val="43137"/>
                    </a:srgbClr>
                  </a:outerShdw>
                </a:effectLst>
              </a:rPr>
              <a:t>للمسؤولية العقدية أركان ثلاثة</a:t>
            </a:r>
            <a:endParaRPr lang="en-US" sz="1400" b="1" u="sng" dirty="0">
              <a:solidFill>
                <a:srgbClr val="002060"/>
              </a:solidFill>
              <a:effectLst>
                <a:outerShdw blurRad="38100" dist="38100" dir="2700000" algn="tl">
                  <a:srgbClr val="000000">
                    <a:alpha val="43137"/>
                  </a:srgbClr>
                </a:outerShdw>
              </a:effectLst>
            </a:endParaRPr>
          </a:p>
          <a:p>
            <a:pPr>
              <a:buNone/>
            </a:pPr>
            <a:endParaRPr lang="en-US" dirty="0"/>
          </a:p>
          <a:p>
            <a:pPr>
              <a:buNone/>
            </a:pPr>
            <a:endParaRPr lang="en-US" dirty="0"/>
          </a:p>
          <a:p>
            <a:endParaRPr lang="ar-IQ" dirty="0"/>
          </a:p>
        </p:txBody>
      </p:sp>
      <p:graphicFrame>
        <p:nvGraphicFramePr>
          <p:cNvPr id="3" name="Diagram 2"/>
          <p:cNvGraphicFramePr/>
          <p:nvPr/>
        </p:nvGraphicFramePr>
        <p:xfrm>
          <a:off x="1691680" y="2996952"/>
          <a:ext cx="5472608" cy="3168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B82A1EA-A036-406B-BE95-DF6A961EECFA}" type="slidenum">
              <a:rPr lang="ar-IQ" smtClean="0"/>
              <a:pPr/>
              <a:t>8</a:t>
            </a:fld>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DCAA4B-2749-F185-00F3-6ADE4AE5BA48}"/>
              </a:ext>
            </a:extLst>
          </p:cNvPr>
          <p:cNvSpPr>
            <a:spLocks noGrp="1"/>
          </p:cNvSpPr>
          <p:nvPr>
            <p:ph idx="1"/>
          </p:nvPr>
        </p:nvSpPr>
        <p:spPr>
          <a:xfrm>
            <a:off x="179512" y="260647"/>
            <a:ext cx="8784976" cy="6460827"/>
          </a:xfrm>
        </p:spPr>
        <p:txBody>
          <a:bodyPr>
            <a:normAutofit fontScale="77500" lnSpcReduction="20000"/>
          </a:bodyPr>
          <a:lstStyle/>
          <a:p>
            <a:pPr marL="0" marR="0" indent="457200" algn="r" rtl="1">
              <a:lnSpc>
                <a:spcPct val="150000"/>
              </a:lnSpc>
              <a:spcBef>
                <a:spcPts val="0"/>
              </a:spcBef>
              <a:spcAft>
                <a:spcPts val="0"/>
              </a:spcAft>
            </a:pPr>
            <a:r>
              <a:rPr lang="ar-SA" sz="1800" dirty="0">
                <a:effectLst/>
                <a:latin typeface="Calibri" panose="020F0502020204030204" pitchFamily="34" charset="0"/>
                <a:ea typeface="Calibri" panose="020F0502020204030204" pitchFamily="34" charset="0"/>
                <a:cs typeface="Times New Roman" panose="02020603050405020304" pitchFamily="18" charset="0"/>
              </a:rPr>
              <a:t>ف</a:t>
            </a:r>
            <a:r>
              <a:rPr lang="ar-SA" sz="1800" dirty="0">
                <a:effectLst/>
                <a:latin typeface="Calibri" panose="020F0502020204030204" pitchFamily="34" charset="0"/>
                <a:ea typeface="Times New Roman" panose="02020603050405020304" pitchFamily="18" charset="0"/>
                <a:cs typeface="Times New Roman" panose="02020603050405020304" pitchFamily="18" charset="0"/>
              </a:rPr>
              <a:t>المادة( 1217) من القانون المدني تنص على خمس فقرات وخيارات لمصلحة الدائن في حالة عدم تنفيذ المدين لالتزاماته العقدية, حيث يجوز للطرف الذي لم ينفذ التعهد لصالحه أو تم تنفيذه بشكل غير صحيح، ما يلي  الخيارات الخمسة: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0"/>
              </a:spcAft>
              <a:buFont typeface="+mj-lt"/>
              <a:buAutoNum type="arabicPeriod"/>
            </a:pP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رفض تنفيذ او تعليق التزاماته</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0"/>
              </a:spcAft>
              <a:buFont typeface="+mj-lt"/>
              <a:buAutoNum type="arabicPeriod"/>
            </a:pP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التنفيذ العيني الجبري</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0"/>
              </a:spcAft>
              <a:buFont typeface="+mj-lt"/>
              <a:buAutoNum type="arabicPeriod"/>
            </a:pP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طلب انقاص الثمن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0"/>
              </a:spcAft>
              <a:buFont typeface="+mj-lt"/>
              <a:buAutoNum type="arabicPeriod"/>
            </a:pP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طلب التعويض عن الاضرار نتيجة عدم التنفيذ</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50000"/>
              </a:lnSpc>
              <a:spcBef>
                <a:spcPts val="0"/>
              </a:spcBef>
              <a:spcAft>
                <a:spcPts val="0"/>
              </a:spcAft>
              <a:buFont typeface="+mj-lt"/>
              <a:buAutoNum type="arabicPeriod"/>
            </a:pPr>
            <a:r>
              <a:rPr lang="ar-SA"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قد يتم دمج الجزاءات غير المتوافقة ؛ الأضرار عن عدم التنفيذ يمكن دائما أن تضاف إليها</a:t>
            </a:r>
            <a:r>
              <a:rPr lang="en-GB" sz="1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l" rtl="0"/>
            <a:endParaRPr lang="ar-IQ" b="1" i="0" u="sng" dirty="0">
              <a:solidFill>
                <a:srgbClr val="4A5E81"/>
              </a:solidFill>
              <a:effectLst/>
              <a:latin typeface="robotoslab"/>
              <a:hlinkClick r:id="rId2"/>
            </a:endParaRPr>
          </a:p>
          <a:p>
            <a:pPr algn="l" rtl="0"/>
            <a:r>
              <a:rPr lang="fr-FR" b="1" i="0" u="sng" dirty="0">
                <a:solidFill>
                  <a:srgbClr val="4A5E81"/>
                </a:solidFill>
                <a:effectLst/>
                <a:latin typeface="robotoslab"/>
                <a:hlinkClick r:id="rId2"/>
              </a:rPr>
              <a:t>Article 1217</a:t>
            </a:r>
            <a:r>
              <a:rPr lang="ar-IQ" b="1" i="0" u="sng" dirty="0">
                <a:solidFill>
                  <a:srgbClr val="4A5E81"/>
                </a:solidFill>
                <a:effectLst/>
                <a:latin typeface="robotoslab"/>
              </a:rPr>
              <a:t>  </a:t>
            </a:r>
            <a:r>
              <a:rPr lang="fr-FR" b="1" i="0" u="sng" dirty="0">
                <a:solidFill>
                  <a:srgbClr val="4A5E81"/>
                </a:solidFill>
                <a:effectLst/>
                <a:latin typeface="sourcesanspro"/>
                <a:hlinkClick r:id="rId3"/>
              </a:rPr>
              <a:t>Modifié par LOI n°2018-287 du 20 avril 2018 - art. 10</a:t>
            </a:r>
            <a:br>
              <a:rPr lang="fr-FR" b="1" i="0" u="sng" dirty="0">
                <a:solidFill>
                  <a:srgbClr val="4A5E81"/>
                </a:solidFill>
                <a:effectLst/>
                <a:latin typeface="sourcesanspro"/>
                <a:hlinkClick r:id="rId3"/>
              </a:rPr>
            </a:br>
            <a:endParaRPr lang="fr-FR" b="1" i="0" dirty="0">
              <a:solidFill>
                <a:srgbClr val="000000"/>
              </a:solidFill>
              <a:effectLst/>
              <a:latin typeface="sourcesanspro"/>
            </a:endParaRPr>
          </a:p>
          <a:p>
            <a:pPr algn="l" rtl="0"/>
            <a:r>
              <a:rPr lang="fr-FR" b="0" i="0" dirty="0">
                <a:solidFill>
                  <a:srgbClr val="000000"/>
                </a:solidFill>
                <a:effectLst/>
                <a:latin typeface="sourcesanspro"/>
              </a:rPr>
              <a:t>La partie envers laquelle l'engagement n'a pas été exécuté, ou l'a été imparfaitement, peut :</a:t>
            </a:r>
          </a:p>
          <a:p>
            <a:pPr algn="l" rtl="0"/>
            <a:r>
              <a:rPr lang="fr-FR" b="0" i="0" dirty="0">
                <a:solidFill>
                  <a:srgbClr val="000000"/>
                </a:solidFill>
                <a:effectLst/>
                <a:latin typeface="sourcesanspro"/>
              </a:rPr>
              <a:t>- refuser d'exécuter ou suspendre l'exécution de sa propre obligation ;</a:t>
            </a:r>
          </a:p>
          <a:p>
            <a:pPr algn="l" rtl="0"/>
            <a:r>
              <a:rPr lang="fr-FR" b="0" i="0" dirty="0">
                <a:solidFill>
                  <a:srgbClr val="000000"/>
                </a:solidFill>
                <a:effectLst/>
                <a:latin typeface="sourcesanspro"/>
              </a:rPr>
              <a:t>- poursuivre l'exécution forcée en nature de l'obligation ;</a:t>
            </a:r>
          </a:p>
          <a:p>
            <a:pPr algn="l" rtl="0"/>
            <a:r>
              <a:rPr lang="fr-FR" b="0" i="0" dirty="0">
                <a:solidFill>
                  <a:srgbClr val="000000"/>
                </a:solidFill>
                <a:effectLst/>
                <a:latin typeface="sourcesanspro"/>
              </a:rPr>
              <a:t>- obtenir une réduction du prix ;</a:t>
            </a:r>
          </a:p>
          <a:p>
            <a:pPr algn="l" rtl="0"/>
            <a:r>
              <a:rPr lang="fr-FR" b="0" i="0" dirty="0">
                <a:solidFill>
                  <a:srgbClr val="000000"/>
                </a:solidFill>
                <a:effectLst/>
                <a:latin typeface="sourcesanspro"/>
              </a:rPr>
              <a:t>- provoquer la résolution du contrat ;</a:t>
            </a:r>
          </a:p>
          <a:p>
            <a:pPr algn="l" rtl="0"/>
            <a:r>
              <a:rPr lang="fr-FR" b="0" i="0" dirty="0">
                <a:solidFill>
                  <a:srgbClr val="000000"/>
                </a:solidFill>
                <a:effectLst/>
                <a:latin typeface="sourcesanspro"/>
              </a:rPr>
              <a:t>- demander réparation des conséquences de l'inexécution.</a:t>
            </a:r>
          </a:p>
          <a:p>
            <a:pPr algn="l" rtl="0"/>
            <a:r>
              <a:rPr lang="fr-FR" b="0" i="0" dirty="0">
                <a:solidFill>
                  <a:srgbClr val="000000"/>
                </a:solidFill>
                <a:effectLst/>
                <a:latin typeface="sourcesanspro"/>
              </a:rPr>
              <a:t>Les sanctions qui ne sont pas incompatibles peuvent être cumulées ; des dommages et intérêts peuvent toujours s'y ajouter.</a:t>
            </a:r>
          </a:p>
          <a:p>
            <a:pPr algn="l" rtl="0"/>
            <a:br>
              <a:rPr lang="fr-FR" dirty="0"/>
            </a:br>
            <a:endParaRPr lang="en-US" dirty="0"/>
          </a:p>
        </p:txBody>
      </p:sp>
      <p:sp>
        <p:nvSpPr>
          <p:cNvPr id="4" name="Slide Number Placeholder 3">
            <a:extLst>
              <a:ext uri="{FF2B5EF4-FFF2-40B4-BE49-F238E27FC236}">
                <a16:creationId xmlns:a16="http://schemas.microsoft.com/office/drawing/2014/main" id="{E842CC1F-8343-B220-A382-AC1BBFE14ECA}"/>
              </a:ext>
            </a:extLst>
          </p:cNvPr>
          <p:cNvSpPr>
            <a:spLocks noGrp="1"/>
          </p:cNvSpPr>
          <p:nvPr>
            <p:ph type="sldNum" sz="quarter" idx="12"/>
          </p:nvPr>
        </p:nvSpPr>
        <p:spPr/>
        <p:txBody>
          <a:bodyPr/>
          <a:lstStyle/>
          <a:p>
            <a:fld id="{6B82A1EA-A036-406B-BE95-DF6A961EECFA}" type="slidenum">
              <a:rPr lang="ar-IQ" smtClean="0"/>
              <a:pPr/>
              <a:t>9</a:t>
            </a:fld>
            <a:endParaRPr lang="ar-IQ"/>
          </a:p>
        </p:txBody>
      </p:sp>
    </p:spTree>
    <p:extLst>
      <p:ext uri="{BB962C8B-B14F-4D97-AF65-F5344CB8AC3E}">
        <p14:creationId xmlns:p14="http://schemas.microsoft.com/office/powerpoint/2010/main" val="140763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1896</TotalTime>
  <Words>6857</Words>
  <Application>Microsoft Office PowerPoint</Application>
  <PresentationFormat>On-screen Show (4:3)</PresentationFormat>
  <Paragraphs>411</Paragraphs>
  <Slides>32</Slides>
  <Notes>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32</vt:i4>
      </vt:variant>
    </vt:vector>
  </HeadingPairs>
  <TitlesOfParts>
    <vt:vector size="44" baseType="lpstr">
      <vt:lpstr>Arial</vt:lpstr>
      <vt:lpstr>Arial</vt:lpstr>
      <vt:lpstr>Calibri</vt:lpstr>
      <vt:lpstr>Constantia</vt:lpstr>
      <vt:lpstr>Google Sans</vt:lpstr>
      <vt:lpstr>robotoslab</vt:lpstr>
      <vt:lpstr>Source Sans Pro</vt:lpstr>
      <vt:lpstr>sourcesanspro</vt:lpstr>
      <vt:lpstr>Times New Roman</vt:lpstr>
      <vt:lpstr>Wingdings</vt:lpstr>
      <vt:lpstr>Wingdings 2</vt:lpstr>
      <vt:lpstr>Flow</vt:lpstr>
      <vt:lpstr>المسؤوليــة التعاقديــة مقدمة الى مواضيع   اولا. العقود غير المشروعة والباطلة في القانون الانكليزي والفرنسي والعراقي ثانيا.  القوة القاهرة في المسائل العقدية في القانون الفرنسي والقانون المقارن....</vt:lpstr>
      <vt:lpstr>PowerPoint Presentation</vt:lpstr>
      <vt:lpstr>PowerPoint Presentation</vt:lpstr>
      <vt:lpstr>PowerPoint Presentation</vt:lpstr>
      <vt:lpstr>PowerPoint Presentation</vt:lpstr>
      <vt:lpstr>PowerPoint Presentation</vt:lpstr>
      <vt:lpstr>جزاء إخلال احد المتعاقدين بتنفيذ التزاماته (المسؤولية العقدية ضمان العقد)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8</dc:title>
  <dc:creator>Clark</dc:creator>
  <cp:lastModifiedBy>lenovo lenovo</cp:lastModifiedBy>
  <cp:revision>80</cp:revision>
  <cp:lastPrinted>2023-10-11T08:45:40Z</cp:lastPrinted>
  <dcterms:created xsi:type="dcterms:W3CDTF">2012-11-26T12:44:39Z</dcterms:created>
  <dcterms:modified xsi:type="dcterms:W3CDTF">2023-10-11T10:36:23Z</dcterms:modified>
</cp:coreProperties>
</file>