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D6E03-D2B5-4898-9D06-1E26FDAA6C85}" type="datetimeFigureOut">
              <a:rPr lang="en-US" smtClean="0"/>
              <a:pPr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9914-C848-49BF-BCB9-1B5F1B25D9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Insect Structure</a:t>
            </a:r>
            <a:r>
              <a:rPr lang="en-US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Arial"/>
              </a:rPr>
              <a:t>(Practical)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Second Class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" pitchFamily="2" charset="-78"/>
              </a:rPr>
              <a:t>2018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" pitchFamily="2" charset="-78"/>
              </a:rPr>
              <a:t>–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" pitchFamily="2" charset="-78"/>
              </a:rPr>
              <a:t>2019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cs typeface="Simplified Arabic" pitchFamily="2" charset="-78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33401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University of </a:t>
            </a:r>
            <a:r>
              <a:rPr lang="en-US" b="1" dirty="0" err="1" smtClean="0">
                <a:latin typeface="Calibri" pitchFamily="34" charset="0"/>
                <a:cs typeface="Times New Roman" pitchFamily="18" charset="0"/>
              </a:rPr>
              <a:t>Salahaddin</a:t>
            </a:r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-Erbil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College of Agriculture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Department of Plant Protection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6000" contrast="6000"/>
          </a:blip>
          <a:srcRect l="2615" t="3354" r="5978" b="2180"/>
          <a:stretch>
            <a:fillRect/>
          </a:stretch>
        </p:blipFill>
        <p:spPr bwMode="auto">
          <a:xfrm>
            <a:off x="6553200" y="152400"/>
            <a:ext cx="19304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2- Sponging Type</a:t>
            </a:r>
            <a:r>
              <a:rPr lang="en-US" dirty="0">
                <a:solidFill>
                  <a:schemeClr val="accent2"/>
                </a:solidFill>
              </a:rPr>
              <a:t>     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en-US" dirty="0"/>
              <a:t>Modified for liquids or solid foods</a:t>
            </a:r>
          </a:p>
          <a:p>
            <a:pPr rtl="1">
              <a:buNone/>
            </a:pPr>
            <a:r>
              <a:rPr lang="en-US" dirty="0"/>
              <a:t>- Solid foods must be dissolved by salivary secretions</a:t>
            </a:r>
          </a:p>
          <a:p>
            <a:pPr rtl="1">
              <a:buNone/>
            </a:pPr>
            <a:r>
              <a:rPr lang="en-US" dirty="0"/>
              <a:t>	  </a:t>
            </a:r>
            <a:r>
              <a:rPr lang="en-US" dirty="0">
                <a:solidFill>
                  <a:srgbClr val="FF0000"/>
                </a:solidFill>
              </a:rPr>
              <a:t>Example</a:t>
            </a:r>
            <a:r>
              <a:rPr lang="en-US" dirty="0"/>
              <a:t>: House fly</a:t>
            </a:r>
          </a:p>
        </p:txBody>
      </p:sp>
      <p:pic>
        <p:nvPicPr>
          <p:cNvPr id="4" name="Picture 3" descr="28_03_10slide_c"/>
          <p:cNvPicPr/>
          <p:nvPr/>
        </p:nvPicPr>
        <p:blipFill>
          <a:blip r:embed="rId2">
            <a:extLst>
              <a:ext uri="{28A0092B-C50C-407E-A947-70E740481C1C}"/>
            </a:extLst>
          </a:blip>
          <a:srcRect b="16525"/>
          <a:stretch>
            <a:fillRect/>
          </a:stretch>
        </p:blipFill>
        <p:spPr bwMode="auto">
          <a:xfrm>
            <a:off x="5105400" y="3200400"/>
            <a:ext cx="265568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:\Insects\Insect Structure\images (2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3581400" cy="4800600"/>
          </a:xfrm>
          <a:prstGeom prst="rect">
            <a:avLst/>
          </a:prstGeom>
          <a:ln w="9525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5" name="Picture 4" descr="D:\Insects\Insect Structure\mouth_fly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762000"/>
            <a:ext cx="4183311" cy="4305396"/>
          </a:xfrm>
          <a:prstGeom prst="rect">
            <a:avLst/>
          </a:prstGeom>
          <a:ln w="9525">
            <a:solidFill>
              <a:srgbClr val="FF99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3- Chewing-Lapping Type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b="1" dirty="0"/>
              <a:t>-</a:t>
            </a:r>
            <a:r>
              <a:rPr lang="en-US" dirty="0"/>
              <a:t> Modified to use liquid or semi-liquid foods</a:t>
            </a:r>
          </a:p>
          <a:p>
            <a:pPr rtl="1">
              <a:buNone/>
            </a:pP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Some mouthpart components function for chewing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mold wax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solidFill>
                  <a:srgbClr val="00B050"/>
                </a:solidFill>
              </a:rPr>
              <a:t>grasping prey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cutting flowers</a:t>
            </a:r>
          </a:p>
          <a:p>
            <a:pPr rtl="1">
              <a:buNone/>
            </a:pP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Other components form the proboscis “ lapping” surface.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Example: </a:t>
            </a:r>
            <a:r>
              <a:rPr lang="en-US" dirty="0"/>
              <a:t>Honey bee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1\Desktop\images (6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3352800" cy="5181600"/>
          </a:xfrm>
          <a:prstGeom prst="rect">
            <a:avLst/>
          </a:prstGeom>
          <a:ln w="38100" cap="sq">
            <a:solidFill>
              <a:srgbClr val="FF99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5" name="Picture 4" descr="D:\Insects\Insect Structure\Images\Mouth parts\mouth6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57200"/>
            <a:ext cx="3657600" cy="5105400"/>
          </a:xfrm>
          <a:prstGeom prst="rect">
            <a:avLst/>
          </a:prstGeom>
          <a:ln w="38100" cap="sq">
            <a:solidFill>
              <a:srgbClr val="FF99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4- Sucking or Siphoning Type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en-US" dirty="0"/>
              <a:t>Mouthparts form a sucking tube (proboscis)</a:t>
            </a:r>
          </a:p>
          <a:p>
            <a:pPr rtl="1">
              <a:buNone/>
            </a:pPr>
            <a:r>
              <a:rPr lang="en-US" dirty="0"/>
              <a:t>- modified for uptake of nectar/liquids</a:t>
            </a:r>
          </a:p>
          <a:p>
            <a:pPr rtl="1">
              <a:buNone/>
            </a:pPr>
            <a:r>
              <a:rPr lang="en-US" dirty="0"/>
              <a:t>  Coiled beneath head when not in use</a:t>
            </a:r>
          </a:p>
          <a:p>
            <a:pPr rtl="1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Examples: </a:t>
            </a:r>
            <a:r>
              <a:rPr lang="en-US" dirty="0"/>
              <a:t>Butterflies and Moths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iphon1"/>
          <p:cNvPicPr/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366072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:\Insects\Insect Structure\siphonin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3366715" cy="4114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685800"/>
            <a:ext cx="2722107" cy="3980953"/>
          </a:xfrm>
          <a:prstGeom prst="rect">
            <a:avLst/>
          </a:prstGeom>
          <a:noFill/>
          <a:ln w="38100" cap="sq">
            <a:solidFill>
              <a:srgbClr val="FF99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>
                <a:solidFill>
                  <a:schemeClr val="accent2"/>
                </a:solidFill>
              </a:rPr>
              <a:t> 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>5- Piercing-Sucking Type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>
              <a:buNone/>
            </a:pPr>
            <a:r>
              <a:rPr lang="en-US" sz="2800" b="1" dirty="0"/>
              <a:t>- </a:t>
            </a:r>
            <a:r>
              <a:rPr lang="en-US" sz="2800" dirty="0"/>
              <a:t>Common and important type</a:t>
            </a:r>
          </a:p>
          <a:p>
            <a:pPr rtl="1">
              <a:buNone/>
            </a:pPr>
            <a:r>
              <a:rPr lang="en-US" sz="2800" dirty="0"/>
              <a:t>- Greatly modified for puncturing plants and animals.</a:t>
            </a:r>
          </a:p>
          <a:p>
            <a:pPr rtl="1">
              <a:buNone/>
            </a:pPr>
            <a:r>
              <a:rPr lang="en-US" sz="2800" dirty="0">
                <a:solidFill>
                  <a:srgbClr val="0070C0"/>
                </a:solidFill>
              </a:rPr>
              <a:t>- Mouthpart components form needle-like style</a:t>
            </a:r>
            <a:r>
              <a:rPr lang="en-US" sz="2800" dirty="0"/>
              <a:t>.</a:t>
            </a:r>
          </a:p>
          <a:p>
            <a:pPr rtl="1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- Capable of transmitting viruses.</a:t>
            </a:r>
          </a:p>
          <a:p>
            <a:pPr rtl="1">
              <a:buNone/>
            </a:pPr>
            <a:r>
              <a:rPr lang="en-US" sz="2800" dirty="0"/>
              <a:t>- Toxic saliva</a:t>
            </a:r>
          </a:p>
          <a:p>
            <a:pPr rtl="1">
              <a:buNone/>
            </a:pPr>
            <a:r>
              <a:rPr lang="en-US" sz="2800" dirty="0">
                <a:solidFill>
                  <a:srgbClr val="FF0000"/>
                </a:solidFill>
              </a:rPr>
              <a:t>Examples: </a:t>
            </a:r>
            <a:r>
              <a:rPr lang="en-US" sz="2800" dirty="0"/>
              <a:t>Mosquitoes, Stink bugs, etc. 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sucking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24400"/>
            <a:ext cx="2672963" cy="1919302"/>
          </a:xfrm>
          <a:prstGeom prst="rect">
            <a:avLst/>
          </a:prstGeom>
          <a:ln w="9525">
            <a:solidFill>
              <a:srgbClr val="FF9900"/>
            </a:solidFill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:\Insects\Insect Structure\Images\Mouth parts\rasping sucking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38200" y="533400"/>
            <a:ext cx="4038600" cy="449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5" name="Picture 4" descr="C:\Users\1\Desktop\ANATOMIA DE INSECTOS.jpg"/>
          <p:cNvPicPr/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943600" y="609600"/>
            <a:ext cx="2286000" cy="41030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6- Rasping-Sucking Type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>
              <a:buNone/>
            </a:pPr>
            <a:r>
              <a:rPr lang="en-US" sz="2800" dirty="0"/>
              <a:t>-</a:t>
            </a:r>
            <a:r>
              <a:rPr lang="en-US" sz="2800" b="1" dirty="0"/>
              <a:t> </a:t>
            </a:r>
            <a:r>
              <a:rPr lang="en-US" sz="2800" dirty="0"/>
              <a:t>Combination of chewing and piercing-sucking.  </a:t>
            </a:r>
          </a:p>
          <a:p>
            <a:pPr rtl="1">
              <a:buNone/>
            </a:pPr>
            <a:r>
              <a:rPr lang="en-US" sz="2800" dirty="0"/>
              <a:t>- </a:t>
            </a:r>
            <a:r>
              <a:rPr lang="en-US" sz="2800" dirty="0">
                <a:solidFill>
                  <a:srgbClr val="0070C0"/>
                </a:solidFill>
              </a:rPr>
              <a:t>Rasp surfaces of leave, suck up sap.</a:t>
            </a:r>
          </a:p>
          <a:p>
            <a:pPr rtl="1">
              <a:buNone/>
            </a:pPr>
            <a:r>
              <a:rPr lang="en-US" sz="2800" dirty="0">
                <a:solidFill>
                  <a:srgbClr val="FF0000"/>
                </a:solidFill>
              </a:rPr>
              <a:t>Example</a:t>
            </a:r>
            <a:r>
              <a:rPr lang="en-US" sz="2800" dirty="0"/>
              <a:t>: </a:t>
            </a:r>
            <a:r>
              <a:rPr lang="en-US" sz="2800" dirty="0" err="1"/>
              <a:t>Thrips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C:\Users\Hp\Desktop\133755-004-3A2147D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748" y="3276600"/>
            <a:ext cx="2984252" cy="28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Hp\Desktop\978-1-4020-6359-6_20_Part_Fig50-2443_HTM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733800"/>
            <a:ext cx="3343965" cy="269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Lecture 03</a:t>
            </a:r>
            <a:b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1/11/2018</a:t>
            </a:r>
            <a:r>
              <a:rPr lang="ar-IQ" b="1" dirty="0" smtClean="0">
                <a:solidFill>
                  <a:srgbClr val="FF0000"/>
                </a:solidFill>
              </a:rPr>
              <a:t/>
            </a:r>
            <a:br>
              <a:rPr lang="ar-IQ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Mouthparts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Types of Mouthparts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B050"/>
                </a:solidFill>
              </a:rPr>
              <a:t>What are the different parts of M.P.?</a:t>
            </a:r>
            <a:r>
              <a:rPr lang="en-US" b="1" dirty="0"/>
              <a:t> 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Mouthparts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Types of Mouthparts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rtl="1">
              <a:buNone/>
            </a:pPr>
            <a:r>
              <a:rPr lang="en-US" b="1" dirty="0">
                <a:solidFill>
                  <a:srgbClr val="7030A0"/>
                </a:solidFill>
              </a:rPr>
              <a:t>What are the different parts of M.P.? </a:t>
            </a:r>
            <a:endParaRPr lang="en-US" dirty="0">
              <a:solidFill>
                <a:srgbClr val="7030A0"/>
              </a:solidFill>
            </a:endParaRPr>
          </a:p>
          <a:p>
            <a:pPr rtl="1">
              <a:buNone/>
            </a:pPr>
            <a:r>
              <a:rPr lang="en-US" dirty="0"/>
              <a:t> </a:t>
            </a:r>
          </a:p>
          <a:p>
            <a:pPr rtl="1">
              <a:buNone/>
            </a:pPr>
            <a:r>
              <a:rPr lang="en-US" dirty="0">
                <a:solidFill>
                  <a:srgbClr val="C00000"/>
                </a:solidFill>
              </a:rPr>
              <a:t>Basic types of M.P.:</a:t>
            </a:r>
          </a:p>
          <a:p>
            <a:pPr rtl="1">
              <a:buNone/>
            </a:pPr>
            <a:r>
              <a:rPr lang="en-US" dirty="0"/>
              <a:t>- Chewing			   - Sponging</a:t>
            </a:r>
          </a:p>
          <a:p>
            <a:pPr rtl="1">
              <a:buNone/>
            </a:pPr>
            <a:r>
              <a:rPr lang="en-US" dirty="0"/>
              <a:t>- Piercing-sucking	   - Sucking or Siphoning</a:t>
            </a:r>
          </a:p>
          <a:p>
            <a:pPr rtl="1">
              <a:buNone/>
            </a:pPr>
            <a:r>
              <a:rPr lang="en-US" dirty="0"/>
              <a:t>- Rasping-sucking	   - Chewing-lapping</a:t>
            </a:r>
          </a:p>
          <a:p>
            <a:pPr rtl="1">
              <a:buNone/>
            </a:pPr>
            <a:r>
              <a:rPr lang="en-US" dirty="0"/>
              <a:t>Important for insect identification</a:t>
            </a:r>
          </a:p>
          <a:p>
            <a:pPr>
              <a:buNone/>
            </a:pPr>
            <a:r>
              <a:rPr lang="en-US" dirty="0"/>
              <a:t>Provides information on </a:t>
            </a:r>
            <a:r>
              <a:rPr lang="en-US" b="1" dirty="0">
                <a:solidFill>
                  <a:srgbClr val="FF0000"/>
                </a:solidFill>
              </a:rPr>
              <a:t>feeding habits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types of damage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* Typical Chewing Mouthpart  grasshopper   consists of these parts: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1- </a:t>
            </a:r>
            <a:r>
              <a:rPr lang="en-US" dirty="0"/>
              <a:t>Labrum</a:t>
            </a:r>
            <a:br>
              <a:rPr lang="en-US" dirty="0"/>
            </a:br>
            <a:r>
              <a:rPr lang="en-US" dirty="0"/>
              <a:t>2- Mandible (1 pair)</a:t>
            </a:r>
            <a:br>
              <a:rPr lang="en-US" dirty="0"/>
            </a:br>
            <a:r>
              <a:rPr lang="en-US" dirty="0"/>
              <a:t>3- </a:t>
            </a:r>
            <a:r>
              <a:rPr lang="en-US" dirty="0" err="1"/>
              <a:t>Hypopharynx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4- Maxilla (1 pair)</a:t>
            </a:r>
            <a:br>
              <a:rPr lang="en-US" dirty="0"/>
            </a:br>
            <a:r>
              <a:rPr lang="en-US" dirty="0"/>
              <a:t>5- Labium</a:t>
            </a:r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D:\Insects\Insect Structure\Picture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600200"/>
            <a:ext cx="3777311" cy="4648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What are the different parts of M.P.?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486400"/>
          </a:xfrm>
        </p:spPr>
        <p:txBody>
          <a:bodyPr>
            <a:normAutofit fontScale="85000" lnSpcReduction="10000"/>
          </a:bodyPr>
          <a:lstStyle/>
          <a:p>
            <a:pPr rtl="1">
              <a:buNone/>
            </a:pPr>
            <a:r>
              <a:rPr lang="en-US" b="1" dirty="0">
                <a:solidFill>
                  <a:srgbClr val="FF0000"/>
                </a:solidFill>
              </a:rPr>
              <a:t>1- Labrum </a:t>
            </a:r>
            <a:r>
              <a:rPr lang="en-US" dirty="0"/>
              <a:t>- a cover which may be loosely referred to as the upper lip.</a:t>
            </a:r>
          </a:p>
          <a:p>
            <a:pPr rtl="1">
              <a:buNone/>
            </a:pPr>
            <a:r>
              <a:rPr lang="en-US" b="1" dirty="0">
                <a:solidFill>
                  <a:srgbClr val="FF0000"/>
                </a:solidFill>
              </a:rPr>
              <a:t>2- Mandibles </a:t>
            </a:r>
            <a:r>
              <a:rPr lang="en-US" dirty="0"/>
              <a:t>- hard, powerful cutting jaws.</a:t>
            </a:r>
          </a:p>
          <a:p>
            <a:pPr rtl="1">
              <a:buNone/>
            </a:pPr>
            <a:r>
              <a:rPr lang="en-US" b="1" dirty="0">
                <a:solidFill>
                  <a:srgbClr val="FF0000"/>
                </a:solidFill>
              </a:rPr>
              <a:t>3- Maxillae </a:t>
            </a:r>
            <a:r>
              <a:rPr lang="en-US" dirty="0"/>
              <a:t>- 'pincers' which are less powerful than the mandibles. They are used to steady and manipulate the food. They have a five segments </a:t>
            </a:r>
            <a:r>
              <a:rPr lang="en-US" dirty="0" err="1"/>
              <a:t>palps</a:t>
            </a:r>
            <a:r>
              <a:rPr lang="en-US" dirty="0"/>
              <a:t> which is sensory and often concerned with taste.</a:t>
            </a:r>
          </a:p>
          <a:p>
            <a:pPr rtl="1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4- Labium </a:t>
            </a:r>
            <a:r>
              <a:rPr lang="en-US" dirty="0"/>
              <a:t>- the lower cover, often referred to as the lower lip. They have a three segmented </a:t>
            </a:r>
            <a:r>
              <a:rPr lang="en-US" dirty="0" err="1"/>
              <a:t>palp</a:t>
            </a:r>
            <a:r>
              <a:rPr lang="en-US" dirty="0"/>
              <a:t> which is also sensory.  </a:t>
            </a:r>
          </a:p>
          <a:p>
            <a:pPr rtl="1">
              <a:buNone/>
            </a:pPr>
            <a:r>
              <a:rPr lang="en-US" b="1" dirty="0">
                <a:solidFill>
                  <a:srgbClr val="FF0000"/>
                </a:solidFill>
              </a:rPr>
              <a:t>5- </a:t>
            </a:r>
            <a:r>
              <a:rPr lang="en-US" b="1" dirty="0" err="1">
                <a:solidFill>
                  <a:srgbClr val="FF0000"/>
                </a:solidFill>
              </a:rPr>
              <a:t>Hypopharynx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- a tongue-like structure in the floor of the mouth. The salivary glands discharge saliva through 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38600" cy="541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D:\Shatha Doc\Lecture 4\Insect Morphology and Anatomy (The Head)_files\mandible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33400"/>
            <a:ext cx="3962400" cy="4077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:\Shatha Doc\Lecture 4\Insect Morphology and Anatomy (The Head)_files\maxillae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4495800" cy="4114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D:\Shatha Doc\Lecture 4\Insect Morphology and Anatomy (The Head)_files\labium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066800"/>
            <a:ext cx="3048000" cy="4038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Hp\Desktop\image03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81000"/>
            <a:ext cx="6858000" cy="541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Types of Mouthparts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>
              <a:buNone/>
            </a:pPr>
            <a:r>
              <a:rPr lang="en-US" b="1" dirty="0">
                <a:solidFill>
                  <a:schemeClr val="accent2"/>
                </a:solidFill>
              </a:rPr>
              <a:t>1- Chewing or Biting Type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rtl="1">
              <a:buNone/>
            </a:pPr>
            <a:r>
              <a:rPr lang="en-US" sz="2400" dirty="0">
                <a:solidFill>
                  <a:schemeClr val="tx2"/>
                </a:solidFill>
              </a:rPr>
              <a:t>- The Grasshopper has “generalized” mouthparts. This insect is omnivorous and its mouthparts are well suited to chewing on a wide variety of food items.</a:t>
            </a:r>
          </a:p>
          <a:p>
            <a:pPr rtl="1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- Simplest type.</a:t>
            </a:r>
          </a:p>
          <a:p>
            <a:pPr rtl="1">
              <a:buNone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- Used to chew holes in leaves and bore in stems.</a:t>
            </a:r>
          </a:p>
          <a:p>
            <a:pPr rtl="1">
              <a:buNone/>
            </a:pPr>
            <a:r>
              <a:rPr lang="en-US" sz="2400" b="1" dirty="0">
                <a:solidFill>
                  <a:srgbClr val="FF0000"/>
                </a:solidFill>
              </a:rPr>
              <a:t>Examples: </a:t>
            </a:r>
            <a:r>
              <a:rPr lang="en-US" sz="2400" dirty="0"/>
              <a:t>Grasshoppers, Crickets, Caterpillars, Beetles.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384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Insect Structure (Practical)</vt:lpstr>
      <vt:lpstr>Lecture 03 1/11/2018 </vt:lpstr>
      <vt:lpstr>Mouthparts </vt:lpstr>
      <vt:lpstr>* Typical Chewing Mouthpart  grasshopper   consists of these parts: </vt:lpstr>
      <vt:lpstr>What are the different parts of M.P.?  </vt:lpstr>
      <vt:lpstr>Slide 6</vt:lpstr>
      <vt:lpstr>Slide 7</vt:lpstr>
      <vt:lpstr>Slide 8</vt:lpstr>
      <vt:lpstr>Types of Mouthparts </vt:lpstr>
      <vt:lpstr>2- Sponging Type      </vt:lpstr>
      <vt:lpstr>Slide 11</vt:lpstr>
      <vt:lpstr>3- Chewing-Lapping Type </vt:lpstr>
      <vt:lpstr>Slide 13</vt:lpstr>
      <vt:lpstr>4- Sucking or Siphoning Type </vt:lpstr>
      <vt:lpstr>Slide 15</vt:lpstr>
      <vt:lpstr>  5- Piercing-Sucking Type </vt:lpstr>
      <vt:lpstr>Slide 17</vt:lpstr>
      <vt:lpstr>6- Rasping-Sucking Type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Insect Structure (Practical)</dc:title>
  <dc:creator>Hp</dc:creator>
  <cp:lastModifiedBy>Hp</cp:lastModifiedBy>
  <cp:revision>5</cp:revision>
  <dcterms:created xsi:type="dcterms:W3CDTF">2016-11-01T08:22:51Z</dcterms:created>
  <dcterms:modified xsi:type="dcterms:W3CDTF">2019-05-22T20:59:38Z</dcterms:modified>
</cp:coreProperties>
</file>